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4" r:id="rId4"/>
    <p:sldId id="259" r:id="rId5"/>
    <p:sldId id="260" r:id="rId6"/>
    <p:sldId id="261" r:id="rId7"/>
    <p:sldId id="262" r:id="rId8"/>
    <p:sldId id="266" r:id="rId9"/>
    <p:sldId id="268" r:id="rId10"/>
    <p:sldId id="265" r:id="rId11"/>
  </p:sldIdLst>
  <p:sldSz cx="9144000" cy="6858000" type="screen4x3"/>
  <p:notesSz cx="6858000" cy="9144000"/>
  <p:defaultTextStyle>
    <a:defPPr>
      <a:defRPr lang="de-DE"/>
    </a:defPPr>
    <a:lvl1pPr algn="l" rtl="0" fontAlgn="base">
      <a:spcBef>
        <a:spcPct val="30000"/>
      </a:spcBef>
      <a:spcAft>
        <a:spcPct val="0"/>
      </a:spcAft>
      <a:buClr>
        <a:schemeClr val="tx2"/>
      </a:buClr>
      <a:defRPr sz="1200" kern="1200">
        <a:solidFill>
          <a:schemeClr val="tx1"/>
        </a:solidFill>
        <a:latin typeface="Arial" charset="0"/>
        <a:ea typeface="+mn-ea"/>
        <a:cs typeface="Arial" charset="0"/>
      </a:defRPr>
    </a:lvl1pPr>
    <a:lvl2pPr marL="457200" algn="l" rtl="0" fontAlgn="base">
      <a:spcBef>
        <a:spcPct val="30000"/>
      </a:spcBef>
      <a:spcAft>
        <a:spcPct val="0"/>
      </a:spcAft>
      <a:buClr>
        <a:schemeClr val="tx2"/>
      </a:buClr>
      <a:defRPr sz="1200" kern="1200">
        <a:solidFill>
          <a:schemeClr val="tx1"/>
        </a:solidFill>
        <a:latin typeface="Arial" charset="0"/>
        <a:ea typeface="+mn-ea"/>
        <a:cs typeface="Arial" charset="0"/>
      </a:defRPr>
    </a:lvl2pPr>
    <a:lvl3pPr marL="914400" algn="l" rtl="0" fontAlgn="base">
      <a:spcBef>
        <a:spcPct val="30000"/>
      </a:spcBef>
      <a:spcAft>
        <a:spcPct val="0"/>
      </a:spcAft>
      <a:buClr>
        <a:schemeClr val="tx2"/>
      </a:buClr>
      <a:defRPr sz="1200" kern="1200">
        <a:solidFill>
          <a:schemeClr val="tx1"/>
        </a:solidFill>
        <a:latin typeface="Arial" charset="0"/>
        <a:ea typeface="+mn-ea"/>
        <a:cs typeface="Arial" charset="0"/>
      </a:defRPr>
    </a:lvl3pPr>
    <a:lvl4pPr marL="1371600" algn="l" rtl="0" fontAlgn="base">
      <a:spcBef>
        <a:spcPct val="30000"/>
      </a:spcBef>
      <a:spcAft>
        <a:spcPct val="0"/>
      </a:spcAft>
      <a:buClr>
        <a:schemeClr val="tx2"/>
      </a:buClr>
      <a:defRPr sz="1200" kern="1200">
        <a:solidFill>
          <a:schemeClr val="tx1"/>
        </a:solidFill>
        <a:latin typeface="Arial" charset="0"/>
        <a:ea typeface="+mn-ea"/>
        <a:cs typeface="Arial" charset="0"/>
      </a:defRPr>
    </a:lvl4pPr>
    <a:lvl5pPr marL="1828800" algn="l" rtl="0" fontAlgn="base">
      <a:spcBef>
        <a:spcPct val="30000"/>
      </a:spcBef>
      <a:spcAft>
        <a:spcPct val="0"/>
      </a:spcAft>
      <a:buClr>
        <a:schemeClr val="tx2"/>
      </a:buClr>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908">
          <p15:clr>
            <a:srgbClr val="A4A3A4"/>
          </p15:clr>
        </p15:guide>
        <p15:guide id="2" orient="horz" pos="913">
          <p15:clr>
            <a:srgbClr val="A4A3A4"/>
          </p15:clr>
        </p15:guide>
        <p15:guide id="3" pos="1156">
          <p15:clr>
            <a:srgbClr val="A4A3A4"/>
          </p15:clr>
        </p15:guide>
        <p15:guide id="4" pos="56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55" autoAdjust="0"/>
    <p:restoredTop sz="74045" autoAdjust="0"/>
  </p:normalViewPr>
  <p:slideViewPr>
    <p:cSldViewPr snapToObjects="1" showGuides="1">
      <p:cViewPr varScale="1">
        <p:scale>
          <a:sx n="78" d="100"/>
          <a:sy n="78" d="100"/>
        </p:scale>
        <p:origin x="2384" y="176"/>
      </p:cViewPr>
      <p:guideLst>
        <p:guide orient="horz" pos="2908"/>
        <p:guide orient="horz" pos="913"/>
        <p:guide pos="1156"/>
        <p:guide pos="5602"/>
      </p:guideLst>
    </p:cSldViewPr>
  </p:slideViewPr>
  <p:notesTextViewPr>
    <p:cViewPr>
      <p:scale>
        <a:sx n="100" d="100"/>
        <a:sy n="100" d="100"/>
      </p:scale>
      <p:origin x="0" y="0"/>
    </p:cViewPr>
  </p:notesTextViewPr>
  <p:notesViewPr>
    <p:cSldViewPr snapToObjects="1" showGuides="1">
      <p:cViewPr varScale="1">
        <p:scale>
          <a:sx n="78" d="100"/>
          <a:sy n="78" d="100"/>
        </p:scale>
        <p:origin x="-2070" y="-96"/>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ClrTx/>
              <a:defRPr/>
            </a:lvl1pPr>
          </a:lstStyle>
          <a:p>
            <a:pPr>
              <a:defRPr/>
            </a:pPr>
            <a:endParaRPr lang="de-DE"/>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defRPr/>
            </a:lvl1pPr>
          </a:lstStyle>
          <a:p>
            <a:pPr>
              <a:defRPr/>
            </a:pPr>
            <a:endParaRPr lang="de-DE"/>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ClrTx/>
              <a:defRPr/>
            </a:lvl1pPr>
          </a:lstStyle>
          <a:p>
            <a:pPr>
              <a:defRPr/>
            </a:pPr>
            <a:endParaRPr lang="de-DE"/>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defRPr/>
            </a:lvl1pPr>
          </a:lstStyle>
          <a:p>
            <a:pPr>
              <a:defRPr/>
            </a:pPr>
            <a:fld id="{EC2E9C47-6A4C-4033-AC72-EE6B2CC81389}" type="slidenum">
              <a:rPr lang="de-DE"/>
              <a:pPr>
                <a:defRPr/>
              </a:pPr>
              <a:t>‹Nr.›</a:t>
            </a:fld>
            <a:endParaRPr lang="de-DE"/>
          </a:p>
        </p:txBody>
      </p:sp>
    </p:spTree>
    <p:extLst>
      <p:ext uri="{BB962C8B-B14F-4D97-AF65-F5344CB8AC3E}">
        <p14:creationId xmlns:p14="http://schemas.microsoft.com/office/powerpoint/2010/main" val="32355630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fld id="{60CEBB4C-65A7-47DD-B5D9-2388154CD871}" type="slidenum">
              <a:rPr lang="de-DE" altLang="de-DE" smtClean="0"/>
              <a:pPr eaLnBrk="1" hangingPunct="1"/>
              <a:t>1</a:t>
            </a:fld>
            <a:endParaRPr lang="de-DE" altLang="de-DE"/>
          </a:p>
        </p:txBody>
      </p:sp>
      <p:sp>
        <p:nvSpPr>
          <p:cNvPr id="12291"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B46A45E8-5A9F-4169-A90A-F026482CED1A}" type="slidenum">
              <a:rPr lang="de-DE" altLang="de-DE"/>
              <a:pPr algn="r" eaLnBrk="1" hangingPunct="1">
                <a:spcBef>
                  <a:spcPct val="0"/>
                </a:spcBef>
                <a:buClrTx/>
              </a:pPr>
              <a:t>1</a:t>
            </a:fld>
            <a:endParaRPr lang="de-DE" altLang="de-DE"/>
          </a:p>
        </p:txBody>
      </p:sp>
      <p:sp>
        <p:nvSpPr>
          <p:cNvPr id="12292" name="Rectangle 2"/>
          <p:cNvSpPr>
            <a:spLocks noGrp="1" noRot="1" noChangeAspect="1" noChangeArrowheads="1" noTextEdit="1"/>
          </p:cNvSpPr>
          <p:nvPr>
            <p:ph type="sldImg"/>
          </p:nvPr>
        </p:nvSpPr>
        <p:spPr>
          <a:ln/>
        </p:spPr>
      </p:sp>
      <p:sp>
        <p:nvSpPr>
          <p:cNvPr id="12293" name="Rectangle 3"/>
          <p:cNvSpPr>
            <a:spLocks noGrp="1" noChangeArrowheads="1"/>
          </p:cNvSpPr>
          <p:nvPr>
            <p:ph type="body" idx="1"/>
          </p:nvPr>
        </p:nvSpPr>
        <p:spPr>
          <a:noFill/>
        </p:spPr>
        <p:txBody>
          <a:bodyPr/>
          <a:lstStyle/>
          <a:p>
            <a:pPr algn="just" eaLnBrk="1" hangingPunct="1"/>
            <a:r>
              <a:rPr lang="en-GB" altLang="de-DE" sz="1000" dirty="0"/>
              <a:t>The Alexander von Humboldt Foundation sponsors academic cooperation between top-flight foreign and German academics.</a:t>
            </a:r>
          </a:p>
          <a:p>
            <a:pPr eaLnBrk="1" hangingPunct="1"/>
            <a:endParaRPr lang="en-GB" altLang="de-DE" sz="1000" dirty="0"/>
          </a:p>
          <a:p>
            <a:pPr eaLnBrk="1" hangingPunct="1"/>
            <a:endParaRPr lang="en-GB"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06E4048-1B6D-42CE-91D3-E5374B8D7650}" type="slidenum">
              <a:rPr lang="de-DE" altLang="de-DE" smtClean="0"/>
              <a:pPr eaLnBrk="1" hangingPunct="1">
                <a:spcBef>
                  <a:spcPct val="0"/>
                </a:spcBef>
              </a:pPr>
              <a:t>10</a:t>
            </a:fld>
            <a:endParaRPr lang="de-DE" altLang="de-DE"/>
          </a:p>
        </p:txBody>
      </p:sp>
      <p:sp>
        <p:nvSpPr>
          <p:cNvPr id="87043" name="Rectangle 2"/>
          <p:cNvSpPr>
            <a:spLocks noGrp="1" noRot="1" noChangeAspect="1" noChangeArrowheads="1" noTextEdit="1"/>
          </p:cNvSpPr>
          <p:nvPr>
            <p:ph type="sldImg"/>
          </p:nvPr>
        </p:nvSpPr>
        <p:spPr>
          <a:xfrm>
            <a:off x="836613" y="455613"/>
            <a:ext cx="5186362" cy="3890962"/>
          </a:xfrm>
          <a:ln/>
        </p:spPr>
      </p:sp>
      <p:sp>
        <p:nvSpPr>
          <p:cNvPr id="87044" name="Rectangle 3"/>
          <p:cNvSpPr>
            <a:spLocks noGrp="1" noChangeArrowheads="1"/>
          </p:cNvSpPr>
          <p:nvPr>
            <p:ph type="body" idx="1"/>
          </p:nvPr>
        </p:nvSpPr>
        <p:spPr>
          <a:xfrm>
            <a:off x="545922" y="4427263"/>
            <a:ext cx="5766157" cy="4031363"/>
          </a:xfrm>
          <a:noFill/>
        </p:spPr>
        <p:txBody>
          <a:bodyPr/>
          <a:lstStyle/>
          <a:p>
            <a:pPr eaLnBrk="1" hangingPunct="1"/>
            <a:r>
              <a:rPr lang="en-US" altLang="de-DE" sz="1000" noProof="1">
                <a:solidFill>
                  <a:srgbClr val="000000"/>
                </a:solidFill>
              </a:rPr>
              <a:t>If you have any questions about the Humboldt Foundation’s work or would like to obtain</a:t>
            </a:r>
          </a:p>
          <a:p>
            <a:pPr eaLnBrk="1" hangingPunct="1"/>
            <a:r>
              <a:rPr lang="en-US" altLang="de-DE" sz="1000" noProof="1">
                <a:solidFill>
                  <a:srgbClr val="000000"/>
                </a:solidFill>
              </a:rPr>
              <a:t>information on applications please contact info@avh.de directly.</a:t>
            </a:r>
          </a:p>
          <a:p>
            <a:pPr eaLnBrk="1" hangingPunct="1"/>
            <a:endParaRPr lang="en-US" altLang="de-DE" sz="1000" noProof="1">
              <a:solidFill>
                <a:srgbClr val="000000"/>
              </a:solidFill>
            </a:endParaRPr>
          </a:p>
          <a:p>
            <a:pPr eaLnBrk="1" hangingPunct="1"/>
            <a:r>
              <a:rPr lang="en-US" altLang="de-DE" sz="1000" noProof="1">
                <a:solidFill>
                  <a:srgbClr val="000000"/>
                </a:solidFill>
              </a:rPr>
              <a:t>Rebecca Großmann email + Foto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fld id="{32CE7D6B-4101-4D22-967C-D4B4FA5AFA0F}" type="slidenum">
              <a:rPr lang="de-DE" altLang="de-DE" smtClean="0"/>
              <a:pPr eaLnBrk="1" hangingPunct="1"/>
              <a:t>2</a:t>
            </a:fld>
            <a:endParaRPr lang="de-DE" altLang="de-DE"/>
          </a:p>
        </p:txBody>
      </p:sp>
      <p:sp>
        <p:nvSpPr>
          <p:cNvPr id="13315"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D4270728-3160-4E70-82C8-07F97F6DA718}" type="slidenum">
              <a:rPr lang="de-DE" altLang="de-DE"/>
              <a:pPr algn="r" eaLnBrk="1" hangingPunct="1">
                <a:spcBef>
                  <a:spcPct val="0"/>
                </a:spcBef>
                <a:buClrTx/>
              </a:pPr>
              <a:t>2</a:t>
            </a:fld>
            <a:endParaRPr lang="de-DE" altLang="de-DE"/>
          </a:p>
        </p:txBody>
      </p:sp>
      <p:sp>
        <p:nvSpPr>
          <p:cNvPr id="13316" name="Rectangle 7"/>
          <p:cNvSpPr txBox="1">
            <a:spLocks noGrp="1" noChangeArrowheads="1"/>
          </p:cNvSpPr>
          <p:nvPr/>
        </p:nvSpPr>
        <p:spPr bwMode="auto">
          <a:xfrm>
            <a:off x="5232400" y="8686800"/>
            <a:ext cx="1079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21DFD210-4022-41BD-B502-143F9D2EC37B}" type="slidenum">
              <a:rPr lang="de-DE" altLang="de-DE">
                <a:latin typeface="Wingdings" pitchFamily="2" charset="2"/>
              </a:rPr>
              <a:pPr algn="r" eaLnBrk="1" hangingPunct="1">
                <a:spcBef>
                  <a:spcPct val="0"/>
                </a:spcBef>
                <a:buClrTx/>
              </a:pPr>
              <a:t>2</a:t>
            </a:fld>
            <a:endParaRPr lang="de-DE" altLang="de-DE">
              <a:latin typeface="Wingdings" pitchFamily="2" charset="2"/>
            </a:endParaRPr>
          </a:p>
        </p:txBody>
      </p:sp>
      <p:sp>
        <p:nvSpPr>
          <p:cNvPr id="13317" name="Rectangle 2"/>
          <p:cNvSpPr>
            <a:spLocks noGrp="1" noRot="1" noChangeAspect="1" noChangeArrowheads="1" noTextEdit="1"/>
          </p:cNvSpPr>
          <p:nvPr>
            <p:ph type="sldImg"/>
          </p:nvPr>
        </p:nvSpPr>
        <p:spPr>
          <a:xfrm>
            <a:off x="836613" y="455613"/>
            <a:ext cx="5186362" cy="3889375"/>
          </a:xfrm>
          <a:ln/>
        </p:spPr>
      </p:sp>
      <p:sp>
        <p:nvSpPr>
          <p:cNvPr id="13318" name="Rectangle 3"/>
          <p:cNvSpPr>
            <a:spLocks noGrp="1" noChangeArrowheads="1"/>
          </p:cNvSpPr>
          <p:nvPr>
            <p:ph type="body" idx="1"/>
          </p:nvPr>
        </p:nvSpPr>
        <p:spPr>
          <a:xfrm>
            <a:off x="546100" y="4427538"/>
            <a:ext cx="5765800" cy="403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44000"/>
          <a:lstStyle/>
          <a:p>
            <a:pPr eaLnBrk="1" hangingPunct="1"/>
            <a:r>
              <a:rPr lang="en-GB" altLang="de-DE" sz="1000" dirty="0"/>
              <a:t>The Alexander von Humboldt Foundation is active in various fields:</a:t>
            </a:r>
          </a:p>
          <a:p>
            <a:pPr eaLnBrk="1" hangingPunct="1"/>
            <a:r>
              <a:rPr lang="en-GB" altLang="de-DE" sz="1000" dirty="0"/>
              <a:t>- it supports international academics as part of foreign cultural and educational policy</a:t>
            </a:r>
          </a:p>
          <a:p>
            <a:pPr eaLnBrk="1" hangingPunct="1"/>
            <a:r>
              <a:rPr lang="en-GB" altLang="de-DE" sz="1000" dirty="0"/>
              <a:t>- it strengthens cutting-edge research through internationalisation</a:t>
            </a:r>
          </a:p>
          <a:p>
            <a:pPr eaLnBrk="1" hangingPunct="1"/>
            <a:r>
              <a:rPr lang="en-GB" altLang="de-DE" sz="1000" dirty="0"/>
              <a:t>- it enables individuals, who provide an impetus for the research location Germany, to spend time researching there</a:t>
            </a:r>
          </a:p>
          <a:p>
            <a:pPr eaLnBrk="1" hangingPunct="1"/>
            <a:r>
              <a:rPr lang="en-GB" altLang="de-DE" sz="1000" dirty="0"/>
              <a:t>- it promotes development by sponsoring cooperation with researchers from emerging and developing countries</a:t>
            </a:r>
          </a:p>
          <a:p>
            <a:pPr eaLnBrk="1" hangingPunct="1"/>
            <a:endParaRPr lang="de-DE" altLang="de-DE" sz="1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fld id="{D35EFB0F-048D-4604-8322-64DC77B87D71}" type="slidenum">
              <a:rPr lang="de-DE" altLang="de-DE" smtClean="0"/>
              <a:pPr eaLnBrk="1" hangingPunct="1"/>
              <a:t>3</a:t>
            </a:fld>
            <a:endParaRPr lang="de-DE" altLang="de-DE"/>
          </a:p>
        </p:txBody>
      </p:sp>
      <p:sp>
        <p:nvSpPr>
          <p:cNvPr id="50179"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CF8D4312-56E7-4F53-BACA-0A35FF67F286}" type="slidenum">
              <a:rPr lang="de-DE" altLang="de-DE"/>
              <a:pPr algn="r" eaLnBrk="1" hangingPunct="1">
                <a:spcBef>
                  <a:spcPct val="0"/>
                </a:spcBef>
                <a:buClrTx/>
              </a:pPr>
              <a:t>3</a:t>
            </a:fld>
            <a:endParaRPr lang="de-DE" altLang="de-DE"/>
          </a:p>
        </p:txBody>
      </p:sp>
      <p:sp>
        <p:nvSpPr>
          <p:cNvPr id="50180" name="Rectangle 7"/>
          <p:cNvSpPr txBox="1">
            <a:spLocks noGrp="1" noChangeArrowheads="1"/>
          </p:cNvSpPr>
          <p:nvPr/>
        </p:nvSpPr>
        <p:spPr bwMode="auto">
          <a:xfrm>
            <a:off x="5232400" y="8686800"/>
            <a:ext cx="1079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A3E04405-2D34-4EFB-97F1-3F311C483025}" type="slidenum">
              <a:rPr lang="de-DE" altLang="de-DE">
                <a:latin typeface="Wingdings" pitchFamily="2" charset="2"/>
              </a:rPr>
              <a:pPr algn="r" eaLnBrk="1" hangingPunct="1">
                <a:spcBef>
                  <a:spcPct val="0"/>
                </a:spcBef>
                <a:buClrTx/>
              </a:pPr>
              <a:t>3</a:t>
            </a:fld>
            <a:endParaRPr lang="de-DE" altLang="de-DE">
              <a:latin typeface="Wingdings" pitchFamily="2" charset="2"/>
            </a:endParaRPr>
          </a:p>
        </p:txBody>
      </p:sp>
      <p:sp>
        <p:nvSpPr>
          <p:cNvPr id="50181" name="Rectangle 2"/>
          <p:cNvSpPr>
            <a:spLocks noGrp="1" noRot="1" noChangeAspect="1" noChangeArrowheads="1" noTextEdit="1"/>
          </p:cNvSpPr>
          <p:nvPr>
            <p:ph type="sldImg"/>
          </p:nvPr>
        </p:nvSpPr>
        <p:spPr>
          <a:xfrm>
            <a:off x="836613" y="455613"/>
            <a:ext cx="5186362" cy="3889375"/>
          </a:xfrm>
          <a:ln/>
        </p:spPr>
      </p:sp>
      <p:sp>
        <p:nvSpPr>
          <p:cNvPr id="50182" name="Rectangle 3"/>
          <p:cNvSpPr>
            <a:spLocks noGrp="1" noChangeArrowheads="1"/>
          </p:cNvSpPr>
          <p:nvPr>
            <p:ph type="body" idx="1"/>
          </p:nvPr>
        </p:nvSpPr>
        <p:spPr>
          <a:xfrm>
            <a:off x="546100" y="4427538"/>
            <a:ext cx="5765800" cy="403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44000"/>
          <a:lstStyle/>
          <a:p>
            <a:pPr eaLnBrk="1" hangingPunct="1"/>
            <a:r>
              <a:rPr lang="en-GB" altLang="de-DE" sz="1000" dirty="0"/>
              <a:t>The Alexander von Humboldt Foundation promotes outstanding researchers from Germany and abroad with its programmes. Sponsorship decisions are based on the applicant’s achievements and qualifications to date. There are no quotas, neither for countries nor disciplines. The Foundation believes that even in the times of increasing team work the ability of the individual is the crucial factor for academic success. This is why it sponsors people not projects. Those chosen on this basis should be given as much freedom as possible to carry out their research projects. This includes allowing </a:t>
            </a:r>
            <a:r>
              <a:rPr lang="en-GB" altLang="de-DE" sz="1000" dirty="0" err="1"/>
              <a:t>Humboldtians</a:t>
            </a:r>
            <a:r>
              <a:rPr lang="en-GB" altLang="de-DE" sz="1000" dirty="0"/>
              <a:t> to choose their host institutions themselves and to conduct independent research without any stipulations from the Foundation.</a:t>
            </a:r>
          </a:p>
          <a:p>
            <a:pPr eaLnBrk="1" hangingPunct="1"/>
            <a:endParaRPr lang="en-GB" altLang="de-DE" sz="1000" dirty="0"/>
          </a:p>
          <a:p>
            <a:pPr eaLnBrk="1" hangingPunct="1"/>
            <a:endParaRPr lang="de-DE" altLang="de-DE" dirty="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fld id="{F7AC7668-D409-41C6-9197-A6AA91ECF491}" type="slidenum">
              <a:rPr lang="de-DE" altLang="de-DE" smtClean="0"/>
              <a:pPr eaLnBrk="1" hangingPunct="1"/>
              <a:t>4</a:t>
            </a:fld>
            <a:endParaRPr lang="de-DE" altLang="de-DE"/>
          </a:p>
        </p:txBody>
      </p:sp>
      <p:sp>
        <p:nvSpPr>
          <p:cNvPr id="15363" name="Rectangle 2"/>
          <p:cNvSpPr>
            <a:spLocks noGrp="1" noRot="1" noChangeAspect="1" noChangeArrowheads="1" noTextEdit="1"/>
          </p:cNvSpPr>
          <p:nvPr>
            <p:ph type="sldImg"/>
          </p:nvPr>
        </p:nvSpPr>
        <p:spPr>
          <a:xfrm>
            <a:off x="836613" y="455613"/>
            <a:ext cx="5186362" cy="3889375"/>
          </a:xfrm>
          <a:ln/>
        </p:spPr>
      </p:sp>
      <p:sp>
        <p:nvSpPr>
          <p:cNvPr id="15364" name="Rectangle 3"/>
          <p:cNvSpPr>
            <a:spLocks noGrp="1" noChangeArrowheads="1"/>
          </p:cNvSpPr>
          <p:nvPr>
            <p:ph type="body" idx="1"/>
          </p:nvPr>
        </p:nvSpPr>
        <p:spPr>
          <a:xfrm>
            <a:off x="546100" y="4427538"/>
            <a:ext cx="5765800" cy="4030662"/>
          </a:xfrm>
          <a:noFill/>
        </p:spPr>
        <p:txBody>
          <a:bodyPr/>
          <a:lstStyle/>
          <a:p>
            <a:pPr eaLnBrk="1" hangingPunct="1">
              <a:lnSpc>
                <a:spcPct val="90000"/>
              </a:lnSpc>
            </a:pPr>
            <a:r>
              <a:rPr lang="en-GB" altLang="de-DE" sz="1000" dirty="0"/>
              <a:t>The Alexander von Humboldt Foundation offers flexible sponsorship programmes for cutting-edge researchers at all stages of their careers. </a:t>
            </a:r>
          </a:p>
          <a:p>
            <a:pPr eaLnBrk="1" hangingPunct="1">
              <a:lnSpc>
                <a:spcPct val="90000"/>
              </a:lnSpc>
            </a:pPr>
            <a:endParaRPr lang="en-GB" altLang="de-DE" sz="1000" dirty="0"/>
          </a:p>
          <a:p>
            <a:pPr eaLnBrk="1" hangingPunct="1"/>
            <a:r>
              <a:rPr lang="en-GB" altLang="de-DE" sz="1000" b="1" dirty="0"/>
              <a:t>Postdoctoral researchers</a:t>
            </a:r>
            <a:r>
              <a:rPr lang="en-GB" altLang="de-DE" sz="1000" dirty="0"/>
              <a:t> from abroad who are just embarking on their academic careers and who completed their doctorates less than four years ago,</a:t>
            </a:r>
            <a:r>
              <a:rPr lang="en-GB" altLang="de-DE" sz="1000" b="1" dirty="0"/>
              <a:t> </a:t>
            </a:r>
            <a:r>
              <a:rPr lang="en-GB" altLang="de-DE" sz="1000" dirty="0"/>
              <a:t>may apply for extended periods of research (6-24 months) in Germany. Applicants are responsible for choosing their own research project and host in Germany.</a:t>
            </a:r>
          </a:p>
          <a:p>
            <a:pPr eaLnBrk="1" hangingPunct="1"/>
            <a:r>
              <a:rPr lang="en-GB" altLang="de-DE" sz="1000" dirty="0"/>
              <a:t>For postdoctoral researchers from Germany, the Foundation offers the opportunity to carry out long-term research projects at institutes outside Germany. One of the hosts must be a academic previously sponsored by the Foundation. </a:t>
            </a:r>
          </a:p>
          <a:p>
            <a:pPr eaLnBrk="1" hangingPunct="1"/>
            <a:endParaRPr lang="en-GB" altLang="de-DE" sz="1000" dirty="0"/>
          </a:p>
          <a:p>
            <a:pPr eaLnBrk="1" hangingPunct="1"/>
            <a:r>
              <a:rPr lang="en-GB" altLang="de-DE" sz="1000" dirty="0"/>
              <a:t>Successful top-rank junior researchers from abroad, who have completed their doctorate with distinction in the last six years, are eligible to apply for the </a:t>
            </a:r>
            <a:r>
              <a:rPr lang="en-GB" altLang="de-DE" sz="1000" b="1" dirty="0" err="1"/>
              <a:t>Sofja</a:t>
            </a:r>
            <a:r>
              <a:rPr lang="en-GB" altLang="de-DE" sz="1000" b="1" dirty="0"/>
              <a:t> </a:t>
            </a:r>
            <a:r>
              <a:rPr lang="en-GB" altLang="de-DE" sz="1000" b="1" dirty="0" err="1"/>
              <a:t>Kovalevskaja</a:t>
            </a:r>
            <a:r>
              <a:rPr lang="en-GB" altLang="de-DE" sz="1000" b="1" dirty="0"/>
              <a:t> Award</a:t>
            </a:r>
            <a:r>
              <a:rPr lang="en-GB" altLang="de-DE" sz="1000" dirty="0"/>
              <a:t>. Award winners may spend five years building up working groups and working on a high-profile, innovative research project of their own choice at a German research institution they have selected themselves. The award is valued at €1.65 million. </a:t>
            </a:r>
          </a:p>
          <a:p>
            <a:pPr eaLnBrk="1" hangingPunct="1"/>
            <a:endParaRPr lang="en-GB" altLang="de-DE" sz="1000" dirty="0"/>
          </a:p>
          <a:p>
            <a:pPr eaLnBrk="1" hangingPunct="1"/>
            <a:endParaRPr lang="en-GB" altLang="de-DE" sz="10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fld id="{E570D585-2159-4DFD-A21C-5AC9C87DC4C0}" type="slidenum">
              <a:rPr lang="de-DE" altLang="de-DE" smtClean="0"/>
              <a:pPr eaLnBrk="1" hangingPunct="1"/>
              <a:t>5</a:t>
            </a:fld>
            <a:endParaRPr lang="de-DE" altLang="de-DE"/>
          </a:p>
        </p:txBody>
      </p:sp>
      <p:sp>
        <p:nvSpPr>
          <p:cNvPr id="16387" name="Rectangle 2"/>
          <p:cNvSpPr>
            <a:spLocks noGrp="1" noRot="1" noChangeAspect="1" noChangeArrowheads="1" noTextEdit="1"/>
          </p:cNvSpPr>
          <p:nvPr>
            <p:ph type="sldImg"/>
          </p:nvPr>
        </p:nvSpPr>
        <p:spPr>
          <a:xfrm>
            <a:off x="836613" y="455613"/>
            <a:ext cx="5186362" cy="3889375"/>
          </a:xfrm>
          <a:ln/>
        </p:spPr>
      </p:sp>
      <p:sp>
        <p:nvSpPr>
          <p:cNvPr id="16388" name="Rectangle 3"/>
          <p:cNvSpPr>
            <a:spLocks noGrp="1" noChangeArrowheads="1"/>
          </p:cNvSpPr>
          <p:nvPr>
            <p:ph type="body" idx="1"/>
          </p:nvPr>
        </p:nvSpPr>
        <p:spPr>
          <a:xfrm>
            <a:off x="546100" y="4427538"/>
            <a:ext cx="5765800" cy="4030662"/>
          </a:xfrm>
          <a:noFill/>
        </p:spPr>
        <p:txBody>
          <a:bodyPr/>
          <a:lstStyle/>
          <a:p>
            <a:pPr eaLnBrk="1" hangingPunct="1"/>
            <a:r>
              <a:rPr lang="en-GB" altLang="de-DE" sz="1000" dirty="0"/>
              <a:t>Research Fellowships for </a:t>
            </a:r>
            <a:r>
              <a:rPr lang="en-GB" altLang="de-DE" sz="1000" b="1" dirty="0"/>
              <a:t>experienced</a:t>
            </a:r>
            <a:r>
              <a:rPr lang="en-GB" altLang="de-DE" sz="1000" dirty="0"/>
              <a:t> </a:t>
            </a:r>
            <a:r>
              <a:rPr lang="en-GB" altLang="de-DE" sz="1000" b="1" dirty="0"/>
              <a:t>researchers</a:t>
            </a:r>
            <a:r>
              <a:rPr lang="en-GB" altLang="de-DE" sz="1000" dirty="0"/>
              <a:t> are the tool with which the Alexander von Humboldt Foundation enables highly-qualified scientists and scholars from abroad, who </a:t>
            </a:r>
            <a:r>
              <a:rPr lang="en-GB" altLang="de-DE" sz="1000" b="1" dirty="0"/>
              <a:t>completed their doctorates less than twelve years ago, </a:t>
            </a:r>
            <a:r>
              <a:rPr lang="en-GB" altLang="de-DE" sz="1000" dirty="0"/>
              <a:t>to spend extended periods of research (6-18 months; may be divided up into a maximum of three blocks) in Germany. Candidates are expected to have their own, clearly defined academic profile. This means they should usually be working at least at the level of Assistant Professor or Junior Research Group Leader or be able to document independent research work over a number of years.</a:t>
            </a:r>
          </a:p>
          <a:p>
            <a:pPr eaLnBrk="1" hangingPunct="1"/>
            <a:endParaRPr lang="en-GB" altLang="de-DE" sz="1000" dirty="0"/>
          </a:p>
          <a:p>
            <a:pPr eaLnBrk="1" hangingPunct="1"/>
            <a:r>
              <a:rPr lang="de-DE" altLang="de-DE" sz="1000" dirty="0"/>
              <a:t>The Alexander von Humboldt Foundation </a:t>
            </a:r>
            <a:r>
              <a:rPr lang="de-DE" altLang="de-DE" sz="1000" dirty="0" err="1"/>
              <a:t>awards</a:t>
            </a:r>
            <a:r>
              <a:rPr lang="de-DE" altLang="de-DE" sz="1000" dirty="0"/>
              <a:t> Friedrich Wilhelm Bessel Research Awards </a:t>
            </a:r>
            <a:r>
              <a:rPr lang="de-DE" altLang="de-DE" sz="1000" dirty="0" err="1"/>
              <a:t>to</a:t>
            </a:r>
            <a:r>
              <a:rPr lang="de-DE" altLang="de-DE" sz="1000" dirty="0"/>
              <a:t> </a:t>
            </a:r>
            <a:r>
              <a:rPr lang="de-DE" altLang="de-DE" sz="1000" dirty="0" err="1"/>
              <a:t>internationally</a:t>
            </a:r>
            <a:r>
              <a:rPr lang="de-DE" altLang="de-DE" sz="1000" dirty="0"/>
              <a:t> </a:t>
            </a:r>
            <a:r>
              <a:rPr lang="de-DE" altLang="de-DE" sz="1000" dirty="0" err="1"/>
              <a:t>renowned</a:t>
            </a:r>
            <a:r>
              <a:rPr lang="de-DE" altLang="de-DE" sz="1000" dirty="0"/>
              <a:t> </a:t>
            </a:r>
            <a:r>
              <a:rPr lang="de-DE" altLang="de-DE" sz="1000" dirty="0" err="1"/>
              <a:t>academics</a:t>
            </a:r>
            <a:r>
              <a:rPr lang="de-DE" altLang="de-DE" sz="1000" dirty="0"/>
              <a:t> </a:t>
            </a:r>
            <a:r>
              <a:rPr lang="de-DE" altLang="de-DE" sz="1000" dirty="0" err="1"/>
              <a:t>from</a:t>
            </a:r>
            <a:r>
              <a:rPr lang="de-DE" altLang="de-DE" sz="1000" dirty="0"/>
              <a:t> </a:t>
            </a:r>
            <a:r>
              <a:rPr lang="de-DE" altLang="de-DE" sz="1000" dirty="0" err="1"/>
              <a:t>abroad</a:t>
            </a:r>
            <a:r>
              <a:rPr lang="de-DE" altLang="de-DE" sz="1000" dirty="0"/>
              <a:t>, </a:t>
            </a:r>
            <a:r>
              <a:rPr lang="de-DE" altLang="de-DE" sz="1000" b="1" dirty="0" err="1"/>
              <a:t>who</a:t>
            </a:r>
            <a:r>
              <a:rPr lang="de-DE" altLang="de-DE" sz="1000" b="1" dirty="0"/>
              <a:t> </a:t>
            </a:r>
            <a:r>
              <a:rPr lang="de-DE" altLang="de-DE" sz="1000" b="1" dirty="0" err="1"/>
              <a:t>have</a:t>
            </a:r>
            <a:r>
              <a:rPr lang="de-DE" altLang="de-DE" sz="1000" b="1" dirty="0"/>
              <a:t> </a:t>
            </a:r>
            <a:r>
              <a:rPr lang="de-DE" altLang="de-DE" sz="1000" b="1" dirty="0" err="1"/>
              <a:t>completed</a:t>
            </a:r>
            <a:r>
              <a:rPr lang="de-DE" altLang="de-DE" sz="1000" b="1" dirty="0"/>
              <a:t> </a:t>
            </a:r>
            <a:r>
              <a:rPr lang="de-DE" altLang="de-DE" sz="1000" b="1" dirty="0" err="1"/>
              <a:t>their</a:t>
            </a:r>
            <a:r>
              <a:rPr lang="de-DE" altLang="de-DE" sz="1000" b="1" dirty="0"/>
              <a:t> </a:t>
            </a:r>
            <a:r>
              <a:rPr lang="de-DE" altLang="de-DE" sz="1000" b="1" dirty="0" err="1"/>
              <a:t>doctorate</a:t>
            </a:r>
            <a:r>
              <a:rPr lang="de-DE" altLang="de-DE" sz="1000" b="1" dirty="0"/>
              <a:t> </a:t>
            </a:r>
            <a:r>
              <a:rPr lang="de-DE" altLang="de-DE" sz="1000" b="1" dirty="0" err="1"/>
              <a:t>within</a:t>
            </a:r>
            <a:r>
              <a:rPr lang="de-DE" altLang="de-DE" sz="1000" b="1" dirty="0"/>
              <a:t> </a:t>
            </a:r>
            <a:r>
              <a:rPr lang="de-DE" altLang="de-DE" sz="1000" b="1" dirty="0" err="1"/>
              <a:t>the</a:t>
            </a:r>
            <a:r>
              <a:rPr lang="de-DE" altLang="de-DE" sz="1000" b="1" dirty="0"/>
              <a:t> last 18 </a:t>
            </a:r>
            <a:r>
              <a:rPr lang="de-DE" altLang="de-DE" sz="1000" b="1" dirty="0" err="1"/>
              <a:t>years</a:t>
            </a:r>
            <a:r>
              <a:rPr lang="de-DE" altLang="de-DE" sz="1000" dirty="0"/>
              <a:t>, in </a:t>
            </a:r>
            <a:r>
              <a:rPr lang="de-DE" altLang="de-DE" sz="1000" dirty="0" err="1"/>
              <a:t>recognition</a:t>
            </a:r>
            <a:r>
              <a:rPr lang="de-DE" altLang="de-DE" sz="1000" dirty="0"/>
              <a:t> </a:t>
            </a:r>
            <a:r>
              <a:rPr lang="de-DE" altLang="de-DE" sz="1000" dirty="0" err="1"/>
              <a:t>of</a:t>
            </a:r>
            <a:r>
              <a:rPr lang="de-DE" altLang="de-DE" sz="1000" dirty="0"/>
              <a:t> </a:t>
            </a:r>
            <a:r>
              <a:rPr lang="de-DE" altLang="de-DE" sz="1000" dirty="0" err="1"/>
              <a:t>the</a:t>
            </a:r>
            <a:r>
              <a:rPr lang="de-DE" altLang="de-DE" sz="1000" dirty="0"/>
              <a:t> </a:t>
            </a:r>
            <a:r>
              <a:rPr lang="de-DE" altLang="de-DE" sz="1000" dirty="0" err="1"/>
              <a:t>outstanding</a:t>
            </a:r>
            <a:r>
              <a:rPr lang="de-DE" altLang="de-DE" sz="1000" dirty="0"/>
              <a:t> </a:t>
            </a:r>
            <a:r>
              <a:rPr lang="de-DE" altLang="de-DE" sz="1000" dirty="0" err="1"/>
              <a:t>academic</a:t>
            </a:r>
            <a:r>
              <a:rPr lang="de-DE" altLang="de-DE" sz="1000" dirty="0"/>
              <a:t> </a:t>
            </a:r>
            <a:r>
              <a:rPr lang="de-DE" altLang="de-DE" sz="1000" dirty="0" err="1"/>
              <a:t>performance</a:t>
            </a:r>
            <a:r>
              <a:rPr lang="de-DE" altLang="de-DE" sz="1000" dirty="0"/>
              <a:t> </a:t>
            </a:r>
            <a:r>
              <a:rPr lang="de-DE" altLang="de-DE" sz="1000" dirty="0" err="1"/>
              <a:t>of</a:t>
            </a:r>
            <a:r>
              <a:rPr lang="de-DE" altLang="de-DE" sz="1000" dirty="0"/>
              <a:t> </a:t>
            </a:r>
            <a:r>
              <a:rPr lang="de-DE" altLang="de-DE" sz="1000" dirty="0" err="1"/>
              <a:t>these</a:t>
            </a:r>
            <a:r>
              <a:rPr lang="de-DE" altLang="de-DE" sz="1000" dirty="0"/>
              <a:t> </a:t>
            </a:r>
            <a:r>
              <a:rPr lang="de-DE" altLang="de-DE" sz="1000" dirty="0" err="1"/>
              <a:t>excellent</a:t>
            </a:r>
            <a:r>
              <a:rPr lang="de-DE" altLang="de-DE" sz="1000" dirty="0"/>
              <a:t> </a:t>
            </a:r>
            <a:r>
              <a:rPr lang="de-DE" altLang="de-DE" sz="1000" dirty="0" err="1"/>
              <a:t>researchers</a:t>
            </a:r>
            <a:r>
              <a:rPr lang="de-DE" altLang="de-DE" sz="1000" dirty="0"/>
              <a:t>. The </a:t>
            </a:r>
            <a:r>
              <a:rPr lang="de-DE" altLang="de-DE" sz="1000" dirty="0" err="1"/>
              <a:t>award</a:t>
            </a:r>
            <a:r>
              <a:rPr lang="de-DE" altLang="de-DE" sz="1000" dirty="0"/>
              <a:t> </a:t>
            </a:r>
            <a:r>
              <a:rPr lang="de-DE" altLang="de-DE" sz="1000" dirty="0" err="1"/>
              <a:t>winners</a:t>
            </a:r>
            <a:r>
              <a:rPr lang="de-DE" altLang="de-DE" sz="1000" dirty="0"/>
              <a:t> </a:t>
            </a:r>
            <a:r>
              <a:rPr lang="de-DE" altLang="de-DE" sz="1000" dirty="0" err="1"/>
              <a:t>are</a:t>
            </a:r>
            <a:r>
              <a:rPr lang="de-DE" altLang="de-DE" sz="1000" dirty="0"/>
              <a:t> also </a:t>
            </a:r>
            <a:r>
              <a:rPr lang="de-DE" altLang="de-DE" sz="1000" dirty="0" err="1"/>
              <a:t>invited</a:t>
            </a:r>
            <a:r>
              <a:rPr lang="de-DE" altLang="de-DE" sz="1000" dirty="0"/>
              <a:t> </a:t>
            </a:r>
            <a:r>
              <a:rPr lang="de-DE" altLang="de-DE" sz="1000" dirty="0" err="1"/>
              <a:t>to</a:t>
            </a:r>
            <a:r>
              <a:rPr lang="de-DE" altLang="de-DE" sz="1000" dirty="0"/>
              <a:t> </a:t>
            </a:r>
            <a:r>
              <a:rPr lang="de-DE" altLang="de-DE" sz="1000" dirty="0" err="1"/>
              <a:t>undertake</a:t>
            </a:r>
            <a:r>
              <a:rPr lang="de-DE" altLang="de-DE" sz="1000" dirty="0"/>
              <a:t> </a:t>
            </a:r>
            <a:r>
              <a:rPr lang="de-DE" altLang="de-DE" sz="1000" dirty="0" err="1"/>
              <a:t>research</a:t>
            </a:r>
            <a:r>
              <a:rPr lang="de-DE" altLang="de-DE" sz="1000" dirty="0"/>
              <a:t> </a:t>
            </a:r>
            <a:r>
              <a:rPr lang="de-DE" altLang="de-DE" sz="1000" dirty="0" err="1"/>
              <a:t>projects</a:t>
            </a:r>
            <a:r>
              <a:rPr lang="de-DE" altLang="de-DE" sz="1000" dirty="0"/>
              <a:t> </a:t>
            </a:r>
            <a:r>
              <a:rPr lang="de-DE" altLang="de-DE" sz="1000" dirty="0" err="1"/>
              <a:t>of</a:t>
            </a:r>
            <a:r>
              <a:rPr lang="de-DE" altLang="de-DE" sz="1000" dirty="0"/>
              <a:t> </a:t>
            </a:r>
            <a:r>
              <a:rPr lang="de-DE" altLang="de-DE" sz="1000" dirty="0" err="1"/>
              <a:t>their</a:t>
            </a:r>
            <a:r>
              <a:rPr lang="de-DE" altLang="de-DE" sz="1000" dirty="0"/>
              <a:t> </a:t>
            </a:r>
            <a:r>
              <a:rPr lang="de-DE" altLang="de-DE" sz="1000" dirty="0" err="1"/>
              <a:t>own</a:t>
            </a:r>
            <a:r>
              <a:rPr lang="de-DE" altLang="de-DE" sz="1000" dirty="0"/>
              <a:t> </a:t>
            </a:r>
            <a:r>
              <a:rPr lang="de-DE" altLang="de-DE" sz="1000" dirty="0" err="1"/>
              <a:t>choice</a:t>
            </a:r>
            <a:r>
              <a:rPr lang="de-DE" altLang="de-DE" sz="1000" dirty="0"/>
              <a:t> in Germany, in </a:t>
            </a:r>
            <a:r>
              <a:rPr lang="de-DE" altLang="de-DE" sz="1000" dirty="0" err="1"/>
              <a:t>cooperation</a:t>
            </a:r>
            <a:r>
              <a:rPr lang="de-DE" altLang="de-DE" sz="1000" dirty="0"/>
              <a:t> </a:t>
            </a:r>
            <a:r>
              <a:rPr lang="de-DE" altLang="de-DE" sz="1000" dirty="0" err="1"/>
              <a:t>with</a:t>
            </a:r>
            <a:r>
              <a:rPr lang="de-DE" altLang="de-DE" sz="1000" dirty="0"/>
              <a:t> </a:t>
            </a:r>
            <a:r>
              <a:rPr lang="de-DE" altLang="de-DE" sz="1000" dirty="0" err="1"/>
              <a:t>colleagues</a:t>
            </a:r>
            <a:r>
              <a:rPr lang="de-DE" altLang="de-DE" sz="1000" dirty="0"/>
              <a:t> </a:t>
            </a:r>
            <a:r>
              <a:rPr lang="de-DE" altLang="de-DE" sz="1000" dirty="0" err="1"/>
              <a:t>from</a:t>
            </a:r>
            <a:r>
              <a:rPr lang="de-DE" altLang="de-DE" sz="1000" dirty="0"/>
              <a:t> </a:t>
            </a:r>
            <a:r>
              <a:rPr lang="de-DE" altLang="de-DE" sz="1000" dirty="0" err="1"/>
              <a:t>their</a:t>
            </a:r>
            <a:r>
              <a:rPr lang="de-DE" altLang="de-DE" sz="1000" dirty="0"/>
              <a:t> </a:t>
            </a:r>
            <a:r>
              <a:rPr lang="de-DE" altLang="de-DE" sz="1000" dirty="0" err="1"/>
              <a:t>own</a:t>
            </a:r>
            <a:r>
              <a:rPr lang="de-DE" altLang="de-DE" sz="1000" dirty="0"/>
              <a:t> </a:t>
            </a:r>
            <a:r>
              <a:rPr lang="de-DE" altLang="de-DE" sz="1000" dirty="0" err="1"/>
              <a:t>discplines</a:t>
            </a:r>
            <a:r>
              <a:rPr lang="de-DE" altLang="de-DE" sz="1000" dirty="0"/>
              <a:t>, </a:t>
            </a:r>
            <a:r>
              <a:rPr lang="de-DE" altLang="de-DE" sz="1000" dirty="0" err="1"/>
              <a:t>for</a:t>
            </a:r>
            <a:r>
              <a:rPr lang="de-DE" altLang="de-DE" sz="1000" dirty="0"/>
              <a:t> a </a:t>
            </a:r>
            <a:r>
              <a:rPr lang="de-DE" altLang="de-DE" sz="1000" dirty="0" err="1"/>
              <a:t>period</a:t>
            </a:r>
            <a:r>
              <a:rPr lang="de-DE" altLang="de-DE" sz="1000" dirty="0"/>
              <a:t> </a:t>
            </a:r>
            <a:r>
              <a:rPr lang="de-DE" altLang="de-DE" sz="1000" dirty="0" err="1"/>
              <a:t>of</a:t>
            </a:r>
            <a:r>
              <a:rPr lang="de-DE" altLang="de-DE" sz="1000" dirty="0"/>
              <a:t> </a:t>
            </a:r>
            <a:r>
              <a:rPr lang="de-DE" altLang="de-DE" sz="1000" dirty="0" err="1"/>
              <a:t>approx</a:t>
            </a:r>
            <a:r>
              <a:rPr lang="de-DE" altLang="de-DE" sz="1000" dirty="0"/>
              <a:t>. 6-12 </a:t>
            </a:r>
            <a:r>
              <a:rPr lang="de-DE" altLang="de-DE" sz="1000" dirty="0" err="1"/>
              <a:t>months</a:t>
            </a:r>
            <a:r>
              <a:rPr lang="de-DE" altLang="de-DE" sz="1000" dirty="0"/>
              <a:t> (</a:t>
            </a:r>
            <a:r>
              <a:rPr lang="de-DE" altLang="de-DE" sz="1000" dirty="0" err="1"/>
              <a:t>can</a:t>
            </a:r>
            <a:r>
              <a:rPr lang="de-DE" altLang="de-DE" sz="1000" dirty="0"/>
              <a:t> </a:t>
            </a:r>
            <a:r>
              <a:rPr lang="de-DE" altLang="de-DE" sz="1000" dirty="0" err="1"/>
              <a:t>be</a:t>
            </a:r>
            <a:r>
              <a:rPr lang="de-DE" altLang="de-DE" sz="1000" dirty="0"/>
              <a:t> </a:t>
            </a:r>
            <a:r>
              <a:rPr lang="de-DE" altLang="de-DE" sz="1000" dirty="0" err="1"/>
              <a:t>divided</a:t>
            </a:r>
            <a:r>
              <a:rPr lang="de-DE" altLang="de-DE" sz="1000" dirty="0"/>
              <a:t> </a:t>
            </a:r>
            <a:r>
              <a:rPr lang="de-DE" altLang="de-DE" sz="1000" dirty="0" err="1"/>
              <a:t>up</a:t>
            </a:r>
            <a:r>
              <a:rPr lang="de-DE" altLang="de-DE" sz="1000" dirty="0"/>
              <a:t> </a:t>
            </a:r>
            <a:r>
              <a:rPr lang="de-DE" altLang="de-DE" sz="1000" dirty="0" err="1"/>
              <a:t>into</a:t>
            </a:r>
            <a:r>
              <a:rPr lang="de-DE" altLang="de-DE" sz="1000" dirty="0"/>
              <a:t> </a:t>
            </a:r>
            <a:r>
              <a:rPr lang="de-DE" altLang="de-DE" sz="1000" dirty="0" err="1"/>
              <a:t>shorter</a:t>
            </a:r>
            <a:r>
              <a:rPr lang="de-DE" altLang="de-DE" sz="1000" dirty="0"/>
              <a:t> </a:t>
            </a:r>
            <a:r>
              <a:rPr lang="de-DE" altLang="de-DE" sz="1000" dirty="0" err="1"/>
              <a:t>periods</a:t>
            </a:r>
            <a:r>
              <a:rPr lang="de-DE" altLang="de-DE" sz="1000" dirty="0"/>
              <a:t> </a:t>
            </a:r>
            <a:r>
              <a:rPr lang="de-DE" altLang="de-DE" sz="1000" dirty="0" err="1"/>
              <a:t>of</a:t>
            </a:r>
            <a:r>
              <a:rPr lang="de-DE" altLang="de-DE" sz="1000" dirty="0"/>
              <a:t> time). The </a:t>
            </a:r>
            <a:r>
              <a:rPr lang="de-DE" altLang="de-DE" sz="1000" dirty="0" err="1"/>
              <a:t>award</a:t>
            </a:r>
            <a:r>
              <a:rPr lang="de-DE" altLang="de-DE" sz="1000" dirty="0"/>
              <a:t> </a:t>
            </a:r>
            <a:r>
              <a:rPr lang="de-DE" altLang="de-DE" sz="1000" dirty="0" err="1"/>
              <a:t>is</a:t>
            </a:r>
            <a:r>
              <a:rPr lang="de-DE" altLang="de-DE" sz="1000" dirty="0"/>
              <a:t> </a:t>
            </a:r>
            <a:r>
              <a:rPr lang="de-DE" altLang="de-DE" sz="1000" dirty="0" err="1"/>
              <a:t>valued</a:t>
            </a:r>
            <a:r>
              <a:rPr lang="de-DE" altLang="de-DE" sz="1000" dirty="0"/>
              <a:t> at €45,000. Nomination; </a:t>
            </a:r>
            <a:r>
              <a:rPr lang="de-DE" altLang="de-DE" sz="1000" dirty="0" err="1"/>
              <a:t>self</a:t>
            </a:r>
            <a:r>
              <a:rPr lang="de-DE" altLang="de-DE" sz="1000" dirty="0"/>
              <a:t>-nomination </a:t>
            </a:r>
            <a:r>
              <a:rPr lang="de-DE" altLang="de-DE" sz="1000" dirty="0" err="1"/>
              <a:t>is</a:t>
            </a:r>
            <a:r>
              <a:rPr lang="de-DE" altLang="de-DE" sz="1000" dirty="0"/>
              <a:t> not </a:t>
            </a:r>
            <a:r>
              <a:rPr lang="de-DE" altLang="de-DE" sz="1000" dirty="0" err="1"/>
              <a:t>possible</a:t>
            </a:r>
            <a:r>
              <a:rPr lang="de-DE" altLang="de-DE" sz="1000" dirty="0"/>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fld id="{19419741-2177-4512-B396-D1F1DDFD4803}" type="slidenum">
              <a:rPr lang="de-DE" altLang="de-DE" smtClean="0"/>
              <a:pPr eaLnBrk="1" hangingPunct="1"/>
              <a:t>6</a:t>
            </a:fld>
            <a:endParaRPr lang="de-DE" altLang="de-DE"/>
          </a:p>
        </p:txBody>
      </p:sp>
      <p:sp>
        <p:nvSpPr>
          <p:cNvPr id="17411" name="Rectangle 2"/>
          <p:cNvSpPr>
            <a:spLocks noGrp="1" noRot="1" noChangeAspect="1" noChangeArrowheads="1" noTextEdit="1"/>
          </p:cNvSpPr>
          <p:nvPr>
            <p:ph type="sldImg"/>
          </p:nvPr>
        </p:nvSpPr>
        <p:spPr>
          <a:xfrm>
            <a:off x="836613" y="455613"/>
            <a:ext cx="5186362" cy="3889375"/>
          </a:xfrm>
          <a:ln/>
        </p:spPr>
      </p:sp>
      <p:sp>
        <p:nvSpPr>
          <p:cNvPr id="17412" name="Rectangle 3"/>
          <p:cNvSpPr>
            <a:spLocks noGrp="1" noChangeArrowheads="1"/>
          </p:cNvSpPr>
          <p:nvPr>
            <p:ph type="body" idx="1"/>
          </p:nvPr>
        </p:nvSpPr>
        <p:spPr>
          <a:xfrm>
            <a:off x="546100" y="4427538"/>
            <a:ext cx="5765800" cy="4030662"/>
          </a:xfrm>
          <a:noFill/>
        </p:spPr>
        <p:txBody>
          <a:bodyPr/>
          <a:lstStyle/>
          <a:p>
            <a:pPr eaLnBrk="1" hangingPunct="1"/>
            <a:r>
              <a:rPr lang="en-GB" altLang="de-DE" sz="1000" dirty="0"/>
              <a:t>With the </a:t>
            </a:r>
            <a:r>
              <a:rPr lang="en-GB" altLang="de-DE" sz="1000" b="1" dirty="0"/>
              <a:t>Humboldt Research Awards and the Georg Forster Research Awards</a:t>
            </a:r>
            <a:r>
              <a:rPr lang="en-GB" altLang="de-DE" sz="1000" dirty="0"/>
              <a:t>, the Alexander von Humboldt Foundation honours internationally eminent academics from abroad or from developing countries respectively in recognition of their entire academic record to date. The award winners are also invited to undertake research projects of their own choice in Germany, in cooperation with colleagues from their disciplines, for a period of approx. 6-12 months (can be divided up into shorter periods of time). </a:t>
            </a:r>
          </a:p>
          <a:p>
            <a:pPr eaLnBrk="1" hangingPunct="1"/>
            <a:r>
              <a:rPr lang="en-GB" altLang="de-DE" sz="1000" dirty="0">
                <a:solidFill>
                  <a:srgbClr val="000000"/>
                </a:solidFill>
              </a:rPr>
              <a:t>The Award is valued at €60,000. </a:t>
            </a:r>
            <a:r>
              <a:rPr lang="en-US" altLang="de-DE" sz="1000" dirty="0"/>
              <a:t>To support the collaboration, the Humboldt Foundation may grant additional funding of up to €25,000 to Georg Forster Research Award winners, particularly for participating in scientific conferences, additional material resources, e.g., specialist literature and scientific equipment for the nominee’s own institute, as well as for involving junior researchers. </a:t>
            </a:r>
            <a:r>
              <a:rPr lang="en-GB" altLang="de-DE" sz="1000" dirty="0">
                <a:solidFill>
                  <a:srgbClr val="000000"/>
                </a:solidFill>
              </a:rPr>
              <a:t>Nomination; self-nomination is not possible.</a:t>
            </a:r>
          </a:p>
          <a:p>
            <a:pPr eaLnBrk="1" hangingPunct="1"/>
            <a:endParaRPr lang="en-GB" altLang="de-DE" sz="1000" dirty="0"/>
          </a:p>
          <a:p>
            <a:pPr eaLnBrk="1" hangingPunct="1"/>
            <a:r>
              <a:rPr lang="en-GB" altLang="de-DE" sz="1000" dirty="0"/>
              <a:t>Academics of all disciplines from abroad, who are internationally recognised as leaders in their field and who are expected to contribute to enhancing Germany's sustained international competitiveness as a research location in consequence of the award, are eligible to be nominated for an </a:t>
            </a:r>
            <a:r>
              <a:rPr lang="en-GB" altLang="de-DE" sz="1000" b="1" dirty="0"/>
              <a:t>Alexander von Humboldt Professorship</a:t>
            </a:r>
            <a:r>
              <a:rPr lang="en-GB" altLang="de-DE" sz="1000" dirty="0"/>
              <a:t>.</a:t>
            </a:r>
            <a:br>
              <a:rPr lang="en-GB" altLang="de-DE" sz="1000" dirty="0"/>
            </a:br>
            <a:br>
              <a:rPr lang="en-GB" altLang="de-DE" sz="1000" dirty="0"/>
            </a:br>
            <a:r>
              <a:rPr lang="en-GB" altLang="de-DE" sz="1000" dirty="0"/>
              <a:t>The Alexander von Humboldt Professorship, which is being financed by the Federal Ministry of Education and Research through the International Research Fund for Germany, enables award winners to carry out long-term and ground-breaking research at universities and research institutions in Germany. The award amount, totalling 5 million euros for academics in experimental disciplines and 3.5 million euros for researchers in theoretical disciplines, is being made available for a period of five years. </a:t>
            </a:r>
            <a:br>
              <a:rPr lang="en-GB" altLang="de-DE" sz="1000" dirty="0"/>
            </a:br>
            <a:br>
              <a:rPr lang="en-GB" altLang="de-DE" sz="1000" dirty="0"/>
            </a:br>
            <a:r>
              <a:rPr lang="en-GB" altLang="de-DE" sz="1000" dirty="0"/>
              <a:t>Nominations may be made by German universities; non-university research institutions may also submit nominations jointly with a German university.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fld id="{694020BC-CA4B-4B7F-8F9C-2808F90D4811}" type="slidenum">
              <a:rPr lang="de-DE" altLang="de-DE" smtClean="0"/>
              <a:pPr eaLnBrk="1" hangingPunct="1"/>
              <a:t>7</a:t>
            </a:fld>
            <a:endParaRPr lang="de-DE" altLang="de-DE"/>
          </a:p>
        </p:txBody>
      </p:sp>
      <p:sp>
        <p:nvSpPr>
          <p:cNvPr id="18435"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43E60E5F-9C40-4E80-B23C-78A4CA426DB3}" type="slidenum">
              <a:rPr lang="de-DE" altLang="de-DE"/>
              <a:pPr algn="r" eaLnBrk="1" hangingPunct="1">
                <a:spcBef>
                  <a:spcPct val="0"/>
                </a:spcBef>
                <a:buClrTx/>
              </a:pPr>
              <a:t>7</a:t>
            </a:fld>
            <a:endParaRPr lang="de-DE" altLang="de-DE"/>
          </a:p>
        </p:txBody>
      </p:sp>
      <p:sp>
        <p:nvSpPr>
          <p:cNvPr id="18436" name="Rectangle 7"/>
          <p:cNvSpPr txBox="1">
            <a:spLocks noGrp="1" noChangeArrowheads="1"/>
          </p:cNvSpPr>
          <p:nvPr/>
        </p:nvSpPr>
        <p:spPr bwMode="auto">
          <a:xfrm>
            <a:off x="5232400" y="8686800"/>
            <a:ext cx="1079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AE89B775-2A61-46F5-A837-03901FA02AB3}" type="slidenum">
              <a:rPr lang="de-DE" altLang="de-DE">
                <a:latin typeface="Wingdings" pitchFamily="2" charset="2"/>
              </a:rPr>
              <a:pPr algn="r" eaLnBrk="1" hangingPunct="1">
                <a:spcBef>
                  <a:spcPct val="0"/>
                </a:spcBef>
                <a:buClrTx/>
              </a:pPr>
              <a:t>7</a:t>
            </a:fld>
            <a:endParaRPr lang="de-DE" altLang="de-DE">
              <a:latin typeface="Wingdings" pitchFamily="2" charset="2"/>
            </a:endParaRPr>
          </a:p>
        </p:txBody>
      </p:sp>
      <p:sp>
        <p:nvSpPr>
          <p:cNvPr id="18437" name="Rectangle 2"/>
          <p:cNvSpPr>
            <a:spLocks noGrp="1" noRot="1" noChangeAspect="1" noChangeArrowheads="1" noTextEdit="1"/>
          </p:cNvSpPr>
          <p:nvPr>
            <p:ph type="sldImg"/>
          </p:nvPr>
        </p:nvSpPr>
        <p:spPr>
          <a:xfrm>
            <a:off x="835025" y="454025"/>
            <a:ext cx="5187950" cy="3890963"/>
          </a:xfrm>
          <a:ln/>
        </p:spPr>
      </p:sp>
      <p:sp>
        <p:nvSpPr>
          <p:cNvPr id="18438" name="Rectangle 3"/>
          <p:cNvSpPr>
            <a:spLocks noGrp="1" noChangeArrowheads="1"/>
          </p:cNvSpPr>
          <p:nvPr>
            <p:ph type="body" idx="1"/>
          </p:nvPr>
        </p:nvSpPr>
        <p:spPr>
          <a:xfrm>
            <a:off x="546100" y="4425950"/>
            <a:ext cx="5765800" cy="403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44000"/>
          <a:lstStyle/>
          <a:p>
            <a:pPr eaLnBrk="1" hangingPunct="1">
              <a:lnSpc>
                <a:spcPct val="80000"/>
              </a:lnSpc>
            </a:pPr>
            <a:r>
              <a:rPr lang="en-GB" altLang="de-DE" sz="900" dirty="0"/>
              <a:t>“Once a </a:t>
            </a:r>
            <a:r>
              <a:rPr lang="en-GB" altLang="de-DE" sz="900" dirty="0" err="1"/>
              <a:t>Humboldtian</a:t>
            </a:r>
            <a:r>
              <a:rPr lang="en-GB" altLang="de-DE" sz="900" dirty="0"/>
              <a:t> – always a </a:t>
            </a:r>
            <a:r>
              <a:rPr lang="en-GB" altLang="de-DE" sz="900" dirty="0" err="1"/>
              <a:t>Humboldtian</a:t>
            </a:r>
            <a:r>
              <a:rPr lang="en-GB" altLang="de-DE" sz="900" dirty="0"/>
              <a:t>" – from the very beginning this was the hallmark of the Alexander von Humboldt Foundation. Humboldt sponsorship is enduring: the Foundation is a lifetime partner, maintaining the connections on a long-term basis through its alumni sponsorship programmes. As a result, an active knowledge network of more than 28,000 </a:t>
            </a:r>
            <a:r>
              <a:rPr lang="en-GB" altLang="de-DE" sz="900" dirty="0" err="1"/>
              <a:t>Humboldtians</a:t>
            </a:r>
            <a:r>
              <a:rPr lang="en-GB" altLang="de-DE" sz="900" dirty="0"/>
              <a:t> has been laid across the whole academic world – embracing over 140 states. The alumni sponsorship measures provide flexible support for the individual life paths and development of </a:t>
            </a:r>
            <a:r>
              <a:rPr lang="en-GB" altLang="de-DE" sz="900" dirty="0" err="1"/>
              <a:t>Humboldtians</a:t>
            </a:r>
            <a:r>
              <a:rPr lang="en-GB" altLang="de-DE" sz="900" dirty="0"/>
              <a:t>. Moreover, the Foundation encourages its alumni to undertake their own initiatives and collaborations across disciplinary and national borders.</a:t>
            </a:r>
          </a:p>
          <a:p>
            <a:pPr eaLnBrk="1" hangingPunct="1">
              <a:lnSpc>
                <a:spcPct val="80000"/>
              </a:lnSpc>
            </a:pPr>
            <a:endParaRPr lang="en-GB" altLang="de-DE" sz="900" dirty="0"/>
          </a:p>
          <a:p>
            <a:pPr algn="just" eaLnBrk="1" hangingPunct="1">
              <a:lnSpc>
                <a:spcPct val="80000"/>
              </a:lnSpc>
            </a:pPr>
            <a:r>
              <a:rPr lang="en-GB" altLang="de-DE" sz="900" dirty="0"/>
              <a:t>Amongst other things, networking sponsorship caters for further research stays to Germany. This gives fellows a chance to revitalise relationships to specialist colleagues and their institutes or make contacts with new partners, continue joint projects already underway, or build new collaborations.</a:t>
            </a:r>
          </a:p>
          <a:p>
            <a:pPr eaLnBrk="1" hangingPunct="1">
              <a:lnSpc>
                <a:spcPct val="80000"/>
              </a:lnSpc>
            </a:pPr>
            <a:endParaRPr lang="en-GB" altLang="de-DE" sz="900" dirty="0"/>
          </a:p>
          <a:p>
            <a:pPr algn="just" eaLnBrk="1" hangingPunct="1">
              <a:lnSpc>
                <a:spcPct val="80000"/>
              </a:lnSpc>
            </a:pPr>
            <a:r>
              <a:rPr lang="en-GB" altLang="de-DE" sz="900" dirty="0"/>
              <a:t>The Research Group Linkage Programme allows </a:t>
            </a:r>
            <a:r>
              <a:rPr lang="en-GB" altLang="de-DE" sz="900" dirty="0" err="1"/>
              <a:t>Humboldtians</a:t>
            </a:r>
            <a:r>
              <a:rPr lang="en-GB" altLang="de-DE" sz="900" dirty="0"/>
              <a:t> to apply for sponsorship in order to cooperate over a period of three years with a researcher working at a German institute and additional cooperation partners in other countries.</a:t>
            </a:r>
          </a:p>
          <a:p>
            <a:pPr algn="just" eaLnBrk="1" hangingPunct="1">
              <a:lnSpc>
                <a:spcPct val="80000"/>
              </a:lnSpc>
            </a:pPr>
            <a:endParaRPr lang="en-GB" altLang="de-DE" sz="900" dirty="0"/>
          </a:p>
          <a:p>
            <a:pPr algn="just" eaLnBrk="1" hangingPunct="1">
              <a:lnSpc>
                <a:spcPct val="80000"/>
              </a:lnSpc>
            </a:pPr>
            <a:r>
              <a:rPr lang="en-GB" altLang="de-DE" sz="900" dirty="0"/>
              <a:t>The Alexander von Humboldt Foundation regularly organises colloquia abroad to which it invites research fellows and research award winners living in the host country or region, as well as Feodor Lynen fellows working there.</a:t>
            </a:r>
          </a:p>
          <a:p>
            <a:pPr eaLnBrk="1" hangingPunct="1">
              <a:lnSpc>
                <a:spcPct val="80000"/>
              </a:lnSpc>
            </a:pPr>
            <a:endParaRPr lang="en-GB" altLang="de-DE" sz="900" dirty="0"/>
          </a:p>
          <a:p>
            <a:pPr algn="just" eaLnBrk="1" hangingPunct="1">
              <a:lnSpc>
                <a:spcPct val="80000"/>
              </a:lnSpc>
            </a:pPr>
            <a:r>
              <a:rPr lang="en-GB" altLang="de-DE" sz="900" dirty="0"/>
              <a:t>Since 2002, the Alexander von Humboldt Foundation has provided financial support for Humboldt Alumni Associations as well as for individual </a:t>
            </a:r>
            <a:r>
              <a:rPr lang="en-GB" altLang="de-DE" sz="900" dirty="0" err="1"/>
              <a:t>Humboldtians</a:t>
            </a:r>
            <a:r>
              <a:rPr lang="en-GB" altLang="de-DE" sz="900" dirty="0"/>
              <a:t> to organise regional and specialist conferences. These Humboldt </a:t>
            </a:r>
            <a:r>
              <a:rPr lang="en-GB" altLang="de-DE" sz="900" dirty="0" err="1"/>
              <a:t>Kollegs</a:t>
            </a:r>
            <a:r>
              <a:rPr lang="en-GB" altLang="de-DE" sz="900" dirty="0"/>
              <a:t> have become one of the most popular instruments for strengthening regional and specialist networks. Apart from networking, the </a:t>
            </a:r>
            <a:r>
              <a:rPr lang="en-GB" altLang="de-DE" sz="900" dirty="0" err="1"/>
              <a:t>Kollegs</a:t>
            </a:r>
            <a:r>
              <a:rPr lang="en-GB" altLang="de-DE" sz="900" dirty="0"/>
              <a:t> serve to awaken the interest of young academics in the Foundation’s programmes and in Germany as a location for research.</a:t>
            </a:r>
          </a:p>
          <a:p>
            <a:pPr eaLnBrk="1" hangingPunct="1">
              <a:lnSpc>
                <a:spcPct val="80000"/>
              </a:lnSpc>
            </a:pPr>
            <a:endParaRPr lang="en-GB" altLang="de-DE" sz="900" dirty="0"/>
          </a:p>
          <a:p>
            <a:r>
              <a:rPr lang="en-US" altLang="de-DE" sz="900" dirty="0"/>
              <a:t>The Alexander von Humboldt Foundation’s Humboldt Alumni Awards for innovative networking initiatives are granted to fellows and award winners abroad. Each award is valued at up to €25,000. Four awards are granted annually</a:t>
            </a:r>
            <a:r>
              <a:rPr lang="en-GB" altLang="de-DE" sz="900" dirty="0"/>
              <a:t>, including one that is earmarked to sponsor initiatives promoting networking between female academics. </a:t>
            </a:r>
            <a:r>
              <a:rPr lang="en-US" altLang="de-DE" sz="900" dirty="0"/>
              <a:t>The awards are designed to support projects not covered by the Foundation's existing sponsorship and alumni </a:t>
            </a:r>
            <a:r>
              <a:rPr lang="en-US" altLang="de-DE" sz="900" dirty="0" err="1"/>
              <a:t>programmes</a:t>
            </a:r>
            <a:r>
              <a:rPr lang="en-US" altLang="de-DE" sz="900" dirty="0"/>
              <a:t> and to promote academic and cultural relations between Germany and the Humboldt alumni's own countries as well as to strengthen their collaboration in the respective regions. </a:t>
            </a:r>
            <a:r>
              <a:rPr lang="en-GB" altLang="de-DE" sz="900" dirty="0"/>
              <a:t>The Humboldt Alumni Award earmarked for networking between female academics targets initiatives which promote and strengthen the long-term career paths of female researchers and their collaborative partners within the respective networks whilst taking account of their professional and family obligations. It also seeks to encourage more female researchers to participate in the Foundation’s sponsorship programmes.</a:t>
            </a:r>
            <a:br>
              <a:rPr lang="de-DE" altLang="de-DE" sz="900" dirty="0"/>
            </a:br>
            <a:endParaRPr lang="de-DE" altLang="de-DE" sz="8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BE793A5E-5819-6841-A387-537E8FBF60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
                <a:srgbClr val="1F497D"/>
              </a:buClr>
            </a:pPr>
            <a:fld id="{563110E8-ABEA-7549-BF33-2F7566658F1C}" type="slidenum">
              <a:rPr lang="de-DE" altLang="de-DE">
                <a:solidFill>
                  <a:srgbClr val="000000"/>
                </a:solidFill>
                <a:latin typeface="Calibri" panose="020F0502020204030204" pitchFamily="34" charset="0"/>
              </a:rPr>
              <a:pPr fontAlgn="base">
                <a:spcBef>
                  <a:spcPct val="0"/>
                </a:spcBef>
                <a:spcAft>
                  <a:spcPct val="0"/>
                </a:spcAft>
                <a:buClr>
                  <a:srgbClr val="1F497D"/>
                </a:buClr>
              </a:pPr>
              <a:t>8</a:t>
            </a:fld>
            <a:endParaRPr lang="de-DE" altLang="de-DE">
              <a:solidFill>
                <a:srgbClr val="000000"/>
              </a:solidFill>
              <a:latin typeface="Calibri" panose="020F0502020204030204" pitchFamily="34" charset="0"/>
            </a:endParaRPr>
          </a:p>
        </p:txBody>
      </p:sp>
      <p:sp>
        <p:nvSpPr>
          <p:cNvPr id="5123" name="Rectangle 2">
            <a:extLst>
              <a:ext uri="{FF2B5EF4-FFF2-40B4-BE49-F238E27FC236}">
                <a16:creationId xmlns:a16="http://schemas.microsoft.com/office/drawing/2014/main" id="{D11A0CBD-DC02-6841-B2E6-E92A11B0F5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a:extLst>
              <a:ext uri="{FF2B5EF4-FFF2-40B4-BE49-F238E27FC236}">
                <a16:creationId xmlns:a16="http://schemas.microsoft.com/office/drawing/2014/main" id="{26B49803-A976-0443-82E6-DAB318577E7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de-DE" altLang="de-DE"/>
              <a:t>There are currently 14,637 Humboldt Research Fellows and Awardees as well as Feodor Lynen Research Fellows in Europe.</a:t>
            </a:r>
          </a:p>
          <a:p>
            <a:pPr>
              <a:spcBef>
                <a:spcPct val="0"/>
              </a:spcBef>
            </a:pPr>
            <a:endParaRPr lang="de-DE" altLang="de-DE"/>
          </a:p>
          <a:p>
            <a:pPr>
              <a:spcBef>
                <a:spcPct val="0"/>
              </a:spcBef>
            </a:pPr>
            <a:r>
              <a:rPr lang="de-DE" altLang="de-DE"/>
              <a:t>The alumni networks  in Central and Eastern Europe have a total of 3,356 Humboldtians.</a:t>
            </a:r>
          </a:p>
          <a:p>
            <a:pPr>
              <a:spcBef>
                <a:spcPct val="0"/>
              </a:spcBef>
            </a:pPr>
            <a:endParaRPr lang="de-DE" altLang="de-DE"/>
          </a:p>
          <a:p>
            <a:pPr>
              <a:spcBef>
                <a:spcPct val="0"/>
              </a:spcBef>
            </a:pPr>
            <a:r>
              <a:rPr lang="de-DE" altLang="de-DE"/>
              <a:t>In Germany the Humboldt Network has 5,410 members.</a:t>
            </a:r>
          </a:p>
          <a:p>
            <a:pPr>
              <a:spcBef>
                <a:spcPct val="0"/>
              </a:spcBef>
            </a:pPr>
            <a:r>
              <a:rPr lang="de-DE" altLang="de-DE"/>
              <a:t>Source: Annual Report 2017</a:t>
            </a:r>
          </a:p>
        </p:txBody>
      </p:sp>
    </p:spTree>
    <p:extLst>
      <p:ext uri="{BB962C8B-B14F-4D97-AF65-F5344CB8AC3E}">
        <p14:creationId xmlns:p14="http://schemas.microsoft.com/office/powerpoint/2010/main" val="1462412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fld id="{3DCE664A-18CE-477E-96E6-6CC9415B552B}" type="slidenum">
              <a:rPr lang="de-DE" altLang="de-DE" smtClean="0"/>
              <a:pPr eaLnBrk="1" hangingPunct="1"/>
              <a:t>9</a:t>
            </a:fld>
            <a:endParaRPr lang="de-DE" altLang="de-DE"/>
          </a:p>
        </p:txBody>
      </p:sp>
      <p:sp>
        <p:nvSpPr>
          <p:cNvPr id="58371"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950F1637-5AD7-42CD-8E18-240FA658F1A6}" type="slidenum">
              <a:rPr lang="de-DE" altLang="de-DE"/>
              <a:pPr algn="r" eaLnBrk="1" hangingPunct="1">
                <a:spcBef>
                  <a:spcPct val="0"/>
                </a:spcBef>
                <a:buClrTx/>
              </a:pPr>
              <a:t>9</a:t>
            </a:fld>
            <a:endParaRPr lang="de-DE" altLang="de-DE"/>
          </a:p>
        </p:txBody>
      </p:sp>
      <p:sp>
        <p:nvSpPr>
          <p:cNvPr id="58372" name="Rectangle 7"/>
          <p:cNvSpPr txBox="1">
            <a:spLocks noGrp="1" noChangeArrowheads="1"/>
          </p:cNvSpPr>
          <p:nvPr/>
        </p:nvSpPr>
        <p:spPr bwMode="auto">
          <a:xfrm>
            <a:off x="5232400" y="8686800"/>
            <a:ext cx="1079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71887E5D-34A5-489B-91F5-7EC26DD85A29}" type="slidenum">
              <a:rPr lang="de-DE" altLang="de-DE">
                <a:latin typeface="Wingdings" pitchFamily="2" charset="2"/>
              </a:rPr>
              <a:pPr algn="r" eaLnBrk="1" hangingPunct="1">
                <a:spcBef>
                  <a:spcPct val="0"/>
                </a:spcBef>
                <a:buClrTx/>
              </a:pPr>
              <a:t>9</a:t>
            </a:fld>
            <a:endParaRPr lang="de-DE" altLang="de-DE">
              <a:latin typeface="Wingdings" pitchFamily="2" charset="2"/>
            </a:endParaRPr>
          </a:p>
        </p:txBody>
      </p:sp>
      <p:sp>
        <p:nvSpPr>
          <p:cNvPr id="58373" name="Rectangle 2"/>
          <p:cNvSpPr>
            <a:spLocks noGrp="1" noRot="1" noChangeAspect="1" noChangeArrowheads="1" noTextEdit="1"/>
          </p:cNvSpPr>
          <p:nvPr>
            <p:ph type="sldImg"/>
          </p:nvPr>
        </p:nvSpPr>
        <p:spPr>
          <a:xfrm>
            <a:off x="836613" y="455613"/>
            <a:ext cx="5186362" cy="3889375"/>
          </a:xfrm>
          <a:ln/>
        </p:spPr>
      </p:sp>
      <p:sp>
        <p:nvSpPr>
          <p:cNvPr id="58374" name="Rectangle 3"/>
          <p:cNvSpPr>
            <a:spLocks noGrp="1" noChangeArrowheads="1"/>
          </p:cNvSpPr>
          <p:nvPr>
            <p:ph type="body" idx="1"/>
          </p:nvPr>
        </p:nvSpPr>
        <p:spPr>
          <a:xfrm>
            <a:off x="546100" y="4427538"/>
            <a:ext cx="5765800" cy="403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44000"/>
          <a:lstStyle/>
          <a:p>
            <a:pPr eaLnBrk="1" hangingPunct="1"/>
            <a:r>
              <a:rPr lang="en-GB" altLang="de-DE" sz="1000"/>
              <a:t>The Alexander von Humboldt Foundation sponsors:</a:t>
            </a:r>
          </a:p>
          <a:p>
            <a:pPr eaLnBrk="1" hangingPunct="1">
              <a:buFontTx/>
              <a:buChar char="-"/>
            </a:pPr>
            <a:r>
              <a:rPr lang="en-GB" altLang="de-DE" sz="1000"/>
              <a:t> academics at different career stages, usually after completion of a doctorate </a:t>
            </a:r>
          </a:p>
          <a:p>
            <a:pPr eaLnBrk="1" hangingPunct="1">
              <a:buFontTx/>
              <a:buChar char="-"/>
            </a:pPr>
            <a:r>
              <a:rPr lang="en-GB" altLang="de-DE" sz="1000"/>
              <a:t> academics from abroad who wish to conduct research in Germany</a:t>
            </a:r>
          </a:p>
          <a:p>
            <a:pPr eaLnBrk="1" hangingPunct="1">
              <a:buFontTx/>
              <a:buChar char="-"/>
            </a:pPr>
            <a:r>
              <a:rPr lang="en-GB" altLang="de-DE" sz="1000"/>
              <a:t> academics from Germany who wish to conduct research abroad</a:t>
            </a:r>
          </a:p>
          <a:p>
            <a:pPr eaLnBrk="1" hangingPunct="1"/>
            <a:endParaRPr lang="en-GB" altLang="de-DE" sz="1000"/>
          </a:p>
          <a:p>
            <a:pPr eaLnBrk="1" hangingPunct="1"/>
            <a:r>
              <a:rPr lang="de-DE" altLang="de-DE" sz="1000"/>
              <a:t>(Gestaltungsvorschlag: Programme, die für das spezifische Publikum nicht interessant/relevant sind, können in grauer Schriftfarbe dargestellt werden.)</a:t>
            </a:r>
          </a:p>
          <a:p>
            <a:pPr eaLnBrk="1" hangingPunct="1"/>
            <a:endParaRPr lang="en-GB" altLang="de-DE" sz="1000"/>
          </a:p>
        </p:txBody>
      </p:sp>
    </p:spTree>
    <p:extLst>
      <p:ext uri="{BB962C8B-B14F-4D97-AF65-F5344CB8AC3E}">
        <p14:creationId xmlns:p14="http://schemas.microsoft.com/office/powerpoint/2010/main" val="4208726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6" descr="AvH_Logo_n7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8263" y="368300"/>
            <a:ext cx="1204912"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1835150" y="1125538"/>
            <a:ext cx="7308850" cy="349091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buClr>
                <a:schemeClr val="tx2"/>
              </a:buClr>
              <a:defRPr sz="1200">
                <a:solidFill>
                  <a:schemeClr val="tx1"/>
                </a:solidFill>
                <a:latin typeface="Arial" charset="0"/>
                <a:cs typeface="Arial" charset="0"/>
              </a:defRPr>
            </a:lvl6pPr>
            <a:lvl7pPr marL="2971800" indent="-228600" eaLnBrk="0" fontAlgn="base" hangingPunct="0">
              <a:spcBef>
                <a:spcPct val="30000"/>
              </a:spcBef>
              <a:spcAft>
                <a:spcPct val="0"/>
              </a:spcAft>
              <a:buClr>
                <a:schemeClr val="tx2"/>
              </a:buClr>
              <a:defRPr sz="1200">
                <a:solidFill>
                  <a:schemeClr val="tx1"/>
                </a:solidFill>
                <a:latin typeface="Arial" charset="0"/>
                <a:cs typeface="Arial" charset="0"/>
              </a:defRPr>
            </a:lvl7pPr>
            <a:lvl8pPr marL="3429000" indent="-228600" eaLnBrk="0" fontAlgn="base" hangingPunct="0">
              <a:spcBef>
                <a:spcPct val="30000"/>
              </a:spcBef>
              <a:spcAft>
                <a:spcPct val="0"/>
              </a:spcAft>
              <a:buClr>
                <a:schemeClr val="tx2"/>
              </a:buClr>
              <a:defRPr sz="1200">
                <a:solidFill>
                  <a:schemeClr val="tx1"/>
                </a:solidFill>
                <a:latin typeface="Arial" charset="0"/>
                <a:cs typeface="Arial" charset="0"/>
              </a:defRPr>
            </a:lvl8pPr>
            <a:lvl9pPr marL="3886200" indent="-228600" eaLnBrk="0" fontAlgn="base" hangingPunct="0">
              <a:spcBef>
                <a:spcPct val="30000"/>
              </a:spcBef>
              <a:spcAft>
                <a:spcPct val="0"/>
              </a:spcAft>
              <a:buClr>
                <a:schemeClr val="tx2"/>
              </a:buClr>
              <a:defRPr sz="1200">
                <a:solidFill>
                  <a:schemeClr val="tx1"/>
                </a:solidFill>
                <a:latin typeface="Arial" charset="0"/>
                <a:cs typeface="Arial" charset="0"/>
              </a:defRPr>
            </a:lvl9pPr>
          </a:lstStyle>
          <a:p>
            <a:pPr eaLnBrk="1" hangingPunct="1">
              <a:defRPr/>
            </a:pPr>
            <a:endParaRPr lang="de-DE" altLang="de-DE"/>
          </a:p>
        </p:txBody>
      </p:sp>
      <p:sp>
        <p:nvSpPr>
          <p:cNvPr id="10242" name="Rectangle 2"/>
          <p:cNvSpPr>
            <a:spLocks noGrp="1" noChangeArrowheads="1"/>
          </p:cNvSpPr>
          <p:nvPr>
            <p:ph type="ctrTitle"/>
          </p:nvPr>
        </p:nvSpPr>
        <p:spPr>
          <a:xfrm>
            <a:off x="1838325" y="1449388"/>
            <a:ext cx="7054850" cy="1511300"/>
          </a:xfrm>
        </p:spPr>
        <p:txBody>
          <a:bodyPr lIns="252000" rIns="0"/>
          <a:lstStyle>
            <a:lvl1pPr>
              <a:defRPr sz="2800">
                <a:solidFill>
                  <a:schemeClr val="bg1"/>
                </a:solidFill>
              </a:defRPr>
            </a:lvl1pPr>
          </a:lstStyle>
          <a:p>
            <a:pPr lvl="0"/>
            <a:r>
              <a:rPr lang="de-DE" noProof="0"/>
              <a:t>Titelmasterformat durch Klicken bearbeiten</a:t>
            </a:r>
          </a:p>
        </p:txBody>
      </p:sp>
      <p:sp>
        <p:nvSpPr>
          <p:cNvPr id="10243" name="Rectangle 3"/>
          <p:cNvSpPr>
            <a:spLocks noGrp="1" noChangeArrowheads="1"/>
          </p:cNvSpPr>
          <p:nvPr>
            <p:ph type="subTitle" idx="1"/>
          </p:nvPr>
        </p:nvSpPr>
        <p:spPr>
          <a:xfrm>
            <a:off x="1835150" y="3105150"/>
            <a:ext cx="7058025" cy="1511300"/>
          </a:xfrm>
        </p:spPr>
        <p:txBody>
          <a:bodyPr lIns="252000" rIns="0"/>
          <a:lstStyle>
            <a:lvl1pPr>
              <a:lnSpc>
                <a:spcPct val="110000"/>
              </a:lnSpc>
              <a:defRPr>
                <a:solidFill>
                  <a:schemeClr val="bg1"/>
                </a:solidFill>
              </a:defRPr>
            </a:lvl1pPr>
          </a:lstStyle>
          <a:p>
            <a:pPr lvl="0"/>
            <a:r>
              <a:rPr lang="de-DE" noProof="0"/>
              <a:t>Formatvorlage des Untertitelmasters durch Klicken bearbeiten</a:t>
            </a:r>
          </a:p>
        </p:txBody>
      </p:sp>
    </p:spTree>
    <p:extLst>
      <p:ext uri="{BB962C8B-B14F-4D97-AF65-F5344CB8AC3E}">
        <p14:creationId xmlns:p14="http://schemas.microsoft.com/office/powerpoint/2010/main" val="375994462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3582000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29463" y="0"/>
            <a:ext cx="1763712" cy="461645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835150" y="0"/>
            <a:ext cx="5141913" cy="461645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76571986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74103541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245866213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835150" y="1449388"/>
            <a:ext cx="3452813" cy="3167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3" y="1449388"/>
            <a:ext cx="3452812" cy="3167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2926028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09500519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6173062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18583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60412072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92869473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35150" y="0"/>
            <a:ext cx="5853113" cy="112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000" rIns="504000" bIns="126000" numCol="1" anchor="b" anchorCtr="0" compatLnSpc="1">
            <a:prstTxWarp prst="textNoShape">
              <a:avLst/>
            </a:prstTxWarp>
          </a:bodyPr>
          <a:lstStyle/>
          <a:p>
            <a:pPr lvl="0"/>
            <a:r>
              <a:rPr lang="de-DE" altLang="de-DE"/>
              <a:t>Titelmasterformat durch Klicken bearbeiten</a:t>
            </a:r>
          </a:p>
        </p:txBody>
      </p:sp>
      <p:sp>
        <p:nvSpPr>
          <p:cNvPr id="1027" name="Rectangle 3"/>
          <p:cNvSpPr>
            <a:spLocks noGrp="1" noChangeArrowheads="1"/>
          </p:cNvSpPr>
          <p:nvPr>
            <p:ph type="body" idx="1"/>
          </p:nvPr>
        </p:nvSpPr>
        <p:spPr bwMode="auto">
          <a:xfrm>
            <a:off x="1835150" y="1449388"/>
            <a:ext cx="7058025" cy="316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252000" bIns="25200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pic>
        <p:nvPicPr>
          <p:cNvPr id="1028" name="Picture 7" descr="AvH_Logo_n7_RG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88263" y="368300"/>
            <a:ext cx="1204912"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8"/>
          <p:cNvSpPr>
            <a:spLocks noChangeArrowheads="1"/>
          </p:cNvSpPr>
          <p:nvPr/>
        </p:nvSpPr>
        <p:spPr bwMode="auto">
          <a:xfrm>
            <a:off x="1835150" y="6713538"/>
            <a:ext cx="7308850" cy="14446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buClr>
                <a:schemeClr val="tx2"/>
              </a:buClr>
              <a:defRPr sz="1200">
                <a:solidFill>
                  <a:schemeClr val="tx1"/>
                </a:solidFill>
                <a:latin typeface="Arial" charset="0"/>
                <a:cs typeface="Arial" charset="0"/>
              </a:defRPr>
            </a:lvl6pPr>
            <a:lvl7pPr marL="2971800" indent="-228600" eaLnBrk="0" fontAlgn="base" hangingPunct="0">
              <a:spcBef>
                <a:spcPct val="30000"/>
              </a:spcBef>
              <a:spcAft>
                <a:spcPct val="0"/>
              </a:spcAft>
              <a:buClr>
                <a:schemeClr val="tx2"/>
              </a:buClr>
              <a:defRPr sz="1200">
                <a:solidFill>
                  <a:schemeClr val="tx1"/>
                </a:solidFill>
                <a:latin typeface="Arial" charset="0"/>
                <a:cs typeface="Arial" charset="0"/>
              </a:defRPr>
            </a:lvl7pPr>
            <a:lvl8pPr marL="3429000" indent="-228600" eaLnBrk="0" fontAlgn="base" hangingPunct="0">
              <a:spcBef>
                <a:spcPct val="30000"/>
              </a:spcBef>
              <a:spcAft>
                <a:spcPct val="0"/>
              </a:spcAft>
              <a:buClr>
                <a:schemeClr val="tx2"/>
              </a:buClr>
              <a:defRPr sz="1200">
                <a:solidFill>
                  <a:schemeClr val="tx1"/>
                </a:solidFill>
                <a:latin typeface="Arial" charset="0"/>
                <a:cs typeface="Arial" charset="0"/>
              </a:defRPr>
            </a:lvl8pPr>
            <a:lvl9pPr marL="3886200" indent="-228600" eaLnBrk="0" fontAlgn="base" hangingPunct="0">
              <a:spcBef>
                <a:spcPct val="30000"/>
              </a:spcBef>
              <a:spcAft>
                <a:spcPct val="0"/>
              </a:spcAft>
              <a:buClr>
                <a:schemeClr val="tx2"/>
              </a:buClr>
              <a:defRPr sz="1200">
                <a:solidFill>
                  <a:schemeClr val="tx1"/>
                </a:solidFill>
                <a:latin typeface="Arial" charset="0"/>
                <a:cs typeface="Arial" charset="0"/>
              </a:defRPr>
            </a:lvl9pPr>
          </a:lstStyle>
          <a:p>
            <a:pPr eaLnBrk="1" hangingPunct="1">
              <a:defRPr/>
            </a:pPr>
            <a:endParaRPr lang="de-DE" altLang="de-DE"/>
          </a:p>
        </p:txBody>
      </p:sp>
      <p:sp>
        <p:nvSpPr>
          <p:cNvPr id="1030" name="Line 9"/>
          <p:cNvSpPr>
            <a:spLocks noChangeShapeType="1"/>
          </p:cNvSpPr>
          <p:nvPr/>
        </p:nvSpPr>
        <p:spPr bwMode="auto">
          <a:xfrm>
            <a:off x="1835150" y="1125538"/>
            <a:ext cx="73088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1" name="Line 13"/>
          <p:cNvSpPr>
            <a:spLocks noChangeShapeType="1"/>
          </p:cNvSpPr>
          <p:nvPr/>
        </p:nvSpPr>
        <p:spPr bwMode="auto">
          <a:xfrm>
            <a:off x="1836738" y="-346075"/>
            <a:ext cx="0" cy="12382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2" name="Line 16"/>
          <p:cNvSpPr>
            <a:spLocks noChangeShapeType="1"/>
          </p:cNvSpPr>
          <p:nvPr/>
        </p:nvSpPr>
        <p:spPr bwMode="auto">
          <a:xfrm>
            <a:off x="8893175" y="-346075"/>
            <a:ext cx="0" cy="12382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3" name="Line 17"/>
          <p:cNvSpPr>
            <a:spLocks noChangeShapeType="1"/>
          </p:cNvSpPr>
          <p:nvPr/>
        </p:nvSpPr>
        <p:spPr bwMode="auto">
          <a:xfrm rot="5400000">
            <a:off x="-227012" y="1387475"/>
            <a:ext cx="0" cy="12382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4" name="Line 20"/>
          <p:cNvSpPr>
            <a:spLocks noChangeShapeType="1"/>
          </p:cNvSpPr>
          <p:nvPr/>
        </p:nvSpPr>
        <p:spPr bwMode="auto">
          <a:xfrm rot="5400000">
            <a:off x="-227012" y="4551362"/>
            <a:ext cx="0" cy="12382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 bg1="lt1" tx1="dk1" bg2="lt2" tx2="dk2" accent1="accent1" accent2="accent2" accent3="accent3" accent4="accent4" accent5="accent5" accent6="accent6" hlink="hlink" folHlink="folHlink"/>
  <p:sldLayoutIdLst>
    <p:sldLayoutId id="2147483767"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ransition>
    <p:fade/>
  </p:transition>
  <p:txStyles>
    <p:titleStyle>
      <a:lvl1pPr algn="l" rtl="0" eaLnBrk="0" fontAlgn="base" hangingPunct="0">
        <a:lnSpc>
          <a:spcPct val="90000"/>
        </a:lnSpc>
        <a:spcBef>
          <a:spcPct val="0"/>
        </a:spcBef>
        <a:spcAft>
          <a:spcPct val="0"/>
        </a:spcAft>
        <a:defRPr sz="2200" b="1">
          <a:solidFill>
            <a:schemeClr val="tx1"/>
          </a:solidFill>
          <a:latin typeface="+mj-lt"/>
          <a:ea typeface="+mj-ea"/>
          <a:cs typeface="+mj-cs"/>
        </a:defRPr>
      </a:lvl1pPr>
      <a:lvl2pPr algn="l" rtl="0" eaLnBrk="0" fontAlgn="base" hangingPunct="0">
        <a:lnSpc>
          <a:spcPct val="90000"/>
        </a:lnSpc>
        <a:spcBef>
          <a:spcPct val="0"/>
        </a:spcBef>
        <a:spcAft>
          <a:spcPct val="0"/>
        </a:spcAft>
        <a:defRPr sz="2200" b="1">
          <a:solidFill>
            <a:schemeClr val="tx1"/>
          </a:solidFill>
          <a:latin typeface="Times New Roman" pitchFamily="18" charset="0"/>
          <a:cs typeface="Arial" charset="0"/>
        </a:defRPr>
      </a:lvl2pPr>
      <a:lvl3pPr algn="l" rtl="0" eaLnBrk="0" fontAlgn="base" hangingPunct="0">
        <a:lnSpc>
          <a:spcPct val="90000"/>
        </a:lnSpc>
        <a:spcBef>
          <a:spcPct val="0"/>
        </a:spcBef>
        <a:spcAft>
          <a:spcPct val="0"/>
        </a:spcAft>
        <a:defRPr sz="2200" b="1">
          <a:solidFill>
            <a:schemeClr val="tx1"/>
          </a:solidFill>
          <a:latin typeface="Times New Roman" pitchFamily="18" charset="0"/>
          <a:cs typeface="Arial" charset="0"/>
        </a:defRPr>
      </a:lvl3pPr>
      <a:lvl4pPr algn="l" rtl="0" eaLnBrk="0" fontAlgn="base" hangingPunct="0">
        <a:lnSpc>
          <a:spcPct val="90000"/>
        </a:lnSpc>
        <a:spcBef>
          <a:spcPct val="0"/>
        </a:spcBef>
        <a:spcAft>
          <a:spcPct val="0"/>
        </a:spcAft>
        <a:defRPr sz="2200" b="1">
          <a:solidFill>
            <a:schemeClr val="tx1"/>
          </a:solidFill>
          <a:latin typeface="Times New Roman" pitchFamily="18" charset="0"/>
          <a:cs typeface="Arial" charset="0"/>
        </a:defRPr>
      </a:lvl4pPr>
      <a:lvl5pPr algn="l" rtl="0" eaLnBrk="0" fontAlgn="base" hangingPunct="0">
        <a:lnSpc>
          <a:spcPct val="90000"/>
        </a:lnSpc>
        <a:spcBef>
          <a:spcPct val="0"/>
        </a:spcBef>
        <a:spcAft>
          <a:spcPct val="0"/>
        </a:spcAft>
        <a:defRPr sz="2200" b="1">
          <a:solidFill>
            <a:schemeClr val="tx1"/>
          </a:solidFill>
          <a:latin typeface="Times New Roman" pitchFamily="18" charset="0"/>
          <a:cs typeface="Arial" charset="0"/>
        </a:defRPr>
      </a:lvl5pPr>
      <a:lvl6pPr marL="457200" algn="l" rtl="0" fontAlgn="base">
        <a:lnSpc>
          <a:spcPct val="90000"/>
        </a:lnSpc>
        <a:spcBef>
          <a:spcPct val="0"/>
        </a:spcBef>
        <a:spcAft>
          <a:spcPct val="0"/>
        </a:spcAft>
        <a:defRPr sz="2200" b="1">
          <a:solidFill>
            <a:schemeClr val="tx1"/>
          </a:solidFill>
          <a:latin typeface="Times New Roman" pitchFamily="18" charset="0"/>
          <a:cs typeface="Arial" charset="0"/>
        </a:defRPr>
      </a:lvl6pPr>
      <a:lvl7pPr marL="914400" algn="l" rtl="0" fontAlgn="base">
        <a:lnSpc>
          <a:spcPct val="90000"/>
        </a:lnSpc>
        <a:spcBef>
          <a:spcPct val="0"/>
        </a:spcBef>
        <a:spcAft>
          <a:spcPct val="0"/>
        </a:spcAft>
        <a:defRPr sz="2200" b="1">
          <a:solidFill>
            <a:schemeClr val="tx1"/>
          </a:solidFill>
          <a:latin typeface="Times New Roman" pitchFamily="18" charset="0"/>
          <a:cs typeface="Arial" charset="0"/>
        </a:defRPr>
      </a:lvl7pPr>
      <a:lvl8pPr marL="1371600" algn="l" rtl="0" fontAlgn="base">
        <a:lnSpc>
          <a:spcPct val="90000"/>
        </a:lnSpc>
        <a:spcBef>
          <a:spcPct val="0"/>
        </a:spcBef>
        <a:spcAft>
          <a:spcPct val="0"/>
        </a:spcAft>
        <a:defRPr sz="2200" b="1">
          <a:solidFill>
            <a:schemeClr val="tx1"/>
          </a:solidFill>
          <a:latin typeface="Times New Roman" pitchFamily="18" charset="0"/>
          <a:cs typeface="Arial" charset="0"/>
        </a:defRPr>
      </a:lvl8pPr>
      <a:lvl9pPr marL="1828800" algn="l" rtl="0" fontAlgn="base">
        <a:lnSpc>
          <a:spcPct val="90000"/>
        </a:lnSpc>
        <a:spcBef>
          <a:spcPct val="0"/>
        </a:spcBef>
        <a:spcAft>
          <a:spcPct val="0"/>
        </a:spcAft>
        <a:defRPr sz="2200" b="1">
          <a:solidFill>
            <a:schemeClr val="tx1"/>
          </a:solidFill>
          <a:latin typeface="Times New Roman" pitchFamily="18" charset="0"/>
          <a:cs typeface="Arial" charset="0"/>
        </a:defRPr>
      </a:lvl9pPr>
    </p:titleStyle>
    <p:bodyStyle>
      <a:lvl1pPr marL="342900" indent="-342900" algn="l" rtl="0" eaLnBrk="0" fontAlgn="base" hangingPunct="0">
        <a:spcBef>
          <a:spcPct val="40000"/>
        </a:spcBef>
        <a:spcAft>
          <a:spcPct val="0"/>
        </a:spcAft>
        <a:buClr>
          <a:schemeClr val="tx2"/>
        </a:buClr>
        <a:defRPr>
          <a:solidFill>
            <a:schemeClr val="tx1"/>
          </a:solidFill>
          <a:latin typeface="+mn-lt"/>
          <a:ea typeface="+mn-ea"/>
          <a:cs typeface="+mn-cs"/>
        </a:defRPr>
      </a:lvl1pPr>
      <a:lvl2pPr marL="1588" indent="455613" algn="l" rtl="0" eaLnBrk="0" fontAlgn="base" hangingPunct="0">
        <a:spcBef>
          <a:spcPct val="40000"/>
        </a:spcBef>
        <a:spcAft>
          <a:spcPct val="0"/>
        </a:spcAft>
        <a:buClr>
          <a:schemeClr val="tx2"/>
        </a:buClr>
        <a:defRPr b="1">
          <a:solidFill>
            <a:schemeClr val="tx2"/>
          </a:solidFill>
          <a:latin typeface="+mn-lt"/>
          <a:cs typeface="+mn-cs"/>
        </a:defRPr>
      </a:lvl2pPr>
      <a:lvl3pPr marL="257175" indent="-254000" algn="l" rtl="0" eaLnBrk="0" fontAlgn="base" hangingPunct="0">
        <a:spcBef>
          <a:spcPct val="40000"/>
        </a:spcBef>
        <a:spcAft>
          <a:spcPct val="0"/>
        </a:spcAft>
        <a:buClr>
          <a:schemeClr val="tx2"/>
        </a:buClr>
        <a:buFont typeface="Arial" charset="0"/>
        <a:buChar char="●"/>
        <a:defRPr>
          <a:solidFill>
            <a:schemeClr val="tx1"/>
          </a:solidFill>
          <a:latin typeface="+mn-lt"/>
          <a:cs typeface="+mn-cs"/>
        </a:defRPr>
      </a:lvl3pPr>
      <a:lvl4pPr marL="523875" indent="-166688" algn="l" rtl="0" eaLnBrk="0" fontAlgn="base" hangingPunct="0">
        <a:spcBef>
          <a:spcPct val="20000"/>
        </a:spcBef>
        <a:spcAft>
          <a:spcPct val="0"/>
        </a:spcAft>
        <a:buClr>
          <a:schemeClr val="tx2"/>
        </a:buClr>
        <a:buChar char="-"/>
        <a:defRPr>
          <a:solidFill>
            <a:schemeClr val="tx1"/>
          </a:solidFill>
          <a:latin typeface="+mn-lt"/>
          <a:cs typeface="+mn-cs"/>
        </a:defRPr>
      </a:lvl4pPr>
      <a:lvl5pPr marL="892175" indent="-188913" algn="l" rtl="0" eaLnBrk="0" fontAlgn="base" hangingPunct="0">
        <a:spcBef>
          <a:spcPct val="20000"/>
        </a:spcBef>
        <a:spcAft>
          <a:spcPct val="0"/>
        </a:spcAft>
        <a:buClr>
          <a:schemeClr val="tx2"/>
        </a:buClr>
        <a:buChar char="•"/>
        <a:defRPr>
          <a:solidFill>
            <a:schemeClr val="tx1"/>
          </a:solidFill>
          <a:latin typeface="+mn-lt"/>
          <a:cs typeface="+mn-cs"/>
        </a:defRPr>
      </a:lvl5pPr>
      <a:lvl6pPr marL="1349375" indent="-188913" algn="l" rtl="0" fontAlgn="base">
        <a:spcBef>
          <a:spcPct val="20000"/>
        </a:spcBef>
        <a:spcAft>
          <a:spcPct val="0"/>
        </a:spcAft>
        <a:buClr>
          <a:schemeClr val="tx2"/>
        </a:buClr>
        <a:buChar char="•"/>
        <a:defRPr>
          <a:solidFill>
            <a:schemeClr val="tx1"/>
          </a:solidFill>
          <a:latin typeface="+mn-lt"/>
          <a:cs typeface="+mn-cs"/>
        </a:defRPr>
      </a:lvl6pPr>
      <a:lvl7pPr marL="1806575" indent="-188913" algn="l" rtl="0" fontAlgn="base">
        <a:spcBef>
          <a:spcPct val="20000"/>
        </a:spcBef>
        <a:spcAft>
          <a:spcPct val="0"/>
        </a:spcAft>
        <a:buClr>
          <a:schemeClr val="tx2"/>
        </a:buClr>
        <a:buChar char="•"/>
        <a:defRPr>
          <a:solidFill>
            <a:schemeClr val="tx1"/>
          </a:solidFill>
          <a:latin typeface="+mn-lt"/>
          <a:cs typeface="+mn-cs"/>
        </a:defRPr>
      </a:lvl7pPr>
      <a:lvl8pPr marL="2263775" indent="-188913" algn="l" rtl="0" fontAlgn="base">
        <a:spcBef>
          <a:spcPct val="20000"/>
        </a:spcBef>
        <a:spcAft>
          <a:spcPct val="0"/>
        </a:spcAft>
        <a:buClr>
          <a:schemeClr val="tx2"/>
        </a:buClr>
        <a:buChar char="•"/>
        <a:defRPr>
          <a:solidFill>
            <a:schemeClr val="tx1"/>
          </a:solidFill>
          <a:latin typeface="+mn-lt"/>
          <a:cs typeface="+mn-cs"/>
        </a:defRPr>
      </a:lvl8pPr>
      <a:lvl9pPr marL="2720975" indent="-188913" algn="l" rtl="0" fontAlgn="base">
        <a:spcBef>
          <a:spcPct val="20000"/>
        </a:spcBef>
        <a:spcAft>
          <a:spcPct val="0"/>
        </a:spcAft>
        <a:buClr>
          <a:schemeClr val="tx2"/>
        </a:buClr>
        <a:buChar char="•"/>
        <a:defRPr>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tif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4.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jpeg"/><Relationship Id="rId5" Type="http://schemas.openxmlformats.org/officeDocument/2006/relationships/image" Target="../media/image7.png"/><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0.png"/><Relationship Id="rId5" Type="http://schemas.openxmlformats.org/officeDocument/2006/relationships/oleObject" Target="../embeddings/oleObject3.bin"/><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Grp="1" noChangeArrowheads="1"/>
          </p:cNvSpPr>
          <p:nvPr>
            <p:ph type="ctrTitle"/>
          </p:nvPr>
        </p:nvSpPr>
        <p:spPr>
          <a:xfrm>
            <a:off x="1838325" y="952659"/>
            <a:ext cx="7054850" cy="1511300"/>
          </a:xfrm>
        </p:spPr>
        <p:txBody>
          <a:bodyPr/>
          <a:lstStyle/>
          <a:p>
            <a:pPr eaLnBrk="1" hangingPunct="1"/>
            <a:r>
              <a:rPr lang="en-GB" altLang="de-DE" dirty="0"/>
              <a:t>The </a:t>
            </a:r>
            <a:br>
              <a:rPr lang="en-GB" altLang="de-DE" dirty="0"/>
            </a:br>
            <a:r>
              <a:rPr lang="en-GB" altLang="de-DE" dirty="0"/>
              <a:t>Alexander von Humboldt Foundation</a:t>
            </a:r>
          </a:p>
        </p:txBody>
      </p:sp>
      <p:sp>
        <p:nvSpPr>
          <p:cNvPr id="3075" name="Rectangle 8"/>
          <p:cNvSpPr>
            <a:spLocks noGrp="1" noChangeArrowheads="1"/>
          </p:cNvSpPr>
          <p:nvPr>
            <p:ph type="subTitle" idx="1"/>
          </p:nvPr>
        </p:nvSpPr>
        <p:spPr>
          <a:xfrm>
            <a:off x="1835150" y="2457760"/>
            <a:ext cx="7058025" cy="1511300"/>
          </a:xfrm>
        </p:spPr>
        <p:txBody>
          <a:bodyPr/>
          <a:lstStyle/>
          <a:p>
            <a:pPr marL="0" indent="0" eaLnBrk="1" hangingPunct="1"/>
            <a:r>
              <a:rPr lang="en-GB" altLang="de-DE" dirty="0"/>
              <a:t>Connecting academic excellence worldwide</a:t>
            </a:r>
          </a:p>
          <a:p>
            <a:pPr marL="0" indent="0" eaLnBrk="1" hangingPunct="1"/>
            <a:r>
              <a:rPr lang="en-GB" altLang="de-DE" dirty="0"/>
              <a:t>Knowledge transfer and cooperation at the highest level</a:t>
            </a:r>
          </a:p>
        </p:txBody>
      </p:sp>
      <p:grpSp>
        <p:nvGrpSpPr>
          <p:cNvPr id="3076" name="Group 7"/>
          <p:cNvGrpSpPr>
            <a:grpSpLocks/>
          </p:cNvGrpSpPr>
          <p:nvPr/>
        </p:nvGrpSpPr>
        <p:grpSpPr bwMode="auto">
          <a:xfrm>
            <a:off x="1825625" y="4483100"/>
            <a:ext cx="7331075" cy="2417763"/>
            <a:chOff x="1150" y="2824"/>
            <a:chExt cx="4618" cy="1523"/>
          </a:xfrm>
        </p:grpSpPr>
        <p:pic>
          <p:nvPicPr>
            <p:cNvPr id="3077" name="Picture 8" descr="ballken"/>
            <p:cNvPicPr>
              <a:picLocks noChangeAspect="1" noChangeArrowheads="1"/>
            </p:cNvPicPr>
            <p:nvPr/>
          </p:nvPicPr>
          <p:blipFill>
            <a:blip r:embed="rId3">
              <a:extLst>
                <a:ext uri="{28A0092B-C50C-407E-A947-70E740481C1C}">
                  <a14:useLocalDpi xmlns:a14="http://schemas.microsoft.com/office/drawing/2010/main" val="0"/>
                </a:ext>
              </a:extLst>
            </a:blip>
            <a:srcRect r="153"/>
            <a:stretch>
              <a:fillRect/>
            </a:stretch>
          </p:blipFill>
          <p:spPr bwMode="auto">
            <a:xfrm>
              <a:off x="1151" y="2824"/>
              <a:ext cx="460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9"/>
            <p:cNvPicPr>
              <a:picLocks noChangeAspect="1" noChangeArrowheads="1"/>
            </p:cNvPicPr>
            <p:nvPr/>
          </p:nvPicPr>
          <p:blipFill>
            <a:blip r:embed="rId4">
              <a:extLst>
                <a:ext uri="{28A0092B-C50C-407E-A947-70E740481C1C}">
                  <a14:useLocalDpi xmlns:a14="http://schemas.microsoft.com/office/drawing/2010/main" val="0"/>
                </a:ext>
              </a:extLst>
            </a:blip>
            <a:srcRect b="1210"/>
            <a:stretch>
              <a:fillRect/>
            </a:stretch>
          </p:blipFill>
          <p:spPr bwMode="auto">
            <a:xfrm>
              <a:off x="1150" y="2917"/>
              <a:ext cx="4618" cy="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8">
            <a:extLst>
              <a:ext uri="{FF2B5EF4-FFF2-40B4-BE49-F238E27FC236}">
                <a16:creationId xmlns:a16="http://schemas.microsoft.com/office/drawing/2014/main" id="{836339BB-1877-BE41-8210-E7CD9929BF32}"/>
              </a:ext>
            </a:extLst>
          </p:cNvPr>
          <p:cNvSpPr txBox="1">
            <a:spLocks noChangeArrowheads="1"/>
          </p:cNvSpPr>
          <p:nvPr/>
        </p:nvSpPr>
        <p:spPr bwMode="auto">
          <a:xfrm>
            <a:off x="1835150" y="3645024"/>
            <a:ext cx="7058025" cy="92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2000" tIns="0" rIns="0" bIns="252000" numCol="1" anchor="t" anchorCtr="0" compatLnSpc="1">
            <a:prstTxWarp prst="textNoShape">
              <a:avLst/>
            </a:prstTxWarp>
          </a:bodyPr>
          <a:lstStyle>
            <a:lvl1pPr marL="342900" indent="-342900" algn="l" rtl="0" eaLnBrk="0" fontAlgn="base" hangingPunct="0">
              <a:lnSpc>
                <a:spcPct val="110000"/>
              </a:lnSpc>
              <a:spcBef>
                <a:spcPct val="40000"/>
              </a:spcBef>
              <a:spcAft>
                <a:spcPct val="0"/>
              </a:spcAft>
              <a:buClr>
                <a:schemeClr val="tx2"/>
              </a:buClr>
              <a:defRPr>
                <a:solidFill>
                  <a:schemeClr val="bg1"/>
                </a:solidFill>
                <a:latin typeface="+mn-lt"/>
                <a:ea typeface="+mn-ea"/>
                <a:cs typeface="+mn-cs"/>
              </a:defRPr>
            </a:lvl1pPr>
            <a:lvl2pPr marL="1588" indent="455613" algn="l" rtl="0" eaLnBrk="0" fontAlgn="base" hangingPunct="0">
              <a:spcBef>
                <a:spcPct val="40000"/>
              </a:spcBef>
              <a:spcAft>
                <a:spcPct val="0"/>
              </a:spcAft>
              <a:buClr>
                <a:schemeClr val="tx2"/>
              </a:buClr>
              <a:defRPr b="1">
                <a:solidFill>
                  <a:schemeClr val="tx2"/>
                </a:solidFill>
                <a:latin typeface="+mn-lt"/>
                <a:cs typeface="+mn-cs"/>
              </a:defRPr>
            </a:lvl2pPr>
            <a:lvl3pPr marL="257175" indent="-254000" algn="l" rtl="0" eaLnBrk="0" fontAlgn="base" hangingPunct="0">
              <a:spcBef>
                <a:spcPct val="40000"/>
              </a:spcBef>
              <a:spcAft>
                <a:spcPct val="0"/>
              </a:spcAft>
              <a:buClr>
                <a:schemeClr val="tx2"/>
              </a:buClr>
              <a:buFont typeface="Arial" charset="0"/>
              <a:buChar char="●"/>
              <a:defRPr>
                <a:solidFill>
                  <a:schemeClr val="tx1"/>
                </a:solidFill>
                <a:latin typeface="+mn-lt"/>
                <a:cs typeface="+mn-cs"/>
              </a:defRPr>
            </a:lvl3pPr>
            <a:lvl4pPr marL="523875" indent="-166688" algn="l" rtl="0" eaLnBrk="0" fontAlgn="base" hangingPunct="0">
              <a:spcBef>
                <a:spcPct val="20000"/>
              </a:spcBef>
              <a:spcAft>
                <a:spcPct val="0"/>
              </a:spcAft>
              <a:buClr>
                <a:schemeClr val="tx2"/>
              </a:buClr>
              <a:buChar char="-"/>
              <a:defRPr>
                <a:solidFill>
                  <a:schemeClr val="tx1"/>
                </a:solidFill>
                <a:latin typeface="+mn-lt"/>
                <a:cs typeface="+mn-cs"/>
              </a:defRPr>
            </a:lvl4pPr>
            <a:lvl5pPr marL="892175" indent="-188913" algn="l" rtl="0" eaLnBrk="0" fontAlgn="base" hangingPunct="0">
              <a:spcBef>
                <a:spcPct val="20000"/>
              </a:spcBef>
              <a:spcAft>
                <a:spcPct val="0"/>
              </a:spcAft>
              <a:buClr>
                <a:schemeClr val="tx2"/>
              </a:buClr>
              <a:buChar char="•"/>
              <a:defRPr>
                <a:solidFill>
                  <a:schemeClr val="tx1"/>
                </a:solidFill>
                <a:latin typeface="+mn-lt"/>
                <a:cs typeface="+mn-cs"/>
              </a:defRPr>
            </a:lvl5pPr>
            <a:lvl6pPr marL="1349375" indent="-188913" algn="l" rtl="0" fontAlgn="base">
              <a:spcBef>
                <a:spcPct val="20000"/>
              </a:spcBef>
              <a:spcAft>
                <a:spcPct val="0"/>
              </a:spcAft>
              <a:buClr>
                <a:schemeClr val="tx2"/>
              </a:buClr>
              <a:buChar char="•"/>
              <a:defRPr>
                <a:solidFill>
                  <a:schemeClr val="tx1"/>
                </a:solidFill>
                <a:latin typeface="+mn-lt"/>
                <a:cs typeface="+mn-cs"/>
              </a:defRPr>
            </a:lvl6pPr>
            <a:lvl7pPr marL="1806575" indent="-188913" algn="l" rtl="0" fontAlgn="base">
              <a:spcBef>
                <a:spcPct val="20000"/>
              </a:spcBef>
              <a:spcAft>
                <a:spcPct val="0"/>
              </a:spcAft>
              <a:buClr>
                <a:schemeClr val="tx2"/>
              </a:buClr>
              <a:buChar char="•"/>
              <a:defRPr>
                <a:solidFill>
                  <a:schemeClr val="tx1"/>
                </a:solidFill>
                <a:latin typeface="+mn-lt"/>
                <a:cs typeface="+mn-cs"/>
              </a:defRPr>
            </a:lvl7pPr>
            <a:lvl8pPr marL="2263775" indent="-188913" algn="l" rtl="0" fontAlgn="base">
              <a:spcBef>
                <a:spcPct val="20000"/>
              </a:spcBef>
              <a:spcAft>
                <a:spcPct val="0"/>
              </a:spcAft>
              <a:buClr>
                <a:schemeClr val="tx2"/>
              </a:buClr>
              <a:buChar char="•"/>
              <a:defRPr>
                <a:solidFill>
                  <a:schemeClr val="tx1"/>
                </a:solidFill>
                <a:latin typeface="+mn-lt"/>
                <a:cs typeface="+mn-cs"/>
              </a:defRPr>
            </a:lvl8pPr>
            <a:lvl9pPr marL="2720975" indent="-188913" algn="l" rtl="0" fontAlgn="base">
              <a:spcBef>
                <a:spcPct val="20000"/>
              </a:spcBef>
              <a:spcAft>
                <a:spcPct val="0"/>
              </a:spcAft>
              <a:buClr>
                <a:schemeClr val="tx2"/>
              </a:buClr>
              <a:buChar char="•"/>
              <a:defRPr>
                <a:solidFill>
                  <a:schemeClr val="tx1"/>
                </a:solidFill>
                <a:latin typeface="+mn-lt"/>
                <a:cs typeface="+mn-cs"/>
              </a:defRPr>
            </a:lvl9pPr>
          </a:lstStyle>
          <a:p>
            <a:pPr marL="0" indent="0" eaLnBrk="1" hangingPunct="1"/>
            <a:r>
              <a:rPr lang="en-GB" altLang="de-DE" sz="1800" kern="0" dirty="0"/>
              <a:t>Presented by</a:t>
            </a:r>
          </a:p>
          <a:p>
            <a:pPr marL="0" indent="0" eaLnBrk="1" hangingPunct="1">
              <a:spcBef>
                <a:spcPts val="100"/>
              </a:spcBef>
            </a:pPr>
            <a:r>
              <a:rPr lang="en-GB" altLang="de-DE" sz="1800" kern="0" dirty="0"/>
              <a:t>Andrea Alberti, University of Bonn</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de-DE" altLang="de-DE" dirty="0" err="1"/>
              <a:t>Contact</a:t>
            </a:r>
            <a:r>
              <a:rPr lang="de-DE" altLang="de-DE" dirty="0"/>
              <a:t> </a:t>
            </a:r>
            <a:r>
              <a:rPr lang="de-DE" altLang="de-DE" dirty="0" err="1"/>
              <a:t>and</a:t>
            </a:r>
            <a:r>
              <a:rPr lang="de-DE" altLang="de-DE" dirty="0"/>
              <a:t> Information</a:t>
            </a:r>
          </a:p>
        </p:txBody>
      </p:sp>
      <p:pic>
        <p:nvPicPr>
          <p:cNvPr id="44036" name="Picture 6" descr="C:\Users\nh\Desktop\Twitter_Social_Icon_Rounded_Square_Col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8017" y="3193248"/>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7" descr="C:\Users\nh\Desktop\youtube_social_icon_r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480" y="3769511"/>
            <a:ext cx="3476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10" descr="C:\Users\nh\AppData\Local\Temp\if_language_32666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1975" y="14493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11" descr="C:\Users\nh\AppData\Local\Temp\if_email_32244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150" y="19685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2613" y="2501900"/>
            <a:ext cx="363537" cy="363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Grafik 2">
            <a:extLst>
              <a:ext uri="{FF2B5EF4-FFF2-40B4-BE49-F238E27FC236}">
                <a16:creationId xmlns:a16="http://schemas.microsoft.com/office/drawing/2014/main" id="{5D989144-22BB-C04E-862E-7612158C3E1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09101" y="4401108"/>
            <a:ext cx="1791291" cy="1921094"/>
          </a:xfrm>
          <a:prstGeom prst="rect">
            <a:avLst/>
          </a:prstGeom>
        </p:spPr>
      </p:pic>
      <p:sp>
        <p:nvSpPr>
          <p:cNvPr id="4" name="Rechteck 3">
            <a:extLst>
              <a:ext uri="{FF2B5EF4-FFF2-40B4-BE49-F238E27FC236}">
                <a16:creationId xmlns:a16="http://schemas.microsoft.com/office/drawing/2014/main" id="{C2966C31-52E9-5647-85FD-80D53D57E860}"/>
              </a:ext>
            </a:extLst>
          </p:cNvPr>
          <p:cNvSpPr/>
          <p:nvPr/>
        </p:nvSpPr>
        <p:spPr>
          <a:xfrm>
            <a:off x="2389279" y="2544531"/>
            <a:ext cx="1678665" cy="369332"/>
          </a:xfrm>
          <a:prstGeom prst="rect">
            <a:avLst/>
          </a:prstGeom>
        </p:spPr>
        <p:txBody>
          <a:bodyPr wrap="none">
            <a:spAutoFit/>
          </a:bodyPr>
          <a:lstStyle/>
          <a:p>
            <a:r>
              <a:rPr lang="de-DE" altLang="de-DE" sz="1800" dirty="0">
                <a:latin typeface="+mn-lt"/>
              </a:rPr>
              <a:t>+49 228 833-0</a:t>
            </a:r>
            <a:endParaRPr lang="de-DE" sz="1800" dirty="0">
              <a:latin typeface="+mn-lt"/>
            </a:endParaRPr>
          </a:p>
        </p:txBody>
      </p:sp>
      <p:sp>
        <p:nvSpPr>
          <p:cNvPr id="14" name="Rechteck 13">
            <a:extLst>
              <a:ext uri="{FF2B5EF4-FFF2-40B4-BE49-F238E27FC236}">
                <a16:creationId xmlns:a16="http://schemas.microsoft.com/office/drawing/2014/main" id="{F4E12BB8-1AFA-804D-8510-A61D0CA46775}"/>
              </a:ext>
            </a:extLst>
          </p:cNvPr>
          <p:cNvSpPr/>
          <p:nvPr/>
        </p:nvSpPr>
        <p:spPr>
          <a:xfrm>
            <a:off x="2387668" y="1979493"/>
            <a:ext cx="1483098" cy="369332"/>
          </a:xfrm>
          <a:prstGeom prst="rect">
            <a:avLst/>
          </a:prstGeom>
        </p:spPr>
        <p:txBody>
          <a:bodyPr wrap="none">
            <a:spAutoFit/>
          </a:bodyPr>
          <a:lstStyle/>
          <a:p>
            <a:r>
              <a:rPr lang="de-DE" altLang="de-DE" sz="1800" dirty="0" err="1"/>
              <a:t>i</a:t>
            </a:r>
            <a:r>
              <a:rPr lang="de-DE" altLang="de-DE" sz="1800" dirty="0" err="1">
                <a:solidFill>
                  <a:srgbClr val="292929"/>
                </a:solidFill>
              </a:rPr>
              <a:t>nfo@avh.de</a:t>
            </a:r>
            <a:endParaRPr lang="de-DE" sz="1800" dirty="0">
              <a:latin typeface="+mn-lt"/>
            </a:endParaRPr>
          </a:p>
        </p:txBody>
      </p:sp>
      <p:sp>
        <p:nvSpPr>
          <p:cNvPr id="15" name="Rechteck 14">
            <a:extLst>
              <a:ext uri="{FF2B5EF4-FFF2-40B4-BE49-F238E27FC236}">
                <a16:creationId xmlns:a16="http://schemas.microsoft.com/office/drawing/2014/main" id="{EC1BEDED-9B62-4449-836E-56DB5BBDF20F}"/>
              </a:ext>
            </a:extLst>
          </p:cNvPr>
          <p:cNvSpPr/>
          <p:nvPr/>
        </p:nvSpPr>
        <p:spPr>
          <a:xfrm>
            <a:off x="2375756" y="1425574"/>
            <a:ext cx="3159904" cy="369332"/>
          </a:xfrm>
          <a:prstGeom prst="rect">
            <a:avLst/>
          </a:prstGeom>
        </p:spPr>
        <p:txBody>
          <a:bodyPr wrap="none">
            <a:spAutoFit/>
          </a:bodyPr>
          <a:lstStyle/>
          <a:p>
            <a:r>
              <a:rPr lang="de-DE" altLang="de-DE" sz="1800" dirty="0" err="1"/>
              <a:t>www.humboldt-foundation.de</a:t>
            </a:r>
            <a:endParaRPr lang="de-DE" sz="1800" dirty="0">
              <a:latin typeface="+mn-lt"/>
            </a:endParaRPr>
          </a:p>
        </p:txBody>
      </p:sp>
      <p:sp>
        <p:nvSpPr>
          <p:cNvPr id="16" name="Rechteck 15">
            <a:extLst>
              <a:ext uri="{FF2B5EF4-FFF2-40B4-BE49-F238E27FC236}">
                <a16:creationId xmlns:a16="http://schemas.microsoft.com/office/drawing/2014/main" id="{DE810713-0645-3349-B60A-15A6F68FF00C}"/>
              </a:ext>
            </a:extLst>
          </p:cNvPr>
          <p:cNvSpPr/>
          <p:nvPr/>
        </p:nvSpPr>
        <p:spPr>
          <a:xfrm>
            <a:off x="2375756" y="3185866"/>
            <a:ext cx="1632819" cy="369332"/>
          </a:xfrm>
          <a:prstGeom prst="rect">
            <a:avLst/>
          </a:prstGeom>
        </p:spPr>
        <p:txBody>
          <a:bodyPr wrap="none">
            <a:spAutoFit/>
          </a:bodyPr>
          <a:lstStyle/>
          <a:p>
            <a:r>
              <a:rPr lang="de-DE" altLang="de-DE" sz="1800" dirty="0"/>
              <a:t>@</a:t>
            </a:r>
            <a:r>
              <a:rPr lang="de-DE" altLang="de-DE" sz="1800" dirty="0" err="1"/>
              <a:t>AvHStiftung</a:t>
            </a:r>
            <a:endParaRPr lang="de-DE" sz="1800" dirty="0">
              <a:latin typeface="+mn-lt"/>
            </a:endParaRPr>
          </a:p>
        </p:txBody>
      </p:sp>
      <p:sp>
        <p:nvSpPr>
          <p:cNvPr id="17" name="Rechteck 16">
            <a:extLst>
              <a:ext uri="{FF2B5EF4-FFF2-40B4-BE49-F238E27FC236}">
                <a16:creationId xmlns:a16="http://schemas.microsoft.com/office/drawing/2014/main" id="{842E36FE-4DB1-904B-A2B8-69EC08E73593}"/>
              </a:ext>
            </a:extLst>
          </p:cNvPr>
          <p:cNvSpPr/>
          <p:nvPr/>
        </p:nvSpPr>
        <p:spPr>
          <a:xfrm>
            <a:off x="2428623" y="3679118"/>
            <a:ext cx="3335272" cy="369332"/>
          </a:xfrm>
          <a:prstGeom prst="rect">
            <a:avLst/>
          </a:prstGeom>
        </p:spPr>
        <p:txBody>
          <a:bodyPr wrap="none">
            <a:spAutoFit/>
          </a:bodyPr>
          <a:lstStyle/>
          <a:p>
            <a:pPr marL="536575" indent="-536575">
              <a:defRPr/>
            </a:pPr>
            <a:r>
              <a:rPr lang="de-DE" altLang="de-DE" sz="1800" dirty="0" err="1"/>
              <a:t>www.youtube.com</a:t>
            </a:r>
            <a:r>
              <a:rPr lang="de-DE" altLang="de-DE" sz="1800" dirty="0"/>
              <a:t>/</a:t>
            </a:r>
            <a:r>
              <a:rPr lang="de-DE" altLang="de-DE" sz="1800" dirty="0" err="1"/>
              <a:t>AvHStiftung</a:t>
            </a:r>
            <a:endParaRPr lang="de-DE" altLang="de-DE" sz="1800" dirty="0"/>
          </a:p>
        </p:txBody>
      </p:sp>
      <p:sp>
        <p:nvSpPr>
          <p:cNvPr id="20" name="Rechteck 19">
            <a:extLst>
              <a:ext uri="{FF2B5EF4-FFF2-40B4-BE49-F238E27FC236}">
                <a16:creationId xmlns:a16="http://schemas.microsoft.com/office/drawing/2014/main" id="{611A434F-6A63-7843-A7E7-1EFEA4578E2C}"/>
              </a:ext>
            </a:extLst>
          </p:cNvPr>
          <p:cNvSpPr/>
          <p:nvPr/>
        </p:nvSpPr>
        <p:spPr>
          <a:xfrm>
            <a:off x="2457028" y="4653136"/>
            <a:ext cx="3278462" cy="1494768"/>
          </a:xfrm>
          <a:prstGeom prst="rect">
            <a:avLst/>
          </a:prstGeom>
        </p:spPr>
        <p:txBody>
          <a:bodyPr wrap="none">
            <a:spAutoFit/>
          </a:bodyPr>
          <a:lstStyle/>
          <a:p>
            <a:r>
              <a:rPr lang="de-DE" altLang="de-DE" sz="1800" b="1" dirty="0" err="1"/>
              <a:t>Contact</a:t>
            </a:r>
            <a:r>
              <a:rPr lang="de-DE" altLang="de-DE" sz="1800" b="1" dirty="0"/>
              <a:t> </a:t>
            </a:r>
            <a:r>
              <a:rPr lang="de-DE" altLang="de-DE" sz="1800" b="1" dirty="0" err="1"/>
              <a:t>person</a:t>
            </a:r>
            <a:r>
              <a:rPr lang="de-DE" altLang="de-DE" sz="1800" b="1" dirty="0"/>
              <a:t> </a:t>
            </a:r>
            <a:r>
              <a:rPr lang="de-DE" altLang="de-DE" sz="1800" b="1" dirty="0" err="1"/>
              <a:t>for</a:t>
            </a:r>
            <a:endParaRPr lang="de-DE" altLang="de-DE" sz="1800" b="1" dirty="0"/>
          </a:p>
          <a:p>
            <a:r>
              <a:rPr lang="de-DE" altLang="de-DE" sz="1800" b="1" dirty="0"/>
              <a:t>Central </a:t>
            </a:r>
            <a:r>
              <a:rPr lang="de-DE" altLang="de-DE" sz="1800" b="1" dirty="0" err="1"/>
              <a:t>and</a:t>
            </a:r>
            <a:r>
              <a:rPr lang="de-DE" altLang="de-DE" sz="1800" b="1" dirty="0"/>
              <a:t> Eastern Europe</a:t>
            </a:r>
          </a:p>
          <a:p>
            <a:pPr>
              <a:spcBef>
                <a:spcPts val="1000"/>
              </a:spcBef>
            </a:pPr>
            <a:r>
              <a:rPr lang="de-DE" altLang="de-DE" sz="1800" dirty="0"/>
              <a:t>Rebecca Großmann</a:t>
            </a:r>
          </a:p>
          <a:p>
            <a:r>
              <a:rPr lang="de-DE" sz="1800" dirty="0" err="1">
                <a:latin typeface="+mn-lt"/>
              </a:rPr>
              <a:t>Rebecca.Grossmann@avh.de</a:t>
            </a:r>
            <a:endParaRPr lang="de-DE" sz="1800" dirty="0">
              <a:latin typeface="+mn-lt"/>
            </a:endParaRPr>
          </a:p>
        </p:txBody>
      </p:sp>
      <p:pic>
        <p:nvPicPr>
          <p:cNvPr id="6" name="Grafik 5">
            <a:extLst>
              <a:ext uri="{FF2B5EF4-FFF2-40B4-BE49-F238E27FC236}">
                <a16:creationId xmlns:a16="http://schemas.microsoft.com/office/drawing/2014/main" id="{05C6358D-74E9-0343-8F5E-6F0C674032E5}"/>
              </a:ext>
            </a:extLst>
          </p:cNvPr>
          <p:cNvPicPr>
            <a:picLocks noChangeAspect="1"/>
          </p:cNvPicPr>
          <p:nvPr/>
        </p:nvPicPr>
        <p:blipFill>
          <a:blip r:embed="rId9"/>
          <a:stretch>
            <a:fillRect/>
          </a:stretch>
        </p:blipFill>
        <p:spPr>
          <a:xfrm>
            <a:off x="971600" y="4667665"/>
            <a:ext cx="1404156" cy="1641655"/>
          </a:xfrm>
          <a:prstGeom prst="rect">
            <a:avLst/>
          </a:prstGeom>
        </p:spPr>
      </p:pic>
    </p:spTree>
    <p:extLst>
      <p:ext uri="{BB962C8B-B14F-4D97-AF65-F5344CB8AC3E}">
        <p14:creationId xmlns:p14="http://schemas.microsoft.com/office/powerpoint/2010/main" val="37313918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5"/>
          <p:cNvSpPr>
            <a:spLocks noGrp="1" noChangeArrowheads="1"/>
          </p:cNvSpPr>
          <p:nvPr>
            <p:ph type="title" idx="4294967295"/>
          </p:nvPr>
        </p:nvSpPr>
        <p:spPr/>
        <p:txBody>
          <a:bodyPr/>
          <a:lstStyle/>
          <a:p>
            <a:pPr eaLnBrk="1" hangingPunct="1"/>
            <a:r>
              <a:rPr lang="en-GB" altLang="de-DE"/>
              <a:t>The Humboldt Foundation</a:t>
            </a:r>
            <a:r>
              <a:rPr lang="en-GB" altLang="de-DE">
                <a:cs typeface="Times New Roman" pitchFamily="18" charset="0"/>
              </a:rPr>
              <a:t>'</a:t>
            </a:r>
            <a:r>
              <a:rPr lang="en-GB" altLang="de-DE"/>
              <a:t>s areas of work</a:t>
            </a:r>
          </a:p>
        </p:txBody>
      </p:sp>
      <p:sp>
        <p:nvSpPr>
          <p:cNvPr id="4099" name="Rectangle 6"/>
          <p:cNvSpPr>
            <a:spLocks noGrp="1" noChangeArrowheads="1"/>
          </p:cNvSpPr>
          <p:nvPr>
            <p:ph type="body" idx="4294967295"/>
          </p:nvPr>
        </p:nvSpPr>
        <p:spPr/>
        <p:txBody>
          <a:bodyPr/>
          <a:lstStyle/>
          <a:p>
            <a:pPr lvl="2" eaLnBrk="1" hangingPunct="1"/>
            <a:r>
              <a:rPr lang="en-GB" altLang="de-DE"/>
              <a:t>sponsorship of international academics as a part of foreign cultural and educational policy</a:t>
            </a:r>
          </a:p>
          <a:p>
            <a:pPr lvl="2" eaLnBrk="1" hangingPunct="1"/>
            <a:r>
              <a:rPr lang="en-GB" altLang="de-DE"/>
              <a:t>strengthening cutting-edge research through internationalisation</a:t>
            </a:r>
          </a:p>
          <a:p>
            <a:pPr lvl="2" eaLnBrk="1" hangingPunct="1"/>
            <a:r>
              <a:rPr lang="en-GB" altLang="de-DE"/>
              <a:t>impetus for the research location Germany by promoting individuals</a:t>
            </a:r>
          </a:p>
          <a:p>
            <a:pPr lvl="2" eaLnBrk="1" hangingPunct="1"/>
            <a:r>
              <a:rPr lang="en-GB" altLang="de-DE"/>
              <a:t>advancing development through academic cooperation</a:t>
            </a:r>
          </a:p>
        </p:txBody>
      </p:sp>
      <p:grpSp>
        <p:nvGrpSpPr>
          <p:cNvPr id="4100" name="Group 10"/>
          <p:cNvGrpSpPr>
            <a:grpSpLocks/>
          </p:cNvGrpSpPr>
          <p:nvPr/>
        </p:nvGrpSpPr>
        <p:grpSpPr bwMode="auto">
          <a:xfrm>
            <a:off x="1825625" y="4483100"/>
            <a:ext cx="7318375" cy="2374900"/>
            <a:chOff x="1151" y="2824"/>
            <a:chExt cx="4610" cy="1496"/>
          </a:xfrm>
        </p:grpSpPr>
        <p:graphicFrame>
          <p:nvGraphicFramePr>
            <p:cNvPr id="4101" name="Object 11"/>
            <p:cNvGraphicFramePr>
              <a:graphicFrameLocks noChangeAspect="1"/>
            </p:cNvGraphicFramePr>
            <p:nvPr/>
          </p:nvGraphicFramePr>
          <p:xfrm>
            <a:off x="1151" y="2917"/>
            <a:ext cx="4610" cy="1403"/>
          </p:xfrm>
          <a:graphic>
            <a:graphicData uri="http://schemas.openxmlformats.org/presentationml/2006/ole">
              <mc:AlternateContent xmlns:mc="http://schemas.openxmlformats.org/markup-compatibility/2006">
                <mc:Choice xmlns:v="urn:schemas-microsoft-com:vml" Requires="v">
                  <p:oleObj spid="_x0000_s4131" name="Photo Editor-Foto" r:id="rId4" imgW="7114286" imgH="2190476" progId="MSPhotoEd.3">
                    <p:embed/>
                  </p:oleObj>
                </mc:Choice>
                <mc:Fallback>
                  <p:oleObj name="Photo Editor-Foto" r:id="rId4" imgW="7114286" imgH="2190476" progId="MSPhotoEd.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b="987"/>
                        <a:stretch>
                          <a:fillRect/>
                        </a:stretch>
                      </p:blipFill>
                      <p:spPr bwMode="auto">
                        <a:xfrm>
                          <a:off x="1151" y="2917"/>
                          <a:ext cx="4610" cy="140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2" name="Picture 12" descr="ballken"/>
            <p:cNvPicPr>
              <a:picLocks noChangeAspect="1" noChangeArrowheads="1"/>
            </p:cNvPicPr>
            <p:nvPr/>
          </p:nvPicPr>
          <p:blipFill>
            <a:blip r:embed="rId6">
              <a:extLst>
                <a:ext uri="{28A0092B-C50C-407E-A947-70E740481C1C}">
                  <a14:useLocalDpi xmlns:a14="http://schemas.microsoft.com/office/drawing/2010/main" val="0"/>
                </a:ext>
              </a:extLst>
            </a:blip>
            <a:srcRect r="153"/>
            <a:stretch>
              <a:fillRect/>
            </a:stretch>
          </p:blipFill>
          <p:spPr bwMode="auto">
            <a:xfrm>
              <a:off x="1151" y="2824"/>
              <a:ext cx="460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idx="4294967295"/>
          </p:nvPr>
        </p:nvSpPr>
        <p:spPr/>
        <p:txBody>
          <a:bodyPr/>
          <a:lstStyle/>
          <a:p>
            <a:pPr eaLnBrk="1" hangingPunct="1"/>
            <a:r>
              <a:rPr lang="en-GB" altLang="de-DE"/>
              <a:t>Principles of the Foundation</a:t>
            </a:r>
          </a:p>
        </p:txBody>
      </p:sp>
      <p:sp>
        <p:nvSpPr>
          <p:cNvPr id="7171" name="Rectangle 5"/>
          <p:cNvSpPr>
            <a:spLocks noGrp="1" noChangeArrowheads="1"/>
          </p:cNvSpPr>
          <p:nvPr>
            <p:ph type="body" idx="4294967295"/>
          </p:nvPr>
        </p:nvSpPr>
        <p:spPr/>
        <p:txBody>
          <a:bodyPr/>
          <a:lstStyle/>
          <a:p>
            <a:pPr lvl="2" eaLnBrk="1" hangingPunct="1"/>
            <a:r>
              <a:rPr lang="en-GB" altLang="de-DE" dirty="0"/>
              <a:t>sole selection criterion: academic excellence</a:t>
            </a:r>
          </a:p>
          <a:p>
            <a:pPr lvl="2" eaLnBrk="1" hangingPunct="1"/>
            <a:r>
              <a:rPr lang="en-GB" altLang="de-DE" dirty="0"/>
              <a:t>no quotas for countries or disciplines</a:t>
            </a:r>
          </a:p>
          <a:p>
            <a:pPr lvl="2" eaLnBrk="1" hangingPunct="1"/>
            <a:r>
              <a:rPr lang="en-GB" altLang="de-DE" dirty="0"/>
              <a:t>free choice </a:t>
            </a:r>
            <a:r>
              <a:rPr lang="en-GB" altLang="de-DE" dirty="0">
                <a:solidFill>
                  <a:srgbClr val="292929"/>
                </a:solidFill>
              </a:rPr>
              <a:t>of research topic a</a:t>
            </a:r>
            <a:r>
              <a:rPr lang="en-GB" altLang="de-DE" dirty="0"/>
              <a:t>nd of academic host/collaborative partner in Germany</a:t>
            </a:r>
          </a:p>
          <a:p>
            <a:pPr lvl="2" eaLnBrk="1" hangingPunct="1"/>
            <a:r>
              <a:rPr lang="en-GB" altLang="de-DE" dirty="0"/>
              <a:t>sponsorship of people, not projects</a:t>
            </a:r>
          </a:p>
          <a:p>
            <a:pPr lvl="2" eaLnBrk="1" hangingPunct="1"/>
            <a:endParaRPr lang="de-DE" altLang="de-DE" dirty="0"/>
          </a:p>
        </p:txBody>
      </p:sp>
      <p:grpSp>
        <p:nvGrpSpPr>
          <p:cNvPr id="10" name="Gruppieren 9"/>
          <p:cNvGrpSpPr/>
          <p:nvPr/>
        </p:nvGrpSpPr>
        <p:grpSpPr>
          <a:xfrm>
            <a:off x="1827212" y="4483100"/>
            <a:ext cx="7317235" cy="2372342"/>
            <a:chOff x="1827212" y="4483100"/>
            <a:chExt cx="7317235" cy="2372342"/>
          </a:xfrm>
        </p:grpSpPr>
        <p:pic>
          <p:nvPicPr>
            <p:cNvPr id="11" name="Picture 3" descr="ballken"/>
            <p:cNvPicPr>
              <a:picLocks noChangeAspect="1" noChangeArrowheads="1"/>
            </p:cNvPicPr>
            <p:nvPr/>
          </p:nvPicPr>
          <p:blipFill>
            <a:blip r:embed="rId3">
              <a:extLst>
                <a:ext uri="{28A0092B-C50C-407E-A947-70E740481C1C}">
                  <a14:useLocalDpi xmlns:a14="http://schemas.microsoft.com/office/drawing/2010/main" val="0"/>
                </a:ext>
              </a:extLst>
            </a:blip>
            <a:srcRect r="153"/>
            <a:stretch>
              <a:fillRect/>
            </a:stretch>
          </p:blipFill>
          <p:spPr bwMode="auto">
            <a:xfrm>
              <a:off x="1827213" y="4483100"/>
              <a:ext cx="731723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C:\Users\nh\Desktop\Bilder Vortrag\Knoch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7212" y="4629007"/>
              <a:ext cx="7316787" cy="222643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954075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de-DE"/>
              <a:t>Key Sponsorship Programmes</a:t>
            </a:r>
            <a:r>
              <a:rPr lang="de-DE" altLang="de-DE"/>
              <a:t> </a:t>
            </a:r>
          </a:p>
        </p:txBody>
      </p:sp>
      <p:sp>
        <p:nvSpPr>
          <p:cNvPr id="6147" name="Rectangle 3"/>
          <p:cNvSpPr>
            <a:spLocks noGrp="1" noChangeArrowheads="1"/>
          </p:cNvSpPr>
          <p:nvPr>
            <p:ph type="body" idx="1"/>
          </p:nvPr>
        </p:nvSpPr>
        <p:spPr>
          <a:xfrm>
            <a:off x="1835150" y="1304764"/>
            <a:ext cx="7058025" cy="3167062"/>
          </a:xfrm>
        </p:spPr>
        <p:txBody>
          <a:bodyPr/>
          <a:lstStyle/>
          <a:p>
            <a:pPr marL="0" indent="0" eaLnBrk="1" hangingPunct="1">
              <a:lnSpc>
                <a:spcPct val="90000"/>
              </a:lnSpc>
            </a:pPr>
            <a:r>
              <a:rPr lang="en-GB" altLang="de-DE" sz="1600" dirty="0"/>
              <a:t>Flexible sponsorship programmes for cutting-edge researchers at all</a:t>
            </a:r>
            <a:br>
              <a:rPr lang="en-GB" altLang="de-DE" sz="1600" dirty="0"/>
            </a:br>
            <a:r>
              <a:rPr lang="en-GB" altLang="de-DE" sz="1600" dirty="0"/>
              <a:t>stages of their careers</a:t>
            </a:r>
          </a:p>
          <a:p>
            <a:pPr lvl="1" indent="0" eaLnBrk="1" hangingPunct="1">
              <a:lnSpc>
                <a:spcPct val="90000"/>
              </a:lnSpc>
              <a:spcBef>
                <a:spcPts val="2000"/>
              </a:spcBef>
            </a:pPr>
            <a:r>
              <a:rPr lang="en-GB" altLang="de-DE" sz="1600" dirty="0"/>
              <a:t>for postdoctoral researchers</a:t>
            </a:r>
            <a:br>
              <a:rPr lang="en-GB" altLang="de-DE" sz="1600" dirty="0"/>
            </a:br>
            <a:r>
              <a:rPr lang="en-GB" altLang="de-DE" sz="1600" dirty="0"/>
              <a:t>(doctorates completed less than 4 years ago)</a:t>
            </a:r>
          </a:p>
          <a:p>
            <a:pPr lvl="2" eaLnBrk="1" hangingPunct="1">
              <a:lnSpc>
                <a:spcPct val="90000"/>
              </a:lnSpc>
            </a:pPr>
            <a:r>
              <a:rPr lang="en-GB" altLang="de-DE" sz="1600" dirty="0"/>
              <a:t>Research Fellowships; 6 to 24 months; €2,650 per month</a:t>
            </a:r>
          </a:p>
          <a:p>
            <a:pPr lvl="2" eaLnBrk="1" hangingPunct="1">
              <a:lnSpc>
                <a:spcPct val="90000"/>
              </a:lnSpc>
            </a:pPr>
            <a:r>
              <a:rPr lang="en-GB" altLang="de-DE" sz="1600" dirty="0"/>
              <a:t>Feodor Lynen Research Fellowships; 6 to 24 months abroad</a:t>
            </a:r>
          </a:p>
          <a:p>
            <a:pPr lvl="1" indent="0" eaLnBrk="1" hangingPunct="1">
              <a:lnSpc>
                <a:spcPct val="90000"/>
              </a:lnSpc>
              <a:spcBef>
                <a:spcPts val="2000"/>
              </a:spcBef>
            </a:pPr>
            <a:r>
              <a:rPr lang="en-GB" altLang="de-DE" sz="1600" dirty="0"/>
              <a:t>for junior research group leaders</a:t>
            </a:r>
            <a:br>
              <a:rPr lang="en-GB" altLang="de-DE" sz="1600" dirty="0"/>
            </a:br>
            <a:r>
              <a:rPr lang="en-GB" altLang="de-DE" sz="1600" dirty="0"/>
              <a:t>(doctorates completed less than 6 years ago)</a:t>
            </a:r>
          </a:p>
          <a:p>
            <a:pPr lvl="2" eaLnBrk="1" hangingPunct="1">
              <a:lnSpc>
                <a:spcPct val="90000"/>
              </a:lnSpc>
            </a:pPr>
            <a:r>
              <a:rPr lang="en-GB" altLang="de-DE" sz="1600" dirty="0" err="1"/>
              <a:t>Sofja</a:t>
            </a:r>
            <a:r>
              <a:rPr lang="en-GB" altLang="de-DE" sz="1600" dirty="0"/>
              <a:t> </a:t>
            </a:r>
            <a:r>
              <a:rPr lang="en-GB" altLang="de-DE" sz="1600" dirty="0" err="1"/>
              <a:t>Kovalevskaja</a:t>
            </a:r>
            <a:r>
              <a:rPr lang="en-GB" altLang="de-DE" sz="1600" dirty="0"/>
              <a:t> Award; up to €1.65 million, to establish their own junior research group in Germany</a:t>
            </a:r>
          </a:p>
        </p:txBody>
      </p:sp>
      <p:grpSp>
        <p:nvGrpSpPr>
          <p:cNvPr id="6148" name="Group 4"/>
          <p:cNvGrpSpPr>
            <a:grpSpLocks/>
          </p:cNvGrpSpPr>
          <p:nvPr/>
        </p:nvGrpSpPr>
        <p:grpSpPr bwMode="auto">
          <a:xfrm>
            <a:off x="1827213" y="4483100"/>
            <a:ext cx="7326312" cy="2374900"/>
            <a:chOff x="1151" y="2824"/>
            <a:chExt cx="4615" cy="1496"/>
          </a:xfrm>
        </p:grpSpPr>
        <p:pic>
          <p:nvPicPr>
            <p:cNvPr id="6149" name="Picture 5" descr="ballken"/>
            <p:cNvPicPr>
              <a:picLocks noChangeAspect="1" noChangeArrowheads="1"/>
            </p:cNvPicPr>
            <p:nvPr/>
          </p:nvPicPr>
          <p:blipFill>
            <a:blip r:embed="rId3">
              <a:extLst>
                <a:ext uri="{28A0092B-C50C-407E-A947-70E740481C1C}">
                  <a14:useLocalDpi xmlns:a14="http://schemas.microsoft.com/office/drawing/2010/main" val="0"/>
                </a:ext>
              </a:extLst>
            </a:blip>
            <a:srcRect r="153"/>
            <a:stretch>
              <a:fillRect/>
            </a:stretch>
          </p:blipFill>
          <p:spPr bwMode="auto">
            <a:xfrm>
              <a:off x="1151" y="2824"/>
              <a:ext cx="460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3" y="2917"/>
              <a:ext cx="4613" cy="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ltLang="de-DE"/>
              <a:t>Key Sponsorship Programmes</a:t>
            </a:r>
            <a:r>
              <a:rPr lang="de-DE" altLang="de-DE"/>
              <a:t> </a:t>
            </a:r>
          </a:p>
        </p:txBody>
      </p:sp>
      <p:sp>
        <p:nvSpPr>
          <p:cNvPr id="7171" name="Rectangle 3"/>
          <p:cNvSpPr>
            <a:spLocks noGrp="1" noChangeArrowheads="1"/>
          </p:cNvSpPr>
          <p:nvPr>
            <p:ph type="body" idx="1"/>
          </p:nvPr>
        </p:nvSpPr>
        <p:spPr/>
        <p:txBody>
          <a:bodyPr/>
          <a:lstStyle/>
          <a:p>
            <a:pPr lvl="1" indent="0" eaLnBrk="1" hangingPunct="1">
              <a:lnSpc>
                <a:spcPct val="90000"/>
              </a:lnSpc>
            </a:pPr>
            <a:r>
              <a:rPr lang="en-GB" altLang="de-DE" dirty="0"/>
              <a:t>for experienced researchers with an own, clearly defined academic profile</a:t>
            </a:r>
            <a:br>
              <a:rPr lang="en-GB" altLang="de-DE" dirty="0"/>
            </a:br>
            <a:endParaRPr lang="en-GB" altLang="de-DE" dirty="0"/>
          </a:p>
          <a:p>
            <a:pPr lvl="2" eaLnBrk="1" hangingPunct="1">
              <a:lnSpc>
                <a:spcPct val="90000"/>
              </a:lnSpc>
            </a:pPr>
            <a:r>
              <a:rPr lang="en-GB" altLang="de-DE" dirty="0"/>
              <a:t>Humboldt Research Fellowships</a:t>
            </a:r>
            <a:br>
              <a:rPr lang="en-GB" altLang="de-DE" dirty="0"/>
            </a:br>
            <a:r>
              <a:rPr lang="en-GB" altLang="de-DE" dirty="0"/>
              <a:t>(doctorates completed less than 12 years ago)</a:t>
            </a:r>
            <a:br>
              <a:rPr lang="en-GB" altLang="de-DE" dirty="0"/>
            </a:br>
            <a:r>
              <a:rPr lang="en-GB" altLang="de-DE" dirty="0"/>
              <a:t>6 to 18 months; €3,150 per month</a:t>
            </a:r>
            <a:br>
              <a:rPr lang="en-GB" altLang="de-DE" dirty="0"/>
            </a:br>
            <a:endParaRPr lang="en-GB" altLang="de-DE" dirty="0"/>
          </a:p>
          <a:p>
            <a:pPr lvl="2" eaLnBrk="1" hangingPunct="1">
              <a:lnSpc>
                <a:spcPct val="90000"/>
              </a:lnSpc>
            </a:pPr>
            <a:r>
              <a:rPr lang="en-GB" altLang="de-DE" dirty="0"/>
              <a:t>Friedrich Wilhelm Bessel Research Award</a:t>
            </a:r>
            <a:br>
              <a:rPr lang="en-GB" altLang="de-DE" dirty="0"/>
            </a:br>
            <a:r>
              <a:rPr lang="en-GB" altLang="de-DE" dirty="0"/>
              <a:t>(doctorates completed less than 18 years ago) </a:t>
            </a:r>
            <a:br>
              <a:rPr lang="en-GB" altLang="de-DE" dirty="0"/>
            </a:br>
            <a:r>
              <a:rPr lang="en-GB" altLang="de-DE" dirty="0"/>
              <a:t>up to €45,000 ; research stay in Germany; nomination</a:t>
            </a:r>
          </a:p>
        </p:txBody>
      </p:sp>
      <p:grpSp>
        <p:nvGrpSpPr>
          <p:cNvPr id="7172" name="Group 4"/>
          <p:cNvGrpSpPr>
            <a:grpSpLocks/>
          </p:cNvGrpSpPr>
          <p:nvPr/>
        </p:nvGrpSpPr>
        <p:grpSpPr bwMode="auto">
          <a:xfrm>
            <a:off x="1827213" y="4483100"/>
            <a:ext cx="7316787" cy="2374900"/>
            <a:chOff x="1151" y="2824"/>
            <a:chExt cx="4609" cy="1496"/>
          </a:xfrm>
        </p:grpSpPr>
        <p:graphicFrame>
          <p:nvGraphicFramePr>
            <p:cNvPr id="7173" name="Object 5"/>
            <p:cNvGraphicFramePr>
              <a:graphicFrameLocks noChangeAspect="1"/>
            </p:cNvGraphicFramePr>
            <p:nvPr/>
          </p:nvGraphicFramePr>
          <p:xfrm>
            <a:off x="1151" y="2917"/>
            <a:ext cx="4609" cy="1403"/>
          </p:xfrm>
          <a:graphic>
            <a:graphicData uri="http://schemas.openxmlformats.org/presentationml/2006/ole">
              <mc:AlternateContent xmlns:mc="http://schemas.openxmlformats.org/markup-compatibility/2006">
                <mc:Choice xmlns:v="urn:schemas-microsoft-com:vml" Requires="v">
                  <p:oleObj spid="_x0000_s7202" name="Photo Editor-Foto" r:id="rId4" imgW="7114286" imgH="2190476" progId="MSPhotoEd.3">
                    <p:embed/>
                  </p:oleObj>
                </mc:Choice>
                <mc:Fallback>
                  <p:oleObj name="Photo Editor-Foto" r:id="rId4" imgW="7114286" imgH="2190476" progId="MSPhotoEd.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b="1057"/>
                        <a:stretch>
                          <a:fillRect/>
                        </a:stretch>
                      </p:blipFill>
                      <p:spPr bwMode="auto">
                        <a:xfrm>
                          <a:off x="1151" y="2917"/>
                          <a:ext cx="4609" cy="140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174" name="Picture 6" descr="ballken"/>
            <p:cNvPicPr>
              <a:picLocks noChangeAspect="1" noChangeArrowheads="1"/>
            </p:cNvPicPr>
            <p:nvPr/>
          </p:nvPicPr>
          <p:blipFill>
            <a:blip r:embed="rId6">
              <a:extLst>
                <a:ext uri="{28A0092B-C50C-407E-A947-70E740481C1C}">
                  <a14:useLocalDpi xmlns:a14="http://schemas.microsoft.com/office/drawing/2010/main" val="0"/>
                </a:ext>
              </a:extLst>
            </a:blip>
            <a:srcRect r="153"/>
            <a:stretch>
              <a:fillRect/>
            </a:stretch>
          </p:blipFill>
          <p:spPr bwMode="auto">
            <a:xfrm>
              <a:off x="1151" y="2824"/>
              <a:ext cx="460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altLang="de-DE"/>
              <a:t>Key Sponsorship Programmes</a:t>
            </a:r>
            <a:r>
              <a:rPr lang="de-DE" altLang="de-DE"/>
              <a:t> </a:t>
            </a:r>
          </a:p>
        </p:txBody>
      </p:sp>
      <p:sp>
        <p:nvSpPr>
          <p:cNvPr id="8195" name="Rectangle 3"/>
          <p:cNvSpPr>
            <a:spLocks noGrp="1" noChangeArrowheads="1"/>
          </p:cNvSpPr>
          <p:nvPr>
            <p:ph type="body" idx="1"/>
          </p:nvPr>
        </p:nvSpPr>
        <p:spPr>
          <a:xfrm>
            <a:off x="1835150" y="1593404"/>
            <a:ext cx="7058025" cy="2483668"/>
          </a:xfrm>
        </p:spPr>
        <p:txBody>
          <a:bodyPr/>
          <a:lstStyle/>
          <a:p>
            <a:pPr lvl="1" indent="0" eaLnBrk="1" hangingPunct="1"/>
            <a:r>
              <a:rPr lang="en-GB" altLang="de-DE" dirty="0"/>
              <a:t>for internationally recognised cutting-edge researchers</a:t>
            </a:r>
          </a:p>
          <a:p>
            <a:pPr lvl="2" eaLnBrk="1" hangingPunct="1"/>
            <a:r>
              <a:rPr lang="en-GB" altLang="de-DE" dirty="0"/>
              <a:t>Humboldt Research Award</a:t>
            </a:r>
            <a:br>
              <a:rPr lang="en-GB" altLang="de-DE" dirty="0"/>
            </a:br>
            <a:r>
              <a:rPr lang="en-GB" altLang="de-DE" dirty="0"/>
              <a:t>€60,000; research stay in Germany; nomination</a:t>
            </a:r>
          </a:p>
          <a:p>
            <a:pPr lvl="2" eaLnBrk="1" hangingPunct="1"/>
            <a:r>
              <a:rPr lang="en-GB" altLang="de-DE" dirty="0"/>
              <a:t>Alexander von Humboldt Professorship; 3.5 - 5 million euros for a period of 5 years, for the long-term recruitment of established cutting-edge researchers from abroad; nominations by German universities</a:t>
            </a:r>
          </a:p>
        </p:txBody>
      </p:sp>
      <p:grpSp>
        <p:nvGrpSpPr>
          <p:cNvPr id="7" name="Gruppieren 6"/>
          <p:cNvGrpSpPr/>
          <p:nvPr/>
        </p:nvGrpSpPr>
        <p:grpSpPr>
          <a:xfrm>
            <a:off x="1827213" y="4483100"/>
            <a:ext cx="7365932" cy="2386334"/>
            <a:chOff x="1827213" y="4483100"/>
            <a:chExt cx="7365932" cy="2386334"/>
          </a:xfrm>
        </p:grpSpPr>
        <p:pic>
          <p:nvPicPr>
            <p:cNvPr id="8" name="Picture 3" descr="ballken"/>
            <p:cNvPicPr>
              <a:picLocks noChangeAspect="1" noChangeArrowheads="1"/>
            </p:cNvPicPr>
            <p:nvPr/>
          </p:nvPicPr>
          <p:blipFill>
            <a:blip r:embed="rId3">
              <a:extLst>
                <a:ext uri="{28A0092B-C50C-407E-A947-70E740481C1C}">
                  <a14:useLocalDpi xmlns:a14="http://schemas.microsoft.com/office/drawing/2010/main" val="0"/>
                </a:ext>
              </a:extLst>
            </a:blip>
            <a:srcRect r="153"/>
            <a:stretch>
              <a:fillRect/>
            </a:stretch>
          </p:blipFill>
          <p:spPr bwMode="auto">
            <a:xfrm>
              <a:off x="1827213" y="4483100"/>
              <a:ext cx="7316478" cy="13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C:\Users\nh\Desktop\Bilder Vortrag\Sandoghd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9129" y="4628628"/>
              <a:ext cx="7364016" cy="224080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idx="4294967295"/>
          </p:nvPr>
        </p:nvSpPr>
        <p:spPr/>
        <p:txBody>
          <a:bodyPr/>
          <a:lstStyle/>
          <a:p>
            <a:pPr eaLnBrk="1" hangingPunct="1"/>
            <a:r>
              <a:rPr lang="en-GB" altLang="de-DE"/>
              <a:t>Alumni sponsorship and international networking</a:t>
            </a:r>
          </a:p>
        </p:txBody>
      </p:sp>
      <p:sp>
        <p:nvSpPr>
          <p:cNvPr id="9219" name="Rectangle 5"/>
          <p:cNvSpPr>
            <a:spLocks noGrp="1" noChangeArrowheads="1"/>
          </p:cNvSpPr>
          <p:nvPr>
            <p:ph type="body" idx="4294967295"/>
          </p:nvPr>
        </p:nvSpPr>
        <p:spPr/>
        <p:txBody>
          <a:bodyPr/>
          <a:lstStyle/>
          <a:p>
            <a:pPr lvl="2" eaLnBrk="1" hangingPunct="1"/>
            <a:r>
              <a:rPr lang="en-GB" altLang="de-DE" dirty="0"/>
              <a:t>more than 29,000 </a:t>
            </a:r>
            <a:r>
              <a:rPr lang="en-GB" altLang="de-DE" dirty="0" err="1"/>
              <a:t>Humboldtians</a:t>
            </a:r>
            <a:r>
              <a:rPr lang="en-GB" altLang="de-DE" dirty="0"/>
              <a:t> in over 140 countries:</a:t>
            </a:r>
            <a:br>
              <a:rPr lang="en-GB" altLang="de-DE" dirty="0"/>
            </a:br>
            <a:r>
              <a:rPr lang="en-GB" altLang="de-DE" dirty="0"/>
              <a:t>“Once a Humboldtian – always a Humboldtian“</a:t>
            </a:r>
          </a:p>
          <a:p>
            <a:pPr lvl="2" eaLnBrk="1" hangingPunct="1"/>
            <a:r>
              <a:rPr lang="en-GB" altLang="de-DE" dirty="0"/>
              <a:t>alumni sponsorship and international networking through e.g. </a:t>
            </a:r>
          </a:p>
          <a:p>
            <a:pPr lvl="3" eaLnBrk="1" hangingPunct="1"/>
            <a:r>
              <a:rPr lang="en-GB" altLang="de-DE" dirty="0"/>
              <a:t>further research stays</a:t>
            </a:r>
          </a:p>
          <a:p>
            <a:pPr lvl="3" eaLnBrk="1" hangingPunct="1"/>
            <a:r>
              <a:rPr lang="en-GB" altLang="de-DE" dirty="0"/>
              <a:t>Research Group Linkage Programme</a:t>
            </a:r>
          </a:p>
          <a:p>
            <a:pPr lvl="3" eaLnBrk="1" hangingPunct="1"/>
            <a:r>
              <a:rPr lang="en-GB" altLang="de-DE" dirty="0"/>
              <a:t>Humboldt Colloquia and </a:t>
            </a:r>
            <a:r>
              <a:rPr lang="en-GB" altLang="de-DE" dirty="0" err="1"/>
              <a:t>Kollegs</a:t>
            </a:r>
            <a:endParaRPr lang="en-GB" altLang="de-DE" dirty="0"/>
          </a:p>
          <a:p>
            <a:pPr lvl="3" eaLnBrk="1" hangingPunct="1"/>
            <a:r>
              <a:rPr lang="en-GB" altLang="de-DE" dirty="0"/>
              <a:t>Humboldt Alumni Associations</a:t>
            </a:r>
          </a:p>
          <a:p>
            <a:pPr lvl="3" eaLnBrk="1" hangingPunct="1"/>
            <a:r>
              <a:rPr lang="en-GB" altLang="de-DE" dirty="0"/>
              <a:t>Humboldt Alumni Award</a:t>
            </a:r>
          </a:p>
        </p:txBody>
      </p:sp>
      <p:grpSp>
        <p:nvGrpSpPr>
          <p:cNvPr id="7" name="Gruppieren 4"/>
          <p:cNvGrpSpPr>
            <a:grpSpLocks/>
          </p:cNvGrpSpPr>
          <p:nvPr/>
        </p:nvGrpSpPr>
        <p:grpSpPr bwMode="auto">
          <a:xfrm>
            <a:off x="1827213" y="4483100"/>
            <a:ext cx="7324725" cy="2379663"/>
            <a:chOff x="1827213" y="4483100"/>
            <a:chExt cx="7324827" cy="2379081"/>
          </a:xfrm>
        </p:grpSpPr>
        <p:pic>
          <p:nvPicPr>
            <p:cNvPr id="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315" y="4630156"/>
              <a:ext cx="7324725" cy="2232025"/>
            </a:xfrm>
            <a:prstGeom prst="rect">
              <a:avLst/>
            </a:prstGeom>
            <a:noFill/>
            <a:ln>
              <a:noFill/>
            </a:ln>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Lst>
          </p:spPr>
        </p:pic>
        <p:pic>
          <p:nvPicPr>
            <p:cNvPr id="9" name="Picture 4" descr="ballken"/>
            <p:cNvPicPr>
              <a:picLocks noChangeAspect="1" noChangeArrowheads="1"/>
            </p:cNvPicPr>
            <p:nvPr/>
          </p:nvPicPr>
          <p:blipFill>
            <a:blip r:embed="rId4">
              <a:extLst>
                <a:ext uri="{28A0092B-C50C-407E-A947-70E740481C1C}">
                  <a14:useLocalDpi xmlns:a14="http://schemas.microsoft.com/office/drawing/2010/main" val="0"/>
                </a:ext>
              </a:extLst>
            </a:blip>
            <a:srcRect r="153"/>
            <a:stretch>
              <a:fillRect/>
            </a:stretch>
          </p:blipFill>
          <p:spPr bwMode="auto">
            <a:xfrm>
              <a:off x="1827213" y="4483100"/>
              <a:ext cx="7316260" cy="133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0ABCAF9-2086-654D-9D62-A3D9D765476F}"/>
              </a:ext>
            </a:extLst>
          </p:cNvPr>
          <p:cNvSpPr>
            <a:spLocks noGrp="1" noChangeArrowheads="1"/>
          </p:cNvSpPr>
          <p:nvPr>
            <p:ph type="title"/>
          </p:nvPr>
        </p:nvSpPr>
        <p:spPr/>
        <p:txBody>
          <a:bodyPr/>
          <a:lstStyle/>
          <a:p>
            <a:r>
              <a:rPr lang="de-DE" altLang="de-DE" dirty="0"/>
              <a:t>Humboldt Network in</a:t>
            </a:r>
            <a:br>
              <a:rPr lang="de-DE" altLang="de-DE" dirty="0"/>
            </a:br>
            <a:r>
              <a:rPr lang="de-DE" altLang="de-DE" dirty="0"/>
              <a:t>Central </a:t>
            </a:r>
            <a:r>
              <a:rPr lang="de-DE" altLang="de-DE" dirty="0" err="1"/>
              <a:t>and</a:t>
            </a:r>
            <a:r>
              <a:rPr lang="de-DE" altLang="de-DE" dirty="0"/>
              <a:t> Eastern Europe</a:t>
            </a:r>
          </a:p>
        </p:txBody>
      </p:sp>
      <p:pic>
        <p:nvPicPr>
          <p:cNvPr id="1026" name="Picture 2">
            <a:extLst>
              <a:ext uri="{FF2B5EF4-FFF2-40B4-BE49-F238E27FC236}">
                <a16:creationId xmlns:a16="http://schemas.microsoft.com/office/drawing/2014/main" id="{CC3A5717-C5CA-2D4E-AC4B-4EC4F8CE9CB0}"/>
              </a:ext>
            </a:extLst>
          </p:cNvPr>
          <p:cNvPicPr>
            <a:picLocks noChangeAspect="1" noChangeArrowheads="1"/>
          </p:cNvPicPr>
          <p:nvPr/>
        </p:nvPicPr>
        <p:blipFill>
          <a:blip r:embed="rId4"/>
          <a:srcRect/>
          <a:stretch>
            <a:fillRect/>
          </a:stretch>
        </p:blipFill>
        <p:spPr bwMode="auto">
          <a:xfrm>
            <a:off x="412750" y="1484313"/>
            <a:ext cx="8712200" cy="4627562"/>
          </a:xfrm>
          <a:prstGeom prst="rect">
            <a:avLst/>
          </a:prstGeom>
          <a:solidFill>
            <a:schemeClr val="accent2">
              <a:lumMod val="20000"/>
              <a:lumOff val="80000"/>
            </a:schemeClr>
          </a:solidFill>
          <a:ln>
            <a:noFill/>
          </a:ln>
          <a:effectLst/>
          <a:extLst/>
        </p:spPr>
      </p:pic>
      <p:graphicFrame>
        <p:nvGraphicFramePr>
          <p:cNvPr id="4100" name="Diagramm 1">
            <a:extLst>
              <a:ext uri="{FF2B5EF4-FFF2-40B4-BE49-F238E27FC236}">
                <a16:creationId xmlns:a16="http://schemas.microsoft.com/office/drawing/2014/main" id="{290336E1-53E5-A440-BF68-A42EF8947475}"/>
              </a:ext>
            </a:extLst>
          </p:cNvPr>
          <p:cNvGraphicFramePr>
            <a:graphicFrameLocks/>
          </p:cNvGraphicFramePr>
          <p:nvPr/>
        </p:nvGraphicFramePr>
        <p:xfrm>
          <a:off x="1641475" y="1346200"/>
          <a:ext cx="7373938" cy="4816475"/>
        </p:xfrm>
        <a:graphic>
          <a:graphicData uri="http://schemas.openxmlformats.org/presentationml/2006/ole">
            <mc:AlternateContent xmlns:mc="http://schemas.openxmlformats.org/markup-compatibility/2006">
              <mc:Choice xmlns:v="urn:schemas-microsoft-com:vml" Requires="v">
                <p:oleObj spid="_x0000_s9234" name="Chart" r:id="rId5" imgW="7683500" imgH="5029200" progId="Excel.Chart.8">
                  <p:embed/>
                </p:oleObj>
              </mc:Choice>
              <mc:Fallback>
                <p:oleObj name="Chart" r:id="rId5" imgW="7683500" imgH="5029200" progId="Excel.Chart.8">
                  <p:embed/>
                  <p:pic>
                    <p:nvPicPr>
                      <p:cNvPr id="4100" name="Diagramm 1">
                        <a:extLst>
                          <a:ext uri="{FF2B5EF4-FFF2-40B4-BE49-F238E27FC236}">
                            <a16:creationId xmlns:a16="http://schemas.microsoft.com/office/drawing/2014/main" id="{290336E1-53E5-A440-BF68-A42EF8947475}"/>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1475" y="1346200"/>
                        <a:ext cx="7373938" cy="4816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8678337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31"/>
          <p:cNvSpPr>
            <a:spLocks noGrp="1" noChangeArrowheads="1"/>
          </p:cNvSpPr>
          <p:nvPr>
            <p:ph type="title" idx="4294967295"/>
          </p:nvPr>
        </p:nvSpPr>
        <p:spPr/>
        <p:txBody>
          <a:bodyPr/>
          <a:lstStyle/>
          <a:p>
            <a:pPr eaLnBrk="1" hangingPunct="1"/>
            <a:r>
              <a:rPr lang="en-GB" altLang="de-DE"/>
              <a:t>Key sponsorship programmes at a glance</a:t>
            </a:r>
          </a:p>
        </p:txBody>
      </p:sp>
      <p:graphicFrame>
        <p:nvGraphicFramePr>
          <p:cNvPr id="72737" name="Group 33"/>
          <p:cNvGraphicFramePr>
            <a:graphicFrameLocks noGrp="1"/>
          </p:cNvGraphicFramePr>
          <p:nvPr/>
        </p:nvGraphicFramePr>
        <p:xfrm>
          <a:off x="287338" y="1304925"/>
          <a:ext cx="8605837" cy="5421353"/>
        </p:xfrm>
        <a:graphic>
          <a:graphicData uri="http://schemas.openxmlformats.org/drawingml/2006/table">
            <a:tbl>
              <a:tblPr/>
              <a:tblGrid>
                <a:gridCol w="2700337">
                  <a:extLst>
                    <a:ext uri="{9D8B030D-6E8A-4147-A177-3AD203B41FA5}">
                      <a16:colId xmlns:a16="http://schemas.microsoft.com/office/drawing/2014/main" val="20000"/>
                    </a:ext>
                  </a:extLst>
                </a:gridCol>
                <a:gridCol w="3097213">
                  <a:extLst>
                    <a:ext uri="{9D8B030D-6E8A-4147-A177-3AD203B41FA5}">
                      <a16:colId xmlns:a16="http://schemas.microsoft.com/office/drawing/2014/main" val="20001"/>
                    </a:ext>
                  </a:extLst>
                </a:gridCol>
                <a:gridCol w="2808287">
                  <a:extLst>
                    <a:ext uri="{9D8B030D-6E8A-4147-A177-3AD203B41FA5}">
                      <a16:colId xmlns:a16="http://schemas.microsoft.com/office/drawing/2014/main" val="20002"/>
                    </a:ext>
                  </a:extLst>
                </a:gridCol>
              </a:tblGrid>
              <a:tr h="437207">
                <a:tc>
                  <a:txBody>
                    <a:bodyPr/>
                    <a:lstStyle/>
                    <a:p>
                      <a:pPr marL="0" marR="0" lvl="0" indent="0" algn="l" defTabSz="914400" rtl="0" eaLnBrk="1" fontAlgn="base" latinLnBrk="0" hangingPunct="1">
                        <a:lnSpc>
                          <a:spcPct val="100000"/>
                        </a:lnSpc>
                        <a:spcBef>
                          <a:spcPct val="40000"/>
                        </a:spcBef>
                        <a:spcAft>
                          <a:spcPct val="0"/>
                        </a:spcAft>
                        <a:buClr>
                          <a:schemeClr val="tx2"/>
                        </a:buClr>
                        <a:buSzTx/>
                        <a:buFontTx/>
                        <a:buNone/>
                        <a:tabLst/>
                      </a:pPr>
                      <a:endParaRPr kumimoji="0" lang="en-GB" sz="1400" b="1" i="0" u="none" strike="noStrike" cap="none" normalizeH="0" baseline="0" dirty="0">
                        <a:ln>
                          <a:noFill/>
                        </a:ln>
                        <a:solidFill>
                          <a:schemeClr val="tx1"/>
                        </a:solidFill>
                        <a:effectLst/>
                        <a:latin typeface="Arial" charset="0"/>
                        <a:cs typeface="Arial" charset="0"/>
                      </a:endParaRPr>
                    </a:p>
                  </a:txBody>
                  <a:tcPr marL="0" marR="72000" marT="53981" marB="53981"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9050" cap="flat" cmpd="sng" algn="ctr">
                      <a:noFill/>
                      <a:prstDash val="solid"/>
                      <a:round/>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400" b="1" i="0" u="none" strike="noStrike" cap="none" normalizeH="0" baseline="0" dirty="0">
                          <a:ln>
                            <a:noFill/>
                          </a:ln>
                          <a:solidFill>
                            <a:schemeClr val="tx2"/>
                          </a:solidFill>
                          <a:effectLst/>
                          <a:latin typeface="Arial" charset="0"/>
                          <a:cs typeface="Arial" charset="0"/>
                        </a:rPr>
                        <a:t>Academics from abroad</a:t>
                      </a:r>
                    </a:p>
                  </a:txBody>
                  <a:tcPr marL="72000" marR="72000" marT="53981" marB="539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400" b="1" i="0" u="none" strike="noStrike" cap="none" normalizeH="0" baseline="0" dirty="0">
                          <a:ln>
                            <a:noFill/>
                          </a:ln>
                          <a:solidFill>
                            <a:schemeClr val="tx2"/>
                          </a:solidFill>
                          <a:effectLst/>
                          <a:latin typeface="Arial" charset="0"/>
                          <a:cs typeface="Arial" charset="0"/>
                        </a:rPr>
                        <a:t>Academics from Germany</a:t>
                      </a:r>
                    </a:p>
                  </a:txBody>
                  <a:tcPr marL="72000" marR="72000" marT="53981" marB="53981" horzOverflow="overflow">
                    <a:lnL w="1270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33377">
                <a:tc>
                  <a:txBody>
                    <a:bodyPr/>
                    <a:lstStyle/>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400" b="1" i="0" u="none" strike="noStrike" cap="none" normalizeH="0" baseline="0" dirty="0">
                          <a:ln>
                            <a:noFill/>
                          </a:ln>
                          <a:solidFill>
                            <a:schemeClr val="tx2"/>
                          </a:solidFill>
                          <a:effectLst/>
                          <a:latin typeface="Arial" charset="0"/>
                          <a:cs typeface="Arial" charset="0"/>
                        </a:rPr>
                        <a:t>Postdoctoral researchers</a:t>
                      </a:r>
                    </a:p>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400" b="0" i="0" u="none" strike="noStrike" cap="none" normalizeH="0" baseline="0" dirty="0">
                          <a:ln>
                            <a:noFill/>
                          </a:ln>
                          <a:solidFill>
                            <a:schemeClr val="tx2"/>
                          </a:solidFill>
                          <a:effectLst/>
                          <a:latin typeface="Arial" charset="0"/>
                          <a:cs typeface="Arial" charset="0"/>
                        </a:rPr>
                        <a:t>(up to 4 years after completion of doctorate)</a:t>
                      </a:r>
                    </a:p>
                  </a:txBody>
                  <a:tcPr marL="0" marR="72000" marT="53981" marB="53981" horzOverflow="overflow">
                    <a:lnL>
                      <a:noFill/>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68288" marR="0" lvl="0" indent="-1793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400" b="0" i="0" u="none" strike="noStrike" cap="none" normalizeH="0" baseline="0" dirty="0">
                          <a:ln>
                            <a:noFill/>
                          </a:ln>
                          <a:solidFill>
                            <a:srgbClr val="000000"/>
                          </a:solidFill>
                          <a:effectLst/>
                          <a:latin typeface="Arial" charset="0"/>
                          <a:cs typeface="Arial" charset="0"/>
                        </a:rPr>
                        <a:t>Humboldt Research Fellowship</a:t>
                      </a:r>
                    </a:p>
                    <a:p>
                      <a:pPr marL="268288" marR="0" lvl="0" indent="-1793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400" b="0" i="0" u="none" strike="noStrike" cap="none" normalizeH="0" baseline="0" dirty="0">
                          <a:ln>
                            <a:noFill/>
                          </a:ln>
                          <a:solidFill>
                            <a:srgbClr val="000000"/>
                          </a:solidFill>
                          <a:effectLst/>
                          <a:latin typeface="Arial" charset="0"/>
                          <a:cs typeface="Arial" charset="0"/>
                        </a:rPr>
                        <a:t>Georg Forster Research Fellowship</a:t>
                      </a:r>
                    </a:p>
                  </a:txBody>
                  <a:tcPr marL="0" marR="72000" marT="53981" marB="53981"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68288" marR="0" lvl="0" indent="-1793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400" b="0" i="0" u="none" strike="noStrike" cap="none" normalizeH="0" baseline="0">
                          <a:ln>
                            <a:noFill/>
                          </a:ln>
                          <a:solidFill>
                            <a:srgbClr val="000000"/>
                          </a:solidFill>
                          <a:effectLst/>
                          <a:latin typeface="Arial" charset="0"/>
                          <a:cs typeface="Arial" charset="0"/>
                        </a:rPr>
                        <a:t>Feodor Lynen Research Fellowship</a:t>
                      </a:r>
                    </a:p>
                  </a:txBody>
                  <a:tcPr marL="0" marR="72000" marT="53981" marB="53981" horzOverflow="overflow">
                    <a:lnL w="1270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39629">
                <a:tc>
                  <a:txBody>
                    <a:bodyPr/>
                    <a:lstStyle/>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400" b="1" i="0" u="none" strike="noStrike" cap="none" normalizeH="0" baseline="0" dirty="0">
                          <a:ln>
                            <a:noFill/>
                          </a:ln>
                          <a:solidFill>
                            <a:schemeClr val="tx2"/>
                          </a:solidFill>
                          <a:effectLst/>
                          <a:latin typeface="Arial" charset="0"/>
                          <a:cs typeface="Arial" charset="0"/>
                        </a:rPr>
                        <a:t>Junior research group leaders</a:t>
                      </a:r>
                    </a:p>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400" b="0" i="0" u="none" strike="noStrike" cap="none" normalizeH="0" baseline="0" dirty="0">
                          <a:ln>
                            <a:noFill/>
                          </a:ln>
                          <a:solidFill>
                            <a:schemeClr val="tx2"/>
                          </a:solidFill>
                          <a:effectLst/>
                          <a:latin typeface="Arial" charset="0"/>
                          <a:cs typeface="Arial" charset="0"/>
                        </a:rPr>
                        <a:t>(up to 6 years after completion of doctorate)</a:t>
                      </a:r>
                    </a:p>
                  </a:txBody>
                  <a:tcPr marL="0" marR="72000" marT="53981" marB="53981" horzOverflow="overflow">
                    <a:lnL>
                      <a:noFill/>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68288" marR="0" lvl="0" indent="-1793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400" b="0" i="0" u="none" strike="noStrike" cap="none" normalizeH="0" baseline="0" dirty="0" err="1">
                          <a:ln>
                            <a:noFill/>
                          </a:ln>
                          <a:solidFill>
                            <a:srgbClr val="000000"/>
                          </a:solidFill>
                          <a:effectLst/>
                          <a:latin typeface="Arial" charset="0"/>
                          <a:cs typeface="Arial" charset="0"/>
                        </a:rPr>
                        <a:t>Sofja</a:t>
                      </a:r>
                      <a:r>
                        <a:rPr kumimoji="0" lang="en-GB" sz="1400" b="0" i="0" u="none" strike="noStrike" cap="none" normalizeH="0" baseline="0" dirty="0">
                          <a:ln>
                            <a:noFill/>
                          </a:ln>
                          <a:solidFill>
                            <a:srgbClr val="000000"/>
                          </a:solidFill>
                          <a:effectLst/>
                          <a:latin typeface="Arial" charset="0"/>
                          <a:cs typeface="Arial" charset="0"/>
                        </a:rPr>
                        <a:t> </a:t>
                      </a:r>
                      <a:r>
                        <a:rPr kumimoji="0" lang="en-GB" sz="1400" b="0" i="0" u="none" strike="noStrike" cap="none" normalizeH="0" baseline="0" dirty="0" err="1">
                          <a:ln>
                            <a:noFill/>
                          </a:ln>
                          <a:solidFill>
                            <a:srgbClr val="000000"/>
                          </a:solidFill>
                          <a:effectLst/>
                          <a:latin typeface="Arial" charset="0"/>
                          <a:cs typeface="Arial" charset="0"/>
                        </a:rPr>
                        <a:t>Kovalevskaja</a:t>
                      </a:r>
                      <a:r>
                        <a:rPr kumimoji="0" lang="en-GB" sz="1400" b="0" i="0" u="none" strike="noStrike" cap="none" normalizeH="0" baseline="0" dirty="0">
                          <a:ln>
                            <a:noFill/>
                          </a:ln>
                          <a:solidFill>
                            <a:srgbClr val="000000"/>
                          </a:solidFill>
                          <a:effectLst/>
                          <a:latin typeface="Arial" charset="0"/>
                          <a:cs typeface="Arial" charset="0"/>
                        </a:rPr>
                        <a:t> Award</a:t>
                      </a:r>
                    </a:p>
                  </a:txBody>
                  <a:tcPr marL="0" marR="72000" marT="53981" marB="53981"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8913" marR="0" lvl="0" indent="-188913" algn="l" defTabSz="914400" rtl="0" eaLnBrk="1" fontAlgn="base" latinLnBrk="0" hangingPunct="1">
                        <a:lnSpc>
                          <a:spcPct val="100000"/>
                        </a:lnSpc>
                        <a:spcBef>
                          <a:spcPct val="40000"/>
                        </a:spcBef>
                        <a:spcAft>
                          <a:spcPct val="0"/>
                        </a:spcAft>
                        <a:buClr>
                          <a:schemeClr val="tx2"/>
                        </a:buClr>
                        <a:buSzTx/>
                        <a:buFontTx/>
                        <a:buNone/>
                        <a:tabLst/>
                      </a:pPr>
                      <a:endParaRPr kumimoji="0" lang="en-GB" sz="1400" b="0" i="0" u="none" strike="noStrike" cap="none" normalizeH="0" baseline="0">
                        <a:ln>
                          <a:noFill/>
                        </a:ln>
                        <a:solidFill>
                          <a:srgbClr val="000000"/>
                        </a:solidFill>
                        <a:effectLst/>
                        <a:latin typeface="Arial" charset="0"/>
                        <a:cs typeface="Arial" charset="0"/>
                      </a:endParaRPr>
                    </a:p>
                  </a:txBody>
                  <a:tcPr marL="0" marR="72000" marT="53981" marB="5398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33377">
                <a:tc>
                  <a:txBody>
                    <a:bodyPr/>
                    <a:lstStyle/>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400" b="1" i="0" u="none" strike="noStrike" cap="none" normalizeH="0" baseline="0">
                          <a:ln>
                            <a:noFill/>
                          </a:ln>
                          <a:solidFill>
                            <a:schemeClr val="tx2"/>
                          </a:solidFill>
                          <a:effectLst/>
                          <a:latin typeface="Arial" charset="0"/>
                          <a:cs typeface="Arial" charset="0"/>
                        </a:rPr>
                        <a:t>Experienced researchers</a:t>
                      </a:r>
                    </a:p>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400" b="0" i="0" u="none" strike="noStrike" cap="none" normalizeH="0" baseline="0">
                          <a:ln>
                            <a:noFill/>
                          </a:ln>
                          <a:solidFill>
                            <a:schemeClr val="tx2"/>
                          </a:solidFill>
                          <a:effectLst/>
                          <a:latin typeface="Arial" charset="0"/>
                          <a:cs typeface="Arial" charset="0"/>
                        </a:rPr>
                        <a:t>(up to 12 years after  completion of doctorate)</a:t>
                      </a:r>
                    </a:p>
                  </a:txBody>
                  <a:tcPr marL="0" marR="72000" marT="53981" marB="53981" horzOverflow="overflow">
                    <a:lnL>
                      <a:noFill/>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hlink"/>
                      </a:solidFill>
                      <a:prstDash val="lgDash"/>
                      <a:round/>
                      <a:headEnd type="none" w="med" len="med"/>
                      <a:tailEnd type="none" w="med" len="med"/>
                    </a:lnB>
                    <a:lnTlToBr>
                      <a:noFill/>
                    </a:lnTlToBr>
                    <a:lnBlToTr>
                      <a:noFill/>
                    </a:lnBlToTr>
                    <a:noFill/>
                  </a:tcPr>
                </a:tc>
                <a:tc>
                  <a:txBody>
                    <a:bodyPr/>
                    <a:lstStyle/>
                    <a:p>
                      <a:pPr marL="268288" marR="0" lvl="0" indent="-1793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400" b="0" i="0" u="none" strike="noStrike" cap="none" normalizeH="0" baseline="0" dirty="0">
                          <a:ln>
                            <a:noFill/>
                          </a:ln>
                          <a:solidFill>
                            <a:srgbClr val="000000"/>
                          </a:solidFill>
                          <a:effectLst/>
                          <a:latin typeface="Arial" charset="0"/>
                          <a:cs typeface="Arial" charset="0"/>
                        </a:rPr>
                        <a:t>Humboldt Research Fellowship</a:t>
                      </a:r>
                    </a:p>
                    <a:p>
                      <a:pPr marL="268288" marR="0" lvl="0" indent="-1793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400" b="0" i="0" u="none" strike="noStrike" cap="none" normalizeH="0" baseline="0" dirty="0">
                          <a:ln>
                            <a:noFill/>
                          </a:ln>
                          <a:solidFill>
                            <a:srgbClr val="000000"/>
                          </a:solidFill>
                          <a:effectLst/>
                          <a:latin typeface="Arial" charset="0"/>
                          <a:cs typeface="Arial" charset="0"/>
                        </a:rPr>
                        <a:t>Georg Forster </a:t>
                      </a:r>
                      <a:r>
                        <a:rPr kumimoji="0" lang="en-GB" sz="1400" b="0" i="0" u="none" strike="noStrike" cap="none" normalizeH="0" baseline="0">
                          <a:ln>
                            <a:noFill/>
                          </a:ln>
                          <a:solidFill>
                            <a:srgbClr val="000000"/>
                          </a:solidFill>
                          <a:effectLst/>
                          <a:latin typeface="Arial" charset="0"/>
                          <a:cs typeface="Arial" charset="0"/>
                        </a:rPr>
                        <a:t>Research Fellowship</a:t>
                      </a:r>
                      <a:endParaRPr kumimoji="0" lang="en-GB" sz="1400" b="0" i="0" u="none" strike="noStrike" cap="none" normalizeH="0" baseline="0" dirty="0">
                        <a:ln>
                          <a:noFill/>
                        </a:ln>
                        <a:solidFill>
                          <a:srgbClr val="000000"/>
                        </a:solidFill>
                        <a:effectLst/>
                        <a:latin typeface="Arial" charset="0"/>
                        <a:cs typeface="Arial" charset="0"/>
                      </a:endParaRPr>
                    </a:p>
                  </a:txBody>
                  <a:tcPr marL="0" marR="72000" marT="53981" marB="53981"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hlink"/>
                      </a:solidFill>
                      <a:prstDash val="lgDash"/>
                      <a:round/>
                      <a:headEnd type="none" w="med" len="med"/>
                      <a:tailEnd type="none" w="med" len="med"/>
                    </a:lnB>
                    <a:lnTlToBr>
                      <a:noFill/>
                    </a:lnTlToBr>
                    <a:lnBlToTr>
                      <a:noFill/>
                    </a:lnBlToTr>
                    <a:noFill/>
                  </a:tcPr>
                </a:tc>
                <a:tc>
                  <a:txBody>
                    <a:bodyPr/>
                    <a:lstStyle/>
                    <a:p>
                      <a:pPr marL="268288" marR="0" lvl="0" indent="-1793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400" b="0" i="0" u="none" strike="noStrike" cap="none" normalizeH="0" baseline="0">
                          <a:ln>
                            <a:noFill/>
                          </a:ln>
                          <a:solidFill>
                            <a:srgbClr val="000000"/>
                          </a:solidFill>
                          <a:effectLst/>
                          <a:latin typeface="Arial" charset="0"/>
                          <a:cs typeface="Arial" charset="0"/>
                        </a:rPr>
                        <a:t>Feodor Lynen Research Fellowship</a:t>
                      </a:r>
                    </a:p>
                    <a:p>
                      <a:pPr marL="268288" marR="0" lvl="0" indent="-179388" algn="l" defTabSz="914400" rtl="0" eaLnBrk="1" fontAlgn="base" latinLnBrk="0" hangingPunct="1">
                        <a:lnSpc>
                          <a:spcPct val="100000"/>
                        </a:lnSpc>
                        <a:spcBef>
                          <a:spcPct val="40000"/>
                        </a:spcBef>
                        <a:spcAft>
                          <a:spcPct val="0"/>
                        </a:spcAft>
                        <a:buClr>
                          <a:schemeClr val="tx2"/>
                        </a:buClr>
                        <a:buSzTx/>
                        <a:buFontTx/>
                        <a:buNone/>
                        <a:tabLst/>
                      </a:pPr>
                      <a:endParaRPr kumimoji="0" lang="en-GB" sz="1400" b="0" i="0" u="none" strike="noStrike" cap="none" normalizeH="0" baseline="0">
                        <a:ln>
                          <a:noFill/>
                        </a:ln>
                        <a:solidFill>
                          <a:srgbClr val="000000"/>
                        </a:solidFill>
                        <a:effectLst/>
                        <a:latin typeface="Arial" charset="0"/>
                        <a:cs typeface="Arial" charset="0"/>
                      </a:endParaRPr>
                    </a:p>
                  </a:txBody>
                  <a:tcPr marL="0" marR="72000" marT="53981" marB="5398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hlink"/>
                      </a:solidFill>
                      <a:prstDash val="lgDash"/>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4887">
                <a:tc>
                  <a:txBody>
                    <a:bodyPr/>
                    <a:lstStyle/>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400" b="0" i="0" u="none" strike="noStrike" cap="none" normalizeH="0" baseline="0">
                          <a:ln>
                            <a:noFill/>
                          </a:ln>
                          <a:solidFill>
                            <a:schemeClr val="tx2"/>
                          </a:solidFill>
                          <a:effectLst/>
                          <a:latin typeface="Arial" charset="0"/>
                          <a:cs typeface="Arial" charset="0"/>
                        </a:rPr>
                        <a:t>(up to 18 years after completion of doctorate)</a:t>
                      </a:r>
                    </a:p>
                  </a:txBody>
                  <a:tcPr marL="0" marR="72000" marT="53981" marB="53981" horzOverflow="overflow">
                    <a:lnL>
                      <a:noFill/>
                    </a:lnL>
                    <a:lnR w="19050" cap="flat" cmpd="sng" algn="ctr">
                      <a:solidFill>
                        <a:schemeClr val="tx1"/>
                      </a:solidFill>
                      <a:prstDash val="solid"/>
                      <a:round/>
                      <a:headEnd type="none" w="med" len="med"/>
                      <a:tailEnd type="none" w="med" len="med"/>
                    </a:lnR>
                    <a:lnT w="12700" cap="flat" cmpd="sng" algn="ctr">
                      <a:solidFill>
                        <a:schemeClr val="hlink"/>
                      </a:solidFill>
                      <a:prstDash val="lg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68288" marR="0" lvl="0" indent="-1793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400" b="0" i="0" u="none" strike="noStrike" cap="none" normalizeH="0" baseline="0">
                          <a:ln>
                            <a:noFill/>
                          </a:ln>
                          <a:solidFill>
                            <a:srgbClr val="000000"/>
                          </a:solidFill>
                          <a:effectLst/>
                          <a:latin typeface="Arial" charset="0"/>
                          <a:cs typeface="Arial" charset="0"/>
                        </a:rPr>
                        <a:t>Friedrich Wilhelm Bessel Research Award</a:t>
                      </a:r>
                    </a:p>
                  </a:txBody>
                  <a:tcPr marL="0" marR="72000" marT="53981" marB="53981"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hlink"/>
                      </a:solidFill>
                      <a:prstDash val="lg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8913" marR="0" lvl="0" indent="-188913" algn="l" defTabSz="914400" rtl="0" eaLnBrk="1" fontAlgn="base" latinLnBrk="0" hangingPunct="1">
                        <a:lnSpc>
                          <a:spcPct val="100000"/>
                        </a:lnSpc>
                        <a:spcBef>
                          <a:spcPct val="40000"/>
                        </a:spcBef>
                        <a:spcAft>
                          <a:spcPct val="0"/>
                        </a:spcAft>
                        <a:buClr>
                          <a:schemeClr val="tx2"/>
                        </a:buClr>
                        <a:buSzTx/>
                        <a:buFont typeface="Arial" charset="0"/>
                        <a:buChar char="●"/>
                        <a:tabLst/>
                      </a:pPr>
                      <a:endParaRPr kumimoji="0" lang="en-GB" sz="1400" b="0" i="0" u="none" strike="noStrike" cap="none" normalizeH="0" baseline="0">
                        <a:ln>
                          <a:noFill/>
                        </a:ln>
                        <a:solidFill>
                          <a:srgbClr val="000000"/>
                        </a:solidFill>
                        <a:effectLst/>
                        <a:latin typeface="Arial" charset="0"/>
                        <a:cs typeface="Arial" charset="0"/>
                      </a:endParaRPr>
                    </a:p>
                  </a:txBody>
                  <a:tcPr marL="0" marR="72000" marT="53981" marB="53981" horzOverflow="overflow">
                    <a:lnL w="12700" cap="flat" cmpd="sng" algn="ctr">
                      <a:solidFill>
                        <a:schemeClr val="tx1"/>
                      </a:solidFill>
                      <a:prstDash val="solid"/>
                      <a:round/>
                      <a:headEnd type="none" w="med" len="med"/>
                      <a:tailEnd type="none" w="med" len="med"/>
                    </a:lnL>
                    <a:lnR>
                      <a:noFill/>
                    </a:lnR>
                    <a:lnT w="12700" cap="flat" cmpd="sng" algn="ctr">
                      <a:solidFill>
                        <a:schemeClr val="hlink"/>
                      </a:solidFill>
                      <a:prstDash val="lg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942835">
                <a:tc>
                  <a:txBody>
                    <a:bodyPr/>
                    <a:lstStyle/>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400" b="1" i="0" u="none" strike="noStrike" cap="none" normalizeH="0" baseline="0">
                          <a:ln>
                            <a:noFill/>
                          </a:ln>
                          <a:solidFill>
                            <a:schemeClr val="tx2"/>
                          </a:solidFill>
                          <a:effectLst/>
                          <a:latin typeface="Arial" charset="0"/>
                          <a:cs typeface="Arial" charset="0"/>
                        </a:rPr>
                        <a:t>Internationally renowned academics</a:t>
                      </a:r>
                      <a:endParaRPr kumimoji="0" lang="en-GB" sz="1400" b="0" i="0" u="none" strike="noStrike" cap="none" normalizeH="0" baseline="0">
                        <a:ln>
                          <a:noFill/>
                        </a:ln>
                        <a:solidFill>
                          <a:schemeClr val="tx2"/>
                        </a:solidFill>
                        <a:effectLst/>
                        <a:latin typeface="Arial" charset="0"/>
                        <a:cs typeface="Arial" charset="0"/>
                      </a:endParaRPr>
                    </a:p>
                  </a:txBody>
                  <a:tcPr marL="0" marR="72000" marT="53981" marB="53981" horzOverflow="overflow">
                    <a:lnL>
                      <a:noFill/>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268288" marR="0" lvl="0" indent="-1793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400" b="0" i="0" u="none" strike="noStrike" cap="none" normalizeH="0" baseline="0" dirty="0">
                          <a:ln>
                            <a:noFill/>
                          </a:ln>
                          <a:solidFill>
                            <a:srgbClr val="000000"/>
                          </a:solidFill>
                          <a:effectLst/>
                          <a:latin typeface="Arial" charset="0"/>
                          <a:cs typeface="Arial" charset="0"/>
                        </a:rPr>
                        <a:t>Humboldt Research Award</a:t>
                      </a:r>
                    </a:p>
                    <a:p>
                      <a:pPr marL="268288" marR="0" lvl="0" indent="-1793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400" b="0" i="0" u="none" strike="noStrike" cap="none" normalizeH="0" baseline="0" dirty="0">
                          <a:ln>
                            <a:noFill/>
                          </a:ln>
                          <a:solidFill>
                            <a:srgbClr val="000000"/>
                          </a:solidFill>
                          <a:effectLst/>
                          <a:latin typeface="Arial" charset="0"/>
                          <a:cs typeface="Arial" charset="0"/>
                        </a:rPr>
                        <a:t>Georg Forster Research Award</a:t>
                      </a:r>
                    </a:p>
                    <a:p>
                      <a:pPr marL="268288" marR="0" lvl="0" indent="-1793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400" b="0" i="0" u="none" strike="noStrike" cap="none" normalizeH="0" baseline="0" dirty="0">
                          <a:ln>
                            <a:noFill/>
                          </a:ln>
                          <a:solidFill>
                            <a:srgbClr val="000000"/>
                          </a:solidFill>
                          <a:effectLst/>
                          <a:latin typeface="Arial" charset="0"/>
                          <a:cs typeface="Arial" charset="0"/>
                        </a:rPr>
                        <a:t>Anneliese Maier Research Award</a:t>
                      </a:r>
                    </a:p>
                    <a:p>
                      <a:pPr marL="268288" marR="0" lvl="0" indent="-1793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400" b="0" i="0" u="none" strike="noStrike" cap="none" normalizeH="0" baseline="0" dirty="0">
                          <a:ln>
                            <a:noFill/>
                          </a:ln>
                          <a:solidFill>
                            <a:srgbClr val="000000"/>
                          </a:solidFill>
                          <a:effectLst/>
                          <a:latin typeface="Arial" charset="0"/>
                          <a:cs typeface="Arial" charset="0"/>
                        </a:rPr>
                        <a:t>Max Planck-Humboldt Research Award</a:t>
                      </a:r>
                    </a:p>
                    <a:p>
                      <a:pPr marL="268288" marR="0" lvl="0" indent="-1793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400" b="0" i="0" u="none" strike="noStrike" cap="none" normalizeH="0" baseline="0" dirty="0">
                          <a:ln>
                            <a:noFill/>
                          </a:ln>
                          <a:solidFill>
                            <a:srgbClr val="000000"/>
                          </a:solidFill>
                          <a:effectLst/>
                          <a:latin typeface="Arial" charset="0"/>
                          <a:cs typeface="Arial" charset="0"/>
                        </a:rPr>
                        <a:t>Alexander von Humboldt Professorship</a:t>
                      </a:r>
                    </a:p>
                  </a:txBody>
                  <a:tcPr marL="0" marR="72000" marT="53981" marB="53981"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269875" marR="0" lvl="0" indent="-176213" algn="l" defTabSz="914400" rtl="0" eaLnBrk="1" fontAlgn="base" latinLnBrk="0" hangingPunct="1">
                        <a:lnSpc>
                          <a:spcPct val="100000"/>
                        </a:lnSpc>
                        <a:spcBef>
                          <a:spcPct val="40000"/>
                        </a:spcBef>
                        <a:spcAft>
                          <a:spcPct val="0"/>
                        </a:spcAft>
                        <a:buClr>
                          <a:schemeClr val="tx2"/>
                        </a:buClr>
                        <a:buSzTx/>
                        <a:buFont typeface="Arial" charset="0"/>
                        <a:buChar char="●"/>
                        <a:tabLst/>
                      </a:pPr>
                      <a:endParaRPr kumimoji="0" lang="en-GB" sz="1400" b="0" i="0" u="none" strike="noStrike" cap="none" normalizeH="0" baseline="0" dirty="0">
                        <a:ln>
                          <a:noFill/>
                        </a:ln>
                        <a:solidFill>
                          <a:srgbClr val="000000"/>
                        </a:solidFill>
                        <a:effectLst/>
                        <a:latin typeface="Arial" charset="0"/>
                        <a:cs typeface="Arial" charset="0"/>
                      </a:endParaRPr>
                    </a:p>
                    <a:p>
                      <a:pPr marL="269875" marR="0" lvl="0" indent="-176213" algn="l" defTabSz="914400" rtl="0" eaLnBrk="1" fontAlgn="base" latinLnBrk="0" hangingPunct="1">
                        <a:lnSpc>
                          <a:spcPct val="100000"/>
                        </a:lnSpc>
                        <a:spcBef>
                          <a:spcPct val="40000"/>
                        </a:spcBef>
                        <a:spcAft>
                          <a:spcPct val="0"/>
                        </a:spcAft>
                        <a:buClr>
                          <a:schemeClr val="tx2"/>
                        </a:buClr>
                        <a:buSzTx/>
                        <a:buFont typeface="Arial" charset="0"/>
                        <a:buChar char="●"/>
                        <a:tabLst/>
                      </a:pPr>
                      <a:endParaRPr kumimoji="0" lang="en-GB" sz="1400" b="0" i="0" u="none" strike="noStrike" cap="none" normalizeH="0" baseline="0" dirty="0">
                        <a:ln>
                          <a:noFill/>
                        </a:ln>
                        <a:solidFill>
                          <a:srgbClr val="000000"/>
                        </a:solidFill>
                        <a:effectLst/>
                        <a:latin typeface="Arial" charset="0"/>
                        <a:cs typeface="Arial" charset="0"/>
                      </a:endParaRPr>
                    </a:p>
                    <a:p>
                      <a:pPr marL="269875" marR="0" lvl="0" indent="-176213" algn="l" defTabSz="914400" rtl="0" eaLnBrk="1" fontAlgn="base" latinLnBrk="0" hangingPunct="1">
                        <a:lnSpc>
                          <a:spcPct val="100000"/>
                        </a:lnSpc>
                        <a:spcBef>
                          <a:spcPct val="40000"/>
                        </a:spcBef>
                        <a:spcAft>
                          <a:spcPct val="0"/>
                        </a:spcAft>
                        <a:buClr>
                          <a:schemeClr val="tx2"/>
                        </a:buClr>
                        <a:buSzTx/>
                        <a:buFont typeface="Arial" charset="0"/>
                        <a:buChar char="●"/>
                        <a:tabLst/>
                      </a:pPr>
                      <a:endParaRPr kumimoji="0" lang="en-GB" sz="1400" b="0" i="0" u="none" strike="noStrike" cap="none" normalizeH="0" baseline="0" dirty="0">
                        <a:ln>
                          <a:noFill/>
                        </a:ln>
                        <a:solidFill>
                          <a:srgbClr val="000000"/>
                        </a:solidFill>
                        <a:effectLst/>
                        <a:latin typeface="Arial" charset="0"/>
                        <a:cs typeface="Arial" charset="0"/>
                      </a:endParaRPr>
                    </a:p>
                    <a:p>
                      <a:pPr marL="269875" marR="0" lvl="0" indent="-176213" algn="l" defTabSz="914400" rtl="0" eaLnBrk="1" fontAlgn="base" latinLnBrk="0" hangingPunct="1">
                        <a:lnSpc>
                          <a:spcPct val="100000"/>
                        </a:lnSpc>
                        <a:spcBef>
                          <a:spcPct val="40000"/>
                        </a:spcBef>
                        <a:spcAft>
                          <a:spcPct val="0"/>
                        </a:spcAft>
                        <a:buClr>
                          <a:schemeClr val="tx2"/>
                        </a:buClr>
                        <a:buSzTx/>
                        <a:buFontTx/>
                        <a:buNone/>
                        <a:tabLst/>
                      </a:pPr>
                      <a:endParaRPr kumimoji="0" lang="en-GB" sz="1400" b="0" i="0" u="none" strike="noStrike" cap="none" normalizeH="0" baseline="0" dirty="0">
                        <a:ln>
                          <a:noFill/>
                        </a:ln>
                        <a:solidFill>
                          <a:srgbClr val="000000"/>
                        </a:solidFill>
                        <a:effectLst/>
                        <a:latin typeface="Arial" charset="0"/>
                        <a:cs typeface="Arial" charset="0"/>
                      </a:endParaRPr>
                    </a:p>
                  </a:txBody>
                  <a:tcPr marL="0" marR="72000" marT="53981" marB="5398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05240590"/>
      </p:ext>
    </p:extLst>
  </p:cSld>
  <p:clrMapOvr>
    <a:masterClrMapping/>
  </p:clrMapOvr>
  <p:transition>
    <p:fade/>
  </p:transition>
</p:sld>
</file>

<file path=ppt/theme/theme1.xml><?xml version="1.0" encoding="utf-8"?>
<a:theme xmlns:a="http://schemas.openxmlformats.org/drawingml/2006/main" name="Vorlage_HumboldtVortrag">
  <a:themeElements>
    <a:clrScheme name="Vorlage_HumboldtVortrag 1">
      <a:dk1>
        <a:srgbClr val="000000"/>
      </a:dk1>
      <a:lt1>
        <a:srgbClr val="FFFFFF"/>
      </a:lt1>
      <a:dk2>
        <a:srgbClr val="00693C"/>
      </a:dk2>
      <a:lt2>
        <a:srgbClr val="C8C8C8"/>
      </a:lt2>
      <a:accent1>
        <a:srgbClr val="8D9E83"/>
      </a:accent1>
      <a:accent2>
        <a:srgbClr val="373737"/>
      </a:accent2>
      <a:accent3>
        <a:srgbClr val="FFFFFF"/>
      </a:accent3>
      <a:accent4>
        <a:srgbClr val="000000"/>
      </a:accent4>
      <a:accent5>
        <a:srgbClr val="C5CCC1"/>
      </a:accent5>
      <a:accent6>
        <a:srgbClr val="313131"/>
      </a:accent6>
      <a:hlink>
        <a:srgbClr val="9C9C9C"/>
      </a:hlink>
      <a:folHlink>
        <a:srgbClr val="E37823"/>
      </a:folHlink>
    </a:clrScheme>
    <a:fontScheme name="Vorlage_HumboldtVortrag">
      <a:majorFont>
        <a:latin typeface="Times New Roman"/>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
            <a:schemeClr val="tx2"/>
          </a:buClr>
          <a:buSzTx/>
          <a:buFontTx/>
          <a:buNone/>
          <a:tabLst/>
          <a:defRPr kumimoji="0" lang="de-DE" sz="1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
            <a:schemeClr val="tx2"/>
          </a:buClr>
          <a:buSzTx/>
          <a:buFontTx/>
          <a:buNone/>
          <a:tabLst/>
          <a:defRPr kumimoji="0" lang="de-DE" sz="1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Vorlage_HumboldtVortrag 1">
        <a:dk1>
          <a:srgbClr val="000000"/>
        </a:dk1>
        <a:lt1>
          <a:srgbClr val="FFFFFF"/>
        </a:lt1>
        <a:dk2>
          <a:srgbClr val="00693C"/>
        </a:dk2>
        <a:lt2>
          <a:srgbClr val="C8C8C8"/>
        </a:lt2>
        <a:accent1>
          <a:srgbClr val="8D9E83"/>
        </a:accent1>
        <a:accent2>
          <a:srgbClr val="373737"/>
        </a:accent2>
        <a:accent3>
          <a:srgbClr val="FFFFFF"/>
        </a:accent3>
        <a:accent4>
          <a:srgbClr val="000000"/>
        </a:accent4>
        <a:accent5>
          <a:srgbClr val="C5CCC1"/>
        </a:accent5>
        <a:accent6>
          <a:srgbClr val="313131"/>
        </a:accent6>
        <a:hlink>
          <a:srgbClr val="9C9C9C"/>
        </a:hlink>
        <a:folHlink>
          <a:srgbClr val="E3782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Vorlage_HumboldtVortrag</Template>
  <TotalTime>0</TotalTime>
  <Words>1708</Words>
  <Application>Microsoft Macintosh PowerPoint</Application>
  <PresentationFormat>Bildschirmpräsentation (4:3)</PresentationFormat>
  <Paragraphs>141</Paragraphs>
  <Slides>10</Slides>
  <Notes>10</Notes>
  <HiddenSlides>4</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2</vt:i4>
      </vt:variant>
      <vt:variant>
        <vt:lpstr>Folientitel</vt:lpstr>
      </vt:variant>
      <vt:variant>
        <vt:i4>10</vt:i4>
      </vt:variant>
    </vt:vector>
  </HeadingPairs>
  <TitlesOfParts>
    <vt:vector size="17" baseType="lpstr">
      <vt:lpstr>Arial</vt:lpstr>
      <vt:lpstr>Calibri</vt:lpstr>
      <vt:lpstr>Times New Roman</vt:lpstr>
      <vt:lpstr>Wingdings</vt:lpstr>
      <vt:lpstr>Vorlage_HumboldtVortrag</vt:lpstr>
      <vt:lpstr>Photo Editor-Foto</vt:lpstr>
      <vt:lpstr>Chart</vt:lpstr>
      <vt:lpstr>The  Alexander von Humboldt Foundation</vt:lpstr>
      <vt:lpstr>The Humboldt Foundation's areas of work</vt:lpstr>
      <vt:lpstr>Principles of the Foundation</vt:lpstr>
      <vt:lpstr>Key Sponsorship Programmes </vt:lpstr>
      <vt:lpstr>Key Sponsorship Programmes </vt:lpstr>
      <vt:lpstr>Key Sponsorship Programmes </vt:lpstr>
      <vt:lpstr>Alumni sponsorship and international networking</vt:lpstr>
      <vt:lpstr>Humboldt Network in Central and Eastern Europe</vt:lpstr>
      <vt:lpstr>Key sponsorship programmes at a glance</vt:lpstr>
      <vt:lpstr>Contact and Information</vt:lpstr>
    </vt:vector>
  </TitlesOfParts>
  <Company>AvH</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Alexander von Humboldt Foundation</dc:title>
  <dc:creator>Hafeneger</dc:creator>
  <cp:lastModifiedBy>Andrea Alberti</cp:lastModifiedBy>
  <cp:revision>39</cp:revision>
  <dcterms:created xsi:type="dcterms:W3CDTF">2011-04-05T09:12:17Z</dcterms:created>
  <dcterms:modified xsi:type="dcterms:W3CDTF">2018-07-29T19:32:22Z</dcterms:modified>
</cp:coreProperties>
</file>