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7" r:id="rId2"/>
    <p:sldId id="348" r:id="rId3"/>
    <p:sldId id="283" r:id="rId4"/>
    <p:sldId id="258" r:id="rId5"/>
    <p:sldId id="305" r:id="rId6"/>
    <p:sldId id="306" r:id="rId7"/>
    <p:sldId id="259" r:id="rId8"/>
    <p:sldId id="327" r:id="rId9"/>
    <p:sldId id="260" r:id="rId10"/>
    <p:sldId id="347" r:id="rId11"/>
    <p:sldId id="261" r:id="rId12"/>
    <p:sldId id="262" r:id="rId13"/>
    <p:sldId id="263" r:id="rId14"/>
    <p:sldId id="264" r:id="rId15"/>
    <p:sldId id="265" r:id="rId16"/>
    <p:sldId id="267" r:id="rId17"/>
    <p:sldId id="266" r:id="rId18"/>
    <p:sldId id="280" r:id="rId19"/>
    <p:sldId id="349" r:id="rId20"/>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5" autoAdjust="0"/>
  </p:normalViewPr>
  <p:slideViewPr>
    <p:cSldViewPr snapToGrid="0" snapToObjects="1">
      <p:cViewPr>
        <p:scale>
          <a:sx n="73" d="100"/>
          <a:sy n="73" d="100"/>
        </p:scale>
        <p:origin x="-1326" y="-198"/>
      </p:cViewPr>
      <p:guideLst>
        <p:guide orient="horz" pos="2177"/>
        <p:guide pos="287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F79C8-04C4-0A46-9594-29FCCE500B3E}" type="datetimeFigureOut">
              <a:rPr kumimoji="1" lang="zh-CN" altLang="en-US" smtClean="0"/>
              <a:t>2018/8/1</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26E84-76CF-934A-ACB1-B09061E9A68E}" type="slidenum">
              <a:rPr kumimoji="1" lang="zh-CN" altLang="en-US" smtClean="0"/>
              <a:t>‹#›</a:t>
            </a:fld>
            <a:endParaRPr kumimoji="1" lang="zh-CN" altLang="en-US"/>
          </a:p>
        </p:txBody>
      </p:sp>
    </p:spTree>
    <p:extLst>
      <p:ext uri="{BB962C8B-B14F-4D97-AF65-F5344CB8AC3E}">
        <p14:creationId xmlns:p14="http://schemas.microsoft.com/office/powerpoint/2010/main" val="18767391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2</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利用这一方案，</a:t>
            </a:r>
            <a:r>
              <a:rPr kumimoji="1" lang="en-US" altLang="zh-CN" dirty="0" err="1" smtClean="0"/>
              <a:t>Ketterle</a:t>
            </a:r>
            <a:r>
              <a:rPr kumimoji="1" lang="zh-CN" altLang="en-US" dirty="0" smtClean="0"/>
              <a:t>实验组随后很快就观察到了自旋轨道耦合</a:t>
            </a:r>
            <a:r>
              <a:rPr kumimoji="1" lang="en-US" altLang="zh-CN" dirty="0" smtClean="0"/>
              <a:t>BEC</a:t>
            </a:r>
            <a:r>
              <a:rPr kumimoji="1" lang="zh-CN" altLang="en-US" dirty="0" smtClean="0"/>
              <a:t>中的条纹相。条纹相在理论上很早就已经被预言，但是早期的实验由于观测困难，在条纹相的参数区并没有给出确定性的结论。</a:t>
            </a:r>
            <a:r>
              <a:rPr kumimoji="1" lang="en-US" altLang="zh-CN" dirty="0" smtClean="0"/>
              <a:t>BEC</a:t>
            </a:r>
            <a:r>
              <a:rPr kumimoji="1" lang="zh-CN" altLang="en-US" dirty="0" smtClean="0"/>
              <a:t>条纹相的一个重要特点是基态处于一对动量的叠加态上，因此同时破缺了</a:t>
            </a:r>
            <a:r>
              <a:rPr kumimoji="1" lang="en-US" altLang="zh-CN" dirty="0" smtClean="0"/>
              <a:t>U(1)</a:t>
            </a:r>
            <a:r>
              <a:rPr kumimoji="1" lang="zh-CN" altLang="en-US" dirty="0" smtClean="0"/>
              <a:t>对称性和空间平移对称性，具有类似超固态的性质。特别是特征性的空间</a:t>
            </a:r>
            <a:r>
              <a:rPr kumimoji="1" lang="en-US" altLang="zh-CN" dirty="0" smtClean="0"/>
              <a:t>(</a:t>
            </a:r>
            <a:r>
              <a:rPr kumimoji="1" lang="zh-CN" altLang="en-US" dirty="0" smtClean="0"/>
              <a:t>密度</a:t>
            </a:r>
            <a:r>
              <a:rPr kumimoji="1" lang="en-US" altLang="zh-CN" dirty="0" smtClean="0"/>
              <a:t>)</a:t>
            </a:r>
            <a:r>
              <a:rPr kumimoji="1" lang="zh-CN" altLang="en-US" dirty="0" smtClean="0"/>
              <a:t>条纹结构，在这个实验中通过</a:t>
            </a:r>
            <a:r>
              <a:rPr kumimoji="1" lang="en-US" altLang="zh-CN" dirty="0" smtClean="0"/>
              <a:t>Bragg</a:t>
            </a:r>
            <a:r>
              <a:rPr kumimoji="1" lang="zh-CN" altLang="en-US" dirty="0" smtClean="0"/>
              <a:t>散射给出了确定性的证据。注意到在这个实验中，实验参数处于自旋轨道耦合强度也就是隧穿很小的区域，由隧穿引起的原子转移是很少的（见图上红色和蓝色小圆区域）。尽管如此，不同动量态之间干涉产生的条纹结构依然是本征的，并且可以被探测。</a:t>
            </a:r>
            <a:endParaRPr kumimoji="1" lang="en-US" altLang="zh-CN" dirty="0" smtClean="0"/>
          </a:p>
          <a:p>
            <a:r>
              <a:rPr kumimoji="1" lang="zh-CN" altLang="en-US" dirty="0" smtClean="0"/>
              <a:t>这个实验基于</a:t>
            </a:r>
            <a:r>
              <a:rPr kumimoji="1" lang="en-US" altLang="zh-CN" dirty="0" smtClean="0"/>
              <a:t>BEC</a:t>
            </a:r>
            <a:r>
              <a:rPr kumimoji="1" lang="zh-CN" altLang="en-US" dirty="0" smtClean="0"/>
              <a:t>，那么如果是费米气体，会有什么样的物理？接下来我们将重点介绍。</a:t>
            </a:r>
            <a:endParaRPr kumimoji="1" lang="zh-CN" altLang="en-US" dirty="0"/>
          </a:p>
        </p:txBody>
      </p:sp>
      <p:sp>
        <p:nvSpPr>
          <p:cNvPr id="4" name="幻灯片编号占位符 3"/>
          <p:cNvSpPr>
            <a:spLocks noGrp="1"/>
          </p:cNvSpPr>
          <p:nvPr>
            <p:ph type="sldNum" sz="quarter" idx="10"/>
          </p:nvPr>
        </p:nvSpPr>
        <p:spPr/>
        <p:txBody>
          <a:bodyPr/>
          <a:lstStyle/>
          <a:p>
            <a:fld id="{7CE26E84-76CF-934A-ACB1-B09061E9A68E}" type="slidenum">
              <a:rPr kumimoji="1" lang="zh-CN" altLang="en-US" smtClean="0"/>
              <a:t>11</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我们考虑激光辅助的双层系统中的双分量具有吸引相互作用的费米气体，两个分量用自旋朝上和朝下表示。如图所示，激光辅助相同自旋分量的原子在两层之间发生隧穿，同时伴随层内的动量转移，假设沿</a:t>
            </a:r>
            <a:r>
              <a:rPr kumimoji="1" lang="en-US" altLang="zh-CN" dirty="0" smtClean="0"/>
              <a:t>x</a:t>
            </a:r>
            <a:r>
              <a:rPr kumimoji="1" lang="zh-CN" altLang="en-US" dirty="0" smtClean="0"/>
              <a:t>方向。如前所述，这等价于在每一个自旋分量的赝自旋层自由度之间产生有效的一维自旋轨道耦合。注意到，激光辅助隧穿对两个分量的原子是相同的，因此每个自旋分量具有相同的自旋轨道耦合。这是做完规范变换之后的系统哈密度量，这里κ代表</a:t>
            </a:r>
            <a:r>
              <a:rPr kumimoji="1" lang="en-US" altLang="zh-CN" dirty="0" smtClean="0"/>
              <a:t>(</a:t>
            </a:r>
            <a:r>
              <a:rPr kumimoji="1" lang="zh-CN" altLang="en-US" dirty="0" smtClean="0"/>
              <a:t>动量转移产生的</a:t>
            </a:r>
            <a:r>
              <a:rPr kumimoji="1" lang="en-US" altLang="zh-CN" dirty="0" smtClean="0"/>
              <a:t>)</a:t>
            </a:r>
            <a:r>
              <a:rPr kumimoji="1" lang="zh-CN" altLang="en-US" dirty="0" smtClean="0"/>
              <a:t>自旋轨道耦合动量，</a:t>
            </a:r>
            <a:r>
              <a:rPr kumimoji="1" lang="en-US" altLang="zh-CN" dirty="0" smtClean="0"/>
              <a:t>J</a:t>
            </a:r>
            <a:r>
              <a:rPr kumimoji="1" lang="zh-CN" altLang="en-US" dirty="0" smtClean="0"/>
              <a:t>代表隧穿强度，</a:t>
            </a:r>
            <a:r>
              <a:rPr kumimoji="1" lang="en-US" altLang="zh-CN" dirty="0" smtClean="0"/>
              <a:t>h</a:t>
            </a:r>
            <a:r>
              <a:rPr kumimoji="1" lang="zh-CN" altLang="en-US" dirty="0" smtClean="0"/>
              <a:t>和δ分别代表层间和自旋间的</a:t>
            </a:r>
            <a:r>
              <a:rPr kumimoji="1" lang="en-US" altLang="zh-CN" dirty="0" smtClean="0"/>
              <a:t>detuning</a:t>
            </a:r>
            <a:r>
              <a:rPr kumimoji="1" lang="zh-CN" altLang="en-US" dirty="0" smtClean="0"/>
              <a:t>，接下来我们取</a:t>
            </a:r>
            <a:r>
              <a:rPr kumimoji="1" lang="en-US" altLang="zh-CN" dirty="0" smtClean="0"/>
              <a:t>h=</a:t>
            </a:r>
            <a:r>
              <a:rPr kumimoji="1" lang="en-US" altLang="zh-CN" dirty="0" err="1" smtClean="0"/>
              <a:t>δ</a:t>
            </a:r>
            <a:r>
              <a:rPr kumimoji="1" lang="en-US" altLang="zh-CN" dirty="0" smtClean="0"/>
              <a:t>=0</a:t>
            </a:r>
            <a:r>
              <a:rPr kumimoji="1" lang="zh-CN" altLang="en-US" dirty="0" smtClean="0"/>
              <a:t>的情况进行讨论。原子间的</a:t>
            </a:r>
            <a:r>
              <a:rPr kumimoji="1" lang="en-US" altLang="zh-CN" dirty="0" smtClean="0"/>
              <a:t>s</a:t>
            </a:r>
            <a:r>
              <a:rPr kumimoji="1" lang="zh-CN" altLang="en-US" dirty="0" smtClean="0"/>
              <a:t>波吸引相互作用发生在同一层的不同自旋态之间，由于二维始终存在束缚态，因此</a:t>
            </a:r>
            <a:r>
              <a:rPr kumimoji="1" lang="en-US" altLang="zh-CN" dirty="0" smtClean="0"/>
              <a:t>U</a:t>
            </a:r>
            <a:r>
              <a:rPr kumimoji="1" lang="zh-CN" altLang="en-US" dirty="0" smtClean="0"/>
              <a:t>可以通过束缚能</a:t>
            </a:r>
            <a:r>
              <a:rPr kumimoji="1" lang="en-US" altLang="zh-CN" dirty="0" err="1" smtClean="0"/>
              <a:t>Eb</a:t>
            </a:r>
            <a:r>
              <a:rPr kumimoji="1" lang="zh-CN" altLang="en-US" dirty="0" smtClean="0"/>
              <a:t>进行重整化。</a:t>
            </a:r>
            <a:endParaRPr kumimoji="1" lang="en-US" altLang="zh-CN" dirty="0" smtClean="0"/>
          </a:p>
          <a:p>
            <a:r>
              <a:rPr kumimoji="1" lang="zh-CN" altLang="en-US" dirty="0" smtClean="0"/>
              <a:t>可以预见，激光辅助隧穿诱导的层间自旋轨道耦合与层内的吸引相互作用之间的相互影响会对体系的两体和多体问题产生重要影响。其中一个重要的问题是两体束缚态和多体基态具有什么样有趣的行为。</a:t>
            </a:r>
            <a:endParaRPr kumimoji="1" lang="zh-CN" altLang="en-US" dirty="0"/>
          </a:p>
        </p:txBody>
      </p:sp>
      <p:sp>
        <p:nvSpPr>
          <p:cNvPr id="4" name="幻灯片编号占位符 3"/>
          <p:cNvSpPr>
            <a:spLocks noGrp="1"/>
          </p:cNvSpPr>
          <p:nvPr>
            <p:ph type="sldNum" sz="quarter" idx="10"/>
          </p:nvPr>
        </p:nvSpPr>
        <p:spPr/>
        <p:txBody>
          <a:bodyPr/>
          <a:lstStyle/>
          <a:p>
            <a:fld id="{7CE26E84-76CF-934A-ACB1-B09061E9A68E}" type="slidenum">
              <a:rPr kumimoji="1" lang="zh-CN" altLang="en-US" smtClean="0"/>
              <a:t>12</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kumimoji="1" lang="zh-CN" altLang="en-US" dirty="0" smtClean="0"/>
              <a:t>我们首先考虑两体束缚</a:t>
            </a:r>
            <a:r>
              <a:rPr kumimoji="1" lang="en-US" altLang="zh-CN" dirty="0" smtClean="0"/>
              <a:t>(</a:t>
            </a:r>
            <a:r>
              <a:rPr kumimoji="1" lang="zh-CN" altLang="en-US" dirty="0" smtClean="0"/>
              <a:t>分子</a:t>
            </a:r>
            <a:r>
              <a:rPr kumimoji="1" lang="en-US" altLang="zh-CN" dirty="0" smtClean="0"/>
              <a:t>)</a:t>
            </a:r>
            <a:r>
              <a:rPr kumimoji="1" lang="zh-CN" altLang="en-US" dirty="0" smtClean="0"/>
              <a:t>态。由于这个体系的自旋轨道耦合发生在相同自旋分量的不同层之间，不会混合自旋单态和三重态，而原子间的</a:t>
            </a:r>
            <a:r>
              <a:rPr kumimoji="1" lang="en-US" altLang="zh-CN" dirty="0" smtClean="0"/>
              <a:t>s</a:t>
            </a:r>
            <a:r>
              <a:rPr kumimoji="1" lang="zh-CN" altLang="en-US" dirty="0" smtClean="0"/>
              <a:t>波吸引相互作用发生在自旋单态之间，束缚态波函数可以在单态子空间构造。这里</a:t>
            </a:r>
            <a:r>
              <a:rPr kumimoji="1" lang="en-US" altLang="zh-CN" dirty="0" smtClean="0"/>
              <a:t>q</a:t>
            </a:r>
            <a:r>
              <a:rPr kumimoji="1" lang="zh-CN" altLang="en-US" dirty="0" smtClean="0"/>
              <a:t>代表束缚分子的中心动量，</a:t>
            </a:r>
            <a:r>
              <a:rPr kumimoji="1" lang="en-US" altLang="zh-CN" dirty="0" smtClean="0"/>
              <a:t>S</a:t>
            </a:r>
            <a:r>
              <a:rPr kumimoji="1" lang="zh-CN" altLang="en-US" dirty="0" smtClean="0"/>
              <a:t>为单态产生算符，</a:t>
            </a:r>
            <a:r>
              <a:rPr kumimoji="1" lang="en-US" altLang="zh-CN" dirty="0" smtClean="0"/>
              <a:t>Q</a:t>
            </a:r>
            <a:r>
              <a:rPr kumimoji="1" lang="zh-CN" altLang="en-US" dirty="0" smtClean="0"/>
              <a:t>代表</a:t>
            </a:r>
            <a:r>
              <a:rPr kumimoji="1" lang="is-IS" altLang="zh-CN" dirty="0" smtClean="0"/>
              <a:t>…</a:t>
            </a:r>
            <a:r>
              <a:rPr kumimoji="1" lang="zh-CN" altLang="en-US" dirty="0" smtClean="0"/>
              <a:t>。将波函数代入薛定谔方程，我们可以得到分子能量</a:t>
            </a:r>
            <a:r>
              <a:rPr kumimoji="1" lang="en-US" altLang="zh-CN" dirty="0" err="1" smtClean="0"/>
              <a:t>Eq</a:t>
            </a:r>
            <a:r>
              <a:rPr kumimoji="1" lang="zh-CN" altLang="en-US" dirty="0" smtClean="0"/>
              <a:t>满足的自洽方程。数值求解该方程，我们可以得到分子能量的色散曲线。如图，我们可以看到，类似于单粒子谱，基态分子在有限动量处具有双重简并。随着隧穿</a:t>
            </a:r>
            <a:r>
              <a:rPr kumimoji="1" lang="en-US" altLang="zh-CN" dirty="0" smtClean="0"/>
              <a:t>J</a:t>
            </a:r>
            <a:r>
              <a:rPr kumimoji="1" lang="zh-CN" altLang="en-US" dirty="0" smtClean="0"/>
              <a:t>的增大，基态动量逐渐减小直至为</a:t>
            </a:r>
            <a:r>
              <a:rPr kumimoji="1" lang="en-US" altLang="zh-CN" dirty="0" smtClean="0"/>
              <a:t>0</a:t>
            </a:r>
            <a:r>
              <a:rPr kumimoji="1" lang="zh-CN" altLang="en-US" dirty="0" smtClean="0"/>
              <a:t>。不同于单粒子的是，两体临界耦合</a:t>
            </a:r>
            <a:r>
              <a:rPr kumimoji="1" lang="en-US" altLang="zh-CN" dirty="0" err="1" smtClean="0"/>
              <a:t>J</a:t>
            </a:r>
            <a:r>
              <a:rPr kumimoji="1" lang="en-US" altLang="zh-CN" baseline="0" dirty="0" err="1" smtClean="0"/>
              <a:t>c</a:t>
            </a:r>
            <a:r>
              <a:rPr kumimoji="1" lang="zh-CN" altLang="en-US" dirty="0" smtClean="0"/>
              <a:t>依赖于原子间的相互作用。相互作用越强，</a:t>
            </a:r>
            <a:r>
              <a:rPr kumimoji="1" lang="en-US" altLang="zh-CN" dirty="0" err="1" smtClean="0"/>
              <a:t>J</a:t>
            </a:r>
            <a:r>
              <a:rPr kumimoji="1" lang="en-US" altLang="zh-CN" baseline="0" dirty="0" err="1" smtClean="0"/>
              <a:t>c</a:t>
            </a:r>
            <a:r>
              <a:rPr kumimoji="1" lang="zh-CN" altLang="en-US" baseline="0" dirty="0" smtClean="0"/>
              <a:t>越大，表明吸引相互作用更倾向于使基态分子具有有限动量。此外，注意到在临界耦合以下，由于层内和层间单态分量的权重不同，基态分子在不同层之间的占居数是不同的。</a:t>
            </a:r>
            <a:endParaRPr kumimoji="1"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defRPr/>
            </a:pPr>
            <a:r>
              <a:rPr kumimoji="1" lang="zh-CN" altLang="en-US" baseline="0" dirty="0" smtClean="0"/>
              <a:t>两体束缚态结果的一个重要启示在于，如果考虑多体基态，其配对失稳很有可能发生有限动量上。为了验证这一点，我们求解了该体系的多体基态。</a:t>
            </a:r>
            <a:endParaRPr kumimoji="1" lang="zh-CN" altLang="en-US" baseline="-25000" dirty="0"/>
          </a:p>
        </p:txBody>
      </p:sp>
      <p:sp>
        <p:nvSpPr>
          <p:cNvPr id="4" name="幻灯片编号占位符 3"/>
          <p:cNvSpPr>
            <a:spLocks noGrp="1"/>
          </p:cNvSpPr>
          <p:nvPr>
            <p:ph type="sldNum" sz="quarter" idx="10"/>
          </p:nvPr>
        </p:nvSpPr>
        <p:spPr/>
        <p:txBody>
          <a:bodyPr/>
          <a:lstStyle/>
          <a:p>
            <a:fld id="{7CE26E84-76CF-934A-ACB1-B09061E9A68E}" type="slidenum">
              <a:rPr kumimoji="1" lang="zh-CN" altLang="en-US" smtClean="0"/>
              <a:t>13</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kumimoji="1" lang="zh-CN" altLang="en-US" dirty="0" smtClean="0"/>
              <a:t>我们通过数值求解该体系的</a:t>
            </a:r>
            <a:r>
              <a:rPr kumimoji="1" lang="en-US" altLang="zh-CN" dirty="0" err="1" smtClean="0"/>
              <a:t>BdG</a:t>
            </a:r>
            <a:r>
              <a:rPr kumimoji="1" lang="zh-CN" altLang="en-US" dirty="0" smtClean="0"/>
              <a:t>方程来寻找基态。这是</a:t>
            </a:r>
            <a:r>
              <a:rPr kumimoji="1" lang="en-US" altLang="zh-CN" dirty="0" smtClean="0"/>
              <a:t>J=2</a:t>
            </a:r>
            <a:r>
              <a:rPr kumimoji="1" lang="zh-CN" altLang="en-US" dirty="0" smtClean="0"/>
              <a:t>的结果。我们可以看到，基态的超流序参数具有周期性的空间调制！这种调制的出现表明体系的平移对称性破缺了，这是</a:t>
            </a:r>
            <a:r>
              <a:rPr kumimoji="1" lang="en-US" altLang="zh-CN" dirty="0" smtClean="0"/>
              <a:t>FFLO</a:t>
            </a:r>
            <a:r>
              <a:rPr kumimoji="1" lang="zh-CN" altLang="en-US" dirty="0" smtClean="0"/>
              <a:t>态的重要特征。为了进一步确认，我们把每一层的序参数变换到动量空间，发现序参量具有一对相反的非零动量分量，对于</a:t>
            </a:r>
            <a:r>
              <a:rPr kumimoji="1" lang="en-US" altLang="zh-CN" dirty="0" smtClean="0"/>
              <a:t>J=2</a:t>
            </a:r>
            <a:r>
              <a:rPr kumimoji="1" lang="zh-CN" altLang="en-US" dirty="0" smtClean="0"/>
              <a:t>的情况，大约在</a:t>
            </a:r>
            <a:r>
              <a:rPr kumimoji="1" lang="en-US" altLang="zh-CN" dirty="0" smtClean="0"/>
              <a:t>q=1.9κ</a:t>
            </a:r>
            <a:r>
              <a:rPr kumimoji="1" lang="zh-CN" altLang="en-US" dirty="0" smtClean="0"/>
              <a:t>附近。这一结果表明基态超流具有有限的配对动量，也就是说基态是</a:t>
            </a:r>
            <a:r>
              <a:rPr kumimoji="1" lang="en-US" altLang="zh-CN" dirty="0" smtClean="0"/>
              <a:t>FFLO</a:t>
            </a:r>
            <a:r>
              <a:rPr kumimoji="1" lang="zh-CN" altLang="en-US" dirty="0" smtClean="0"/>
              <a:t>态！</a:t>
            </a:r>
            <a:r>
              <a:rPr kumimoji="1" lang="en-US" altLang="zh-CN" dirty="0" smtClean="0"/>
              <a:t>(</a:t>
            </a:r>
            <a:r>
              <a:rPr kumimoji="1" lang="zh-CN" altLang="en-US" dirty="0" smtClean="0"/>
              <a:t>确切的说是</a:t>
            </a:r>
            <a:r>
              <a:rPr kumimoji="1" lang="en-US" altLang="zh-CN" dirty="0" smtClean="0"/>
              <a:t>LO</a:t>
            </a:r>
            <a:r>
              <a:rPr kumimoji="1" lang="zh-CN" altLang="en-US" dirty="0" smtClean="0"/>
              <a:t>态</a:t>
            </a:r>
            <a:r>
              <a:rPr kumimoji="1" lang="en-US" altLang="zh-CN" dirty="0" smtClean="0"/>
              <a:t>)</a:t>
            </a:r>
            <a:r>
              <a:rPr kumimoji="1" lang="zh-CN" altLang="en-US" dirty="0" smtClean="0"/>
              <a:t>。随着</a:t>
            </a:r>
            <a:r>
              <a:rPr kumimoji="1" lang="en-US" altLang="zh-CN" dirty="0" smtClean="0"/>
              <a:t>J</a:t>
            </a:r>
            <a:r>
              <a:rPr kumimoji="1" lang="zh-CN" altLang="en-US" dirty="0" smtClean="0"/>
              <a:t>增大，条纹间距会变得更宽但更加明显，相应的配对动量逐渐减小。（动画）这是</a:t>
            </a:r>
            <a:r>
              <a:rPr kumimoji="1" lang="en-US" altLang="zh-CN" dirty="0" smtClean="0"/>
              <a:t>J=4</a:t>
            </a:r>
            <a:r>
              <a:rPr kumimoji="1" lang="zh-CN" altLang="en-US" dirty="0" smtClean="0"/>
              <a:t>的情况，</a:t>
            </a:r>
            <a:r>
              <a:rPr kumimoji="1" lang="en-US" altLang="zh-CN" dirty="0" smtClean="0"/>
              <a:t>q</a:t>
            </a:r>
            <a:r>
              <a:rPr kumimoji="1" lang="zh-CN" altLang="en-US" dirty="0" smtClean="0"/>
              <a:t>约等于</a:t>
            </a:r>
            <a:r>
              <a:rPr kumimoji="1" lang="en-US" altLang="zh-CN" dirty="0" smtClean="0"/>
              <a:t>1.7κ</a:t>
            </a:r>
            <a:r>
              <a:rPr kumimoji="1" lang="zh-CN" altLang="en-US" dirty="0" smtClean="0"/>
              <a:t>。</a:t>
            </a:r>
            <a:endParaRPr kumimoji="1" lang="en-US" altLang="zh-CN" dirty="0" smtClean="0"/>
          </a:p>
          <a:p>
            <a:pPr marL="0" marR="0" indent="0" algn="l" defTabSz="457200" rtl="0" eaLnBrk="1" fontAlgn="auto" latinLnBrk="0" hangingPunct="1">
              <a:lnSpc>
                <a:spcPct val="100000"/>
              </a:lnSpc>
              <a:spcBef>
                <a:spcPts val="0"/>
              </a:spcBef>
              <a:spcAft>
                <a:spcPts val="0"/>
              </a:spcAft>
              <a:buClrTx/>
              <a:buSzTx/>
              <a:buFontTx/>
              <a:buNone/>
              <a:defRPr/>
            </a:pPr>
            <a:r>
              <a:rPr kumimoji="1" lang="zh-CN" altLang="en-US" dirty="0" smtClean="0"/>
              <a:t>为了理解这个体系中</a:t>
            </a:r>
            <a:r>
              <a:rPr kumimoji="1" lang="en-US" altLang="zh-CN" dirty="0" smtClean="0"/>
              <a:t>FFLO</a:t>
            </a:r>
            <a:r>
              <a:rPr kumimoji="1" lang="zh-CN" altLang="en-US" dirty="0" smtClean="0"/>
              <a:t>态出现的原因，我们来看看其产生机制。</a:t>
            </a:r>
            <a:endParaRPr kumimoji="1" lang="zh-CN" altLang="en-US" dirty="0"/>
          </a:p>
        </p:txBody>
      </p:sp>
      <p:sp>
        <p:nvSpPr>
          <p:cNvPr id="4" name="幻灯片编号占位符 3"/>
          <p:cNvSpPr>
            <a:spLocks noGrp="1"/>
          </p:cNvSpPr>
          <p:nvPr>
            <p:ph type="sldNum" sz="quarter" idx="10"/>
          </p:nvPr>
        </p:nvSpPr>
        <p:spPr/>
        <p:txBody>
          <a:bodyPr/>
          <a:lstStyle/>
          <a:p>
            <a:fld id="{7CE26E84-76CF-934A-ACB1-B09061E9A68E}" type="slidenum">
              <a:rPr kumimoji="1" lang="zh-CN" altLang="en-US" smtClean="0"/>
              <a:t>14</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首先对于</a:t>
            </a:r>
            <a:r>
              <a:rPr kumimoji="1" lang="en-US" altLang="zh-CN" dirty="0" smtClean="0"/>
              <a:t>J</a:t>
            </a:r>
            <a:r>
              <a:rPr kumimoji="1" lang="zh-CN" altLang="en-US" dirty="0" smtClean="0"/>
              <a:t>&lt;</a:t>
            </a:r>
            <a:r>
              <a:rPr kumimoji="1" lang="en-US" altLang="zh-CN" dirty="0" smtClean="0"/>
              <a:t>&lt;1</a:t>
            </a:r>
            <a:r>
              <a:rPr kumimoji="1" lang="zh-CN" altLang="en-US" dirty="0" smtClean="0"/>
              <a:t>（很小）的情况，我们可以在微扰的框架内进行简单的理解。在实验室坐标系下，当没有激光辅助隧穿时，两层脱耦。对于自旋简并</a:t>
            </a:r>
            <a:r>
              <a:rPr kumimoji="1" lang="en-US" altLang="zh-CN" dirty="0" smtClean="0"/>
              <a:t>(balance)</a:t>
            </a:r>
            <a:r>
              <a:rPr kumimoji="1" lang="zh-CN" altLang="en-US" dirty="0" smtClean="0"/>
              <a:t>的情况，每一层的费米气体分别处于传统的</a:t>
            </a:r>
            <a:r>
              <a:rPr kumimoji="1" lang="en-US" altLang="zh-CN" dirty="0" smtClean="0"/>
              <a:t>0</a:t>
            </a:r>
            <a:r>
              <a:rPr kumimoji="1" lang="zh-CN" altLang="en-US" dirty="0" smtClean="0"/>
              <a:t>动量超流。考虑很小的激光辅助隧穿</a:t>
            </a:r>
            <a:r>
              <a:rPr kumimoji="1" lang="en-US" altLang="zh-CN" dirty="0" smtClean="0"/>
              <a:t>J</a:t>
            </a:r>
            <a:r>
              <a:rPr kumimoji="1" lang="zh-CN" altLang="en-US" dirty="0" smtClean="0"/>
              <a:t>，由于隧穿过程伴随的动量转移，处于第一层的</a:t>
            </a:r>
            <a:r>
              <a:rPr kumimoji="1" lang="en-US" altLang="zh-CN" dirty="0" smtClean="0"/>
              <a:t>0</a:t>
            </a:r>
            <a:r>
              <a:rPr kumimoji="1" lang="zh-CN" altLang="en-US" dirty="0" smtClean="0"/>
              <a:t>动量配对隧穿到第二层时将携带</a:t>
            </a:r>
            <a:r>
              <a:rPr kumimoji="1" lang="en-US" altLang="zh-CN" dirty="0" smtClean="0"/>
              <a:t>-4κ</a:t>
            </a:r>
            <a:r>
              <a:rPr kumimoji="1" lang="zh-CN" altLang="en-US" dirty="0" smtClean="0"/>
              <a:t>的动量，相应的处于第二层的</a:t>
            </a:r>
            <a:r>
              <a:rPr kumimoji="1" lang="en-US" altLang="zh-CN" dirty="0" smtClean="0"/>
              <a:t>0</a:t>
            </a:r>
            <a:r>
              <a:rPr kumimoji="1" lang="zh-CN" altLang="en-US" dirty="0" smtClean="0"/>
              <a:t>动量配对隧穿到第一层将携带</a:t>
            </a:r>
            <a:r>
              <a:rPr kumimoji="1" lang="en-US" altLang="zh-CN" dirty="0" smtClean="0"/>
              <a:t>4κ</a:t>
            </a:r>
            <a:r>
              <a:rPr kumimoji="1" lang="zh-CN" altLang="en-US" dirty="0" smtClean="0"/>
              <a:t>的动量。因此，每一层分别具有两个不同的配对分量，两个分量间的干涉给出序参量的空间调制。规范变换的结果使得第一层的原子态整体平移</a:t>
            </a:r>
            <a:r>
              <a:rPr kumimoji="1" lang="en-US" altLang="zh-CN" dirty="0" smtClean="0"/>
              <a:t>-</a:t>
            </a:r>
            <a:r>
              <a:rPr kumimoji="1" lang="en-US" altLang="zh-CN" dirty="0" err="1" smtClean="0"/>
              <a:t>κ</a:t>
            </a:r>
            <a:r>
              <a:rPr kumimoji="1" lang="zh-CN" altLang="en-US" dirty="0" smtClean="0"/>
              <a:t>动量，第二层平移</a:t>
            </a:r>
            <a:r>
              <a:rPr kumimoji="1" lang="zh-CN" altLang="zh-CN" dirty="0" smtClean="0"/>
              <a:t>+</a:t>
            </a:r>
            <a:r>
              <a:rPr kumimoji="1" lang="en-US" altLang="zh-CN" dirty="0" err="1" smtClean="0"/>
              <a:t>κ</a:t>
            </a:r>
            <a:r>
              <a:rPr kumimoji="1" lang="zh-CN" altLang="en-US" dirty="0" smtClean="0"/>
              <a:t>动量，因此在变换坐标系下，每一层的配对动量为</a:t>
            </a:r>
            <a:r>
              <a:rPr kumimoji="1" lang="zh-CN" altLang="zh-CN" dirty="0" smtClean="0"/>
              <a:t>2</a:t>
            </a:r>
            <a:r>
              <a:rPr kumimoji="1" lang="en-US" altLang="zh-CN" dirty="0" err="1" smtClean="0"/>
              <a:t>κ</a:t>
            </a:r>
            <a:r>
              <a:rPr kumimoji="1" lang="zh-CN" altLang="en-US" dirty="0" smtClean="0"/>
              <a:t>和</a:t>
            </a:r>
            <a:r>
              <a:rPr kumimoji="1" lang="en-US" altLang="zh-CN" dirty="0" smtClean="0"/>
              <a:t>-</a:t>
            </a:r>
            <a:r>
              <a:rPr kumimoji="1" lang="zh-CN" altLang="zh-CN" dirty="0" smtClean="0"/>
              <a:t>2</a:t>
            </a:r>
            <a:r>
              <a:rPr kumimoji="1" lang="en-US" altLang="zh-CN" dirty="0" err="1" smtClean="0"/>
              <a:t>κ</a:t>
            </a:r>
            <a:r>
              <a:rPr kumimoji="1" lang="zh-CN" altLang="en-US" dirty="0" smtClean="0"/>
              <a:t>，其干涉给出相同的空间调制。也就是说，虽然动量分量在变换前后会改变，但是序参数的空间调制是本征的。</a:t>
            </a:r>
            <a:endParaRPr kumimoji="1" lang="en-US" altLang="zh-CN" dirty="0" smtClean="0"/>
          </a:p>
          <a:p>
            <a:r>
              <a:rPr kumimoji="1" lang="zh-CN" altLang="en-US" dirty="0" smtClean="0"/>
              <a:t>对于更一般的</a:t>
            </a:r>
            <a:r>
              <a:rPr kumimoji="1" lang="en-US" altLang="zh-CN" dirty="0" smtClean="0"/>
              <a:t>J</a:t>
            </a:r>
            <a:r>
              <a:rPr kumimoji="1" lang="zh-CN" altLang="en-US" dirty="0" smtClean="0"/>
              <a:t>，我们可以通过费米面来理解。这是费米能处在不同位置处对应的费米面。我们可以看到，费米面总是具有两个对称的口袋</a:t>
            </a:r>
            <a:r>
              <a:rPr kumimoji="1" lang="en-US" altLang="zh-CN" dirty="0" smtClean="0"/>
              <a:t>(pocket)</a:t>
            </a:r>
            <a:r>
              <a:rPr kumimoji="1" lang="zh-CN" altLang="en-US" dirty="0" smtClean="0"/>
              <a:t>。</a:t>
            </a:r>
            <a:r>
              <a:rPr kumimoji="1" lang="en-US" altLang="zh-CN" dirty="0" smtClean="0"/>
              <a:t>J</a:t>
            </a:r>
            <a:r>
              <a:rPr kumimoji="1" lang="zh-CN" altLang="en-US" dirty="0" smtClean="0"/>
              <a:t>的作用一方面使得口袋发生形变，另一方面会改变费米面上每一层原子所占据的权重，具有不对称性。注意到吸引相互作用只发生在同一层，而同一层不同口袋的权重差别与</a:t>
            </a:r>
            <a:r>
              <a:rPr kumimoji="1" lang="en-US" altLang="zh-CN" dirty="0" smtClean="0"/>
              <a:t>J</a:t>
            </a:r>
            <a:r>
              <a:rPr kumimoji="1" lang="zh-CN" altLang="en-US" dirty="0" smtClean="0"/>
              <a:t>有关，当</a:t>
            </a:r>
            <a:r>
              <a:rPr kumimoji="1" lang="en-US" altLang="zh-CN" dirty="0" smtClean="0"/>
              <a:t>J</a:t>
            </a:r>
            <a:r>
              <a:rPr kumimoji="1" lang="zh-CN" altLang="en-US" dirty="0" smtClean="0"/>
              <a:t>不是很大时，配对主要发生在同一个口袋具有相对动量的不同自旋原子间，每一个口袋贡献一个有限的配对动量，从而基态具有一对动量分量，为</a:t>
            </a:r>
            <a:r>
              <a:rPr kumimoji="1" lang="en-US" altLang="zh-CN" dirty="0" smtClean="0"/>
              <a:t>FFLO</a:t>
            </a:r>
            <a:r>
              <a:rPr kumimoji="1" lang="zh-CN" altLang="en-US" dirty="0" smtClean="0"/>
              <a:t>态。只有当</a:t>
            </a:r>
            <a:r>
              <a:rPr kumimoji="1" lang="en-US" altLang="zh-CN" dirty="0" smtClean="0"/>
              <a:t>J</a:t>
            </a:r>
            <a:r>
              <a:rPr kumimoji="1" lang="zh-CN" altLang="en-US" dirty="0" smtClean="0"/>
              <a:t>足够大时，口袋发生严重变形同时不同口袋间的权重差别变小，不同口袋上具有相反动量不同自旋的配对重新占主导，基态变成</a:t>
            </a:r>
            <a:r>
              <a:rPr kumimoji="1" lang="en-US" altLang="zh-CN" dirty="0" smtClean="0"/>
              <a:t>0</a:t>
            </a:r>
            <a:r>
              <a:rPr kumimoji="1" lang="zh-CN" altLang="en-US" dirty="0" smtClean="0"/>
              <a:t>动量超流。</a:t>
            </a:r>
            <a:endParaRPr kumimoji="1" lang="en-US" altLang="zh-CN" dirty="0" smtClean="0"/>
          </a:p>
        </p:txBody>
      </p:sp>
      <p:sp>
        <p:nvSpPr>
          <p:cNvPr id="4" name="幻灯片编号占位符 3"/>
          <p:cNvSpPr>
            <a:spLocks noGrp="1"/>
          </p:cNvSpPr>
          <p:nvPr>
            <p:ph type="sldNum" sz="quarter" idx="10"/>
          </p:nvPr>
        </p:nvSpPr>
        <p:spPr/>
        <p:txBody>
          <a:bodyPr/>
          <a:lstStyle/>
          <a:p>
            <a:fld id="{7CE26E84-76CF-934A-ACB1-B09061E9A68E}" type="slidenum">
              <a:rPr kumimoji="1" lang="zh-CN" altLang="en-US" smtClean="0"/>
              <a:t>15</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这是体系的基态相图，横轴是隧穿强度</a:t>
            </a:r>
            <a:r>
              <a:rPr kumimoji="1" lang="en-US" altLang="zh-CN" dirty="0" smtClean="0"/>
              <a:t>J</a:t>
            </a:r>
            <a:r>
              <a:rPr kumimoji="1" lang="zh-CN" altLang="en-US" dirty="0" smtClean="0"/>
              <a:t>，纵轴分别给出了配对序参数和基态动量。我们可以看到，在某个临界</a:t>
            </a:r>
            <a:r>
              <a:rPr kumimoji="1" lang="en-US" altLang="zh-CN" dirty="0" err="1" smtClean="0"/>
              <a:t>Jc</a:t>
            </a:r>
            <a:r>
              <a:rPr kumimoji="1" lang="zh-CN" altLang="en-US" dirty="0" smtClean="0"/>
              <a:t>以下，体系始终处于</a:t>
            </a:r>
            <a:r>
              <a:rPr kumimoji="1" lang="en-US" altLang="zh-CN" dirty="0" smtClean="0"/>
              <a:t>FFLO</a:t>
            </a:r>
            <a:r>
              <a:rPr kumimoji="1" lang="zh-CN" altLang="en-US" dirty="0" smtClean="0"/>
              <a:t>态，相应的配对动量随</a:t>
            </a:r>
            <a:r>
              <a:rPr kumimoji="1" lang="en-US" altLang="zh-CN" dirty="0" smtClean="0"/>
              <a:t>J</a:t>
            </a:r>
            <a:r>
              <a:rPr kumimoji="1" lang="zh-CN" altLang="en-US" dirty="0" smtClean="0"/>
              <a:t>逐渐减小。在临界值以上，配对动量变为</a:t>
            </a:r>
            <a:r>
              <a:rPr kumimoji="1" lang="en-US" altLang="zh-CN" dirty="0" smtClean="0"/>
              <a:t>0</a:t>
            </a:r>
            <a:r>
              <a:rPr kumimoji="1" lang="zh-CN" altLang="en-US" dirty="0" smtClean="0"/>
              <a:t>，体系为通常的</a:t>
            </a:r>
            <a:r>
              <a:rPr kumimoji="1" lang="en-US" altLang="zh-CN" dirty="0" smtClean="0"/>
              <a:t>0</a:t>
            </a:r>
            <a:r>
              <a:rPr kumimoji="1" lang="zh-CN" altLang="en-US" dirty="0" smtClean="0"/>
              <a:t>动量超流。</a:t>
            </a:r>
            <a:endParaRPr kumimoji="1" lang="en-US" altLang="zh-CN" dirty="0" smtClean="0"/>
          </a:p>
          <a:p>
            <a:r>
              <a:rPr kumimoji="1" lang="zh-CN" altLang="en-US" dirty="0" smtClean="0"/>
              <a:t>值得强调的是，由于隧穿诱导的配对这种近邻效应导致的独特配对机制，这个体系的</a:t>
            </a:r>
            <a:r>
              <a:rPr kumimoji="1" lang="en-US" altLang="zh-CN" dirty="0" smtClean="0"/>
              <a:t>FFLO</a:t>
            </a:r>
            <a:r>
              <a:rPr kumimoji="1" lang="zh-CN" altLang="en-US" dirty="0" smtClean="0"/>
              <a:t>态出现在广泛的参数区间内，非常</a:t>
            </a:r>
            <a:r>
              <a:rPr kumimoji="1" lang="en-US" altLang="zh-CN" dirty="0" smtClean="0"/>
              <a:t>robust</a:t>
            </a:r>
            <a:r>
              <a:rPr kumimoji="1" lang="zh-CN" altLang="en-US" dirty="0" smtClean="0"/>
              <a:t>。我们对自旋间和层之间</a:t>
            </a:r>
            <a:r>
              <a:rPr kumimoji="1" lang="en-US" altLang="zh-CN" dirty="0" smtClean="0"/>
              <a:t>detuning</a:t>
            </a:r>
            <a:r>
              <a:rPr kumimoji="1" lang="zh-CN" altLang="en-US" dirty="0" smtClean="0"/>
              <a:t>不为</a:t>
            </a:r>
            <a:r>
              <a:rPr kumimoji="1" lang="en-US" altLang="zh-CN" dirty="0" smtClean="0"/>
              <a:t>0</a:t>
            </a:r>
            <a:r>
              <a:rPr kumimoji="1" lang="zh-CN" altLang="en-US" dirty="0" smtClean="0"/>
              <a:t>的情况，以及弱相互作用</a:t>
            </a:r>
            <a:r>
              <a:rPr kumimoji="1" lang="en-US" altLang="zh-CN" dirty="0" smtClean="0"/>
              <a:t>(BCS</a:t>
            </a:r>
            <a:r>
              <a:rPr kumimoji="1" lang="zh-CN" altLang="en-US" dirty="0" smtClean="0"/>
              <a:t>区</a:t>
            </a:r>
            <a:r>
              <a:rPr kumimoji="1" lang="en-US" altLang="zh-CN" dirty="0" smtClean="0"/>
              <a:t>)</a:t>
            </a:r>
            <a:r>
              <a:rPr kumimoji="1" lang="zh-CN" altLang="en-US" dirty="0" smtClean="0"/>
              <a:t>和强相互作用</a:t>
            </a:r>
            <a:r>
              <a:rPr kumimoji="1" lang="en-US" altLang="zh-CN" dirty="0" smtClean="0"/>
              <a:t>(BEC</a:t>
            </a:r>
            <a:r>
              <a:rPr kumimoji="1" lang="zh-CN" altLang="en-US" dirty="0" smtClean="0"/>
              <a:t>区</a:t>
            </a:r>
            <a:r>
              <a:rPr kumimoji="1" lang="en-US" altLang="zh-CN" dirty="0" smtClean="0"/>
              <a:t>)</a:t>
            </a:r>
            <a:r>
              <a:rPr kumimoji="1" lang="zh-CN" altLang="en-US" dirty="0" smtClean="0"/>
              <a:t>的情况下也进行了数值计算，确认了这一点。</a:t>
            </a:r>
            <a:endParaRPr kumimoji="1" lang="en-US" altLang="zh-CN" dirty="0" smtClean="0"/>
          </a:p>
        </p:txBody>
      </p:sp>
      <p:sp>
        <p:nvSpPr>
          <p:cNvPr id="4" name="幻灯片编号占位符 3"/>
          <p:cNvSpPr>
            <a:spLocks noGrp="1"/>
          </p:cNvSpPr>
          <p:nvPr>
            <p:ph type="sldNum" sz="quarter" idx="10"/>
          </p:nvPr>
        </p:nvSpPr>
        <p:spPr/>
        <p:txBody>
          <a:bodyPr/>
          <a:lstStyle/>
          <a:p>
            <a:fld id="{7CE26E84-76CF-934A-ACB1-B09061E9A68E}" type="slidenum">
              <a:rPr kumimoji="1" lang="zh-CN" altLang="en-US" smtClean="0"/>
              <a:t>16</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kumimoji="1" lang="zh-CN" altLang="en-US" dirty="0" smtClean="0"/>
              <a:t>小结：参照</a:t>
            </a:r>
            <a:r>
              <a:rPr kumimoji="1" lang="en-US" altLang="zh-CN" dirty="0" err="1" smtClean="0"/>
              <a:t>ppt</a:t>
            </a:r>
            <a:r>
              <a:rPr kumimoji="1" lang="zh-CN" altLang="en-US" dirty="0" smtClean="0"/>
              <a:t>。</a:t>
            </a:r>
          </a:p>
        </p:txBody>
      </p:sp>
      <p:sp>
        <p:nvSpPr>
          <p:cNvPr id="4" name="幻灯片编号占位符 3"/>
          <p:cNvSpPr>
            <a:spLocks noGrp="1"/>
          </p:cNvSpPr>
          <p:nvPr>
            <p:ph type="sldNum" sz="quarter" idx="10"/>
          </p:nvPr>
        </p:nvSpPr>
        <p:spPr/>
        <p:txBody>
          <a:bodyPr/>
          <a:lstStyle/>
          <a:p>
            <a:fld id="{7CE26E84-76CF-934A-ACB1-B09061E9A68E}" type="slidenum">
              <a:rPr kumimoji="1" lang="zh-CN" altLang="en-US" smtClean="0"/>
              <a:t>17</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此页可添加研究组信息、招聘信息。</a:t>
            </a:r>
            <a:endParaRPr kumimoji="1" lang="zh-CN" altLang="en-US" dirty="0"/>
          </a:p>
        </p:txBody>
      </p:sp>
      <p:sp>
        <p:nvSpPr>
          <p:cNvPr id="4" name="幻灯片编号占位符 3"/>
          <p:cNvSpPr>
            <a:spLocks noGrp="1"/>
          </p:cNvSpPr>
          <p:nvPr>
            <p:ph type="sldNum" sz="quarter" idx="10"/>
          </p:nvPr>
        </p:nvSpPr>
        <p:spPr/>
        <p:txBody>
          <a:bodyPr/>
          <a:lstStyle/>
          <a:p>
            <a:fld id="{7CE26E84-76CF-934A-ACB1-B09061E9A68E}" type="slidenum">
              <a:rPr kumimoji="1" lang="zh-CN" altLang="en-US" smtClean="0"/>
              <a:t>18</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近年来，冷原子自旋轨道耦合的实现和研究引起了人们广泛的兴趣。其中，利用碱金属原子的内部超精细态作为赝自旋态来产生自旋轨道耦合是最早也是被广泛采用的实验方案。其基本原理是，利用双光子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过程耦合碱金属原子的超精细态，超精细态之间相互转化的同时伴随动量转移。调节磁场使得在基态流形中出现二度简并，从而产生有效的一维自旋轨道耦合。目前这一方案在</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BEC</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和简并费米气体中均已得到实现。但是对于碱金属原子，由于双光子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过程与</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D1D2</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线的精细结构劈裂近共振，激发态的自发辐射会导致比较严重的加热效应，极大的限制了碱金属原子费米气体保持量子简并的寿命，使得在碱金属原子费米气体中研究自旋轨道耦合多体物理变得非常困难。</a:t>
            </a:r>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Drawback:</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 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过程近共振，有加热效应！</a:t>
            </a:r>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r>
              <a:rPr kumimoji="1" lang="en-US" altLang="zh-CN" dirty="0" smtClean="0"/>
              <a:t>A</a:t>
            </a:r>
            <a:r>
              <a:rPr kumimoji="1" lang="zh-CN" altLang="en-US" dirty="0" smtClean="0"/>
              <a:t> </a:t>
            </a:r>
            <a:r>
              <a:rPr kumimoji="1" lang="en-US" altLang="zh-CN" dirty="0" smtClean="0"/>
              <a:t>consequence</a:t>
            </a:r>
            <a:r>
              <a:rPr kumimoji="1" lang="zh-CN" altLang="en-US" dirty="0" smtClean="0"/>
              <a:t> </a:t>
            </a:r>
            <a:r>
              <a:rPr kumimoji="1" lang="en-US" altLang="zh-CN" dirty="0" smtClean="0"/>
              <a:t>of</a:t>
            </a:r>
            <a:r>
              <a:rPr kumimoji="1" lang="zh-CN" altLang="en-US" dirty="0" smtClean="0"/>
              <a:t> </a:t>
            </a:r>
            <a:r>
              <a:rPr kumimoji="1" lang="en-US" altLang="zh-CN" dirty="0" smtClean="0"/>
              <a:t>employing</a:t>
            </a:r>
            <a:r>
              <a:rPr kumimoji="1" lang="zh-CN" altLang="en-US" dirty="0" smtClean="0"/>
              <a:t> </a:t>
            </a:r>
            <a:r>
              <a:rPr kumimoji="1" lang="en-US" altLang="zh-CN" dirty="0" smtClean="0"/>
              <a:t>Raman</a:t>
            </a:r>
            <a:r>
              <a:rPr kumimoji="1" lang="zh-CN" altLang="en-US" dirty="0" smtClean="0"/>
              <a:t> </a:t>
            </a:r>
            <a:r>
              <a:rPr kumimoji="1" lang="en-US" altLang="zh-CN" dirty="0" smtClean="0"/>
              <a:t>coupling</a:t>
            </a:r>
            <a:r>
              <a:rPr kumimoji="1" lang="zh-CN" altLang="en-US" dirty="0" smtClean="0"/>
              <a:t> </a:t>
            </a:r>
            <a:r>
              <a:rPr kumimoji="1" lang="en-US" altLang="zh-CN" dirty="0" smtClean="0"/>
              <a:t>to</a:t>
            </a:r>
            <a:r>
              <a:rPr kumimoji="1" lang="zh-CN" altLang="en-US" dirty="0" smtClean="0"/>
              <a:t> </a:t>
            </a:r>
            <a:r>
              <a:rPr kumimoji="1" lang="en-US" altLang="zh-CN" dirty="0" smtClean="0"/>
              <a:t>generate</a:t>
            </a:r>
            <a:r>
              <a:rPr kumimoji="1" lang="zh-CN" altLang="en-US" dirty="0" smtClean="0"/>
              <a:t> </a:t>
            </a:r>
            <a:r>
              <a:rPr kumimoji="1" lang="en-US" altLang="zh-CN" dirty="0" smtClean="0"/>
              <a:t>SOC</a:t>
            </a:r>
            <a:r>
              <a:rPr kumimoji="1" lang="zh-CN" altLang="en-US" dirty="0" smtClean="0"/>
              <a:t> </a:t>
            </a:r>
            <a:r>
              <a:rPr kumimoji="1" lang="en-US" altLang="zh-CN" dirty="0" smtClean="0"/>
              <a:t>with</a:t>
            </a:r>
            <a:r>
              <a:rPr kumimoji="1" lang="zh-CN" altLang="en-US" dirty="0" smtClean="0"/>
              <a:t> </a:t>
            </a:r>
            <a:r>
              <a:rPr kumimoji="1" lang="en-US" altLang="zh-CN" dirty="0" smtClean="0"/>
              <a:t>alkali</a:t>
            </a:r>
            <a:r>
              <a:rPr kumimoji="1" lang="zh-CN" altLang="en-US" dirty="0" smtClean="0"/>
              <a:t> </a:t>
            </a:r>
            <a:r>
              <a:rPr kumimoji="1" lang="en-US" altLang="zh-CN" dirty="0" smtClean="0"/>
              <a:t>atoms</a:t>
            </a:r>
            <a:r>
              <a:rPr kumimoji="1" lang="zh-CN" altLang="en-US" dirty="0" smtClean="0"/>
              <a:t> </a:t>
            </a:r>
            <a:r>
              <a:rPr kumimoji="1" lang="en-US" altLang="zh-CN" dirty="0" smtClean="0"/>
              <a:t>is</a:t>
            </a:r>
            <a:r>
              <a:rPr kumimoji="1" lang="zh-CN" altLang="en-US" dirty="0" smtClean="0"/>
              <a:t> </a:t>
            </a:r>
            <a:r>
              <a:rPr kumimoji="1" lang="en-US" altLang="zh-CN" dirty="0" smtClean="0"/>
              <a:t>atomic</a:t>
            </a:r>
            <a:r>
              <a:rPr kumimoji="1" lang="zh-CN" altLang="en-US" dirty="0" smtClean="0"/>
              <a:t> </a:t>
            </a:r>
            <a:r>
              <a:rPr kumimoji="1" lang="en-US" altLang="zh-CN" dirty="0" smtClean="0"/>
              <a:t>heating</a:t>
            </a:r>
            <a:r>
              <a:rPr kumimoji="1" lang="zh-CN" altLang="en-US" dirty="0" smtClean="0"/>
              <a:t> </a:t>
            </a:r>
            <a:r>
              <a:rPr kumimoji="1" lang="en-US" altLang="zh-CN" dirty="0" smtClean="0"/>
              <a:t>due</a:t>
            </a:r>
            <a:r>
              <a:rPr kumimoji="1" lang="zh-CN" altLang="en-US" dirty="0" smtClean="0"/>
              <a:t> </a:t>
            </a:r>
            <a:r>
              <a:rPr kumimoji="1" lang="en-US" altLang="zh-CN" dirty="0" smtClean="0"/>
              <a:t>to</a:t>
            </a:r>
            <a:r>
              <a:rPr kumimoji="1" lang="zh-CN" altLang="en-US" dirty="0" smtClean="0"/>
              <a:t> </a:t>
            </a:r>
            <a:r>
              <a:rPr kumimoji="1" lang="en-US" altLang="zh-CN" dirty="0" smtClean="0"/>
              <a:t>spontaneous</a:t>
            </a:r>
            <a:r>
              <a:rPr kumimoji="1" lang="zh-CN" altLang="en-US" dirty="0" smtClean="0"/>
              <a:t> </a:t>
            </a:r>
            <a:r>
              <a:rPr kumimoji="1" lang="en-US" altLang="zh-CN" dirty="0" smtClean="0"/>
              <a:t>emission.</a:t>
            </a:r>
            <a:r>
              <a:rPr kumimoji="1" lang="zh-CN" altLang="en-US" dirty="0" smtClean="0"/>
              <a:t> </a:t>
            </a:r>
            <a:r>
              <a:rPr kumimoji="1" lang="en-US" altLang="zh-CN" dirty="0" smtClean="0"/>
              <a:t>This</a:t>
            </a:r>
            <a:r>
              <a:rPr kumimoji="1" lang="zh-CN" altLang="en-US" dirty="0" smtClean="0"/>
              <a:t> </a:t>
            </a:r>
            <a:r>
              <a:rPr kumimoji="1" lang="en-US" altLang="zh-CN" dirty="0" smtClean="0"/>
              <a:t>heating</a:t>
            </a:r>
            <a:r>
              <a:rPr kumimoji="1" lang="zh-CN" altLang="en-US" dirty="0" smtClean="0"/>
              <a:t> </a:t>
            </a:r>
            <a:r>
              <a:rPr kumimoji="1" lang="en-US" altLang="zh-CN" dirty="0" smtClean="0"/>
              <a:t>leads</a:t>
            </a:r>
            <a:r>
              <a:rPr kumimoji="1" lang="zh-CN" altLang="en-US" dirty="0" smtClean="0"/>
              <a:t> </a:t>
            </a:r>
            <a:r>
              <a:rPr kumimoji="1" lang="en-US" altLang="zh-CN" dirty="0" smtClean="0"/>
              <a:t>to</a:t>
            </a:r>
            <a:r>
              <a:rPr kumimoji="1" lang="zh-CN" altLang="en-US" dirty="0" smtClean="0"/>
              <a:t> </a:t>
            </a:r>
            <a:r>
              <a:rPr kumimoji="1" lang="en-US" altLang="zh-CN" dirty="0" smtClean="0"/>
              <a:t>loss</a:t>
            </a:r>
            <a:r>
              <a:rPr kumimoji="1" lang="zh-CN" altLang="en-US" dirty="0" smtClean="0"/>
              <a:t> </a:t>
            </a:r>
            <a:r>
              <a:rPr kumimoji="1" lang="en-US" altLang="zh-CN" dirty="0" smtClean="0"/>
              <a:t>of</a:t>
            </a:r>
            <a:r>
              <a:rPr kumimoji="1" lang="zh-CN" altLang="en-US" dirty="0" smtClean="0"/>
              <a:t> </a:t>
            </a:r>
            <a:r>
              <a:rPr kumimoji="1" lang="en-US" altLang="zh-CN" dirty="0" smtClean="0"/>
              <a:t>quantum</a:t>
            </a:r>
            <a:r>
              <a:rPr kumimoji="1" lang="zh-CN" altLang="en-US" dirty="0" smtClean="0"/>
              <a:t> </a:t>
            </a:r>
            <a:r>
              <a:rPr kumimoji="1" lang="en-US" altLang="zh-CN" dirty="0" smtClean="0"/>
              <a:t>degeneracy</a:t>
            </a:r>
            <a:r>
              <a:rPr kumimoji="1" lang="zh-CN" altLang="en-US" dirty="0" smtClean="0"/>
              <a:t> </a:t>
            </a:r>
            <a:r>
              <a:rPr kumimoji="1" lang="en-US" altLang="zh-CN" dirty="0" smtClean="0"/>
              <a:t>and</a:t>
            </a:r>
            <a:r>
              <a:rPr kumimoji="1" lang="zh-CN" altLang="en-US" dirty="0" smtClean="0"/>
              <a:t> </a:t>
            </a:r>
            <a:r>
              <a:rPr kumimoji="1" lang="en-US" altLang="zh-CN" dirty="0" smtClean="0"/>
              <a:t>trap</a:t>
            </a:r>
            <a:r>
              <a:rPr kumimoji="1" lang="zh-CN" altLang="en-US" dirty="0" smtClean="0"/>
              <a:t> </a:t>
            </a:r>
            <a:r>
              <a:rPr kumimoji="1" lang="en-US" altLang="zh-CN" dirty="0" smtClean="0"/>
              <a:t>population</a:t>
            </a:r>
            <a:r>
              <a:rPr kumimoji="1" lang="zh-CN" altLang="en-US" dirty="0" smtClean="0"/>
              <a:t> </a:t>
            </a:r>
            <a:r>
              <a:rPr kumimoji="1" lang="en-US" altLang="zh-CN" dirty="0" smtClean="0"/>
              <a:t>and</a:t>
            </a:r>
            <a:r>
              <a:rPr kumimoji="1" lang="zh-CN" altLang="en-US" dirty="0" smtClean="0"/>
              <a:t> </a:t>
            </a:r>
            <a:r>
              <a:rPr kumimoji="1" lang="en-US" altLang="zh-CN" dirty="0" smtClean="0"/>
              <a:t>severely</a:t>
            </a:r>
            <a:r>
              <a:rPr kumimoji="1" lang="zh-CN" altLang="en-US" dirty="0" smtClean="0"/>
              <a:t> </a:t>
            </a:r>
            <a:r>
              <a:rPr kumimoji="1" lang="en-US" altLang="zh-CN" dirty="0" smtClean="0"/>
              <a:t>limits</a:t>
            </a:r>
            <a:r>
              <a:rPr kumimoji="1" lang="zh-CN" altLang="en-US" dirty="0" smtClean="0"/>
              <a:t> </a:t>
            </a:r>
            <a:r>
              <a:rPr kumimoji="1" lang="en-US" altLang="zh-CN" dirty="0" smtClean="0"/>
              <a:t>the</a:t>
            </a:r>
            <a:r>
              <a:rPr kumimoji="1" lang="zh-CN" altLang="en-US" dirty="0" smtClean="0"/>
              <a:t> </a:t>
            </a:r>
            <a:r>
              <a:rPr kumimoji="1" lang="en-US" altLang="zh-CN" dirty="0" smtClean="0"/>
              <a:t>lifetimes</a:t>
            </a:r>
            <a:r>
              <a:rPr kumimoji="1" lang="zh-CN" altLang="en-US" dirty="0" smtClean="0"/>
              <a:t> </a:t>
            </a:r>
            <a:r>
              <a:rPr kumimoji="1" lang="en-US" altLang="zh-CN" dirty="0" smtClean="0"/>
              <a:t>of</a:t>
            </a:r>
            <a:r>
              <a:rPr kumimoji="1" lang="zh-CN" altLang="en-US" dirty="0" smtClean="0"/>
              <a:t> </a:t>
            </a:r>
            <a:r>
              <a:rPr kumimoji="1" lang="en-US" altLang="zh-CN" dirty="0" err="1" smtClean="0"/>
              <a:t>fermionic</a:t>
            </a:r>
            <a:r>
              <a:rPr kumimoji="1" lang="zh-CN" altLang="en-US" dirty="0" smtClean="0"/>
              <a:t> </a:t>
            </a:r>
            <a:r>
              <a:rPr kumimoji="1" lang="en-US" altLang="zh-CN" dirty="0" smtClean="0"/>
              <a:t>alkali</a:t>
            </a:r>
            <a:r>
              <a:rPr kumimoji="1" lang="zh-CN" altLang="en-US" dirty="0" smtClean="0"/>
              <a:t> </a:t>
            </a:r>
            <a:r>
              <a:rPr kumimoji="1" lang="en-US" altLang="zh-CN" dirty="0" smtClean="0"/>
              <a:t>gases,</a:t>
            </a:r>
            <a:r>
              <a:rPr kumimoji="1" lang="zh-CN" altLang="en-US" dirty="0" smtClean="0"/>
              <a:t> </a:t>
            </a:r>
            <a:r>
              <a:rPr kumimoji="1" lang="en-US" altLang="zh-CN" dirty="0" smtClean="0"/>
              <a:t>hampering</a:t>
            </a:r>
            <a:r>
              <a:rPr kumimoji="1" lang="zh-CN" altLang="en-US" dirty="0" smtClean="0"/>
              <a:t> </a:t>
            </a:r>
            <a:r>
              <a:rPr kumimoji="1" lang="en-US" altLang="zh-CN" dirty="0" smtClean="0"/>
              <a:t>the</a:t>
            </a:r>
            <a:r>
              <a:rPr kumimoji="1" lang="zh-CN" altLang="en-US" dirty="0" smtClean="0"/>
              <a:t> </a:t>
            </a:r>
            <a:r>
              <a:rPr kumimoji="1" lang="en-US" altLang="zh-CN" dirty="0" smtClean="0"/>
              <a:t>study</a:t>
            </a:r>
            <a:r>
              <a:rPr kumimoji="1" lang="zh-CN" altLang="en-US" dirty="0" smtClean="0"/>
              <a:t> </a:t>
            </a:r>
            <a:r>
              <a:rPr kumimoji="1" lang="en-US" altLang="zh-CN" dirty="0" smtClean="0"/>
              <a:t>of</a:t>
            </a:r>
            <a:r>
              <a:rPr kumimoji="1" lang="zh-CN" altLang="en-US" dirty="0" smtClean="0"/>
              <a:t> </a:t>
            </a:r>
            <a:r>
              <a:rPr kumimoji="1" lang="en-US" altLang="zh-CN" dirty="0" smtClean="0"/>
              <a:t>quantum</a:t>
            </a:r>
            <a:r>
              <a:rPr kumimoji="1" lang="zh-CN" altLang="en-US" dirty="0" smtClean="0"/>
              <a:t> </a:t>
            </a:r>
            <a:r>
              <a:rPr kumimoji="1" lang="en-US" altLang="zh-CN" dirty="0" smtClean="0"/>
              <a:t>many-body</a:t>
            </a:r>
            <a:r>
              <a:rPr kumimoji="1" lang="zh-CN" altLang="en-US" dirty="0" smtClean="0"/>
              <a:t> </a:t>
            </a:r>
            <a:r>
              <a:rPr kumimoji="1" lang="en-US" altLang="zh-CN" dirty="0" smtClean="0"/>
              <a:t>phenomena</a:t>
            </a:r>
            <a:r>
              <a:rPr kumimoji="1" lang="zh-CN" altLang="en-US" dirty="0" smtClean="0"/>
              <a:t> </a:t>
            </a:r>
            <a:r>
              <a:rPr kumimoji="1" lang="en-US" altLang="zh-CN" dirty="0" smtClean="0"/>
              <a:t>manifest</a:t>
            </a:r>
            <a:r>
              <a:rPr kumimoji="1" lang="zh-CN" altLang="en-US" dirty="0" smtClean="0"/>
              <a:t> </a:t>
            </a:r>
            <a:r>
              <a:rPr kumimoji="1" lang="en-US" altLang="zh-CN" dirty="0" smtClean="0"/>
              <a:t>at</a:t>
            </a:r>
            <a:r>
              <a:rPr kumimoji="1" lang="zh-CN" altLang="en-US" dirty="0" smtClean="0"/>
              <a:t> </a:t>
            </a:r>
            <a:r>
              <a:rPr kumimoji="1" lang="en-US" altLang="zh-CN" dirty="0" smtClean="0"/>
              <a:t>longer</a:t>
            </a:r>
            <a:r>
              <a:rPr kumimoji="1" lang="zh-CN" altLang="en-US" dirty="0" smtClean="0"/>
              <a:t> </a:t>
            </a:r>
            <a:r>
              <a:rPr kumimoji="1" lang="en-US" altLang="zh-CN" dirty="0" smtClean="0"/>
              <a:t>timescales.</a:t>
            </a:r>
            <a:endParaRPr kumimoji="1" lang="zh-CN" altLang="en-US" dirty="0"/>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近年来，冷原子自旋轨道耦合的实现和研究引起了人们广泛的兴趣。其中，利用碱金属原子的内部超精细态作为赝自旋态来产生自旋轨道耦合是最早也是被广泛采用的实验方案。其基本原理是，利用双光子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过程耦合碱金属原子的超精细态，超精细态之间相互转化的同时伴随动量转移。调节磁场使得在基态流形中出现二度简并，从而产生有效的一维自旋轨道耦合。目前这一方案在</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BEC</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和简并费米气体中均已得到实现。但是对于碱金属原子，由于双光子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过程与</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D1D2</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线的精细结构劈裂近共振，激发态的自发辐射会导致比较严重的加热效应，极大的限制了碱金属原子费米气体保持量子简并的寿命，使得在碱金属原子费米气体中研究自旋轨道耦合多体物理变得非常困难。</a:t>
            </a:r>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Drawback:</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 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过程近共振，有加热效应！</a:t>
            </a:r>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r>
              <a:rPr kumimoji="1" lang="en-US" altLang="zh-CN" dirty="0" smtClean="0"/>
              <a:t>A</a:t>
            </a:r>
            <a:r>
              <a:rPr kumimoji="1" lang="zh-CN" altLang="en-US" dirty="0" smtClean="0"/>
              <a:t> </a:t>
            </a:r>
            <a:r>
              <a:rPr kumimoji="1" lang="en-US" altLang="zh-CN" dirty="0" smtClean="0"/>
              <a:t>consequence</a:t>
            </a:r>
            <a:r>
              <a:rPr kumimoji="1" lang="zh-CN" altLang="en-US" dirty="0" smtClean="0"/>
              <a:t> </a:t>
            </a:r>
            <a:r>
              <a:rPr kumimoji="1" lang="en-US" altLang="zh-CN" dirty="0" smtClean="0"/>
              <a:t>of</a:t>
            </a:r>
            <a:r>
              <a:rPr kumimoji="1" lang="zh-CN" altLang="en-US" dirty="0" smtClean="0"/>
              <a:t> </a:t>
            </a:r>
            <a:r>
              <a:rPr kumimoji="1" lang="en-US" altLang="zh-CN" dirty="0" smtClean="0"/>
              <a:t>employing</a:t>
            </a:r>
            <a:r>
              <a:rPr kumimoji="1" lang="zh-CN" altLang="en-US" dirty="0" smtClean="0"/>
              <a:t> </a:t>
            </a:r>
            <a:r>
              <a:rPr kumimoji="1" lang="en-US" altLang="zh-CN" dirty="0" smtClean="0"/>
              <a:t>Raman</a:t>
            </a:r>
            <a:r>
              <a:rPr kumimoji="1" lang="zh-CN" altLang="en-US" dirty="0" smtClean="0"/>
              <a:t> </a:t>
            </a:r>
            <a:r>
              <a:rPr kumimoji="1" lang="en-US" altLang="zh-CN" dirty="0" smtClean="0"/>
              <a:t>coupling</a:t>
            </a:r>
            <a:r>
              <a:rPr kumimoji="1" lang="zh-CN" altLang="en-US" dirty="0" smtClean="0"/>
              <a:t> </a:t>
            </a:r>
            <a:r>
              <a:rPr kumimoji="1" lang="en-US" altLang="zh-CN" dirty="0" smtClean="0"/>
              <a:t>to</a:t>
            </a:r>
            <a:r>
              <a:rPr kumimoji="1" lang="zh-CN" altLang="en-US" dirty="0" smtClean="0"/>
              <a:t> </a:t>
            </a:r>
            <a:r>
              <a:rPr kumimoji="1" lang="en-US" altLang="zh-CN" dirty="0" smtClean="0"/>
              <a:t>generate</a:t>
            </a:r>
            <a:r>
              <a:rPr kumimoji="1" lang="zh-CN" altLang="en-US" dirty="0" smtClean="0"/>
              <a:t> </a:t>
            </a:r>
            <a:r>
              <a:rPr kumimoji="1" lang="en-US" altLang="zh-CN" dirty="0" smtClean="0"/>
              <a:t>SOC</a:t>
            </a:r>
            <a:r>
              <a:rPr kumimoji="1" lang="zh-CN" altLang="en-US" dirty="0" smtClean="0"/>
              <a:t> </a:t>
            </a:r>
            <a:r>
              <a:rPr kumimoji="1" lang="en-US" altLang="zh-CN" dirty="0" smtClean="0"/>
              <a:t>with</a:t>
            </a:r>
            <a:r>
              <a:rPr kumimoji="1" lang="zh-CN" altLang="en-US" dirty="0" smtClean="0"/>
              <a:t> </a:t>
            </a:r>
            <a:r>
              <a:rPr kumimoji="1" lang="en-US" altLang="zh-CN" dirty="0" smtClean="0"/>
              <a:t>alkali</a:t>
            </a:r>
            <a:r>
              <a:rPr kumimoji="1" lang="zh-CN" altLang="en-US" dirty="0" smtClean="0"/>
              <a:t> </a:t>
            </a:r>
            <a:r>
              <a:rPr kumimoji="1" lang="en-US" altLang="zh-CN" dirty="0" smtClean="0"/>
              <a:t>atoms</a:t>
            </a:r>
            <a:r>
              <a:rPr kumimoji="1" lang="zh-CN" altLang="en-US" dirty="0" smtClean="0"/>
              <a:t> </a:t>
            </a:r>
            <a:r>
              <a:rPr kumimoji="1" lang="en-US" altLang="zh-CN" dirty="0" smtClean="0"/>
              <a:t>is</a:t>
            </a:r>
            <a:r>
              <a:rPr kumimoji="1" lang="zh-CN" altLang="en-US" dirty="0" smtClean="0"/>
              <a:t> </a:t>
            </a:r>
            <a:r>
              <a:rPr kumimoji="1" lang="en-US" altLang="zh-CN" dirty="0" smtClean="0"/>
              <a:t>atomic</a:t>
            </a:r>
            <a:r>
              <a:rPr kumimoji="1" lang="zh-CN" altLang="en-US" dirty="0" smtClean="0"/>
              <a:t> </a:t>
            </a:r>
            <a:r>
              <a:rPr kumimoji="1" lang="en-US" altLang="zh-CN" dirty="0" smtClean="0"/>
              <a:t>heating</a:t>
            </a:r>
            <a:r>
              <a:rPr kumimoji="1" lang="zh-CN" altLang="en-US" dirty="0" smtClean="0"/>
              <a:t> </a:t>
            </a:r>
            <a:r>
              <a:rPr kumimoji="1" lang="en-US" altLang="zh-CN" dirty="0" smtClean="0"/>
              <a:t>due</a:t>
            </a:r>
            <a:r>
              <a:rPr kumimoji="1" lang="zh-CN" altLang="en-US" dirty="0" smtClean="0"/>
              <a:t> </a:t>
            </a:r>
            <a:r>
              <a:rPr kumimoji="1" lang="en-US" altLang="zh-CN" dirty="0" smtClean="0"/>
              <a:t>to</a:t>
            </a:r>
            <a:r>
              <a:rPr kumimoji="1" lang="zh-CN" altLang="en-US" dirty="0" smtClean="0"/>
              <a:t> </a:t>
            </a:r>
            <a:r>
              <a:rPr kumimoji="1" lang="en-US" altLang="zh-CN" dirty="0" smtClean="0"/>
              <a:t>spontaneous</a:t>
            </a:r>
            <a:r>
              <a:rPr kumimoji="1" lang="zh-CN" altLang="en-US" dirty="0" smtClean="0"/>
              <a:t> </a:t>
            </a:r>
            <a:r>
              <a:rPr kumimoji="1" lang="en-US" altLang="zh-CN" dirty="0" smtClean="0"/>
              <a:t>emission.</a:t>
            </a:r>
            <a:r>
              <a:rPr kumimoji="1" lang="zh-CN" altLang="en-US" dirty="0" smtClean="0"/>
              <a:t> </a:t>
            </a:r>
            <a:r>
              <a:rPr kumimoji="1" lang="en-US" altLang="zh-CN" dirty="0" smtClean="0"/>
              <a:t>This</a:t>
            </a:r>
            <a:r>
              <a:rPr kumimoji="1" lang="zh-CN" altLang="en-US" dirty="0" smtClean="0"/>
              <a:t> </a:t>
            </a:r>
            <a:r>
              <a:rPr kumimoji="1" lang="en-US" altLang="zh-CN" dirty="0" smtClean="0"/>
              <a:t>heating</a:t>
            </a:r>
            <a:r>
              <a:rPr kumimoji="1" lang="zh-CN" altLang="en-US" dirty="0" smtClean="0"/>
              <a:t> </a:t>
            </a:r>
            <a:r>
              <a:rPr kumimoji="1" lang="en-US" altLang="zh-CN" dirty="0" smtClean="0"/>
              <a:t>leads</a:t>
            </a:r>
            <a:r>
              <a:rPr kumimoji="1" lang="zh-CN" altLang="en-US" dirty="0" smtClean="0"/>
              <a:t> </a:t>
            </a:r>
            <a:r>
              <a:rPr kumimoji="1" lang="en-US" altLang="zh-CN" dirty="0" smtClean="0"/>
              <a:t>to</a:t>
            </a:r>
            <a:r>
              <a:rPr kumimoji="1" lang="zh-CN" altLang="en-US" dirty="0" smtClean="0"/>
              <a:t> </a:t>
            </a:r>
            <a:r>
              <a:rPr kumimoji="1" lang="en-US" altLang="zh-CN" dirty="0" smtClean="0"/>
              <a:t>loss</a:t>
            </a:r>
            <a:r>
              <a:rPr kumimoji="1" lang="zh-CN" altLang="en-US" dirty="0" smtClean="0"/>
              <a:t> </a:t>
            </a:r>
            <a:r>
              <a:rPr kumimoji="1" lang="en-US" altLang="zh-CN" dirty="0" smtClean="0"/>
              <a:t>of</a:t>
            </a:r>
            <a:r>
              <a:rPr kumimoji="1" lang="zh-CN" altLang="en-US" dirty="0" smtClean="0"/>
              <a:t> </a:t>
            </a:r>
            <a:r>
              <a:rPr kumimoji="1" lang="en-US" altLang="zh-CN" dirty="0" smtClean="0"/>
              <a:t>quantum</a:t>
            </a:r>
            <a:r>
              <a:rPr kumimoji="1" lang="zh-CN" altLang="en-US" dirty="0" smtClean="0"/>
              <a:t> </a:t>
            </a:r>
            <a:r>
              <a:rPr kumimoji="1" lang="en-US" altLang="zh-CN" dirty="0" smtClean="0"/>
              <a:t>degeneracy</a:t>
            </a:r>
            <a:r>
              <a:rPr kumimoji="1" lang="zh-CN" altLang="en-US" dirty="0" smtClean="0"/>
              <a:t> </a:t>
            </a:r>
            <a:r>
              <a:rPr kumimoji="1" lang="en-US" altLang="zh-CN" dirty="0" smtClean="0"/>
              <a:t>and</a:t>
            </a:r>
            <a:r>
              <a:rPr kumimoji="1" lang="zh-CN" altLang="en-US" dirty="0" smtClean="0"/>
              <a:t> </a:t>
            </a:r>
            <a:r>
              <a:rPr kumimoji="1" lang="en-US" altLang="zh-CN" dirty="0" smtClean="0"/>
              <a:t>trap</a:t>
            </a:r>
            <a:r>
              <a:rPr kumimoji="1" lang="zh-CN" altLang="en-US" dirty="0" smtClean="0"/>
              <a:t> </a:t>
            </a:r>
            <a:r>
              <a:rPr kumimoji="1" lang="en-US" altLang="zh-CN" dirty="0" smtClean="0"/>
              <a:t>population</a:t>
            </a:r>
            <a:r>
              <a:rPr kumimoji="1" lang="zh-CN" altLang="en-US" dirty="0" smtClean="0"/>
              <a:t> </a:t>
            </a:r>
            <a:r>
              <a:rPr kumimoji="1" lang="en-US" altLang="zh-CN" dirty="0" smtClean="0"/>
              <a:t>and</a:t>
            </a:r>
            <a:r>
              <a:rPr kumimoji="1" lang="zh-CN" altLang="en-US" dirty="0" smtClean="0"/>
              <a:t> </a:t>
            </a:r>
            <a:r>
              <a:rPr kumimoji="1" lang="en-US" altLang="zh-CN" dirty="0" smtClean="0"/>
              <a:t>severely</a:t>
            </a:r>
            <a:r>
              <a:rPr kumimoji="1" lang="zh-CN" altLang="en-US" dirty="0" smtClean="0"/>
              <a:t> </a:t>
            </a:r>
            <a:r>
              <a:rPr kumimoji="1" lang="en-US" altLang="zh-CN" dirty="0" smtClean="0"/>
              <a:t>limits</a:t>
            </a:r>
            <a:r>
              <a:rPr kumimoji="1" lang="zh-CN" altLang="en-US" dirty="0" smtClean="0"/>
              <a:t> </a:t>
            </a:r>
            <a:r>
              <a:rPr kumimoji="1" lang="en-US" altLang="zh-CN" dirty="0" smtClean="0"/>
              <a:t>the</a:t>
            </a:r>
            <a:r>
              <a:rPr kumimoji="1" lang="zh-CN" altLang="en-US" dirty="0" smtClean="0"/>
              <a:t> </a:t>
            </a:r>
            <a:r>
              <a:rPr kumimoji="1" lang="en-US" altLang="zh-CN" dirty="0" smtClean="0"/>
              <a:t>lifetimes</a:t>
            </a:r>
            <a:r>
              <a:rPr kumimoji="1" lang="zh-CN" altLang="en-US" dirty="0" smtClean="0"/>
              <a:t> </a:t>
            </a:r>
            <a:r>
              <a:rPr kumimoji="1" lang="en-US" altLang="zh-CN" dirty="0" smtClean="0"/>
              <a:t>of</a:t>
            </a:r>
            <a:r>
              <a:rPr kumimoji="1" lang="zh-CN" altLang="en-US" dirty="0" smtClean="0"/>
              <a:t> </a:t>
            </a:r>
            <a:r>
              <a:rPr kumimoji="1" lang="en-US" altLang="zh-CN" dirty="0" err="1" smtClean="0"/>
              <a:t>fermionic</a:t>
            </a:r>
            <a:r>
              <a:rPr kumimoji="1" lang="zh-CN" altLang="en-US" dirty="0" smtClean="0"/>
              <a:t> </a:t>
            </a:r>
            <a:r>
              <a:rPr kumimoji="1" lang="en-US" altLang="zh-CN" dirty="0" smtClean="0"/>
              <a:t>alkali</a:t>
            </a:r>
            <a:r>
              <a:rPr kumimoji="1" lang="zh-CN" altLang="en-US" dirty="0" smtClean="0"/>
              <a:t> </a:t>
            </a:r>
            <a:r>
              <a:rPr kumimoji="1" lang="en-US" altLang="zh-CN" dirty="0" smtClean="0"/>
              <a:t>gases,</a:t>
            </a:r>
            <a:r>
              <a:rPr kumimoji="1" lang="zh-CN" altLang="en-US" dirty="0" smtClean="0"/>
              <a:t> </a:t>
            </a:r>
            <a:r>
              <a:rPr kumimoji="1" lang="en-US" altLang="zh-CN" dirty="0" smtClean="0"/>
              <a:t>hampering</a:t>
            </a:r>
            <a:r>
              <a:rPr kumimoji="1" lang="zh-CN" altLang="en-US" dirty="0" smtClean="0"/>
              <a:t> </a:t>
            </a:r>
            <a:r>
              <a:rPr kumimoji="1" lang="en-US" altLang="zh-CN" dirty="0" smtClean="0"/>
              <a:t>the</a:t>
            </a:r>
            <a:r>
              <a:rPr kumimoji="1" lang="zh-CN" altLang="en-US" dirty="0" smtClean="0"/>
              <a:t> </a:t>
            </a:r>
            <a:r>
              <a:rPr kumimoji="1" lang="en-US" altLang="zh-CN" dirty="0" smtClean="0"/>
              <a:t>study</a:t>
            </a:r>
            <a:r>
              <a:rPr kumimoji="1" lang="zh-CN" altLang="en-US" dirty="0" smtClean="0"/>
              <a:t> </a:t>
            </a:r>
            <a:r>
              <a:rPr kumimoji="1" lang="en-US" altLang="zh-CN" dirty="0" smtClean="0"/>
              <a:t>of</a:t>
            </a:r>
            <a:r>
              <a:rPr kumimoji="1" lang="zh-CN" altLang="en-US" dirty="0" smtClean="0"/>
              <a:t> </a:t>
            </a:r>
            <a:r>
              <a:rPr kumimoji="1" lang="en-US" altLang="zh-CN" dirty="0" smtClean="0"/>
              <a:t>quantum</a:t>
            </a:r>
            <a:r>
              <a:rPr kumimoji="1" lang="zh-CN" altLang="en-US" dirty="0" smtClean="0"/>
              <a:t> </a:t>
            </a:r>
            <a:r>
              <a:rPr kumimoji="1" lang="en-US" altLang="zh-CN" dirty="0" smtClean="0"/>
              <a:t>many-body</a:t>
            </a:r>
            <a:r>
              <a:rPr kumimoji="1" lang="zh-CN" altLang="en-US" dirty="0" smtClean="0"/>
              <a:t> </a:t>
            </a:r>
            <a:r>
              <a:rPr kumimoji="1" lang="en-US" altLang="zh-CN" dirty="0" smtClean="0"/>
              <a:t>phenomena</a:t>
            </a:r>
            <a:r>
              <a:rPr kumimoji="1" lang="zh-CN" altLang="en-US" dirty="0" smtClean="0"/>
              <a:t> </a:t>
            </a:r>
            <a:r>
              <a:rPr kumimoji="1" lang="en-US" altLang="zh-CN" dirty="0" smtClean="0"/>
              <a:t>manifest</a:t>
            </a:r>
            <a:r>
              <a:rPr kumimoji="1" lang="zh-CN" altLang="en-US" dirty="0" smtClean="0"/>
              <a:t> </a:t>
            </a:r>
            <a:r>
              <a:rPr kumimoji="1" lang="en-US" altLang="zh-CN" dirty="0" smtClean="0"/>
              <a:t>at</a:t>
            </a:r>
            <a:r>
              <a:rPr kumimoji="1" lang="zh-CN" altLang="en-US" dirty="0" smtClean="0"/>
              <a:t> </a:t>
            </a:r>
            <a:r>
              <a:rPr kumimoji="1" lang="en-US" altLang="zh-CN" dirty="0" smtClean="0"/>
              <a:t>longer</a:t>
            </a:r>
            <a:r>
              <a:rPr kumimoji="1" lang="zh-CN" altLang="en-US" dirty="0" smtClean="0"/>
              <a:t> </a:t>
            </a:r>
            <a:r>
              <a:rPr kumimoji="1" lang="en-US" altLang="zh-CN" dirty="0" smtClean="0"/>
              <a:t>timescales.</a:t>
            </a:r>
            <a:endParaRPr kumimoji="1" lang="zh-CN" altLang="en-US" dirty="0"/>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近年来，冷原子自旋轨道耦合的实现和研究引起了人们广泛的兴趣。其中，利用碱金属原子的内部超精细态作为赝自旋态来产生自旋轨道耦合是最早也是被广泛采用的实验方案。其基本原理是，利用双光子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过程耦合碱金属原子的超精细态，超精细态之间相互转化的同时伴随动量转移。调节磁场使得在基态流形中出现二度简并，从而产生有效的一维自旋轨道耦合。目前这一方案在</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BEC</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和简并费米气体中均已得到实现。但是对于碱金属原子，由于双光子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过程与</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D1D2</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线的精细结构劈裂近共振，激发态的自发辐射会导致比较严重的加热效应，极大的限制了碱金属原子费米气体保持量子简并的寿命，使得在碱金属原子费米气体中研究自旋轨道耦合多体物理变得非常困难。</a:t>
            </a:r>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Drawback:</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 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过程近共振，有加热效应！</a:t>
            </a:r>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r>
              <a:rPr kumimoji="1" lang="en-US" altLang="zh-CN" dirty="0" smtClean="0"/>
              <a:t>A</a:t>
            </a:r>
            <a:r>
              <a:rPr kumimoji="1" lang="zh-CN" altLang="en-US" dirty="0" smtClean="0"/>
              <a:t> </a:t>
            </a:r>
            <a:r>
              <a:rPr kumimoji="1" lang="en-US" altLang="zh-CN" dirty="0" smtClean="0"/>
              <a:t>consequence</a:t>
            </a:r>
            <a:r>
              <a:rPr kumimoji="1" lang="zh-CN" altLang="en-US" dirty="0" smtClean="0"/>
              <a:t> </a:t>
            </a:r>
            <a:r>
              <a:rPr kumimoji="1" lang="en-US" altLang="zh-CN" dirty="0" smtClean="0"/>
              <a:t>of</a:t>
            </a:r>
            <a:r>
              <a:rPr kumimoji="1" lang="zh-CN" altLang="en-US" dirty="0" smtClean="0"/>
              <a:t> </a:t>
            </a:r>
            <a:r>
              <a:rPr kumimoji="1" lang="en-US" altLang="zh-CN" dirty="0" smtClean="0"/>
              <a:t>employing</a:t>
            </a:r>
            <a:r>
              <a:rPr kumimoji="1" lang="zh-CN" altLang="en-US" dirty="0" smtClean="0"/>
              <a:t> </a:t>
            </a:r>
            <a:r>
              <a:rPr kumimoji="1" lang="en-US" altLang="zh-CN" dirty="0" smtClean="0"/>
              <a:t>Raman</a:t>
            </a:r>
            <a:r>
              <a:rPr kumimoji="1" lang="zh-CN" altLang="en-US" dirty="0" smtClean="0"/>
              <a:t> </a:t>
            </a:r>
            <a:r>
              <a:rPr kumimoji="1" lang="en-US" altLang="zh-CN" dirty="0" smtClean="0"/>
              <a:t>coupling</a:t>
            </a:r>
            <a:r>
              <a:rPr kumimoji="1" lang="zh-CN" altLang="en-US" dirty="0" smtClean="0"/>
              <a:t> </a:t>
            </a:r>
            <a:r>
              <a:rPr kumimoji="1" lang="en-US" altLang="zh-CN" dirty="0" smtClean="0"/>
              <a:t>to</a:t>
            </a:r>
            <a:r>
              <a:rPr kumimoji="1" lang="zh-CN" altLang="en-US" dirty="0" smtClean="0"/>
              <a:t> </a:t>
            </a:r>
            <a:r>
              <a:rPr kumimoji="1" lang="en-US" altLang="zh-CN" dirty="0" smtClean="0"/>
              <a:t>generate</a:t>
            </a:r>
            <a:r>
              <a:rPr kumimoji="1" lang="zh-CN" altLang="en-US" dirty="0" smtClean="0"/>
              <a:t> </a:t>
            </a:r>
            <a:r>
              <a:rPr kumimoji="1" lang="en-US" altLang="zh-CN" dirty="0" smtClean="0"/>
              <a:t>SOC</a:t>
            </a:r>
            <a:r>
              <a:rPr kumimoji="1" lang="zh-CN" altLang="en-US" dirty="0" smtClean="0"/>
              <a:t> </a:t>
            </a:r>
            <a:r>
              <a:rPr kumimoji="1" lang="en-US" altLang="zh-CN" dirty="0" smtClean="0"/>
              <a:t>with</a:t>
            </a:r>
            <a:r>
              <a:rPr kumimoji="1" lang="zh-CN" altLang="en-US" dirty="0" smtClean="0"/>
              <a:t> </a:t>
            </a:r>
            <a:r>
              <a:rPr kumimoji="1" lang="en-US" altLang="zh-CN" dirty="0" smtClean="0"/>
              <a:t>alkali</a:t>
            </a:r>
            <a:r>
              <a:rPr kumimoji="1" lang="zh-CN" altLang="en-US" dirty="0" smtClean="0"/>
              <a:t> </a:t>
            </a:r>
            <a:r>
              <a:rPr kumimoji="1" lang="en-US" altLang="zh-CN" dirty="0" smtClean="0"/>
              <a:t>atoms</a:t>
            </a:r>
            <a:r>
              <a:rPr kumimoji="1" lang="zh-CN" altLang="en-US" dirty="0" smtClean="0"/>
              <a:t> </a:t>
            </a:r>
            <a:r>
              <a:rPr kumimoji="1" lang="en-US" altLang="zh-CN" dirty="0" smtClean="0"/>
              <a:t>is</a:t>
            </a:r>
            <a:r>
              <a:rPr kumimoji="1" lang="zh-CN" altLang="en-US" dirty="0" smtClean="0"/>
              <a:t> </a:t>
            </a:r>
            <a:r>
              <a:rPr kumimoji="1" lang="en-US" altLang="zh-CN" dirty="0" smtClean="0"/>
              <a:t>atomic</a:t>
            </a:r>
            <a:r>
              <a:rPr kumimoji="1" lang="zh-CN" altLang="en-US" dirty="0" smtClean="0"/>
              <a:t> </a:t>
            </a:r>
            <a:r>
              <a:rPr kumimoji="1" lang="en-US" altLang="zh-CN" dirty="0" smtClean="0"/>
              <a:t>heating</a:t>
            </a:r>
            <a:r>
              <a:rPr kumimoji="1" lang="zh-CN" altLang="en-US" dirty="0" smtClean="0"/>
              <a:t> </a:t>
            </a:r>
            <a:r>
              <a:rPr kumimoji="1" lang="en-US" altLang="zh-CN" dirty="0" smtClean="0"/>
              <a:t>due</a:t>
            </a:r>
            <a:r>
              <a:rPr kumimoji="1" lang="zh-CN" altLang="en-US" dirty="0" smtClean="0"/>
              <a:t> </a:t>
            </a:r>
            <a:r>
              <a:rPr kumimoji="1" lang="en-US" altLang="zh-CN" dirty="0" smtClean="0"/>
              <a:t>to</a:t>
            </a:r>
            <a:r>
              <a:rPr kumimoji="1" lang="zh-CN" altLang="en-US" dirty="0" smtClean="0"/>
              <a:t> </a:t>
            </a:r>
            <a:r>
              <a:rPr kumimoji="1" lang="en-US" altLang="zh-CN" dirty="0" smtClean="0"/>
              <a:t>spontaneous</a:t>
            </a:r>
            <a:r>
              <a:rPr kumimoji="1" lang="zh-CN" altLang="en-US" dirty="0" smtClean="0"/>
              <a:t> </a:t>
            </a:r>
            <a:r>
              <a:rPr kumimoji="1" lang="en-US" altLang="zh-CN" dirty="0" smtClean="0"/>
              <a:t>emission.</a:t>
            </a:r>
            <a:r>
              <a:rPr kumimoji="1" lang="zh-CN" altLang="en-US" dirty="0" smtClean="0"/>
              <a:t> </a:t>
            </a:r>
            <a:r>
              <a:rPr kumimoji="1" lang="en-US" altLang="zh-CN" dirty="0" smtClean="0"/>
              <a:t>This</a:t>
            </a:r>
            <a:r>
              <a:rPr kumimoji="1" lang="zh-CN" altLang="en-US" dirty="0" smtClean="0"/>
              <a:t> </a:t>
            </a:r>
            <a:r>
              <a:rPr kumimoji="1" lang="en-US" altLang="zh-CN" dirty="0" smtClean="0"/>
              <a:t>heating</a:t>
            </a:r>
            <a:r>
              <a:rPr kumimoji="1" lang="zh-CN" altLang="en-US" dirty="0" smtClean="0"/>
              <a:t> </a:t>
            </a:r>
            <a:r>
              <a:rPr kumimoji="1" lang="en-US" altLang="zh-CN" dirty="0" smtClean="0"/>
              <a:t>leads</a:t>
            </a:r>
            <a:r>
              <a:rPr kumimoji="1" lang="zh-CN" altLang="en-US" dirty="0" smtClean="0"/>
              <a:t> </a:t>
            </a:r>
            <a:r>
              <a:rPr kumimoji="1" lang="en-US" altLang="zh-CN" dirty="0" smtClean="0"/>
              <a:t>to</a:t>
            </a:r>
            <a:r>
              <a:rPr kumimoji="1" lang="zh-CN" altLang="en-US" dirty="0" smtClean="0"/>
              <a:t> </a:t>
            </a:r>
            <a:r>
              <a:rPr kumimoji="1" lang="en-US" altLang="zh-CN" dirty="0" smtClean="0"/>
              <a:t>loss</a:t>
            </a:r>
            <a:r>
              <a:rPr kumimoji="1" lang="zh-CN" altLang="en-US" dirty="0" smtClean="0"/>
              <a:t> </a:t>
            </a:r>
            <a:r>
              <a:rPr kumimoji="1" lang="en-US" altLang="zh-CN" dirty="0" smtClean="0"/>
              <a:t>of</a:t>
            </a:r>
            <a:r>
              <a:rPr kumimoji="1" lang="zh-CN" altLang="en-US" dirty="0" smtClean="0"/>
              <a:t> </a:t>
            </a:r>
            <a:r>
              <a:rPr kumimoji="1" lang="en-US" altLang="zh-CN" dirty="0" smtClean="0"/>
              <a:t>quantum</a:t>
            </a:r>
            <a:r>
              <a:rPr kumimoji="1" lang="zh-CN" altLang="en-US" dirty="0" smtClean="0"/>
              <a:t> </a:t>
            </a:r>
            <a:r>
              <a:rPr kumimoji="1" lang="en-US" altLang="zh-CN" dirty="0" smtClean="0"/>
              <a:t>degeneracy</a:t>
            </a:r>
            <a:r>
              <a:rPr kumimoji="1" lang="zh-CN" altLang="en-US" dirty="0" smtClean="0"/>
              <a:t> </a:t>
            </a:r>
            <a:r>
              <a:rPr kumimoji="1" lang="en-US" altLang="zh-CN" dirty="0" smtClean="0"/>
              <a:t>and</a:t>
            </a:r>
            <a:r>
              <a:rPr kumimoji="1" lang="zh-CN" altLang="en-US" dirty="0" smtClean="0"/>
              <a:t> </a:t>
            </a:r>
            <a:r>
              <a:rPr kumimoji="1" lang="en-US" altLang="zh-CN" dirty="0" smtClean="0"/>
              <a:t>trap</a:t>
            </a:r>
            <a:r>
              <a:rPr kumimoji="1" lang="zh-CN" altLang="en-US" dirty="0" smtClean="0"/>
              <a:t> </a:t>
            </a:r>
            <a:r>
              <a:rPr kumimoji="1" lang="en-US" altLang="zh-CN" dirty="0" smtClean="0"/>
              <a:t>population</a:t>
            </a:r>
            <a:r>
              <a:rPr kumimoji="1" lang="zh-CN" altLang="en-US" dirty="0" smtClean="0"/>
              <a:t> </a:t>
            </a:r>
            <a:r>
              <a:rPr kumimoji="1" lang="en-US" altLang="zh-CN" dirty="0" smtClean="0"/>
              <a:t>and</a:t>
            </a:r>
            <a:r>
              <a:rPr kumimoji="1" lang="zh-CN" altLang="en-US" dirty="0" smtClean="0"/>
              <a:t> </a:t>
            </a:r>
            <a:r>
              <a:rPr kumimoji="1" lang="en-US" altLang="zh-CN" dirty="0" smtClean="0"/>
              <a:t>severely</a:t>
            </a:r>
            <a:r>
              <a:rPr kumimoji="1" lang="zh-CN" altLang="en-US" dirty="0" smtClean="0"/>
              <a:t> </a:t>
            </a:r>
            <a:r>
              <a:rPr kumimoji="1" lang="en-US" altLang="zh-CN" dirty="0" smtClean="0"/>
              <a:t>limits</a:t>
            </a:r>
            <a:r>
              <a:rPr kumimoji="1" lang="zh-CN" altLang="en-US" dirty="0" smtClean="0"/>
              <a:t> </a:t>
            </a:r>
            <a:r>
              <a:rPr kumimoji="1" lang="en-US" altLang="zh-CN" dirty="0" smtClean="0"/>
              <a:t>the</a:t>
            </a:r>
            <a:r>
              <a:rPr kumimoji="1" lang="zh-CN" altLang="en-US" dirty="0" smtClean="0"/>
              <a:t> </a:t>
            </a:r>
            <a:r>
              <a:rPr kumimoji="1" lang="en-US" altLang="zh-CN" dirty="0" smtClean="0"/>
              <a:t>lifetimes</a:t>
            </a:r>
            <a:r>
              <a:rPr kumimoji="1" lang="zh-CN" altLang="en-US" dirty="0" smtClean="0"/>
              <a:t> </a:t>
            </a:r>
            <a:r>
              <a:rPr kumimoji="1" lang="en-US" altLang="zh-CN" dirty="0" smtClean="0"/>
              <a:t>of</a:t>
            </a:r>
            <a:r>
              <a:rPr kumimoji="1" lang="zh-CN" altLang="en-US" dirty="0" smtClean="0"/>
              <a:t> </a:t>
            </a:r>
            <a:r>
              <a:rPr kumimoji="1" lang="en-US" altLang="zh-CN" dirty="0" err="1" smtClean="0"/>
              <a:t>fermionic</a:t>
            </a:r>
            <a:r>
              <a:rPr kumimoji="1" lang="zh-CN" altLang="en-US" dirty="0" smtClean="0"/>
              <a:t> </a:t>
            </a:r>
            <a:r>
              <a:rPr kumimoji="1" lang="en-US" altLang="zh-CN" dirty="0" smtClean="0"/>
              <a:t>alkali</a:t>
            </a:r>
            <a:r>
              <a:rPr kumimoji="1" lang="zh-CN" altLang="en-US" dirty="0" smtClean="0"/>
              <a:t> </a:t>
            </a:r>
            <a:r>
              <a:rPr kumimoji="1" lang="en-US" altLang="zh-CN" dirty="0" smtClean="0"/>
              <a:t>gases,</a:t>
            </a:r>
            <a:r>
              <a:rPr kumimoji="1" lang="zh-CN" altLang="en-US" dirty="0" smtClean="0"/>
              <a:t> </a:t>
            </a:r>
            <a:r>
              <a:rPr kumimoji="1" lang="en-US" altLang="zh-CN" dirty="0" smtClean="0"/>
              <a:t>hampering</a:t>
            </a:r>
            <a:r>
              <a:rPr kumimoji="1" lang="zh-CN" altLang="en-US" dirty="0" smtClean="0"/>
              <a:t> </a:t>
            </a:r>
            <a:r>
              <a:rPr kumimoji="1" lang="en-US" altLang="zh-CN" dirty="0" smtClean="0"/>
              <a:t>the</a:t>
            </a:r>
            <a:r>
              <a:rPr kumimoji="1" lang="zh-CN" altLang="en-US" dirty="0" smtClean="0"/>
              <a:t> </a:t>
            </a:r>
            <a:r>
              <a:rPr kumimoji="1" lang="en-US" altLang="zh-CN" dirty="0" smtClean="0"/>
              <a:t>study</a:t>
            </a:r>
            <a:r>
              <a:rPr kumimoji="1" lang="zh-CN" altLang="en-US" dirty="0" smtClean="0"/>
              <a:t> </a:t>
            </a:r>
            <a:r>
              <a:rPr kumimoji="1" lang="en-US" altLang="zh-CN" dirty="0" smtClean="0"/>
              <a:t>of</a:t>
            </a:r>
            <a:r>
              <a:rPr kumimoji="1" lang="zh-CN" altLang="en-US" dirty="0" smtClean="0"/>
              <a:t> </a:t>
            </a:r>
            <a:r>
              <a:rPr kumimoji="1" lang="en-US" altLang="zh-CN" dirty="0" smtClean="0"/>
              <a:t>quantum</a:t>
            </a:r>
            <a:r>
              <a:rPr kumimoji="1" lang="zh-CN" altLang="en-US" dirty="0" smtClean="0"/>
              <a:t> </a:t>
            </a:r>
            <a:r>
              <a:rPr kumimoji="1" lang="en-US" altLang="zh-CN" dirty="0" smtClean="0"/>
              <a:t>many-body</a:t>
            </a:r>
            <a:r>
              <a:rPr kumimoji="1" lang="zh-CN" altLang="en-US" dirty="0" smtClean="0"/>
              <a:t> </a:t>
            </a:r>
            <a:r>
              <a:rPr kumimoji="1" lang="en-US" altLang="zh-CN" dirty="0" smtClean="0"/>
              <a:t>phenomena</a:t>
            </a:r>
            <a:r>
              <a:rPr kumimoji="1" lang="zh-CN" altLang="en-US" dirty="0" smtClean="0"/>
              <a:t> </a:t>
            </a:r>
            <a:r>
              <a:rPr kumimoji="1" lang="en-US" altLang="zh-CN" dirty="0" smtClean="0"/>
              <a:t>manifest</a:t>
            </a:r>
            <a:r>
              <a:rPr kumimoji="1" lang="zh-CN" altLang="en-US" dirty="0" smtClean="0"/>
              <a:t> </a:t>
            </a:r>
            <a:r>
              <a:rPr kumimoji="1" lang="en-US" altLang="zh-CN" dirty="0" smtClean="0"/>
              <a:t>at</a:t>
            </a:r>
            <a:r>
              <a:rPr kumimoji="1" lang="zh-CN" altLang="en-US" dirty="0" smtClean="0"/>
              <a:t> </a:t>
            </a:r>
            <a:r>
              <a:rPr kumimoji="1" lang="en-US" altLang="zh-CN" dirty="0" smtClean="0"/>
              <a:t>longer</a:t>
            </a:r>
            <a:r>
              <a:rPr kumimoji="1" lang="zh-CN" altLang="en-US" dirty="0" smtClean="0"/>
              <a:t> </a:t>
            </a:r>
            <a:r>
              <a:rPr kumimoji="1" lang="en-US" altLang="zh-CN" dirty="0" smtClean="0"/>
              <a:t>timescales.</a:t>
            </a:r>
            <a:endParaRPr kumimoji="1" lang="zh-CN" altLang="en-US" dirty="0"/>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近年来，冷原子自旋轨道耦合的实现和研究引起了人们广泛的兴趣。其中，利用碱金属原子的内部超精细态作为赝自旋态来产生自旋轨道耦合是最早也是被广泛采用的实验方案。其基本原理是，利用双光子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过程耦合碱金属原子的超精细态，超精细态之间相互转化的同时伴随动量转移。调节磁场使得在基态流形中出现二度简并，从而产生有效的一维自旋轨道耦合。目前这一方案在</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BEC</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和简并费米气体中均已得到实现。但是对于碱金属原子，由于双光子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过程与</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D1D2</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线的精细结构劈裂近共振，激发态的自发辐射会导致比较严重的加热效应，极大的限制了碱金属原子费米气体保持量子简并的寿命，使得在碱金属原子费米气体中研究自旋轨道耦合多体物理变得非常困难。</a:t>
            </a:r>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Drawback:</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 双光子</a:t>
            </a:r>
            <a:r>
              <a:rPr kumimoji="1" lang="en-US" altLang="zh-CN" sz="1200" dirty="0" smtClean="0">
                <a:solidFill>
                  <a:srgbClr val="0000FF"/>
                </a:solidFill>
                <a:latin typeface="黑体" panose="02010609060101010101" charset="-122"/>
                <a:ea typeface="黑体" panose="02010609060101010101" charset="-122"/>
                <a:cs typeface="黑体" panose="02010609060101010101" charset="-122"/>
              </a:rPr>
              <a:t>Raman</a:t>
            </a:r>
            <a:r>
              <a:rPr kumimoji="1" lang="zh-CN" altLang="en-US" sz="1200" dirty="0" smtClean="0">
                <a:solidFill>
                  <a:srgbClr val="0000FF"/>
                </a:solidFill>
                <a:latin typeface="黑体" panose="02010609060101010101" charset="-122"/>
                <a:ea typeface="黑体" panose="02010609060101010101" charset="-122"/>
                <a:cs typeface="黑体" panose="02010609060101010101" charset="-122"/>
              </a:rPr>
              <a:t>过程近共振，有加热效应！</a:t>
            </a:r>
            <a:endParaRPr kumimoji="1" lang="en-US" altLang="zh-CN" sz="1200" dirty="0" smtClean="0">
              <a:solidFill>
                <a:srgbClr val="0000FF"/>
              </a:solidFill>
              <a:latin typeface="黑体" panose="02010609060101010101" charset="-122"/>
              <a:ea typeface="黑体" panose="02010609060101010101" charset="-122"/>
              <a:cs typeface="黑体" panose="02010609060101010101" charset="-122"/>
            </a:endParaRPr>
          </a:p>
          <a:p>
            <a:r>
              <a:rPr kumimoji="1" lang="en-US" altLang="zh-CN" dirty="0" smtClean="0"/>
              <a:t>A</a:t>
            </a:r>
            <a:r>
              <a:rPr kumimoji="1" lang="zh-CN" altLang="en-US" dirty="0" smtClean="0"/>
              <a:t> </a:t>
            </a:r>
            <a:r>
              <a:rPr kumimoji="1" lang="en-US" altLang="zh-CN" dirty="0" smtClean="0"/>
              <a:t>consequence</a:t>
            </a:r>
            <a:r>
              <a:rPr kumimoji="1" lang="zh-CN" altLang="en-US" dirty="0" smtClean="0"/>
              <a:t> </a:t>
            </a:r>
            <a:r>
              <a:rPr kumimoji="1" lang="en-US" altLang="zh-CN" dirty="0" smtClean="0"/>
              <a:t>of</a:t>
            </a:r>
            <a:r>
              <a:rPr kumimoji="1" lang="zh-CN" altLang="en-US" dirty="0" smtClean="0"/>
              <a:t> </a:t>
            </a:r>
            <a:r>
              <a:rPr kumimoji="1" lang="en-US" altLang="zh-CN" dirty="0" smtClean="0"/>
              <a:t>employing</a:t>
            </a:r>
            <a:r>
              <a:rPr kumimoji="1" lang="zh-CN" altLang="en-US" dirty="0" smtClean="0"/>
              <a:t> </a:t>
            </a:r>
            <a:r>
              <a:rPr kumimoji="1" lang="en-US" altLang="zh-CN" dirty="0" smtClean="0"/>
              <a:t>Raman</a:t>
            </a:r>
            <a:r>
              <a:rPr kumimoji="1" lang="zh-CN" altLang="en-US" dirty="0" smtClean="0"/>
              <a:t> </a:t>
            </a:r>
            <a:r>
              <a:rPr kumimoji="1" lang="en-US" altLang="zh-CN" dirty="0" smtClean="0"/>
              <a:t>coupling</a:t>
            </a:r>
            <a:r>
              <a:rPr kumimoji="1" lang="zh-CN" altLang="en-US" dirty="0" smtClean="0"/>
              <a:t> </a:t>
            </a:r>
            <a:r>
              <a:rPr kumimoji="1" lang="en-US" altLang="zh-CN" dirty="0" smtClean="0"/>
              <a:t>to</a:t>
            </a:r>
            <a:r>
              <a:rPr kumimoji="1" lang="zh-CN" altLang="en-US" dirty="0" smtClean="0"/>
              <a:t> </a:t>
            </a:r>
            <a:r>
              <a:rPr kumimoji="1" lang="en-US" altLang="zh-CN" dirty="0" smtClean="0"/>
              <a:t>generate</a:t>
            </a:r>
            <a:r>
              <a:rPr kumimoji="1" lang="zh-CN" altLang="en-US" dirty="0" smtClean="0"/>
              <a:t> </a:t>
            </a:r>
            <a:r>
              <a:rPr kumimoji="1" lang="en-US" altLang="zh-CN" dirty="0" smtClean="0"/>
              <a:t>SOC</a:t>
            </a:r>
            <a:r>
              <a:rPr kumimoji="1" lang="zh-CN" altLang="en-US" dirty="0" smtClean="0"/>
              <a:t> </a:t>
            </a:r>
            <a:r>
              <a:rPr kumimoji="1" lang="en-US" altLang="zh-CN" dirty="0" smtClean="0"/>
              <a:t>with</a:t>
            </a:r>
            <a:r>
              <a:rPr kumimoji="1" lang="zh-CN" altLang="en-US" dirty="0" smtClean="0"/>
              <a:t> </a:t>
            </a:r>
            <a:r>
              <a:rPr kumimoji="1" lang="en-US" altLang="zh-CN" dirty="0" smtClean="0"/>
              <a:t>alkali</a:t>
            </a:r>
            <a:r>
              <a:rPr kumimoji="1" lang="zh-CN" altLang="en-US" dirty="0" smtClean="0"/>
              <a:t> </a:t>
            </a:r>
            <a:r>
              <a:rPr kumimoji="1" lang="en-US" altLang="zh-CN" dirty="0" smtClean="0"/>
              <a:t>atoms</a:t>
            </a:r>
            <a:r>
              <a:rPr kumimoji="1" lang="zh-CN" altLang="en-US" dirty="0" smtClean="0"/>
              <a:t> </a:t>
            </a:r>
            <a:r>
              <a:rPr kumimoji="1" lang="en-US" altLang="zh-CN" dirty="0" smtClean="0"/>
              <a:t>is</a:t>
            </a:r>
            <a:r>
              <a:rPr kumimoji="1" lang="zh-CN" altLang="en-US" dirty="0" smtClean="0"/>
              <a:t> </a:t>
            </a:r>
            <a:r>
              <a:rPr kumimoji="1" lang="en-US" altLang="zh-CN" dirty="0" smtClean="0"/>
              <a:t>atomic</a:t>
            </a:r>
            <a:r>
              <a:rPr kumimoji="1" lang="zh-CN" altLang="en-US" dirty="0" smtClean="0"/>
              <a:t> </a:t>
            </a:r>
            <a:r>
              <a:rPr kumimoji="1" lang="en-US" altLang="zh-CN" dirty="0" smtClean="0"/>
              <a:t>heating</a:t>
            </a:r>
            <a:r>
              <a:rPr kumimoji="1" lang="zh-CN" altLang="en-US" dirty="0" smtClean="0"/>
              <a:t> </a:t>
            </a:r>
            <a:r>
              <a:rPr kumimoji="1" lang="en-US" altLang="zh-CN" dirty="0" smtClean="0"/>
              <a:t>due</a:t>
            </a:r>
            <a:r>
              <a:rPr kumimoji="1" lang="zh-CN" altLang="en-US" dirty="0" smtClean="0"/>
              <a:t> </a:t>
            </a:r>
            <a:r>
              <a:rPr kumimoji="1" lang="en-US" altLang="zh-CN" dirty="0" smtClean="0"/>
              <a:t>to</a:t>
            </a:r>
            <a:r>
              <a:rPr kumimoji="1" lang="zh-CN" altLang="en-US" dirty="0" smtClean="0"/>
              <a:t> </a:t>
            </a:r>
            <a:r>
              <a:rPr kumimoji="1" lang="en-US" altLang="zh-CN" dirty="0" smtClean="0"/>
              <a:t>spontaneous</a:t>
            </a:r>
            <a:r>
              <a:rPr kumimoji="1" lang="zh-CN" altLang="en-US" dirty="0" smtClean="0"/>
              <a:t> </a:t>
            </a:r>
            <a:r>
              <a:rPr kumimoji="1" lang="en-US" altLang="zh-CN" dirty="0" smtClean="0"/>
              <a:t>emission.</a:t>
            </a:r>
            <a:r>
              <a:rPr kumimoji="1" lang="zh-CN" altLang="en-US" dirty="0" smtClean="0"/>
              <a:t> </a:t>
            </a:r>
            <a:r>
              <a:rPr kumimoji="1" lang="en-US" altLang="zh-CN" dirty="0" smtClean="0"/>
              <a:t>This</a:t>
            </a:r>
            <a:r>
              <a:rPr kumimoji="1" lang="zh-CN" altLang="en-US" dirty="0" smtClean="0"/>
              <a:t> </a:t>
            </a:r>
            <a:r>
              <a:rPr kumimoji="1" lang="en-US" altLang="zh-CN" dirty="0" smtClean="0"/>
              <a:t>heating</a:t>
            </a:r>
            <a:r>
              <a:rPr kumimoji="1" lang="zh-CN" altLang="en-US" dirty="0" smtClean="0"/>
              <a:t> </a:t>
            </a:r>
            <a:r>
              <a:rPr kumimoji="1" lang="en-US" altLang="zh-CN" dirty="0" smtClean="0"/>
              <a:t>leads</a:t>
            </a:r>
            <a:r>
              <a:rPr kumimoji="1" lang="zh-CN" altLang="en-US" dirty="0" smtClean="0"/>
              <a:t> </a:t>
            </a:r>
            <a:r>
              <a:rPr kumimoji="1" lang="en-US" altLang="zh-CN" dirty="0" smtClean="0"/>
              <a:t>to</a:t>
            </a:r>
            <a:r>
              <a:rPr kumimoji="1" lang="zh-CN" altLang="en-US" dirty="0" smtClean="0"/>
              <a:t> </a:t>
            </a:r>
            <a:r>
              <a:rPr kumimoji="1" lang="en-US" altLang="zh-CN" dirty="0" smtClean="0"/>
              <a:t>loss</a:t>
            </a:r>
            <a:r>
              <a:rPr kumimoji="1" lang="zh-CN" altLang="en-US" dirty="0" smtClean="0"/>
              <a:t> </a:t>
            </a:r>
            <a:r>
              <a:rPr kumimoji="1" lang="en-US" altLang="zh-CN" dirty="0" smtClean="0"/>
              <a:t>of</a:t>
            </a:r>
            <a:r>
              <a:rPr kumimoji="1" lang="zh-CN" altLang="en-US" dirty="0" smtClean="0"/>
              <a:t> </a:t>
            </a:r>
            <a:r>
              <a:rPr kumimoji="1" lang="en-US" altLang="zh-CN" dirty="0" smtClean="0"/>
              <a:t>quantum</a:t>
            </a:r>
            <a:r>
              <a:rPr kumimoji="1" lang="zh-CN" altLang="en-US" dirty="0" smtClean="0"/>
              <a:t> </a:t>
            </a:r>
            <a:r>
              <a:rPr kumimoji="1" lang="en-US" altLang="zh-CN" dirty="0" smtClean="0"/>
              <a:t>degeneracy</a:t>
            </a:r>
            <a:r>
              <a:rPr kumimoji="1" lang="zh-CN" altLang="en-US" dirty="0" smtClean="0"/>
              <a:t> </a:t>
            </a:r>
            <a:r>
              <a:rPr kumimoji="1" lang="en-US" altLang="zh-CN" dirty="0" smtClean="0"/>
              <a:t>and</a:t>
            </a:r>
            <a:r>
              <a:rPr kumimoji="1" lang="zh-CN" altLang="en-US" dirty="0" smtClean="0"/>
              <a:t> </a:t>
            </a:r>
            <a:r>
              <a:rPr kumimoji="1" lang="en-US" altLang="zh-CN" dirty="0" smtClean="0"/>
              <a:t>trap</a:t>
            </a:r>
            <a:r>
              <a:rPr kumimoji="1" lang="zh-CN" altLang="en-US" dirty="0" smtClean="0"/>
              <a:t> </a:t>
            </a:r>
            <a:r>
              <a:rPr kumimoji="1" lang="en-US" altLang="zh-CN" dirty="0" smtClean="0"/>
              <a:t>population</a:t>
            </a:r>
            <a:r>
              <a:rPr kumimoji="1" lang="zh-CN" altLang="en-US" dirty="0" smtClean="0"/>
              <a:t> </a:t>
            </a:r>
            <a:r>
              <a:rPr kumimoji="1" lang="en-US" altLang="zh-CN" dirty="0" smtClean="0"/>
              <a:t>and</a:t>
            </a:r>
            <a:r>
              <a:rPr kumimoji="1" lang="zh-CN" altLang="en-US" dirty="0" smtClean="0"/>
              <a:t> </a:t>
            </a:r>
            <a:r>
              <a:rPr kumimoji="1" lang="en-US" altLang="zh-CN" dirty="0" smtClean="0"/>
              <a:t>severely</a:t>
            </a:r>
            <a:r>
              <a:rPr kumimoji="1" lang="zh-CN" altLang="en-US" dirty="0" smtClean="0"/>
              <a:t> </a:t>
            </a:r>
            <a:r>
              <a:rPr kumimoji="1" lang="en-US" altLang="zh-CN" dirty="0" smtClean="0"/>
              <a:t>limits</a:t>
            </a:r>
            <a:r>
              <a:rPr kumimoji="1" lang="zh-CN" altLang="en-US" dirty="0" smtClean="0"/>
              <a:t> </a:t>
            </a:r>
            <a:r>
              <a:rPr kumimoji="1" lang="en-US" altLang="zh-CN" dirty="0" smtClean="0"/>
              <a:t>the</a:t>
            </a:r>
            <a:r>
              <a:rPr kumimoji="1" lang="zh-CN" altLang="en-US" dirty="0" smtClean="0"/>
              <a:t> </a:t>
            </a:r>
            <a:r>
              <a:rPr kumimoji="1" lang="en-US" altLang="zh-CN" dirty="0" smtClean="0"/>
              <a:t>lifetimes</a:t>
            </a:r>
            <a:r>
              <a:rPr kumimoji="1" lang="zh-CN" altLang="en-US" dirty="0" smtClean="0"/>
              <a:t> </a:t>
            </a:r>
            <a:r>
              <a:rPr kumimoji="1" lang="en-US" altLang="zh-CN" dirty="0" smtClean="0"/>
              <a:t>of</a:t>
            </a:r>
            <a:r>
              <a:rPr kumimoji="1" lang="zh-CN" altLang="en-US" dirty="0" smtClean="0"/>
              <a:t> </a:t>
            </a:r>
            <a:r>
              <a:rPr kumimoji="1" lang="en-US" altLang="zh-CN" dirty="0" err="1" smtClean="0"/>
              <a:t>fermionic</a:t>
            </a:r>
            <a:r>
              <a:rPr kumimoji="1" lang="zh-CN" altLang="en-US" dirty="0" smtClean="0"/>
              <a:t> </a:t>
            </a:r>
            <a:r>
              <a:rPr kumimoji="1" lang="en-US" altLang="zh-CN" dirty="0" smtClean="0"/>
              <a:t>alkali</a:t>
            </a:r>
            <a:r>
              <a:rPr kumimoji="1" lang="zh-CN" altLang="en-US" dirty="0" smtClean="0"/>
              <a:t> </a:t>
            </a:r>
            <a:r>
              <a:rPr kumimoji="1" lang="en-US" altLang="zh-CN" dirty="0" smtClean="0"/>
              <a:t>gases,</a:t>
            </a:r>
            <a:r>
              <a:rPr kumimoji="1" lang="zh-CN" altLang="en-US" dirty="0" smtClean="0"/>
              <a:t> </a:t>
            </a:r>
            <a:r>
              <a:rPr kumimoji="1" lang="en-US" altLang="zh-CN" dirty="0" smtClean="0"/>
              <a:t>hampering</a:t>
            </a:r>
            <a:r>
              <a:rPr kumimoji="1" lang="zh-CN" altLang="en-US" dirty="0" smtClean="0"/>
              <a:t> </a:t>
            </a:r>
            <a:r>
              <a:rPr kumimoji="1" lang="en-US" altLang="zh-CN" dirty="0" smtClean="0"/>
              <a:t>the</a:t>
            </a:r>
            <a:r>
              <a:rPr kumimoji="1" lang="zh-CN" altLang="en-US" dirty="0" smtClean="0"/>
              <a:t> </a:t>
            </a:r>
            <a:r>
              <a:rPr kumimoji="1" lang="en-US" altLang="zh-CN" dirty="0" smtClean="0"/>
              <a:t>study</a:t>
            </a:r>
            <a:r>
              <a:rPr kumimoji="1" lang="zh-CN" altLang="en-US" dirty="0" smtClean="0"/>
              <a:t> </a:t>
            </a:r>
            <a:r>
              <a:rPr kumimoji="1" lang="en-US" altLang="zh-CN" dirty="0" smtClean="0"/>
              <a:t>of</a:t>
            </a:r>
            <a:r>
              <a:rPr kumimoji="1" lang="zh-CN" altLang="en-US" dirty="0" smtClean="0"/>
              <a:t> </a:t>
            </a:r>
            <a:r>
              <a:rPr kumimoji="1" lang="en-US" altLang="zh-CN" dirty="0" smtClean="0"/>
              <a:t>quantum</a:t>
            </a:r>
            <a:r>
              <a:rPr kumimoji="1" lang="zh-CN" altLang="en-US" dirty="0" smtClean="0"/>
              <a:t> </a:t>
            </a:r>
            <a:r>
              <a:rPr kumimoji="1" lang="en-US" altLang="zh-CN" dirty="0" smtClean="0"/>
              <a:t>many-body</a:t>
            </a:r>
            <a:r>
              <a:rPr kumimoji="1" lang="zh-CN" altLang="en-US" dirty="0" smtClean="0"/>
              <a:t> </a:t>
            </a:r>
            <a:r>
              <a:rPr kumimoji="1" lang="en-US" altLang="zh-CN" dirty="0" smtClean="0"/>
              <a:t>phenomena</a:t>
            </a:r>
            <a:r>
              <a:rPr kumimoji="1" lang="zh-CN" altLang="en-US" dirty="0" smtClean="0"/>
              <a:t> </a:t>
            </a:r>
            <a:r>
              <a:rPr kumimoji="1" lang="en-US" altLang="zh-CN" dirty="0" smtClean="0"/>
              <a:t>manifest</a:t>
            </a:r>
            <a:r>
              <a:rPr kumimoji="1" lang="zh-CN" altLang="en-US" dirty="0" smtClean="0"/>
              <a:t> </a:t>
            </a:r>
            <a:r>
              <a:rPr kumimoji="1" lang="en-US" altLang="zh-CN" dirty="0" smtClean="0"/>
              <a:t>at</a:t>
            </a:r>
            <a:r>
              <a:rPr kumimoji="1" lang="zh-CN" altLang="en-US" dirty="0" smtClean="0"/>
              <a:t> </a:t>
            </a:r>
            <a:r>
              <a:rPr kumimoji="1" lang="en-US" altLang="zh-CN" dirty="0" smtClean="0"/>
              <a:t>longer</a:t>
            </a:r>
            <a:r>
              <a:rPr kumimoji="1" lang="zh-CN" altLang="en-US" dirty="0" smtClean="0"/>
              <a:t> </a:t>
            </a:r>
            <a:r>
              <a:rPr kumimoji="1" lang="en-US" altLang="zh-CN" dirty="0" smtClean="0"/>
              <a:t>timescales.</a:t>
            </a:r>
            <a:endParaRPr kumimoji="1" lang="zh-CN" altLang="en-US" dirty="0"/>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8</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kumimoji="1" lang="zh-CN" altLang="en-US" dirty="0" smtClean="0">
                <a:latin typeface="Arial" panose="020B0604020202020204"/>
                <a:cs typeface="Arial" panose="020B0604020202020204"/>
              </a:rPr>
              <a:t>为了有效的避免上述方案中产生的加热效应，目前实验上也提出了一些其他的方案。由于碱金属原子的基态不携带角动量，所以必须通过双光子过程耦合到具有内秉自旋轨道耦合的激发态精细结构来实现有效的赝自旋态翻转。但是对于</a:t>
            </a:r>
            <a:r>
              <a:rPr kumimoji="1" lang="zh-CN" altLang="zh-CN" dirty="0" smtClean="0">
                <a:latin typeface="Arial" panose="020B0604020202020204"/>
                <a:cs typeface="Arial" panose="020B0604020202020204"/>
              </a:rPr>
              <a:t>（</a:t>
            </a:r>
            <a:r>
              <a:rPr kumimoji="1" lang="en-US" altLang="zh-CN" dirty="0" smtClean="0">
                <a:latin typeface="Arial" panose="020B0604020202020204"/>
                <a:cs typeface="Arial" panose="020B0604020202020204"/>
              </a:rPr>
              <a:t>1</a:t>
            </a:r>
            <a:r>
              <a:rPr kumimoji="1" lang="zh-CN" altLang="en-US" dirty="0" smtClean="0">
                <a:latin typeface="Arial" panose="020B0604020202020204"/>
                <a:cs typeface="Arial" panose="020B0604020202020204"/>
              </a:rPr>
              <a:t>）碱土金属原子或者具有基态角动量的原子，则可以通过单光子</a:t>
            </a:r>
            <a:r>
              <a:rPr kumimoji="1" lang="en-US" altLang="zh-CN" dirty="0" smtClean="0">
                <a:latin typeface="Arial" panose="020B0604020202020204"/>
                <a:cs typeface="Arial" panose="020B0604020202020204"/>
              </a:rPr>
              <a:t>Raman</a:t>
            </a:r>
            <a:r>
              <a:rPr kumimoji="1" lang="zh-CN" altLang="en-US" dirty="0" smtClean="0">
                <a:latin typeface="Arial" panose="020B0604020202020204"/>
                <a:cs typeface="Arial" panose="020B0604020202020204"/>
              </a:rPr>
              <a:t>过程来直接耦合基态，避免了使用精细结构激发态带来的加热。最近，</a:t>
            </a:r>
            <a:r>
              <a:rPr kumimoji="1" lang="en-US" altLang="zh-CN" dirty="0" err="1" smtClean="0">
                <a:latin typeface="Arial" panose="020B0604020202020204"/>
                <a:cs typeface="Arial" panose="020B0604020202020204"/>
              </a:rPr>
              <a:t>Ketterle</a:t>
            </a:r>
            <a:r>
              <a:rPr kumimoji="1" lang="zh-CN" altLang="en-US" dirty="0" smtClean="0">
                <a:latin typeface="Arial" panose="020B0604020202020204"/>
                <a:cs typeface="Arial" panose="020B0604020202020204"/>
              </a:rPr>
              <a:t>研究组利用激光辅助原子隧穿方法，在双阱超晶格势中实现了一维自旋轨道耦合。这个方案利用了每一层</a:t>
            </a:r>
            <a:r>
              <a:rPr kumimoji="1" lang="en-US" altLang="zh-CN" dirty="0" smtClean="0">
                <a:latin typeface="Arial" panose="020B0604020202020204"/>
                <a:cs typeface="Arial" panose="020B0604020202020204"/>
              </a:rPr>
              <a:t>(</a:t>
            </a:r>
            <a:r>
              <a:rPr kumimoji="1" lang="zh-CN" altLang="en-US" dirty="0" smtClean="0">
                <a:latin typeface="Arial" panose="020B0604020202020204"/>
                <a:cs typeface="Arial" panose="020B0604020202020204"/>
              </a:rPr>
              <a:t>阱</a:t>
            </a:r>
            <a:r>
              <a:rPr kumimoji="1" lang="en-US" altLang="zh-CN" dirty="0" smtClean="0">
                <a:latin typeface="Arial" panose="020B0604020202020204"/>
                <a:cs typeface="Arial" panose="020B0604020202020204"/>
              </a:rPr>
              <a:t>)</a:t>
            </a:r>
            <a:r>
              <a:rPr kumimoji="1" lang="zh-CN" altLang="en-US" dirty="0" smtClean="0">
                <a:latin typeface="Arial" panose="020B0604020202020204"/>
                <a:cs typeface="Arial" panose="020B0604020202020204"/>
              </a:rPr>
              <a:t>的轨道自由度来作为赝自旋自由度，在隧穿的同时产生动量转移，但是隧穿过程不需要使用近共振的激光，因此可以有效的避免加热。这一方案的优势在于：体系寿命长，原子间相互作用可以调节，容易探测，特别是不限制原子种类，对于锂和钾等碱金属费米原子也适用。我们在这方面跟进较早，这个工作也是基于这个方案。</a:t>
            </a:r>
            <a:endParaRPr kumimoji="1" lang="en-US" altLang="zh-CN" dirty="0" smtClean="0">
              <a:latin typeface="Arial" panose="020B0604020202020204"/>
              <a:cs typeface="Arial" panose="020B0604020202020204"/>
            </a:endParaRPr>
          </a:p>
          <a:p>
            <a:pPr marL="0" marR="0" indent="0" algn="l" defTabSz="457200" rtl="0" eaLnBrk="1" fontAlgn="auto" latinLnBrk="0" hangingPunct="1">
              <a:lnSpc>
                <a:spcPct val="100000"/>
              </a:lnSpc>
              <a:spcBef>
                <a:spcPts val="0"/>
              </a:spcBef>
              <a:spcAft>
                <a:spcPts val="0"/>
              </a:spcAft>
              <a:buClrTx/>
              <a:buSzTx/>
              <a:buFontTx/>
              <a:buNone/>
              <a:defRPr/>
            </a:pPr>
            <a:endParaRPr kumimoji="1" lang="en-US" altLang="zh-CN" dirty="0" smtClean="0">
              <a:latin typeface="Arial" panose="020B0604020202020204"/>
              <a:cs typeface="Arial" panose="020B0604020202020204"/>
            </a:endParaRPr>
          </a:p>
          <a:p>
            <a:endParaRPr kumimoji="1" lang="en-US" altLang="zh-CN" dirty="0" smtClean="0">
              <a:latin typeface="Arial" panose="020B0604020202020204"/>
              <a:cs typeface="Arial" panose="020B0604020202020204"/>
            </a:endParaRPr>
          </a:p>
          <a:p>
            <a:r>
              <a:rPr kumimoji="1" lang="en-US" altLang="zh-CN" dirty="0" smtClean="0">
                <a:latin typeface="Arial" panose="020B0604020202020204"/>
                <a:cs typeface="Arial" panose="020B0604020202020204"/>
              </a:rPr>
              <a:t>M.</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Wall,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et</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al.,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Phys.</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Rev.</a:t>
            </a:r>
            <a:r>
              <a:rPr kumimoji="1" lang="zh-CN" altLang="en-US" dirty="0" smtClean="0">
                <a:latin typeface="Arial" panose="020B0604020202020204"/>
                <a:cs typeface="Arial" panose="020B0604020202020204"/>
              </a:rPr>
              <a:t> </a:t>
            </a:r>
            <a:r>
              <a:rPr kumimoji="1" lang="en-US" altLang="zh-CN" dirty="0" err="1" smtClean="0">
                <a:latin typeface="Arial" panose="020B0604020202020204"/>
                <a:cs typeface="Arial" panose="020B0604020202020204"/>
              </a:rPr>
              <a:t>Lett</a:t>
            </a:r>
            <a:r>
              <a:rPr kumimoji="1" lang="en-US" altLang="zh-CN" dirty="0" smtClean="0">
                <a:latin typeface="Arial" panose="020B0604020202020204"/>
                <a:cs typeface="Arial" panose="020B0604020202020204"/>
              </a:rPr>
              <a:t>.</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116,</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035301</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(2016);</a:t>
            </a:r>
          </a:p>
          <a:p>
            <a:r>
              <a:rPr kumimoji="1" lang="en-US" altLang="zh-CN" dirty="0" smtClean="0">
                <a:latin typeface="Arial" panose="020B0604020202020204"/>
                <a:cs typeface="Arial" panose="020B0604020202020204"/>
              </a:rPr>
              <a:t>M.</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Mancini,</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et</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al.,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Science</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349,</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1510</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(2015);</a:t>
            </a:r>
          </a:p>
          <a:p>
            <a:r>
              <a:rPr kumimoji="1" lang="en-US" altLang="zh-CN" dirty="0" smtClean="0">
                <a:latin typeface="Arial" panose="020B0604020202020204"/>
                <a:cs typeface="Arial" panose="020B0604020202020204"/>
              </a:rPr>
              <a:t>N.</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Q.</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Burdick,</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Y.</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Tang,</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and</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B.</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Lev,</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Phys.</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Rev.</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X</a:t>
            </a:r>
            <a:r>
              <a:rPr kumimoji="1" lang="zh-CN" altLang="zh-CN" dirty="0" smtClean="0">
                <a:latin typeface="Arial" panose="020B0604020202020204"/>
                <a:cs typeface="Arial" panose="020B0604020202020204"/>
              </a:rPr>
              <a:t>,</a:t>
            </a:r>
            <a:r>
              <a:rPr kumimoji="1" lang="en-US" altLang="zh-CN" dirty="0" smtClean="0">
                <a:latin typeface="Arial" panose="020B0604020202020204"/>
                <a:cs typeface="Arial" panose="020B0604020202020204"/>
              </a:rPr>
              <a:t>6,</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031022</a:t>
            </a:r>
            <a:r>
              <a:rPr kumimoji="1" lang="zh-CN" altLang="en-US" dirty="0" smtClean="0">
                <a:latin typeface="Arial" panose="020B0604020202020204"/>
                <a:cs typeface="Arial" panose="020B0604020202020204"/>
              </a:rPr>
              <a:t> </a:t>
            </a:r>
            <a:r>
              <a:rPr kumimoji="1" lang="zh-CN" altLang="zh-CN" dirty="0" smtClean="0">
                <a:latin typeface="Arial" panose="020B0604020202020204"/>
                <a:cs typeface="Arial" panose="020B0604020202020204"/>
              </a:rPr>
              <a:t>(</a:t>
            </a:r>
            <a:r>
              <a:rPr kumimoji="1" lang="en-US" altLang="zh-CN" dirty="0" smtClean="0">
                <a:latin typeface="Arial" panose="020B0604020202020204"/>
                <a:cs typeface="Arial" panose="020B0604020202020204"/>
              </a:rPr>
              <a:t>2016).</a:t>
            </a:r>
            <a:endParaRPr kumimoji="1" lang="zh-CN" altLang="en-US" dirty="0">
              <a:latin typeface="Arial" panose="020B0604020202020204"/>
              <a:cs typeface="Arial" panose="020B0604020202020204"/>
            </a:endParaRPr>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kumimoji="1" lang="zh-CN" altLang="en-US" dirty="0" smtClean="0">
                <a:latin typeface="Arial" panose="020B0604020202020204"/>
                <a:cs typeface="Arial" panose="020B0604020202020204"/>
              </a:rPr>
              <a:t>为了有效的避免上述方案中产生的加热效应，目前实验上也提出了一些其他的方案。由于碱金属原子的基态不携带角动量，所以必须通过双光子过程耦合到具有内秉自旋轨道耦合的激发态精细结构来实现有效的赝自旋态翻转。但是对于</a:t>
            </a:r>
            <a:r>
              <a:rPr kumimoji="1" lang="zh-CN" altLang="zh-CN" dirty="0" smtClean="0">
                <a:latin typeface="Arial" panose="020B0604020202020204"/>
                <a:cs typeface="Arial" panose="020B0604020202020204"/>
              </a:rPr>
              <a:t>（</a:t>
            </a:r>
            <a:r>
              <a:rPr kumimoji="1" lang="en-US" altLang="zh-CN" dirty="0" smtClean="0">
                <a:latin typeface="Arial" panose="020B0604020202020204"/>
                <a:cs typeface="Arial" panose="020B0604020202020204"/>
              </a:rPr>
              <a:t>1</a:t>
            </a:r>
            <a:r>
              <a:rPr kumimoji="1" lang="zh-CN" altLang="en-US" dirty="0" smtClean="0">
                <a:latin typeface="Arial" panose="020B0604020202020204"/>
                <a:cs typeface="Arial" panose="020B0604020202020204"/>
              </a:rPr>
              <a:t>）碱土金属原子或者具有基态角动量的原子，则可以通过单光子</a:t>
            </a:r>
            <a:r>
              <a:rPr kumimoji="1" lang="en-US" altLang="zh-CN" dirty="0" smtClean="0">
                <a:latin typeface="Arial" panose="020B0604020202020204"/>
                <a:cs typeface="Arial" panose="020B0604020202020204"/>
              </a:rPr>
              <a:t>Raman</a:t>
            </a:r>
            <a:r>
              <a:rPr kumimoji="1" lang="zh-CN" altLang="en-US" dirty="0" smtClean="0">
                <a:latin typeface="Arial" panose="020B0604020202020204"/>
                <a:cs typeface="Arial" panose="020B0604020202020204"/>
              </a:rPr>
              <a:t>过程来直接耦合基态，避免了使用精细结构激发态带来的加热。最近，</a:t>
            </a:r>
            <a:r>
              <a:rPr kumimoji="1" lang="en-US" altLang="zh-CN" dirty="0" err="1" smtClean="0">
                <a:latin typeface="Arial" panose="020B0604020202020204"/>
                <a:cs typeface="Arial" panose="020B0604020202020204"/>
              </a:rPr>
              <a:t>Ketterle</a:t>
            </a:r>
            <a:r>
              <a:rPr kumimoji="1" lang="zh-CN" altLang="en-US" dirty="0" smtClean="0">
                <a:latin typeface="Arial" panose="020B0604020202020204"/>
                <a:cs typeface="Arial" panose="020B0604020202020204"/>
              </a:rPr>
              <a:t>研究组利用激光辅助原子隧穿方法，在双阱超晶格势中实现了一维自旋轨道耦合。这个方案利用了每一层</a:t>
            </a:r>
            <a:r>
              <a:rPr kumimoji="1" lang="en-US" altLang="zh-CN" dirty="0" smtClean="0">
                <a:latin typeface="Arial" panose="020B0604020202020204"/>
                <a:cs typeface="Arial" panose="020B0604020202020204"/>
              </a:rPr>
              <a:t>(</a:t>
            </a:r>
            <a:r>
              <a:rPr kumimoji="1" lang="zh-CN" altLang="en-US" dirty="0" smtClean="0">
                <a:latin typeface="Arial" panose="020B0604020202020204"/>
                <a:cs typeface="Arial" panose="020B0604020202020204"/>
              </a:rPr>
              <a:t>阱</a:t>
            </a:r>
            <a:r>
              <a:rPr kumimoji="1" lang="en-US" altLang="zh-CN" dirty="0" smtClean="0">
                <a:latin typeface="Arial" panose="020B0604020202020204"/>
                <a:cs typeface="Arial" panose="020B0604020202020204"/>
              </a:rPr>
              <a:t>)</a:t>
            </a:r>
            <a:r>
              <a:rPr kumimoji="1" lang="zh-CN" altLang="en-US" dirty="0" smtClean="0">
                <a:latin typeface="Arial" panose="020B0604020202020204"/>
                <a:cs typeface="Arial" panose="020B0604020202020204"/>
              </a:rPr>
              <a:t>的轨道自由度来作为赝自旋自由度，在隧穿的同时产生动量转移，但是隧穿过程不需要使用近共振的激光，因此可以有效的避免加热。这一方案的优势在于：体系寿命长，原子间相互作用可以调节，容易探测，特别是不限制原子种类，对于锂和钾等碱金属费米原子也适用。我们在这方面跟进较早，这个工作也是基于这个方案。</a:t>
            </a:r>
            <a:endParaRPr kumimoji="1" lang="en-US" altLang="zh-CN" dirty="0" smtClean="0">
              <a:latin typeface="Arial" panose="020B0604020202020204"/>
              <a:cs typeface="Arial" panose="020B0604020202020204"/>
            </a:endParaRPr>
          </a:p>
          <a:p>
            <a:pPr marL="0" marR="0" indent="0" algn="l" defTabSz="457200" rtl="0" eaLnBrk="1" fontAlgn="auto" latinLnBrk="0" hangingPunct="1">
              <a:lnSpc>
                <a:spcPct val="100000"/>
              </a:lnSpc>
              <a:spcBef>
                <a:spcPts val="0"/>
              </a:spcBef>
              <a:spcAft>
                <a:spcPts val="0"/>
              </a:spcAft>
              <a:buClrTx/>
              <a:buSzTx/>
              <a:buFontTx/>
              <a:buNone/>
              <a:defRPr/>
            </a:pPr>
            <a:endParaRPr kumimoji="1" lang="en-US" altLang="zh-CN" dirty="0" smtClean="0">
              <a:latin typeface="Arial" panose="020B0604020202020204"/>
              <a:cs typeface="Arial" panose="020B0604020202020204"/>
            </a:endParaRPr>
          </a:p>
          <a:p>
            <a:endParaRPr kumimoji="1" lang="en-US" altLang="zh-CN" dirty="0" smtClean="0">
              <a:latin typeface="Arial" panose="020B0604020202020204"/>
              <a:cs typeface="Arial" panose="020B0604020202020204"/>
            </a:endParaRPr>
          </a:p>
          <a:p>
            <a:r>
              <a:rPr kumimoji="1" lang="en-US" altLang="zh-CN" dirty="0" smtClean="0">
                <a:latin typeface="Arial" panose="020B0604020202020204"/>
                <a:cs typeface="Arial" panose="020B0604020202020204"/>
              </a:rPr>
              <a:t>M.</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Wall,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et</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al.,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Phys.</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Rev.</a:t>
            </a:r>
            <a:r>
              <a:rPr kumimoji="1" lang="zh-CN" altLang="en-US" dirty="0" smtClean="0">
                <a:latin typeface="Arial" panose="020B0604020202020204"/>
                <a:cs typeface="Arial" panose="020B0604020202020204"/>
              </a:rPr>
              <a:t> </a:t>
            </a:r>
            <a:r>
              <a:rPr kumimoji="1" lang="en-US" altLang="zh-CN" dirty="0" err="1" smtClean="0">
                <a:latin typeface="Arial" panose="020B0604020202020204"/>
                <a:cs typeface="Arial" panose="020B0604020202020204"/>
              </a:rPr>
              <a:t>Lett</a:t>
            </a:r>
            <a:r>
              <a:rPr kumimoji="1" lang="en-US" altLang="zh-CN" dirty="0" smtClean="0">
                <a:latin typeface="Arial" panose="020B0604020202020204"/>
                <a:cs typeface="Arial" panose="020B0604020202020204"/>
              </a:rPr>
              <a:t>.</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116,</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035301</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(2016);</a:t>
            </a:r>
          </a:p>
          <a:p>
            <a:r>
              <a:rPr kumimoji="1" lang="en-US" altLang="zh-CN" dirty="0" smtClean="0">
                <a:latin typeface="Arial" panose="020B0604020202020204"/>
                <a:cs typeface="Arial" panose="020B0604020202020204"/>
              </a:rPr>
              <a:t>M.</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Mancini,</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et</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al.,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Science</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349,</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1510</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(2015);</a:t>
            </a:r>
          </a:p>
          <a:p>
            <a:r>
              <a:rPr kumimoji="1" lang="en-US" altLang="zh-CN" dirty="0" smtClean="0">
                <a:latin typeface="Arial" panose="020B0604020202020204"/>
                <a:cs typeface="Arial" panose="020B0604020202020204"/>
              </a:rPr>
              <a:t>N.</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Q.</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Burdick,</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Y.</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Tang,</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and</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B.</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L.</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Lev,</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Phys.</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Rev.</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X</a:t>
            </a:r>
            <a:r>
              <a:rPr kumimoji="1" lang="zh-CN" altLang="zh-CN" dirty="0" smtClean="0">
                <a:latin typeface="Arial" panose="020B0604020202020204"/>
                <a:cs typeface="Arial" panose="020B0604020202020204"/>
              </a:rPr>
              <a:t>,</a:t>
            </a:r>
            <a:r>
              <a:rPr kumimoji="1" lang="en-US" altLang="zh-CN" dirty="0" smtClean="0">
                <a:latin typeface="Arial" panose="020B0604020202020204"/>
                <a:cs typeface="Arial" panose="020B0604020202020204"/>
              </a:rPr>
              <a:t>6,</a:t>
            </a:r>
            <a:r>
              <a:rPr kumimoji="1" lang="zh-CN" altLang="en-US" dirty="0" smtClean="0">
                <a:latin typeface="Arial" panose="020B0604020202020204"/>
                <a:cs typeface="Arial" panose="020B0604020202020204"/>
              </a:rPr>
              <a:t> </a:t>
            </a:r>
            <a:r>
              <a:rPr kumimoji="1" lang="en-US" altLang="zh-CN" dirty="0" smtClean="0">
                <a:latin typeface="Arial" panose="020B0604020202020204"/>
                <a:cs typeface="Arial" panose="020B0604020202020204"/>
              </a:rPr>
              <a:t>031022</a:t>
            </a:r>
            <a:r>
              <a:rPr kumimoji="1" lang="zh-CN" altLang="en-US" dirty="0" smtClean="0">
                <a:latin typeface="Arial" panose="020B0604020202020204"/>
                <a:cs typeface="Arial" panose="020B0604020202020204"/>
              </a:rPr>
              <a:t> </a:t>
            </a:r>
            <a:r>
              <a:rPr kumimoji="1" lang="zh-CN" altLang="zh-CN" dirty="0" smtClean="0">
                <a:latin typeface="Arial" panose="020B0604020202020204"/>
                <a:cs typeface="Arial" panose="020B0604020202020204"/>
              </a:rPr>
              <a:t>(</a:t>
            </a:r>
            <a:r>
              <a:rPr kumimoji="1" lang="en-US" altLang="zh-CN" dirty="0" smtClean="0">
                <a:latin typeface="Arial" panose="020B0604020202020204"/>
                <a:cs typeface="Arial" panose="020B0604020202020204"/>
              </a:rPr>
              <a:t>2016).</a:t>
            </a:r>
            <a:endParaRPr kumimoji="1" lang="zh-CN" altLang="en-US" dirty="0">
              <a:latin typeface="Arial" panose="020B0604020202020204"/>
              <a:cs typeface="Arial" panose="020B0604020202020204"/>
            </a:endParaRPr>
          </a:p>
        </p:txBody>
      </p:sp>
      <p:sp>
        <p:nvSpPr>
          <p:cNvPr id="4" name="幻灯片编号占位符 3"/>
          <p:cNvSpPr>
            <a:spLocks noGrp="1"/>
          </p:cNvSpPr>
          <p:nvPr>
            <p:ph type="sldNum" sz="quarter" idx="10"/>
          </p:nvPr>
        </p:nvSpPr>
        <p:spPr/>
        <p:txBody>
          <a:bodyPr/>
          <a:lstStyle/>
          <a:p>
            <a:pPr>
              <a:defRPr/>
            </a:pPr>
            <a:fld id="{80B0967E-1F2B-1547-A2AD-0220E62EADB4}" type="slidenum">
              <a:rPr lang="en-US" altLang="zh-CN" smtClean="0"/>
              <a:t>10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A3AD3618-83AA-DC40-84D0-D1D7A7914AA0}" type="datetimeFigureOut">
              <a:rPr kumimoji="1" lang="zh-CN" altLang="en-US" smtClean="0"/>
              <a:t>2018/8/1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53B3CC2-0685-CC4E-8250-E6FE9E2D8012}"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D3618-83AA-DC40-84D0-D1D7A7914AA0}" type="datetimeFigureOut">
              <a:rPr kumimoji="1" lang="zh-CN" altLang="en-US" smtClean="0"/>
              <a:t>2018/8/1</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3CC2-0685-CC4E-8250-E6FE9E2D8012}"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5.bin"/><Relationship Id="rId18" Type="http://schemas.openxmlformats.org/officeDocument/2006/relationships/image" Target="../media/image25.emf"/><Relationship Id="rId26" Type="http://schemas.openxmlformats.org/officeDocument/2006/relationships/image" Target="../media/image29.emf"/><Relationship Id="rId3" Type="http://schemas.openxmlformats.org/officeDocument/2006/relationships/notesSlide" Target="../notesSlides/notesSlide11.xml"/><Relationship Id="rId21" Type="http://schemas.openxmlformats.org/officeDocument/2006/relationships/oleObject" Target="../embeddings/oleObject9.bin"/><Relationship Id="rId34" Type="http://schemas.openxmlformats.org/officeDocument/2006/relationships/image" Target="../media/image32.emf"/><Relationship Id="rId7" Type="http://schemas.openxmlformats.org/officeDocument/2006/relationships/oleObject" Target="../embeddings/oleObject2.bin"/><Relationship Id="rId12" Type="http://schemas.openxmlformats.org/officeDocument/2006/relationships/image" Target="../media/image22.e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4.bin"/><Relationship Id="rId2" Type="http://schemas.openxmlformats.org/officeDocument/2006/relationships/slideLayout" Target="../slideLayouts/slideLayout7.xml"/><Relationship Id="rId16" Type="http://schemas.openxmlformats.org/officeDocument/2006/relationships/image" Target="../media/image24.emf"/><Relationship Id="rId20" Type="http://schemas.openxmlformats.org/officeDocument/2006/relationships/image" Target="../media/image26.emf"/><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19.emf"/><Relationship Id="rId11" Type="http://schemas.openxmlformats.org/officeDocument/2006/relationships/oleObject" Target="../embeddings/oleObject4.bin"/><Relationship Id="rId24" Type="http://schemas.openxmlformats.org/officeDocument/2006/relationships/image" Target="../media/image28.emf"/><Relationship Id="rId32" Type="http://schemas.openxmlformats.org/officeDocument/2006/relationships/image" Target="../media/image35.png"/><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30.emf"/><Relationship Id="rId10" Type="http://schemas.openxmlformats.org/officeDocument/2006/relationships/image" Target="../media/image21.emf"/><Relationship Id="rId19" Type="http://schemas.openxmlformats.org/officeDocument/2006/relationships/oleObject" Target="../embeddings/oleObject8.bin"/><Relationship Id="rId31"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oleObject" Target="../embeddings/oleObject3.bin"/><Relationship Id="rId14" Type="http://schemas.openxmlformats.org/officeDocument/2006/relationships/image" Target="../media/image23.emf"/><Relationship Id="rId22" Type="http://schemas.openxmlformats.org/officeDocument/2006/relationships/image" Target="../media/image27.emf"/><Relationship Id="rId27" Type="http://schemas.openxmlformats.org/officeDocument/2006/relationships/oleObject" Target="../embeddings/oleObject12.bin"/><Relationship Id="rId30"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609803" y="1762504"/>
            <a:ext cx="7861426" cy="1421928"/>
          </a:xfrm>
          <a:prstGeom prst="rect">
            <a:avLst/>
          </a:prstGeom>
          <a:noFill/>
          <a:ln>
            <a:noFill/>
          </a:ln>
          <a:effectLst/>
        </p:spPr>
        <p:txBody>
          <a:bodyPr wrap="square">
            <a:spAutoFit/>
          </a:bodyPr>
          <a:lstStyle/>
          <a:p>
            <a:pPr algn="ctr">
              <a:lnSpc>
                <a:spcPct val="120000"/>
              </a:lnSpc>
              <a:defRPr/>
            </a:pPr>
            <a:r>
              <a:rPr lang="en-US" altLang="zh-CN" sz="3600" b="1" dirty="0" smtClean="0">
                <a:solidFill>
                  <a:srgbClr val="FF0000"/>
                </a:solidFill>
              </a:rPr>
              <a:t>Robust </a:t>
            </a:r>
            <a:r>
              <a:rPr lang="en-US" altLang="zh-CN" sz="3600" b="1" dirty="0">
                <a:solidFill>
                  <a:srgbClr val="FF0000"/>
                </a:solidFill>
              </a:rPr>
              <a:t>Larkin-</a:t>
            </a:r>
            <a:r>
              <a:rPr lang="en-US" altLang="zh-CN" sz="3600" b="1" dirty="0" err="1">
                <a:solidFill>
                  <a:srgbClr val="FF0000"/>
                </a:solidFill>
              </a:rPr>
              <a:t>Ovchinikov</a:t>
            </a:r>
            <a:r>
              <a:rPr lang="en-US" altLang="zh-CN" sz="3600" b="1" dirty="0">
                <a:solidFill>
                  <a:srgbClr val="FF0000"/>
                </a:solidFill>
              </a:rPr>
              <a:t> </a:t>
            </a:r>
            <a:r>
              <a:rPr lang="en-US" altLang="zh-CN" sz="3600" b="1" dirty="0" err="1" smtClean="0">
                <a:solidFill>
                  <a:srgbClr val="FF0000"/>
                </a:solidFill>
              </a:rPr>
              <a:t>superfluidity</a:t>
            </a:r>
            <a:r>
              <a:rPr lang="en-US" altLang="zh-CN" sz="3600" b="1" dirty="0" smtClean="0">
                <a:solidFill>
                  <a:srgbClr val="FF0000"/>
                </a:solidFill>
              </a:rPr>
              <a:t> </a:t>
            </a:r>
            <a:r>
              <a:rPr lang="en-US" altLang="zh-CN" sz="3600" b="1" dirty="0">
                <a:solidFill>
                  <a:srgbClr val="FF0000"/>
                </a:solidFill>
              </a:rPr>
              <a:t>in laser-assisted bilayer Fermi gases</a:t>
            </a:r>
            <a:endParaRPr lang="en-US" sz="3600" b="1" dirty="0">
              <a:solidFill>
                <a:srgbClr val="FF0000"/>
              </a:solidFill>
            </a:endParaRPr>
          </a:p>
        </p:txBody>
      </p:sp>
      <p:sp>
        <p:nvSpPr>
          <p:cNvPr id="5125" name="Rectangle 5"/>
          <p:cNvSpPr>
            <a:spLocks noChangeArrowheads="1"/>
          </p:cNvSpPr>
          <p:nvPr/>
        </p:nvSpPr>
        <p:spPr bwMode="auto">
          <a:xfrm>
            <a:off x="3606606" y="3350047"/>
            <a:ext cx="1960793" cy="584775"/>
          </a:xfrm>
          <a:prstGeom prst="rect">
            <a:avLst/>
          </a:prstGeom>
          <a:noFill/>
          <a:ln>
            <a:noFill/>
          </a:ln>
          <a:effectLst/>
        </p:spPr>
        <p:txBody>
          <a:bodyPr wrap="none">
            <a:spAutoFit/>
          </a:bodyPr>
          <a:lstStyle/>
          <a:p>
            <a:pPr>
              <a:defRPr/>
            </a:pPr>
            <a:r>
              <a:rPr lang="en-US" altLang="zh-CN" sz="3200" b="1" dirty="0" err="1">
                <a:solidFill>
                  <a:srgbClr val="1E0AB6"/>
                </a:solidFill>
              </a:rPr>
              <a:t>AnChun</a:t>
            </a:r>
            <a:r>
              <a:rPr kumimoji="1" lang="en-US" altLang="zh-CN" sz="3200" b="1" dirty="0" smtClean="0">
                <a:solidFill>
                  <a:srgbClr val="0000FF"/>
                </a:solidFill>
                <a:latin typeface="华文隶书" panose="02010800040101010101" charset="-122"/>
                <a:ea typeface="华文隶书" panose="02010800040101010101" charset="-122"/>
                <a:cs typeface="华文隶书" panose="02010800040101010101" charset="-122"/>
              </a:rPr>
              <a:t> </a:t>
            </a:r>
            <a:r>
              <a:rPr lang="en-US" altLang="zh-CN" sz="3200" b="1" dirty="0">
                <a:solidFill>
                  <a:srgbClr val="1E0AB6"/>
                </a:solidFill>
              </a:rPr>
              <a:t>Ji </a:t>
            </a:r>
            <a:endParaRPr lang="zh-CN" altLang="en-US" sz="3200" b="1" dirty="0">
              <a:solidFill>
                <a:srgbClr val="1E0AB6"/>
              </a:solidFill>
            </a:endParaRPr>
          </a:p>
        </p:txBody>
      </p:sp>
      <p:sp>
        <p:nvSpPr>
          <p:cNvPr id="8" name="Rectangle 5"/>
          <p:cNvSpPr>
            <a:spLocks noChangeArrowheads="1"/>
          </p:cNvSpPr>
          <p:nvPr/>
        </p:nvSpPr>
        <p:spPr bwMode="auto">
          <a:xfrm>
            <a:off x="2183380" y="4217850"/>
            <a:ext cx="5960030" cy="584775"/>
          </a:xfrm>
          <a:prstGeom prst="rect">
            <a:avLst/>
          </a:prstGeom>
          <a:noFill/>
          <a:ln>
            <a:noFill/>
          </a:ln>
          <a:effectLst/>
        </p:spPr>
        <p:txBody>
          <a:bodyPr wrap="none">
            <a:spAutoFit/>
          </a:bodyPr>
          <a:lstStyle/>
          <a:p>
            <a:pPr>
              <a:defRPr/>
            </a:pPr>
            <a:r>
              <a:rPr lang="en-US" altLang="zh-CN" sz="3200" b="1" dirty="0">
                <a:solidFill>
                  <a:srgbClr val="1E0AB6"/>
                </a:solidFill>
              </a:rPr>
              <a:t>Capital Normal  </a:t>
            </a:r>
            <a:r>
              <a:rPr lang="en-US" altLang="zh-CN" sz="3200" b="1" dirty="0" smtClean="0">
                <a:solidFill>
                  <a:srgbClr val="1E0AB6"/>
                </a:solidFill>
              </a:rPr>
              <a:t>University</a:t>
            </a:r>
            <a:r>
              <a:rPr lang="en-US" altLang="zh-CN" sz="3200" b="1" dirty="0">
                <a:solidFill>
                  <a:srgbClr val="1E0AB6"/>
                </a:solidFill>
              </a:rPr>
              <a:t>, Beijing</a:t>
            </a:r>
            <a:endParaRPr lang="zh-CN" altLang="en-US" sz="3200" b="1" dirty="0">
              <a:solidFill>
                <a:srgbClr val="1E0AB6"/>
              </a:solidFill>
            </a:endParaRPr>
          </a:p>
        </p:txBody>
      </p:sp>
      <p:sp>
        <p:nvSpPr>
          <p:cNvPr id="7" name="Rectangle 5"/>
          <p:cNvSpPr>
            <a:spLocks noChangeArrowheads="1"/>
          </p:cNvSpPr>
          <p:nvPr/>
        </p:nvSpPr>
        <p:spPr bwMode="auto">
          <a:xfrm>
            <a:off x="3038950" y="5044590"/>
            <a:ext cx="3096104" cy="584775"/>
          </a:xfrm>
          <a:prstGeom prst="rect">
            <a:avLst/>
          </a:prstGeom>
          <a:noFill/>
          <a:ln>
            <a:noFill/>
          </a:ln>
          <a:effectLst/>
        </p:spPr>
        <p:txBody>
          <a:bodyPr wrap="none">
            <a:spAutoFit/>
          </a:bodyPr>
          <a:lstStyle/>
          <a:p>
            <a:pPr>
              <a:defRPr/>
            </a:pPr>
            <a:r>
              <a:rPr lang="en-US" altLang="zh-CN" sz="3200" b="1" dirty="0" smtClean="0">
                <a:solidFill>
                  <a:srgbClr val="1E0AB6"/>
                </a:solidFill>
              </a:rPr>
              <a:t>August </a:t>
            </a:r>
            <a:r>
              <a:rPr lang="en-US" altLang="zh-CN" sz="3200" b="1" dirty="0">
                <a:solidFill>
                  <a:srgbClr val="1E0AB6"/>
                </a:solidFill>
              </a:rPr>
              <a:t>1st , 2018</a:t>
            </a:r>
          </a:p>
        </p:txBody>
      </p:sp>
      <p:sp>
        <p:nvSpPr>
          <p:cNvPr id="3" name="矩形 2"/>
          <p:cNvSpPr/>
          <p:nvPr/>
        </p:nvSpPr>
        <p:spPr>
          <a:xfrm>
            <a:off x="166663" y="164014"/>
            <a:ext cx="8138159" cy="1200329"/>
          </a:xfrm>
          <a:prstGeom prst="rect">
            <a:avLst/>
          </a:prstGeom>
        </p:spPr>
        <p:txBody>
          <a:bodyPr wrap="square">
            <a:spAutoFit/>
          </a:bodyPr>
          <a:lstStyle/>
          <a:p>
            <a:r>
              <a:rPr lang="en-US" altLang="zh-CN" sz="2400" i="1" dirty="0"/>
              <a:t>Humboldt </a:t>
            </a:r>
            <a:r>
              <a:rPr lang="en-US" altLang="zh-CN" sz="2400" i="1" dirty="0" err="1"/>
              <a:t>Kolleg</a:t>
            </a:r>
            <a:endParaRPr lang="en-US" altLang="zh-CN" sz="2400" i="1" dirty="0"/>
          </a:p>
          <a:p>
            <a:r>
              <a:rPr lang="en-US" altLang="zh-CN" sz="2400" i="1" dirty="0"/>
              <a:t>Controlling quantum matter: From </a:t>
            </a:r>
            <a:r>
              <a:rPr lang="en-US" altLang="zh-CN" sz="2400" i="1" dirty="0" err="1"/>
              <a:t>ultracold</a:t>
            </a:r>
            <a:r>
              <a:rPr lang="en-US" altLang="zh-CN" sz="2400" i="1" dirty="0"/>
              <a:t> atoms to solids</a:t>
            </a:r>
          </a:p>
          <a:p>
            <a:r>
              <a:rPr lang="en-US" altLang="zh-CN" sz="2400" i="1" dirty="0"/>
              <a:t>July 29 - August 2, 2018, Vilnius, Lithuania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09318" y="5881498"/>
            <a:ext cx="8434681" cy="461665"/>
          </a:xfrm>
          <a:prstGeom prst="rect">
            <a:avLst/>
          </a:prstGeom>
          <a:noFill/>
        </p:spPr>
        <p:txBody>
          <a:bodyPr wrap="none">
            <a:spAutoFit/>
          </a:bodyPr>
          <a:lstStyle/>
          <a:p>
            <a:pPr>
              <a:defRPr/>
            </a:pPr>
            <a:r>
              <a:rPr kumimoji="1" lang="pt-BR" altLang="zh-CN" sz="2400" dirty="0" smtClean="0">
                <a:solidFill>
                  <a:srgbClr val="0000FF"/>
                </a:solidFill>
              </a:rPr>
              <a:t>Qing </a:t>
            </a:r>
            <a:r>
              <a:rPr kumimoji="1" lang="pt-BR" altLang="zh-CN" sz="2400" dirty="0">
                <a:solidFill>
                  <a:srgbClr val="0000FF"/>
                </a:solidFill>
              </a:rPr>
              <a:t>Sun, </a:t>
            </a:r>
            <a:r>
              <a:rPr kumimoji="1" lang="en-US" altLang="zh-CN" sz="2400" dirty="0" err="1">
                <a:solidFill>
                  <a:srgbClr val="0000FF"/>
                </a:solidFill>
              </a:rPr>
              <a:t>G.Juzeliunas</a:t>
            </a:r>
            <a:r>
              <a:rPr kumimoji="1" lang="en-US" altLang="zh-CN" sz="2400" dirty="0">
                <a:solidFill>
                  <a:srgbClr val="0000FF"/>
                </a:solidFill>
              </a:rPr>
              <a:t>, </a:t>
            </a:r>
            <a:r>
              <a:rPr kumimoji="1" lang="en-US" altLang="pt-BR" sz="2400" dirty="0" err="1" smtClean="0">
                <a:solidFill>
                  <a:srgbClr val="0000FF"/>
                </a:solidFill>
              </a:rPr>
              <a:t>AnChun</a:t>
            </a:r>
            <a:r>
              <a:rPr kumimoji="1" lang="en-US" altLang="pt-BR" sz="2400" dirty="0" smtClean="0">
                <a:solidFill>
                  <a:srgbClr val="0000FF"/>
                </a:solidFill>
              </a:rPr>
              <a:t> </a:t>
            </a:r>
            <a:r>
              <a:rPr kumimoji="1" lang="en-US" altLang="pt-BR" sz="2400" dirty="0">
                <a:solidFill>
                  <a:srgbClr val="0000FF"/>
                </a:solidFill>
              </a:rPr>
              <a:t>Ji,</a:t>
            </a:r>
            <a:r>
              <a:rPr kumimoji="1" lang="pt-BR" altLang="zh-CN" sz="2400" dirty="0" smtClean="0">
                <a:solidFill>
                  <a:srgbClr val="0000FF"/>
                </a:solidFill>
              </a:rPr>
              <a:t>et</a:t>
            </a:r>
            <a:r>
              <a:rPr kumimoji="1" lang="zh-CN" altLang="en-US" sz="2400" dirty="0" smtClean="0">
                <a:solidFill>
                  <a:srgbClr val="0000FF"/>
                </a:solidFill>
              </a:rPr>
              <a:t> </a:t>
            </a:r>
            <a:r>
              <a:rPr kumimoji="1" lang="en-US" altLang="zh-CN" sz="2400" dirty="0" smtClean="0">
                <a:solidFill>
                  <a:srgbClr val="0000FF"/>
                </a:solidFill>
              </a:rPr>
              <a:t>al.</a:t>
            </a:r>
            <a:r>
              <a:rPr kumimoji="1" lang="pt-BR" altLang="zh-CN" sz="2400" dirty="0" smtClean="0">
                <a:solidFill>
                  <a:srgbClr val="0000FF"/>
                </a:solidFill>
              </a:rPr>
              <a:t>, </a:t>
            </a:r>
            <a:r>
              <a:rPr kumimoji="1" lang="pt-BR" altLang="zh-CN" sz="2400" dirty="0" err="1">
                <a:solidFill>
                  <a:srgbClr val="0000FF"/>
                </a:solidFill>
              </a:rPr>
              <a:t>Sci</a:t>
            </a:r>
            <a:r>
              <a:rPr kumimoji="1" lang="pt-BR" altLang="zh-CN" sz="2400" dirty="0">
                <a:solidFill>
                  <a:srgbClr val="0000FF"/>
                </a:solidFill>
              </a:rPr>
              <a:t>. Rep. 6, 37679 (2016</a:t>
            </a:r>
            <a:r>
              <a:rPr kumimoji="1" lang="pt-BR" altLang="zh-CN" sz="2400" dirty="0" smtClean="0">
                <a:solidFill>
                  <a:srgbClr val="0000FF"/>
                </a:solidFill>
              </a:rPr>
              <a:t>)</a:t>
            </a:r>
            <a:endParaRPr kumimoji="1" lang="zh-CN" altLang="en-US" sz="2400" dirty="0">
              <a:solidFill>
                <a:srgbClr val="0000FF"/>
              </a:solidFill>
            </a:endParaRPr>
          </a:p>
        </p:txBody>
      </p:sp>
      <p:pic>
        <p:nvPicPr>
          <p:cNvPr id="2" name="图片 1"/>
          <p:cNvPicPr>
            <a:picLocks noChangeAspect="1"/>
          </p:cNvPicPr>
          <p:nvPr/>
        </p:nvPicPr>
        <p:blipFill>
          <a:blip r:embed="rId3"/>
          <a:stretch>
            <a:fillRect/>
          </a:stretch>
        </p:blipFill>
        <p:spPr>
          <a:xfrm>
            <a:off x="264795" y="2019214"/>
            <a:ext cx="4702810" cy="2798445"/>
          </a:xfrm>
          <a:prstGeom prst="rect">
            <a:avLst/>
          </a:prstGeom>
        </p:spPr>
      </p:pic>
      <p:pic>
        <p:nvPicPr>
          <p:cNvPr id="3" name="图片 2"/>
          <p:cNvPicPr>
            <a:picLocks noChangeAspect="1"/>
          </p:cNvPicPr>
          <p:nvPr/>
        </p:nvPicPr>
        <p:blipFill>
          <a:blip r:embed="rId4"/>
          <a:stretch>
            <a:fillRect/>
          </a:stretch>
        </p:blipFill>
        <p:spPr>
          <a:xfrm>
            <a:off x="4967605" y="2019214"/>
            <a:ext cx="4180840" cy="2753995"/>
          </a:xfrm>
          <a:prstGeom prst="rect">
            <a:avLst/>
          </a:prstGeom>
        </p:spPr>
      </p:pic>
      <p:sp>
        <p:nvSpPr>
          <p:cNvPr id="6" name="Text Box 2"/>
          <p:cNvSpPr txBox="1">
            <a:spLocks noChangeArrowheads="1"/>
          </p:cNvSpPr>
          <p:nvPr/>
        </p:nvSpPr>
        <p:spPr bwMode="auto">
          <a:xfrm>
            <a:off x="1132363" y="330562"/>
            <a:ext cx="7231697" cy="1200329"/>
          </a:xfrm>
          <a:prstGeom prst="rect">
            <a:avLst/>
          </a:prstGeom>
          <a:solidFill>
            <a:srgbClr val="CCFFCC"/>
          </a:solidFill>
          <a:ln>
            <a:noFill/>
          </a:ln>
          <a:effectLst/>
        </p:spPr>
        <p:txBody>
          <a:bodyPr wrap="square">
            <a:spAutoFit/>
          </a:bodyPr>
          <a:lstStyle/>
          <a:p>
            <a:pPr algn="ctr">
              <a:buClr>
                <a:srgbClr val="800000"/>
              </a:buClr>
              <a:defRPr/>
            </a:pPr>
            <a:r>
              <a:rPr lang="en-US" altLang="zh-CN" sz="3600" b="1" dirty="0" err="1">
                <a:solidFill>
                  <a:srgbClr val="FF0000"/>
                </a:solidFill>
              </a:rPr>
              <a:t>Pesudo</a:t>
            </a:r>
            <a:r>
              <a:rPr lang="en-US" altLang="zh-CN" sz="3600" b="1" dirty="0">
                <a:solidFill>
                  <a:srgbClr val="FF0000"/>
                </a:solidFill>
              </a:rPr>
              <a:t> SOC in laser-assisted </a:t>
            </a:r>
            <a:endParaRPr lang="en-US" altLang="zh-CN" sz="3600" b="1" dirty="0" smtClean="0">
              <a:solidFill>
                <a:srgbClr val="FF0000"/>
              </a:solidFill>
            </a:endParaRPr>
          </a:p>
          <a:p>
            <a:pPr algn="ctr">
              <a:buClr>
                <a:srgbClr val="800000"/>
              </a:buClr>
              <a:defRPr/>
            </a:pPr>
            <a:r>
              <a:rPr lang="en-US" altLang="zh-CN" sz="3600" b="1" dirty="0" smtClean="0">
                <a:solidFill>
                  <a:srgbClr val="FF0000"/>
                </a:solidFill>
              </a:rPr>
              <a:t>bilayer </a:t>
            </a:r>
            <a:r>
              <a:rPr lang="en-US" altLang="zh-CN" sz="3600" b="1" dirty="0">
                <a:solidFill>
                  <a:srgbClr val="FF0000"/>
                </a:solidFill>
              </a:rPr>
              <a:t>systems</a:t>
            </a:r>
          </a:p>
        </p:txBody>
      </p:sp>
      <p:sp>
        <p:nvSpPr>
          <p:cNvPr id="4" name="矩形 3"/>
          <p:cNvSpPr/>
          <p:nvPr/>
        </p:nvSpPr>
        <p:spPr>
          <a:xfrm>
            <a:off x="402136" y="5183183"/>
            <a:ext cx="9130937" cy="523220"/>
          </a:xfrm>
          <a:prstGeom prst="rect">
            <a:avLst/>
          </a:prstGeom>
        </p:spPr>
        <p:txBody>
          <a:bodyPr wrap="square">
            <a:spAutoFit/>
          </a:bodyPr>
          <a:lstStyle/>
          <a:p>
            <a:r>
              <a:rPr kumimoji="1" lang="en-US" altLang="zh-CN" sz="2800" b="1" dirty="0">
                <a:solidFill>
                  <a:srgbClr val="FF0000"/>
                </a:solidFill>
              </a:rPr>
              <a:t>As N=2, this reduce to the same model of </a:t>
            </a:r>
            <a:r>
              <a:rPr kumimoji="1" lang="en-US" altLang="zh-CN" sz="2800" b="1" dirty="0" err="1">
                <a:solidFill>
                  <a:srgbClr val="FF0000"/>
                </a:solidFill>
              </a:rPr>
              <a:t>Ketterle</a:t>
            </a:r>
            <a:r>
              <a:rPr kumimoji="1" lang="en-US" altLang="zh-CN" sz="2800" b="1" dirty="0">
                <a:solidFill>
                  <a:srgbClr val="FF0000"/>
                </a:solidFill>
              </a:rPr>
              <a:t> group. </a:t>
            </a:r>
            <a:endParaRPr kumimoji="1" lang="zh-CN" altLang="zh-CN" sz="28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04548" y="1444210"/>
            <a:ext cx="2930810" cy="4264259"/>
          </a:xfrm>
          <a:prstGeom prst="rect">
            <a:avLst/>
          </a:prstGeom>
        </p:spPr>
      </p:pic>
      <p:pic>
        <p:nvPicPr>
          <p:cNvPr id="4" name="图片 3"/>
          <p:cNvPicPr>
            <a:picLocks noChangeAspect="1"/>
          </p:cNvPicPr>
          <p:nvPr/>
        </p:nvPicPr>
        <p:blipFill>
          <a:blip r:embed="rId4"/>
          <a:stretch>
            <a:fillRect/>
          </a:stretch>
        </p:blipFill>
        <p:spPr>
          <a:xfrm>
            <a:off x="4038376" y="1775247"/>
            <a:ext cx="4212157" cy="2965600"/>
          </a:xfrm>
          <a:prstGeom prst="rect">
            <a:avLst/>
          </a:prstGeom>
        </p:spPr>
      </p:pic>
      <p:sp>
        <p:nvSpPr>
          <p:cNvPr id="7" name="文本框 6"/>
          <p:cNvSpPr txBox="1"/>
          <p:nvPr/>
        </p:nvSpPr>
        <p:spPr>
          <a:xfrm>
            <a:off x="3922694" y="1405021"/>
            <a:ext cx="5490845" cy="461665"/>
          </a:xfrm>
          <a:prstGeom prst="rect">
            <a:avLst/>
          </a:prstGeom>
          <a:noFill/>
        </p:spPr>
        <p:txBody>
          <a:bodyPr wrap="square" rtlCol="0">
            <a:spAutoFit/>
          </a:bodyPr>
          <a:lstStyle/>
          <a:p>
            <a:r>
              <a:rPr kumimoji="1" lang="fr-FR" altLang="zh-CN" sz="2400" dirty="0" smtClean="0">
                <a:solidFill>
                  <a:srgbClr val="0000FF"/>
                </a:solidFill>
              </a:rPr>
              <a:t>Jun-ru </a:t>
            </a:r>
            <a:r>
              <a:rPr kumimoji="1" lang="fr-FR" altLang="zh-CN" sz="2400" dirty="0">
                <a:solidFill>
                  <a:srgbClr val="0000FF"/>
                </a:solidFill>
              </a:rPr>
              <a:t>Li, et al., Nature </a:t>
            </a:r>
            <a:r>
              <a:rPr kumimoji="1" lang="en-US" altLang="zh-CN" sz="2400" dirty="0">
                <a:solidFill>
                  <a:srgbClr val="0000FF"/>
                </a:solidFill>
              </a:rPr>
              <a:t>543</a:t>
            </a:r>
            <a:r>
              <a:rPr kumimoji="1" lang="fr-FR" altLang="zh-CN" sz="2400" dirty="0">
                <a:solidFill>
                  <a:srgbClr val="0000FF"/>
                </a:solidFill>
              </a:rPr>
              <a:t>, </a:t>
            </a:r>
            <a:r>
              <a:rPr kumimoji="1" lang="en-US" altLang="zh-CN" sz="2400" dirty="0">
                <a:solidFill>
                  <a:srgbClr val="0000FF"/>
                </a:solidFill>
              </a:rPr>
              <a:t>91</a:t>
            </a:r>
            <a:r>
              <a:rPr kumimoji="1" lang="fr-FR" altLang="zh-CN" sz="2400" dirty="0">
                <a:solidFill>
                  <a:srgbClr val="0000FF"/>
                </a:solidFill>
              </a:rPr>
              <a:t> (20</a:t>
            </a:r>
            <a:r>
              <a:rPr kumimoji="1" lang="en-US" altLang="zh-CN" sz="2400" dirty="0">
                <a:solidFill>
                  <a:srgbClr val="0000FF"/>
                </a:solidFill>
              </a:rPr>
              <a:t>17</a:t>
            </a:r>
            <a:r>
              <a:rPr kumimoji="1" lang="fr-FR" altLang="zh-CN" sz="2400" dirty="0" smtClean="0">
                <a:solidFill>
                  <a:srgbClr val="0000FF"/>
                </a:solidFill>
              </a:rPr>
              <a:t>)</a:t>
            </a:r>
            <a:endParaRPr kumimoji="1" lang="zh-CN" altLang="en-US" sz="2400" dirty="0">
              <a:solidFill>
                <a:srgbClr val="0000FF"/>
              </a:solidFill>
            </a:endParaRPr>
          </a:p>
        </p:txBody>
      </p:sp>
      <p:sp>
        <p:nvSpPr>
          <p:cNvPr id="9" name="圆角矩形标注 8"/>
          <p:cNvSpPr/>
          <p:nvPr/>
        </p:nvSpPr>
        <p:spPr bwMode="auto">
          <a:xfrm>
            <a:off x="4038376" y="4617359"/>
            <a:ext cx="4919298" cy="1004728"/>
          </a:xfrm>
          <a:prstGeom prst="wedgeRoundRectCallout">
            <a:avLst>
              <a:gd name="adj1" fmla="val -60407"/>
              <a:gd name="adj2" fmla="val -9433"/>
              <a:gd name="adj3" fmla="val 16667"/>
            </a:avLst>
          </a:prstGeom>
          <a:solidFill>
            <a:srgbClr val="FFF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lstStyle/>
          <a:p>
            <a:pPr algn="just"/>
            <a:r>
              <a:rPr kumimoji="1" lang="en-US" altLang="zh-CN" sz="2400" b="1" dirty="0">
                <a:solidFill>
                  <a:srgbClr val="FF0000"/>
                </a:solidFill>
              </a:rPr>
              <a:t>The </a:t>
            </a:r>
            <a:r>
              <a:rPr kumimoji="1" lang="en-US" altLang="zh-CN" sz="2400" b="1" dirty="0" err="1">
                <a:solidFill>
                  <a:srgbClr val="FF0000"/>
                </a:solidFill>
              </a:rPr>
              <a:t>supersolidity</a:t>
            </a:r>
            <a:r>
              <a:rPr kumimoji="1" lang="zh-CN" altLang="en-US" sz="2400" b="1" dirty="0">
                <a:solidFill>
                  <a:srgbClr val="FF0000"/>
                </a:solidFill>
              </a:rPr>
              <a:t> </a:t>
            </a:r>
            <a:r>
              <a:rPr kumimoji="1" lang="en-US" altLang="zh-CN" sz="2400" b="1" dirty="0">
                <a:solidFill>
                  <a:srgbClr val="FF0000"/>
                </a:solidFill>
              </a:rPr>
              <a:t>of</a:t>
            </a:r>
            <a:r>
              <a:rPr kumimoji="1" lang="zh-CN" altLang="en-US" sz="2400" b="1" dirty="0">
                <a:solidFill>
                  <a:srgbClr val="FF0000"/>
                </a:solidFill>
              </a:rPr>
              <a:t> </a:t>
            </a:r>
            <a:r>
              <a:rPr kumimoji="1" lang="en-US" altLang="zh-CN" sz="2400" b="1" dirty="0">
                <a:solidFill>
                  <a:srgbClr val="FF0000"/>
                </a:solidFill>
              </a:rPr>
              <a:t>the</a:t>
            </a:r>
            <a:r>
              <a:rPr kumimoji="1" lang="zh-CN" altLang="en-US" sz="2400" b="1" dirty="0">
                <a:solidFill>
                  <a:srgbClr val="FF0000"/>
                </a:solidFill>
              </a:rPr>
              <a:t> </a:t>
            </a:r>
            <a:r>
              <a:rPr kumimoji="1" lang="en-US" altLang="zh-CN" sz="2400" b="1" dirty="0" smtClean="0">
                <a:solidFill>
                  <a:srgbClr val="FF0000"/>
                </a:solidFill>
              </a:rPr>
              <a:t>stripes</a:t>
            </a:r>
            <a:r>
              <a:rPr kumimoji="1" lang="en-US" altLang="zh-CN" sz="2400" b="1" dirty="0">
                <a:solidFill>
                  <a:srgbClr val="FF0000"/>
                </a:solidFill>
              </a:rPr>
              <a:t> </a:t>
            </a:r>
            <a:r>
              <a:rPr kumimoji="1" lang="en-US" altLang="zh-CN" sz="2400" b="1" dirty="0" smtClean="0">
                <a:solidFill>
                  <a:srgbClr val="FF0000"/>
                </a:solidFill>
              </a:rPr>
              <a:t>are </a:t>
            </a:r>
            <a:r>
              <a:rPr kumimoji="1" lang="en-US" altLang="zh-CN" sz="2400" b="1" dirty="0">
                <a:solidFill>
                  <a:srgbClr val="FF0000"/>
                </a:solidFill>
              </a:rPr>
              <a:t>detected  via</a:t>
            </a:r>
            <a:r>
              <a:rPr kumimoji="1" lang="zh-CN" altLang="en-US" sz="2400" b="1" dirty="0">
                <a:solidFill>
                  <a:srgbClr val="FF0000"/>
                </a:solidFill>
              </a:rPr>
              <a:t> </a:t>
            </a:r>
            <a:r>
              <a:rPr kumimoji="1" lang="en-US" altLang="zh-CN" sz="2400" b="1" dirty="0">
                <a:solidFill>
                  <a:srgbClr val="FF0000"/>
                </a:solidFill>
              </a:rPr>
              <a:t>Bragg</a:t>
            </a:r>
            <a:r>
              <a:rPr kumimoji="1" lang="zh-CN" altLang="en-US" sz="2400" b="1" dirty="0">
                <a:solidFill>
                  <a:srgbClr val="FF0000"/>
                </a:solidFill>
              </a:rPr>
              <a:t> </a:t>
            </a:r>
            <a:r>
              <a:rPr kumimoji="1" lang="en-US" altLang="zh-CN" sz="2400" b="1" dirty="0">
                <a:solidFill>
                  <a:srgbClr val="FF0000"/>
                </a:solidFill>
              </a:rPr>
              <a:t>scattering</a:t>
            </a:r>
            <a:r>
              <a:rPr kumimoji="1" lang="zh-CN" altLang="en-US" sz="2400" b="1" dirty="0">
                <a:solidFill>
                  <a:srgbClr val="FF0000"/>
                </a:solidFill>
              </a:rPr>
              <a:t>!</a:t>
            </a:r>
          </a:p>
        </p:txBody>
      </p:sp>
      <p:sp>
        <p:nvSpPr>
          <p:cNvPr id="12" name="文本框 11"/>
          <p:cNvSpPr txBox="1"/>
          <p:nvPr/>
        </p:nvSpPr>
        <p:spPr>
          <a:xfrm>
            <a:off x="1408025" y="5746342"/>
            <a:ext cx="6717902" cy="954107"/>
          </a:xfrm>
          <a:prstGeom prst="rect">
            <a:avLst/>
          </a:prstGeom>
          <a:noFill/>
        </p:spPr>
        <p:txBody>
          <a:bodyPr wrap="square" rtlCol="0">
            <a:spAutoFit/>
          </a:bodyPr>
          <a:lstStyle/>
          <a:p>
            <a:pPr algn="ctr"/>
            <a:r>
              <a:rPr kumimoji="1" lang="en-US" altLang="zh-CN" sz="2800" b="1" i="1" dirty="0" smtClean="0">
                <a:solidFill>
                  <a:srgbClr val="0000FF"/>
                </a:solidFill>
                <a:latin typeface="Arial" panose="020B0604020202020204"/>
                <a:ea typeface="微软雅黑" panose="020B0503020204020204" charset="-122"/>
                <a:cs typeface="Arial" panose="020B0604020202020204"/>
              </a:rPr>
              <a:t>This </a:t>
            </a:r>
            <a:r>
              <a:rPr kumimoji="1" lang="en-US" altLang="zh-CN" sz="2800" b="1" i="1" dirty="0">
                <a:solidFill>
                  <a:srgbClr val="0000FF"/>
                </a:solidFill>
                <a:latin typeface="Arial" panose="020B0604020202020204"/>
                <a:ea typeface="微软雅黑" panose="020B0503020204020204" charset="-122"/>
                <a:cs typeface="Arial" panose="020B0604020202020204"/>
              </a:rPr>
              <a:t>is for BEC, then our questions is, what would happen for fermions? </a:t>
            </a:r>
            <a:r>
              <a:rPr kumimoji="1" lang="zh-CN" altLang="en-US" sz="2800" b="1" i="1" dirty="0">
                <a:solidFill>
                  <a:srgbClr val="0000FF"/>
                </a:solidFill>
                <a:latin typeface="Arial" panose="020B0604020202020204"/>
                <a:ea typeface="微软雅黑" panose="020B0503020204020204" charset="-122"/>
                <a:cs typeface="Arial" panose="020B0604020202020204"/>
              </a:rPr>
              <a:t> </a:t>
            </a:r>
          </a:p>
        </p:txBody>
      </p:sp>
      <p:sp>
        <p:nvSpPr>
          <p:cNvPr id="13" name="Text Box 2"/>
          <p:cNvSpPr txBox="1">
            <a:spLocks noChangeArrowheads="1"/>
          </p:cNvSpPr>
          <p:nvPr/>
        </p:nvSpPr>
        <p:spPr bwMode="auto">
          <a:xfrm>
            <a:off x="953589" y="147612"/>
            <a:ext cx="7296945" cy="1200329"/>
          </a:xfrm>
          <a:prstGeom prst="rect">
            <a:avLst/>
          </a:prstGeom>
          <a:solidFill>
            <a:srgbClr val="CCFFCC"/>
          </a:solidFill>
          <a:ln>
            <a:noFill/>
          </a:ln>
          <a:effectLst/>
        </p:spPr>
        <p:txBody>
          <a:bodyPr wrap="square">
            <a:spAutoFit/>
          </a:bodyPr>
          <a:lstStyle/>
          <a:p>
            <a:pPr algn="ctr">
              <a:buClr>
                <a:srgbClr val="800000"/>
              </a:buClr>
              <a:defRPr/>
            </a:pPr>
            <a:r>
              <a:rPr lang="en-US" altLang="zh-CN" sz="3600" b="1" dirty="0">
                <a:solidFill>
                  <a:srgbClr val="FF0000"/>
                </a:solidFill>
              </a:rPr>
              <a:t>Observation</a:t>
            </a:r>
            <a:r>
              <a:rPr lang="zh-CN" altLang="en-US" sz="3600" b="1" dirty="0">
                <a:solidFill>
                  <a:srgbClr val="FF0000"/>
                </a:solidFill>
              </a:rPr>
              <a:t> </a:t>
            </a:r>
            <a:r>
              <a:rPr lang="en-US" altLang="zh-CN" sz="3600" b="1" dirty="0">
                <a:solidFill>
                  <a:srgbClr val="FF0000"/>
                </a:solidFill>
              </a:rPr>
              <a:t>of the stripe phase with </a:t>
            </a:r>
            <a:r>
              <a:rPr lang="en-US" altLang="zh-CN" sz="3600" b="1" dirty="0" err="1">
                <a:solidFill>
                  <a:srgbClr val="FF0000"/>
                </a:solidFill>
              </a:rPr>
              <a:t>supersolid</a:t>
            </a:r>
            <a:r>
              <a:rPr lang="en-US" altLang="zh-CN" sz="3600" b="1" dirty="0">
                <a:solidFill>
                  <a:srgbClr val="FF0000"/>
                </a:solidFill>
              </a:rPr>
              <a:t> properties in BEC </a:t>
            </a:r>
            <a:endParaRPr lang="zh-CN" altLang="en-US" sz="3600" b="1" dirty="0">
              <a:solidFill>
                <a:srgbClr val="FF0000"/>
              </a:solidFill>
            </a:endParaRPr>
          </a:p>
        </p:txBody>
      </p:sp>
      <p:sp>
        <p:nvSpPr>
          <p:cNvPr id="3" name="等腰三角形 2"/>
          <p:cNvSpPr/>
          <p:nvPr/>
        </p:nvSpPr>
        <p:spPr>
          <a:xfrm>
            <a:off x="1441725" y="1329910"/>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4"/>
          <a:stretch>
            <a:fillRect/>
          </a:stretch>
        </p:blipFill>
        <p:spPr>
          <a:xfrm>
            <a:off x="4823728" y="2505955"/>
            <a:ext cx="4255482" cy="1268785"/>
          </a:xfrm>
          <a:prstGeom prst="rect">
            <a:avLst/>
          </a:prstGeom>
        </p:spPr>
      </p:pic>
      <p:sp>
        <p:nvSpPr>
          <p:cNvPr id="13" name="Text Box 2"/>
          <p:cNvSpPr txBox="1">
            <a:spLocks noChangeArrowheads="1"/>
          </p:cNvSpPr>
          <p:nvPr/>
        </p:nvSpPr>
        <p:spPr bwMode="auto">
          <a:xfrm>
            <a:off x="1324457" y="307975"/>
            <a:ext cx="6824497" cy="646331"/>
          </a:xfrm>
          <a:prstGeom prst="rect">
            <a:avLst/>
          </a:prstGeom>
          <a:solidFill>
            <a:srgbClr val="CCFFCC"/>
          </a:solidFill>
          <a:ln>
            <a:noFill/>
          </a:ln>
          <a:effectLst/>
        </p:spPr>
        <p:txBody>
          <a:bodyPr wrap="square">
            <a:spAutoFit/>
          </a:bodyPr>
          <a:lstStyle/>
          <a:p>
            <a:pPr algn="ctr">
              <a:defRPr/>
            </a:pPr>
            <a:r>
              <a:rPr lang="en-US" altLang="zh-CN" sz="3600" b="1" dirty="0" smtClean="0">
                <a:solidFill>
                  <a:srgbClr val="FF0000"/>
                </a:solidFill>
              </a:rPr>
              <a:t>Laser-assisted </a:t>
            </a:r>
            <a:r>
              <a:rPr lang="en-US" altLang="zh-CN" sz="3600" b="1" dirty="0">
                <a:solidFill>
                  <a:srgbClr val="FF0000"/>
                </a:solidFill>
              </a:rPr>
              <a:t>bilayer Fermi gases</a:t>
            </a:r>
            <a:endParaRPr lang="zh-CN" altLang="en-US" sz="3600" b="1" dirty="0">
              <a:solidFill>
                <a:srgbClr val="FF0000"/>
              </a:solidFill>
            </a:endParaRPr>
          </a:p>
        </p:txBody>
      </p:sp>
      <p:sp>
        <p:nvSpPr>
          <p:cNvPr id="10" name="矩形 9"/>
          <p:cNvSpPr/>
          <p:nvPr/>
        </p:nvSpPr>
        <p:spPr>
          <a:xfrm>
            <a:off x="539473" y="1057366"/>
            <a:ext cx="8742976" cy="461665"/>
          </a:xfrm>
          <a:prstGeom prst="rect">
            <a:avLst/>
          </a:prstGeom>
          <a:noFill/>
        </p:spPr>
        <p:txBody>
          <a:bodyPr wrap="square">
            <a:spAutoFit/>
          </a:bodyPr>
          <a:lstStyle/>
          <a:p>
            <a:pPr>
              <a:defRPr/>
            </a:pPr>
            <a:r>
              <a:rPr kumimoji="1" lang="fr-FR" altLang="zh-CN" sz="2400" dirty="0" smtClean="0">
                <a:solidFill>
                  <a:srgbClr val="0000FF"/>
                </a:solidFill>
              </a:rPr>
              <a:t>Qing</a:t>
            </a:r>
            <a:r>
              <a:rPr kumimoji="1" lang="zh-CN" altLang="en-US" sz="2400" dirty="0" smtClean="0">
                <a:solidFill>
                  <a:srgbClr val="0000FF"/>
                </a:solidFill>
              </a:rPr>
              <a:t> </a:t>
            </a:r>
            <a:r>
              <a:rPr kumimoji="1" lang="en-US" altLang="zh-CN" sz="2400" dirty="0" smtClean="0">
                <a:solidFill>
                  <a:srgbClr val="0000FF"/>
                </a:solidFill>
              </a:rPr>
              <a:t>Sun,</a:t>
            </a:r>
            <a:r>
              <a:rPr kumimoji="1" lang="zh-CN" altLang="en-US" sz="2400" dirty="0" smtClean="0">
                <a:solidFill>
                  <a:srgbClr val="0000FF"/>
                </a:solidFill>
              </a:rPr>
              <a:t> </a:t>
            </a:r>
            <a:r>
              <a:rPr kumimoji="1" lang="en-US" altLang="zh-CN" sz="2400" dirty="0" err="1" smtClean="0">
                <a:solidFill>
                  <a:srgbClr val="0000FF"/>
                </a:solidFill>
              </a:rPr>
              <a:t>G.Juzeliunas</a:t>
            </a:r>
            <a:r>
              <a:rPr kumimoji="1" lang="en-US" altLang="zh-CN" sz="2400" dirty="0" smtClean="0">
                <a:solidFill>
                  <a:srgbClr val="0000FF"/>
                </a:solidFill>
              </a:rPr>
              <a:t>, An-Chun</a:t>
            </a:r>
            <a:r>
              <a:rPr kumimoji="1" lang="zh-CN" altLang="en-US" sz="2400" dirty="0" smtClean="0">
                <a:solidFill>
                  <a:srgbClr val="0000FF"/>
                </a:solidFill>
              </a:rPr>
              <a:t> </a:t>
            </a:r>
            <a:r>
              <a:rPr kumimoji="1" lang="en-US" altLang="zh-CN" sz="2400" dirty="0" err="1" smtClean="0">
                <a:solidFill>
                  <a:srgbClr val="0000FF"/>
                </a:solidFill>
              </a:rPr>
              <a:t>Ji</a:t>
            </a:r>
            <a:r>
              <a:rPr kumimoji="1" lang="fr-FR" altLang="zh-CN" sz="2400" dirty="0" smtClean="0">
                <a:solidFill>
                  <a:srgbClr val="0000FF"/>
                </a:solidFill>
              </a:rPr>
              <a:t>, </a:t>
            </a:r>
            <a:r>
              <a:rPr kumimoji="1" lang="en-US" altLang="fr-FR" sz="2400" dirty="0" smtClean="0">
                <a:solidFill>
                  <a:srgbClr val="0000FF"/>
                </a:solidFill>
              </a:rPr>
              <a:t>et al., </a:t>
            </a:r>
            <a:r>
              <a:rPr lang="is-IS" altLang="zh-CN" sz="2400" dirty="0">
                <a:solidFill>
                  <a:srgbClr val="0000FF"/>
                </a:solidFill>
              </a:rPr>
              <a:t>arXiv:</a:t>
            </a:r>
            <a:r>
              <a:rPr lang="is-IS" altLang="zh-CN" sz="2400" dirty="0" smtClean="0">
                <a:solidFill>
                  <a:srgbClr val="0000FF"/>
                </a:solidFill>
              </a:rPr>
              <a:t>1801.02639</a:t>
            </a:r>
            <a:r>
              <a:rPr lang="zh-CN" altLang="en-US" sz="2400" dirty="0" smtClean="0">
                <a:solidFill>
                  <a:srgbClr val="0000FF"/>
                </a:solidFill>
              </a:rPr>
              <a:t> </a:t>
            </a:r>
            <a:r>
              <a:rPr lang="en-US" altLang="zh-CN" sz="2400" dirty="0" smtClean="0">
                <a:solidFill>
                  <a:srgbClr val="0000FF"/>
                </a:solidFill>
              </a:rPr>
              <a:t>(2018</a:t>
            </a:r>
            <a:r>
              <a:rPr kumimoji="1" lang="fr-FR" altLang="zh-CN" sz="2400" dirty="0" smtClean="0">
                <a:solidFill>
                  <a:srgbClr val="0000FF"/>
                </a:solidFill>
              </a:rPr>
              <a:t>)</a:t>
            </a:r>
            <a:endParaRPr kumimoji="1" lang="zh-CN" altLang="en-US" sz="2400" dirty="0">
              <a:solidFill>
                <a:srgbClr val="0000FF"/>
              </a:solidFill>
            </a:endParaRPr>
          </a:p>
        </p:txBody>
      </p:sp>
      <p:grpSp>
        <p:nvGrpSpPr>
          <p:cNvPr id="48" name="组 47"/>
          <p:cNvGrpSpPr/>
          <p:nvPr/>
        </p:nvGrpSpPr>
        <p:grpSpPr>
          <a:xfrm>
            <a:off x="72270" y="1789611"/>
            <a:ext cx="4858494" cy="3188735"/>
            <a:chOff x="685800" y="2099698"/>
            <a:chExt cx="4858494" cy="3188735"/>
          </a:xfrm>
        </p:grpSpPr>
        <p:sp>
          <p:nvSpPr>
            <p:cNvPr id="5" name="平行四边形 4"/>
            <p:cNvSpPr/>
            <p:nvPr/>
          </p:nvSpPr>
          <p:spPr bwMode="auto">
            <a:xfrm>
              <a:off x="2020007" y="2133600"/>
              <a:ext cx="3186545" cy="1087754"/>
            </a:xfrm>
            <a:prstGeom prst="parallelogram">
              <a:avLst/>
            </a:prstGeom>
            <a:solidFill>
              <a:schemeClr val="accent2">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平行四边形 13"/>
            <p:cNvSpPr/>
            <p:nvPr/>
          </p:nvSpPr>
          <p:spPr bwMode="auto">
            <a:xfrm>
              <a:off x="2019804" y="3581400"/>
              <a:ext cx="3186545" cy="1087754"/>
            </a:xfrm>
            <a:prstGeom prst="parallelogram">
              <a:avLst/>
            </a:prstGeom>
            <a:solidFill>
              <a:schemeClr val="tx2">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1513" name="组 21512"/>
            <p:cNvGrpSpPr/>
            <p:nvPr/>
          </p:nvGrpSpPr>
          <p:grpSpPr>
            <a:xfrm>
              <a:off x="3179298" y="2547746"/>
              <a:ext cx="180000" cy="368808"/>
              <a:chOff x="3657600" y="3364992"/>
              <a:chExt cx="180000" cy="368808"/>
            </a:xfrm>
          </p:grpSpPr>
          <p:sp>
            <p:nvSpPr>
              <p:cNvPr id="26" name="椭圆 25"/>
              <p:cNvSpPr/>
              <p:nvPr/>
            </p:nvSpPr>
            <p:spPr bwMode="auto">
              <a:xfrm>
                <a:off x="3657600" y="3429986"/>
                <a:ext cx="180000" cy="180000"/>
              </a:xfrm>
              <a:prstGeom prst="ellipse">
                <a:avLst/>
              </a:prstGeom>
              <a:solidFill>
                <a:srgbClr val="3366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31" name="直线箭头连接符 30"/>
              <p:cNvCxnSpPr/>
              <p:nvPr/>
            </p:nvCxnSpPr>
            <p:spPr bwMode="auto">
              <a:xfrm>
                <a:off x="3733800" y="3364992"/>
                <a:ext cx="0" cy="368808"/>
              </a:xfrm>
              <a:prstGeom prst="straightConnector1">
                <a:avLst/>
              </a:prstGeom>
              <a:solidFill>
                <a:schemeClr val="accent1"/>
              </a:solidFill>
              <a:ln w="9525" cap="flat" cmpd="sng" algn="ctr">
                <a:solidFill>
                  <a:srgbClr val="800000"/>
                </a:solidFill>
                <a:prstDash val="solid"/>
                <a:round/>
                <a:headEnd type="none" w="med" len="med"/>
                <a:tailEnd type="arrow"/>
              </a:ln>
              <a:effectLst/>
            </p:spPr>
          </p:cxnSp>
        </p:grpSp>
        <p:grpSp>
          <p:nvGrpSpPr>
            <p:cNvPr id="21514" name="组 21513"/>
            <p:cNvGrpSpPr/>
            <p:nvPr/>
          </p:nvGrpSpPr>
          <p:grpSpPr>
            <a:xfrm>
              <a:off x="4294698" y="2525334"/>
              <a:ext cx="180000" cy="368808"/>
              <a:chOff x="4773000" y="3342580"/>
              <a:chExt cx="180000" cy="368808"/>
            </a:xfrm>
          </p:grpSpPr>
          <p:sp>
            <p:nvSpPr>
              <p:cNvPr id="28" name="椭圆 27"/>
              <p:cNvSpPr/>
              <p:nvPr/>
            </p:nvSpPr>
            <p:spPr bwMode="auto">
              <a:xfrm>
                <a:off x="4773000" y="3451770"/>
                <a:ext cx="180000" cy="180000"/>
              </a:xfrm>
              <a:prstGeom prst="ellipse">
                <a:avLst/>
              </a:prstGeom>
              <a:solidFill>
                <a:srgbClr val="3366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33" name="直线箭头连接符 32"/>
              <p:cNvCxnSpPr/>
              <p:nvPr/>
            </p:nvCxnSpPr>
            <p:spPr bwMode="auto">
              <a:xfrm flipH="1" flipV="1">
                <a:off x="4860306" y="3342580"/>
                <a:ext cx="0" cy="368808"/>
              </a:xfrm>
              <a:prstGeom prst="straightConnector1">
                <a:avLst/>
              </a:prstGeom>
              <a:solidFill>
                <a:schemeClr val="accent1"/>
              </a:solidFill>
              <a:ln w="9525" cap="flat" cmpd="sng" algn="ctr">
                <a:solidFill>
                  <a:srgbClr val="800000"/>
                </a:solidFill>
                <a:prstDash val="solid"/>
                <a:round/>
                <a:headEnd type="none" w="med" len="med"/>
                <a:tailEnd type="arrow"/>
              </a:ln>
              <a:effectLst/>
            </p:spPr>
          </p:cxnSp>
        </p:grpSp>
        <p:grpSp>
          <p:nvGrpSpPr>
            <p:cNvPr id="21516" name="组 21515"/>
            <p:cNvGrpSpPr/>
            <p:nvPr/>
          </p:nvGrpSpPr>
          <p:grpSpPr>
            <a:xfrm>
              <a:off x="3941298" y="3771249"/>
              <a:ext cx="180000" cy="368808"/>
              <a:chOff x="4544400" y="4588495"/>
              <a:chExt cx="180000" cy="368808"/>
            </a:xfrm>
          </p:grpSpPr>
          <p:sp>
            <p:nvSpPr>
              <p:cNvPr id="30" name="椭圆 29"/>
              <p:cNvSpPr/>
              <p:nvPr/>
            </p:nvSpPr>
            <p:spPr bwMode="auto">
              <a:xfrm>
                <a:off x="4544400" y="4696800"/>
                <a:ext cx="180000" cy="18000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34" name="直线箭头连接符 33"/>
              <p:cNvCxnSpPr/>
              <p:nvPr/>
            </p:nvCxnSpPr>
            <p:spPr bwMode="auto">
              <a:xfrm flipH="1" flipV="1">
                <a:off x="4631706" y="4588495"/>
                <a:ext cx="0" cy="368808"/>
              </a:xfrm>
              <a:prstGeom prst="straightConnector1">
                <a:avLst/>
              </a:prstGeom>
              <a:solidFill>
                <a:schemeClr val="accent1"/>
              </a:solidFill>
              <a:ln w="9525" cap="flat" cmpd="sng" algn="ctr">
                <a:solidFill>
                  <a:srgbClr val="800000"/>
                </a:solidFill>
                <a:prstDash val="solid"/>
                <a:round/>
                <a:headEnd type="none" w="med" len="med"/>
                <a:tailEnd type="arrow"/>
              </a:ln>
              <a:effectLst/>
            </p:spPr>
          </p:cxnSp>
        </p:grpSp>
        <p:grpSp>
          <p:nvGrpSpPr>
            <p:cNvPr id="21515" name="组 21514"/>
            <p:cNvGrpSpPr/>
            <p:nvPr/>
          </p:nvGrpSpPr>
          <p:grpSpPr>
            <a:xfrm>
              <a:off x="2874498" y="3816431"/>
              <a:ext cx="180000" cy="368808"/>
              <a:chOff x="3352800" y="4633677"/>
              <a:chExt cx="180000" cy="368808"/>
            </a:xfrm>
          </p:grpSpPr>
          <p:sp>
            <p:nvSpPr>
              <p:cNvPr id="29" name="椭圆 28"/>
              <p:cNvSpPr/>
              <p:nvPr/>
            </p:nvSpPr>
            <p:spPr bwMode="auto">
              <a:xfrm>
                <a:off x="3352800" y="4696800"/>
                <a:ext cx="180000" cy="18000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35" name="直线箭头连接符 34"/>
              <p:cNvCxnSpPr/>
              <p:nvPr/>
            </p:nvCxnSpPr>
            <p:spPr bwMode="auto">
              <a:xfrm>
                <a:off x="3445494" y="4633677"/>
                <a:ext cx="0" cy="368808"/>
              </a:xfrm>
              <a:prstGeom prst="straightConnector1">
                <a:avLst/>
              </a:prstGeom>
              <a:solidFill>
                <a:schemeClr val="accent1"/>
              </a:solidFill>
              <a:ln w="9525" cap="flat" cmpd="sng" algn="ctr">
                <a:solidFill>
                  <a:srgbClr val="800000"/>
                </a:solidFill>
                <a:prstDash val="solid"/>
                <a:round/>
                <a:headEnd type="none" w="med" len="med"/>
                <a:tailEnd type="arrow"/>
              </a:ln>
              <a:effectLst/>
            </p:spPr>
          </p:cxnSp>
        </p:grpSp>
        <p:cxnSp>
          <p:nvCxnSpPr>
            <p:cNvPr id="21505" name="曲线连接符 21504"/>
            <p:cNvCxnSpPr/>
            <p:nvPr/>
          </p:nvCxnSpPr>
          <p:spPr bwMode="auto">
            <a:xfrm rot="5400000">
              <a:off x="2683998" y="3199749"/>
              <a:ext cx="768350" cy="387350"/>
            </a:xfrm>
            <a:prstGeom prst="curvedConnector3">
              <a:avLst>
                <a:gd name="adj1" fmla="val 50000"/>
              </a:avLst>
            </a:prstGeom>
            <a:solidFill>
              <a:schemeClr val="accent1"/>
            </a:solidFill>
            <a:ln w="9525" cap="flat" cmpd="sng" algn="ctr">
              <a:solidFill>
                <a:srgbClr val="008000"/>
              </a:solidFill>
              <a:prstDash val="dash"/>
              <a:round/>
              <a:headEnd type="arrow"/>
              <a:tailEnd type="arrow"/>
            </a:ln>
            <a:effectLst/>
          </p:spPr>
        </p:cxnSp>
        <p:cxnSp>
          <p:nvCxnSpPr>
            <p:cNvPr id="44" name="曲线连接符 43"/>
            <p:cNvCxnSpPr/>
            <p:nvPr/>
          </p:nvCxnSpPr>
          <p:spPr bwMode="auto">
            <a:xfrm rot="5400000">
              <a:off x="3750798" y="3183254"/>
              <a:ext cx="768350" cy="387350"/>
            </a:xfrm>
            <a:prstGeom prst="curvedConnector3">
              <a:avLst>
                <a:gd name="adj1" fmla="val 50000"/>
              </a:avLst>
            </a:prstGeom>
            <a:solidFill>
              <a:schemeClr val="accent1"/>
            </a:solidFill>
            <a:ln w="9525" cap="flat" cmpd="sng" algn="ctr">
              <a:solidFill>
                <a:srgbClr val="008000"/>
              </a:solidFill>
              <a:prstDash val="dash"/>
              <a:round/>
              <a:headEnd type="arrow"/>
              <a:tailEnd type="arrow"/>
            </a:ln>
            <a:effectLst/>
          </p:spPr>
        </p:cxnSp>
        <p:graphicFrame>
          <p:nvGraphicFramePr>
            <p:cNvPr id="21519" name="对象 21518"/>
            <p:cNvGraphicFramePr>
              <a:graphicFrameLocks noChangeAspect="1"/>
            </p:cNvGraphicFramePr>
            <p:nvPr/>
          </p:nvGraphicFramePr>
          <p:xfrm>
            <a:off x="2649162" y="2535554"/>
            <a:ext cx="470430" cy="388616"/>
          </p:xfrm>
          <a:graphic>
            <a:graphicData uri="http://schemas.openxmlformats.org/presentationml/2006/ole">
              <mc:AlternateContent xmlns:mc="http://schemas.openxmlformats.org/markup-compatibility/2006">
                <mc:Choice xmlns:v="urn:schemas-microsoft-com:vml" Requires="v">
                  <p:oleObj spid="_x0000_s17141" name="公式" r:id="rId5" imgW="292735" imgH="237490" progId="Equation.3">
                    <p:embed/>
                  </p:oleObj>
                </mc:Choice>
                <mc:Fallback>
                  <p:oleObj name="公式" r:id="rId5" imgW="292735" imgH="237490" progId="Equation.3">
                    <p:embed/>
                    <p:pic>
                      <p:nvPicPr>
                        <p:cNvPr id="0" name="图片 14702"/>
                        <p:cNvPicPr/>
                        <p:nvPr/>
                      </p:nvPicPr>
                      <p:blipFill>
                        <a:blip r:embed="rId6"/>
                        <a:stretch>
                          <a:fillRect/>
                        </a:stretch>
                      </p:blipFill>
                      <p:spPr>
                        <a:xfrm>
                          <a:off x="2649162" y="2535554"/>
                          <a:ext cx="470430" cy="388616"/>
                        </a:xfrm>
                        <a:prstGeom prst="rect">
                          <a:avLst/>
                        </a:prstGeom>
                      </p:spPr>
                    </p:pic>
                  </p:oleObj>
                </mc:Fallback>
              </mc:AlternateContent>
            </a:graphicData>
          </a:graphic>
        </p:graphicFrame>
        <p:graphicFrame>
          <p:nvGraphicFramePr>
            <p:cNvPr id="52" name="对象 51"/>
            <p:cNvGraphicFramePr>
              <a:graphicFrameLocks noChangeAspect="1"/>
            </p:cNvGraphicFramePr>
            <p:nvPr/>
          </p:nvGraphicFramePr>
          <p:xfrm>
            <a:off x="3788898" y="2535554"/>
            <a:ext cx="470430" cy="388616"/>
          </p:xfrm>
          <a:graphic>
            <a:graphicData uri="http://schemas.openxmlformats.org/presentationml/2006/ole">
              <mc:AlternateContent xmlns:mc="http://schemas.openxmlformats.org/markup-compatibility/2006">
                <mc:Choice xmlns:v="urn:schemas-microsoft-com:vml" Requires="v">
                  <p:oleObj spid="_x0000_s17142" name="公式" r:id="rId7" imgW="292735" imgH="237490" progId="Equation.3">
                    <p:embed/>
                  </p:oleObj>
                </mc:Choice>
                <mc:Fallback>
                  <p:oleObj name="公式" r:id="rId7" imgW="292735" imgH="237490" progId="Equation.3">
                    <p:embed/>
                    <p:pic>
                      <p:nvPicPr>
                        <p:cNvPr id="0" name="图片 14703"/>
                        <p:cNvPicPr/>
                        <p:nvPr/>
                      </p:nvPicPr>
                      <p:blipFill>
                        <a:blip r:embed="rId8"/>
                        <a:stretch>
                          <a:fillRect/>
                        </a:stretch>
                      </p:blipFill>
                      <p:spPr>
                        <a:xfrm>
                          <a:off x="3788898" y="2535554"/>
                          <a:ext cx="470430" cy="388616"/>
                        </a:xfrm>
                        <a:prstGeom prst="rect">
                          <a:avLst/>
                        </a:prstGeom>
                      </p:spPr>
                    </p:pic>
                  </p:oleObj>
                </mc:Fallback>
              </mc:AlternateContent>
            </a:graphicData>
          </a:graphic>
        </p:graphicFrame>
        <p:graphicFrame>
          <p:nvGraphicFramePr>
            <p:cNvPr id="53" name="对象 52"/>
            <p:cNvGraphicFramePr>
              <a:graphicFrameLocks noChangeAspect="1"/>
            </p:cNvGraphicFramePr>
            <p:nvPr/>
          </p:nvGraphicFramePr>
          <p:xfrm>
            <a:off x="4150848" y="3830954"/>
            <a:ext cx="509588" cy="388938"/>
          </p:xfrm>
          <a:graphic>
            <a:graphicData uri="http://schemas.openxmlformats.org/presentationml/2006/ole">
              <mc:AlternateContent xmlns:mc="http://schemas.openxmlformats.org/markup-compatibility/2006">
                <mc:Choice xmlns:v="urn:schemas-microsoft-com:vml" Requires="v">
                  <p:oleObj spid="_x0000_s17143" name="公式" r:id="rId9" imgW="311150" imgH="237490" progId="Equation.3">
                    <p:embed/>
                  </p:oleObj>
                </mc:Choice>
                <mc:Fallback>
                  <p:oleObj name="公式" r:id="rId9" imgW="311150" imgH="237490" progId="Equation.3">
                    <p:embed/>
                    <p:pic>
                      <p:nvPicPr>
                        <p:cNvPr id="0" name="图片 14704"/>
                        <p:cNvPicPr/>
                        <p:nvPr/>
                      </p:nvPicPr>
                      <p:blipFill>
                        <a:blip r:embed="rId10"/>
                        <a:stretch>
                          <a:fillRect/>
                        </a:stretch>
                      </p:blipFill>
                      <p:spPr>
                        <a:xfrm>
                          <a:off x="4150848" y="3830954"/>
                          <a:ext cx="509588" cy="388938"/>
                        </a:xfrm>
                        <a:prstGeom prst="rect">
                          <a:avLst/>
                        </a:prstGeom>
                      </p:spPr>
                    </p:pic>
                  </p:oleObj>
                </mc:Fallback>
              </mc:AlternateContent>
            </a:graphicData>
          </a:graphic>
        </p:graphicFrame>
        <p:graphicFrame>
          <p:nvGraphicFramePr>
            <p:cNvPr id="54" name="对象 53"/>
            <p:cNvGraphicFramePr>
              <a:graphicFrameLocks noChangeAspect="1"/>
            </p:cNvGraphicFramePr>
            <p:nvPr/>
          </p:nvGraphicFramePr>
          <p:xfrm>
            <a:off x="2745910" y="4135754"/>
            <a:ext cx="509588" cy="388938"/>
          </p:xfrm>
          <a:graphic>
            <a:graphicData uri="http://schemas.openxmlformats.org/presentationml/2006/ole">
              <mc:AlternateContent xmlns:mc="http://schemas.openxmlformats.org/markup-compatibility/2006">
                <mc:Choice xmlns:v="urn:schemas-microsoft-com:vml" Requires="v">
                  <p:oleObj spid="_x0000_s17144" name="公式" r:id="rId11" imgW="311150" imgH="237490" progId="Equation.3">
                    <p:embed/>
                  </p:oleObj>
                </mc:Choice>
                <mc:Fallback>
                  <p:oleObj name="公式" r:id="rId11" imgW="311150" imgH="237490" progId="Equation.3">
                    <p:embed/>
                    <p:pic>
                      <p:nvPicPr>
                        <p:cNvPr id="0" name="图片 14705"/>
                        <p:cNvPicPr/>
                        <p:nvPr/>
                      </p:nvPicPr>
                      <p:blipFill>
                        <a:blip r:embed="rId12"/>
                        <a:stretch>
                          <a:fillRect/>
                        </a:stretch>
                      </p:blipFill>
                      <p:spPr>
                        <a:xfrm>
                          <a:off x="2745910" y="4135754"/>
                          <a:ext cx="509588" cy="388938"/>
                        </a:xfrm>
                        <a:prstGeom prst="rect">
                          <a:avLst/>
                        </a:prstGeom>
                      </p:spPr>
                    </p:pic>
                  </p:oleObj>
                </mc:Fallback>
              </mc:AlternateContent>
            </a:graphicData>
          </a:graphic>
        </p:graphicFrame>
        <p:graphicFrame>
          <p:nvGraphicFramePr>
            <p:cNvPr id="55" name="对象 54"/>
            <p:cNvGraphicFramePr>
              <a:graphicFrameLocks noChangeAspect="1"/>
            </p:cNvGraphicFramePr>
            <p:nvPr/>
          </p:nvGraphicFramePr>
          <p:xfrm>
            <a:off x="3484098" y="2992754"/>
            <a:ext cx="428625" cy="393700"/>
          </p:xfrm>
          <a:graphic>
            <a:graphicData uri="http://schemas.openxmlformats.org/presentationml/2006/ole">
              <mc:AlternateContent xmlns:mc="http://schemas.openxmlformats.org/markup-compatibility/2006">
                <mc:Choice xmlns:v="urn:schemas-microsoft-com:vml" Requires="v">
                  <p:oleObj spid="_x0000_s17145" name="公式" r:id="rId13" imgW="429895" imgH="393065" progId="Equation.3">
                    <p:embed/>
                  </p:oleObj>
                </mc:Choice>
                <mc:Fallback>
                  <p:oleObj name="公式" r:id="rId13" imgW="429895" imgH="393065" progId="Equation.3">
                    <p:embed/>
                    <p:pic>
                      <p:nvPicPr>
                        <p:cNvPr id="0" name="图片 14706"/>
                        <p:cNvPicPr/>
                        <p:nvPr/>
                      </p:nvPicPr>
                      <p:blipFill>
                        <a:blip r:embed="rId14"/>
                        <a:stretch>
                          <a:fillRect/>
                        </a:stretch>
                      </p:blipFill>
                      <p:spPr>
                        <a:xfrm>
                          <a:off x="3484098" y="2992754"/>
                          <a:ext cx="428625" cy="393700"/>
                        </a:xfrm>
                        <a:prstGeom prst="rect">
                          <a:avLst/>
                        </a:prstGeom>
                      </p:spPr>
                    </p:pic>
                  </p:oleObj>
                </mc:Fallback>
              </mc:AlternateContent>
            </a:graphicData>
          </a:graphic>
        </p:graphicFrame>
        <p:graphicFrame>
          <p:nvGraphicFramePr>
            <p:cNvPr id="56" name="对象 55"/>
            <p:cNvGraphicFramePr>
              <a:graphicFrameLocks noChangeAspect="1"/>
            </p:cNvGraphicFramePr>
            <p:nvPr/>
          </p:nvGraphicFramePr>
          <p:xfrm>
            <a:off x="3263436" y="3483292"/>
            <a:ext cx="479425" cy="393700"/>
          </p:xfrm>
          <a:graphic>
            <a:graphicData uri="http://schemas.openxmlformats.org/presentationml/2006/ole">
              <mc:AlternateContent xmlns:mc="http://schemas.openxmlformats.org/markup-compatibility/2006">
                <mc:Choice xmlns:v="urn:schemas-microsoft-com:vml" Requires="v">
                  <p:oleObj spid="_x0000_s17146" name="公式" r:id="rId15" imgW="475615" imgH="393065" progId="Equation.3">
                    <p:embed/>
                  </p:oleObj>
                </mc:Choice>
                <mc:Fallback>
                  <p:oleObj name="公式" r:id="rId15" imgW="475615" imgH="393065" progId="Equation.3">
                    <p:embed/>
                    <p:pic>
                      <p:nvPicPr>
                        <p:cNvPr id="0" name="图片 14707"/>
                        <p:cNvPicPr/>
                        <p:nvPr/>
                      </p:nvPicPr>
                      <p:blipFill>
                        <a:blip r:embed="rId16"/>
                        <a:stretch>
                          <a:fillRect/>
                        </a:stretch>
                      </p:blipFill>
                      <p:spPr>
                        <a:xfrm>
                          <a:off x="3263436" y="3483292"/>
                          <a:ext cx="479425" cy="393700"/>
                        </a:xfrm>
                        <a:prstGeom prst="rect">
                          <a:avLst/>
                        </a:prstGeom>
                      </p:spPr>
                    </p:pic>
                  </p:oleObj>
                </mc:Fallback>
              </mc:AlternateContent>
            </a:graphicData>
          </a:graphic>
        </p:graphicFrame>
        <p:grpSp>
          <p:nvGrpSpPr>
            <p:cNvPr id="21527" name="组 21526"/>
            <p:cNvGrpSpPr/>
            <p:nvPr/>
          </p:nvGrpSpPr>
          <p:grpSpPr>
            <a:xfrm>
              <a:off x="5137818" y="2687954"/>
              <a:ext cx="406476" cy="1447800"/>
              <a:chOff x="5557033" y="3505200"/>
              <a:chExt cx="406476" cy="1447800"/>
            </a:xfrm>
          </p:grpSpPr>
          <p:cxnSp>
            <p:nvCxnSpPr>
              <p:cNvPr id="21521" name="直线箭头连接符 21520"/>
              <p:cNvCxnSpPr/>
              <p:nvPr/>
            </p:nvCxnSpPr>
            <p:spPr bwMode="auto">
              <a:xfrm>
                <a:off x="5715000" y="3505200"/>
                <a:ext cx="0" cy="1447800"/>
              </a:xfrm>
              <a:prstGeom prst="straightConnector1">
                <a:avLst/>
              </a:prstGeom>
              <a:solidFill>
                <a:schemeClr val="accent1"/>
              </a:solidFill>
              <a:ln w="28575" cap="flat" cmpd="sng" algn="ctr">
                <a:solidFill>
                  <a:schemeClr val="tx1">
                    <a:lumMod val="85000"/>
                    <a:lumOff val="15000"/>
                  </a:schemeClr>
                </a:solidFill>
                <a:prstDash val="solid"/>
                <a:round/>
                <a:headEnd type="arrow"/>
                <a:tailEnd type="arrow"/>
              </a:ln>
              <a:effectLst/>
            </p:spPr>
          </p:cxnSp>
          <p:cxnSp>
            <p:nvCxnSpPr>
              <p:cNvPr id="21523" name="直线连接符 21522"/>
              <p:cNvCxnSpPr/>
              <p:nvPr/>
            </p:nvCxnSpPr>
            <p:spPr bwMode="auto">
              <a:xfrm>
                <a:off x="5560671" y="4953000"/>
                <a:ext cx="29580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4" name="直线连接符 63"/>
              <p:cNvCxnSpPr/>
              <p:nvPr/>
            </p:nvCxnSpPr>
            <p:spPr bwMode="auto">
              <a:xfrm>
                <a:off x="5557033" y="3505200"/>
                <a:ext cx="29580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65" name="对象 64"/>
              <p:cNvGraphicFramePr>
                <a:graphicFrameLocks noChangeAspect="1"/>
              </p:cNvGraphicFramePr>
              <p:nvPr/>
            </p:nvGraphicFramePr>
            <p:xfrm>
              <a:off x="5718461" y="4014412"/>
              <a:ext cx="245048" cy="314442"/>
            </p:xfrm>
            <a:graphic>
              <a:graphicData uri="http://schemas.openxmlformats.org/presentationml/2006/ole">
                <mc:AlternateContent xmlns:mc="http://schemas.openxmlformats.org/markup-compatibility/2006">
                  <mc:Choice xmlns:v="urn:schemas-microsoft-com:vml" Requires="v">
                    <p:oleObj spid="_x0000_s17147" name="公式" r:id="rId17" imgW="137160" imgH="173990" progId="Equation.3">
                      <p:embed/>
                    </p:oleObj>
                  </mc:Choice>
                  <mc:Fallback>
                    <p:oleObj name="公式" r:id="rId17" imgW="137160" imgH="173990" progId="Equation.3">
                      <p:embed/>
                      <p:pic>
                        <p:nvPicPr>
                          <p:cNvPr id="0" name="图片 14708"/>
                          <p:cNvPicPr/>
                          <p:nvPr/>
                        </p:nvPicPr>
                        <p:blipFill>
                          <a:blip r:embed="rId18"/>
                          <a:stretch>
                            <a:fillRect/>
                          </a:stretch>
                        </p:blipFill>
                        <p:spPr>
                          <a:xfrm>
                            <a:off x="5718461" y="4014412"/>
                            <a:ext cx="245048" cy="314442"/>
                          </a:xfrm>
                          <a:prstGeom prst="rect">
                            <a:avLst/>
                          </a:prstGeom>
                        </p:spPr>
                      </p:pic>
                    </p:oleObj>
                  </mc:Fallback>
                </mc:AlternateContent>
              </a:graphicData>
            </a:graphic>
          </p:graphicFrame>
        </p:grpSp>
        <p:grpSp>
          <p:nvGrpSpPr>
            <p:cNvPr id="21535" name="组 21534"/>
            <p:cNvGrpSpPr/>
            <p:nvPr/>
          </p:nvGrpSpPr>
          <p:grpSpPr>
            <a:xfrm>
              <a:off x="924975" y="4495800"/>
              <a:ext cx="827625" cy="792633"/>
              <a:chOff x="1266825" y="5174673"/>
              <a:chExt cx="1001427" cy="959086"/>
            </a:xfrm>
          </p:grpSpPr>
          <p:cxnSp>
            <p:nvCxnSpPr>
              <p:cNvPr id="21531" name="直线箭头连接符 21530"/>
              <p:cNvCxnSpPr/>
              <p:nvPr/>
            </p:nvCxnSpPr>
            <p:spPr bwMode="auto">
              <a:xfrm>
                <a:off x="1524000" y="5867400"/>
                <a:ext cx="74425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直线箭头连接符 71"/>
              <p:cNvCxnSpPr/>
              <p:nvPr/>
            </p:nvCxnSpPr>
            <p:spPr bwMode="auto">
              <a:xfrm flipV="1">
                <a:off x="1524000" y="5489549"/>
                <a:ext cx="566777" cy="3778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直线箭头连接符 74"/>
              <p:cNvCxnSpPr/>
              <p:nvPr/>
            </p:nvCxnSpPr>
            <p:spPr bwMode="auto">
              <a:xfrm flipV="1">
                <a:off x="1524000" y="5174673"/>
                <a:ext cx="0" cy="692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77" name="对象 76"/>
              <p:cNvGraphicFramePr>
                <a:graphicFrameLocks noChangeAspect="1"/>
              </p:cNvGraphicFramePr>
              <p:nvPr/>
            </p:nvGraphicFramePr>
            <p:xfrm>
              <a:off x="2007729" y="5909017"/>
              <a:ext cx="202071" cy="224742"/>
            </p:xfrm>
            <a:graphic>
              <a:graphicData uri="http://schemas.openxmlformats.org/presentationml/2006/ole">
                <mc:AlternateContent xmlns:mc="http://schemas.openxmlformats.org/markup-compatibility/2006">
                  <mc:Choice xmlns:v="urn:schemas-microsoft-com:vml" Requires="v">
                    <p:oleObj spid="_x0000_s17148" name="公式" r:id="rId19" imgW="128270" imgH="137160" progId="Equation.3">
                      <p:embed/>
                    </p:oleObj>
                  </mc:Choice>
                  <mc:Fallback>
                    <p:oleObj name="公式" r:id="rId19" imgW="128270" imgH="137160" progId="Equation.3">
                      <p:embed/>
                      <p:pic>
                        <p:nvPicPr>
                          <p:cNvPr id="0" name="图片 14709"/>
                          <p:cNvPicPr/>
                          <p:nvPr/>
                        </p:nvPicPr>
                        <p:blipFill>
                          <a:blip r:embed="rId20"/>
                          <a:stretch>
                            <a:fillRect/>
                          </a:stretch>
                        </p:blipFill>
                        <p:spPr>
                          <a:xfrm>
                            <a:off x="2007729" y="5909017"/>
                            <a:ext cx="202071" cy="224742"/>
                          </a:xfrm>
                          <a:prstGeom prst="rect">
                            <a:avLst/>
                          </a:prstGeom>
                        </p:spPr>
                      </p:pic>
                    </p:oleObj>
                  </mc:Fallback>
                </mc:AlternateContent>
              </a:graphicData>
            </a:graphic>
          </p:graphicFrame>
          <p:graphicFrame>
            <p:nvGraphicFramePr>
              <p:cNvPr id="78" name="对象 77"/>
              <p:cNvGraphicFramePr>
                <a:graphicFrameLocks noChangeAspect="1"/>
              </p:cNvGraphicFramePr>
              <p:nvPr/>
            </p:nvGraphicFramePr>
            <p:xfrm>
              <a:off x="1964975" y="5257800"/>
              <a:ext cx="201613" cy="266700"/>
            </p:xfrm>
            <a:graphic>
              <a:graphicData uri="http://schemas.openxmlformats.org/presentationml/2006/ole">
                <mc:AlternateContent xmlns:mc="http://schemas.openxmlformats.org/markup-compatibility/2006">
                  <mc:Choice xmlns:v="urn:schemas-microsoft-com:vml" Requires="v">
                    <p:oleObj spid="_x0000_s17149" name="公式" r:id="rId21" imgW="128270" imgH="164465" progId="Equation.3">
                      <p:embed/>
                    </p:oleObj>
                  </mc:Choice>
                  <mc:Fallback>
                    <p:oleObj name="公式" r:id="rId21" imgW="128270" imgH="164465" progId="Equation.3">
                      <p:embed/>
                      <p:pic>
                        <p:nvPicPr>
                          <p:cNvPr id="0" name="图片 14710"/>
                          <p:cNvPicPr/>
                          <p:nvPr/>
                        </p:nvPicPr>
                        <p:blipFill>
                          <a:blip r:embed="rId22"/>
                          <a:stretch>
                            <a:fillRect/>
                          </a:stretch>
                        </p:blipFill>
                        <p:spPr>
                          <a:xfrm>
                            <a:off x="1964975" y="5257800"/>
                            <a:ext cx="201613" cy="266700"/>
                          </a:xfrm>
                          <a:prstGeom prst="rect">
                            <a:avLst/>
                          </a:prstGeom>
                        </p:spPr>
                      </p:pic>
                    </p:oleObj>
                  </mc:Fallback>
                </mc:AlternateContent>
              </a:graphicData>
            </a:graphic>
          </p:graphicFrame>
          <p:graphicFrame>
            <p:nvGraphicFramePr>
              <p:cNvPr id="79" name="对象 78"/>
              <p:cNvGraphicFramePr>
                <a:graphicFrameLocks noChangeAspect="1"/>
              </p:cNvGraphicFramePr>
              <p:nvPr/>
            </p:nvGraphicFramePr>
            <p:xfrm>
              <a:off x="1266825" y="5181600"/>
              <a:ext cx="180975" cy="225425"/>
            </p:xfrm>
            <a:graphic>
              <a:graphicData uri="http://schemas.openxmlformats.org/presentationml/2006/ole">
                <mc:AlternateContent xmlns:mc="http://schemas.openxmlformats.org/markup-compatibility/2006">
                  <mc:Choice xmlns:v="urn:schemas-microsoft-com:vml" Requires="v">
                    <p:oleObj spid="_x0000_s17150" name="公式" r:id="rId23" imgW="109855" imgH="137160" progId="Equation.3">
                      <p:embed/>
                    </p:oleObj>
                  </mc:Choice>
                  <mc:Fallback>
                    <p:oleObj name="公式" r:id="rId23" imgW="109855" imgH="137160" progId="Equation.3">
                      <p:embed/>
                      <p:pic>
                        <p:nvPicPr>
                          <p:cNvPr id="0" name="图片 14711"/>
                          <p:cNvPicPr/>
                          <p:nvPr/>
                        </p:nvPicPr>
                        <p:blipFill>
                          <a:blip r:embed="rId24"/>
                          <a:stretch>
                            <a:fillRect/>
                          </a:stretch>
                        </p:blipFill>
                        <p:spPr>
                          <a:xfrm>
                            <a:off x="1266825" y="5181600"/>
                            <a:ext cx="180975" cy="225425"/>
                          </a:xfrm>
                          <a:prstGeom prst="rect">
                            <a:avLst/>
                          </a:prstGeom>
                        </p:spPr>
                      </p:pic>
                    </p:oleObj>
                  </mc:Fallback>
                </mc:AlternateContent>
              </a:graphicData>
            </a:graphic>
          </p:graphicFrame>
        </p:grpSp>
        <p:grpSp>
          <p:nvGrpSpPr>
            <p:cNvPr id="37" name="组 36"/>
            <p:cNvGrpSpPr/>
            <p:nvPr/>
          </p:nvGrpSpPr>
          <p:grpSpPr>
            <a:xfrm>
              <a:off x="685800" y="2611754"/>
              <a:ext cx="1960098" cy="1662548"/>
              <a:chOff x="762000" y="2611754"/>
              <a:chExt cx="1960098" cy="1662548"/>
            </a:xfrm>
          </p:grpSpPr>
          <p:grpSp>
            <p:nvGrpSpPr>
              <p:cNvPr id="21529" name="组 21528"/>
              <p:cNvGrpSpPr/>
              <p:nvPr/>
            </p:nvGrpSpPr>
            <p:grpSpPr>
              <a:xfrm>
                <a:off x="762000" y="2611754"/>
                <a:ext cx="1960098" cy="1662548"/>
                <a:chOff x="1524000" y="3699429"/>
                <a:chExt cx="1472650" cy="1135542"/>
              </a:xfrm>
            </p:grpSpPr>
            <p:sp>
              <p:nvSpPr>
                <p:cNvPr id="21528" name="弧 21527"/>
                <p:cNvSpPr/>
                <p:nvPr/>
              </p:nvSpPr>
              <p:spPr bwMode="auto">
                <a:xfrm>
                  <a:off x="1752600" y="3699429"/>
                  <a:ext cx="914400" cy="567771"/>
                </a:xfrm>
                <a:prstGeom prst="arc">
                  <a:avLst>
                    <a:gd name="adj1" fmla="val 5743580"/>
                    <a:gd name="adj2" fmla="val 1639993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8" name="弧 67"/>
                <p:cNvSpPr/>
                <p:nvPr/>
              </p:nvSpPr>
              <p:spPr bwMode="auto">
                <a:xfrm>
                  <a:off x="1524000" y="4267200"/>
                  <a:ext cx="1472650" cy="567771"/>
                </a:xfrm>
                <a:prstGeom prst="arc">
                  <a:avLst>
                    <a:gd name="adj1" fmla="val 5743580"/>
                    <a:gd name="adj2" fmla="val 1578958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cxnSp>
            <p:nvCxnSpPr>
              <p:cNvPr id="36" name="直线连接符 35"/>
              <p:cNvCxnSpPr/>
              <p:nvPr/>
            </p:nvCxnSpPr>
            <p:spPr bwMode="auto">
              <a:xfrm>
                <a:off x="1219200" y="2759695"/>
                <a:ext cx="0" cy="533400"/>
              </a:xfrm>
              <a:prstGeom prst="line">
                <a:avLst/>
              </a:prstGeom>
              <a:solidFill>
                <a:schemeClr val="accent1"/>
              </a:solidFill>
              <a:ln w="28575" cap="flat" cmpd="sng" algn="ctr">
                <a:solidFill>
                  <a:srgbClr val="3366FF"/>
                </a:solidFill>
                <a:prstDash val="solid"/>
                <a:round/>
                <a:headEnd type="none" w="med" len="med"/>
                <a:tailEnd type="none" w="med" len="med"/>
              </a:ln>
              <a:effectLst/>
            </p:spPr>
          </p:cxnSp>
          <p:cxnSp>
            <p:nvCxnSpPr>
              <p:cNvPr id="83" name="直线连接符 82"/>
              <p:cNvCxnSpPr/>
              <p:nvPr/>
            </p:nvCxnSpPr>
            <p:spPr bwMode="auto">
              <a:xfrm>
                <a:off x="990600" y="3581400"/>
                <a:ext cx="0" cy="5334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cxnSp>
          <p:nvCxnSpPr>
            <p:cNvPr id="39" name="直线连接符 38"/>
            <p:cNvCxnSpPr/>
            <p:nvPr/>
          </p:nvCxnSpPr>
          <p:spPr bwMode="auto">
            <a:xfrm>
              <a:off x="1937988" y="2971800"/>
              <a:ext cx="0" cy="99060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1" name="直线箭头连接符 40"/>
            <p:cNvCxnSpPr/>
            <p:nvPr/>
          </p:nvCxnSpPr>
          <p:spPr bwMode="auto">
            <a:xfrm>
              <a:off x="1175988" y="2988295"/>
              <a:ext cx="685800" cy="457200"/>
            </a:xfrm>
            <a:prstGeom prst="straightConnector1">
              <a:avLst/>
            </a:prstGeom>
            <a:solidFill>
              <a:schemeClr val="accent1"/>
            </a:solidFill>
            <a:ln w="9525" cap="flat" cmpd="sng" algn="ctr">
              <a:solidFill>
                <a:srgbClr val="008000"/>
              </a:solidFill>
              <a:prstDash val="solid"/>
              <a:round/>
              <a:headEnd type="none" w="med" len="med"/>
              <a:tailEnd type="arrow"/>
            </a:ln>
            <a:effectLst/>
          </p:spPr>
        </p:cxnSp>
        <p:cxnSp>
          <p:nvCxnSpPr>
            <p:cNvPr id="89" name="直线箭头连接符 88"/>
            <p:cNvCxnSpPr/>
            <p:nvPr/>
          </p:nvCxnSpPr>
          <p:spPr bwMode="auto">
            <a:xfrm flipV="1">
              <a:off x="947388" y="3581400"/>
              <a:ext cx="914400" cy="304800"/>
            </a:xfrm>
            <a:prstGeom prst="straightConnector1">
              <a:avLst/>
            </a:prstGeom>
            <a:solidFill>
              <a:schemeClr val="accent1"/>
            </a:solidFill>
            <a:ln w="9525" cap="flat" cmpd="sng" algn="ctr">
              <a:solidFill>
                <a:srgbClr val="008000"/>
              </a:solidFill>
              <a:prstDash val="solid"/>
              <a:round/>
              <a:headEnd type="none" w="med" len="med"/>
              <a:tailEnd type="arrow"/>
            </a:ln>
            <a:effectLst/>
          </p:spPr>
        </p:cxnSp>
        <p:graphicFrame>
          <p:nvGraphicFramePr>
            <p:cNvPr id="94" name="对象 93"/>
            <p:cNvGraphicFramePr>
              <a:graphicFrameLocks noChangeAspect="1"/>
            </p:cNvGraphicFramePr>
            <p:nvPr/>
          </p:nvGraphicFramePr>
          <p:xfrm>
            <a:off x="1397000" y="2886075"/>
            <a:ext cx="339725" cy="241300"/>
          </p:xfrm>
          <a:graphic>
            <a:graphicData uri="http://schemas.openxmlformats.org/presentationml/2006/ole">
              <mc:AlternateContent xmlns:mc="http://schemas.openxmlformats.org/markup-compatibility/2006">
                <mc:Choice xmlns:v="urn:schemas-microsoft-com:vml" Requires="v">
                  <p:oleObj spid="_x0000_s17151" name="公式" r:id="rId25" imgW="338455" imgH="237490" progId="Equation.3">
                    <p:embed/>
                  </p:oleObj>
                </mc:Choice>
                <mc:Fallback>
                  <p:oleObj name="公式" r:id="rId25" imgW="338455" imgH="237490" progId="Equation.3">
                    <p:embed/>
                    <p:pic>
                      <p:nvPicPr>
                        <p:cNvPr id="0" name="图片 14712"/>
                        <p:cNvPicPr/>
                        <p:nvPr/>
                      </p:nvPicPr>
                      <p:blipFill>
                        <a:blip r:embed="rId26"/>
                        <a:stretch>
                          <a:fillRect/>
                        </a:stretch>
                      </p:blipFill>
                      <p:spPr>
                        <a:xfrm>
                          <a:off x="1397000" y="2886075"/>
                          <a:ext cx="339725" cy="241300"/>
                        </a:xfrm>
                        <a:prstGeom prst="rect">
                          <a:avLst/>
                        </a:prstGeom>
                      </p:spPr>
                    </p:pic>
                  </p:oleObj>
                </mc:Fallback>
              </mc:AlternateContent>
            </a:graphicData>
          </a:graphic>
        </p:graphicFrame>
        <p:graphicFrame>
          <p:nvGraphicFramePr>
            <p:cNvPr id="95" name="对象 94"/>
            <p:cNvGraphicFramePr>
              <a:graphicFrameLocks noChangeAspect="1"/>
            </p:cNvGraphicFramePr>
            <p:nvPr/>
          </p:nvGraphicFramePr>
          <p:xfrm>
            <a:off x="1268682" y="3797300"/>
            <a:ext cx="365125" cy="241300"/>
          </p:xfrm>
          <a:graphic>
            <a:graphicData uri="http://schemas.openxmlformats.org/presentationml/2006/ole">
              <mc:AlternateContent xmlns:mc="http://schemas.openxmlformats.org/markup-compatibility/2006">
                <mc:Choice xmlns:v="urn:schemas-microsoft-com:vml" Requires="v">
                  <p:oleObj spid="_x0000_s17152" name="公式" r:id="rId27" imgW="365760" imgH="237490" progId="Equation.3">
                    <p:embed/>
                  </p:oleObj>
                </mc:Choice>
                <mc:Fallback>
                  <p:oleObj name="公式" r:id="rId27" imgW="365760" imgH="237490" progId="Equation.3">
                    <p:embed/>
                    <p:pic>
                      <p:nvPicPr>
                        <p:cNvPr id="0" name="图片 14713"/>
                        <p:cNvPicPr/>
                        <p:nvPr/>
                      </p:nvPicPr>
                      <p:blipFill>
                        <a:blip r:embed="rId28"/>
                        <a:stretch>
                          <a:fillRect/>
                        </a:stretch>
                      </p:blipFill>
                      <p:spPr>
                        <a:xfrm>
                          <a:off x="1268682" y="3797300"/>
                          <a:ext cx="365125" cy="241300"/>
                        </a:xfrm>
                        <a:prstGeom prst="rect">
                          <a:avLst/>
                        </a:prstGeom>
                      </p:spPr>
                    </p:pic>
                  </p:oleObj>
                </mc:Fallback>
              </mc:AlternateContent>
            </a:graphicData>
          </a:graphic>
        </p:graphicFrame>
        <p:sp>
          <p:nvSpPr>
            <p:cNvPr id="47" name="左大括号 46"/>
            <p:cNvSpPr/>
            <p:nvPr/>
          </p:nvSpPr>
          <p:spPr bwMode="auto">
            <a:xfrm rot="5400000">
              <a:off x="951507" y="2393185"/>
              <a:ext cx="128469" cy="218900"/>
            </a:xfrm>
            <a:prstGeom prst="leftBrac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97" name="对象 96"/>
            <p:cNvGraphicFramePr>
              <a:graphicFrameLocks noChangeAspect="1"/>
            </p:cNvGraphicFramePr>
            <p:nvPr/>
          </p:nvGraphicFramePr>
          <p:xfrm>
            <a:off x="905015" y="2099698"/>
            <a:ext cx="222431" cy="265895"/>
          </p:xfrm>
          <a:graphic>
            <a:graphicData uri="http://schemas.openxmlformats.org/presentationml/2006/ole">
              <mc:AlternateContent xmlns:mc="http://schemas.openxmlformats.org/markup-compatibility/2006">
                <mc:Choice xmlns:v="urn:schemas-microsoft-com:vml" Requires="v">
                  <p:oleObj spid="_x0000_s17153" name="公式" r:id="rId29" imgW="137160" imgH="164465" progId="Equation.3">
                    <p:embed/>
                  </p:oleObj>
                </mc:Choice>
                <mc:Fallback>
                  <p:oleObj name="公式" r:id="rId29" imgW="137160" imgH="164465" progId="Equation.3">
                    <p:embed/>
                    <p:pic>
                      <p:nvPicPr>
                        <p:cNvPr id="0" name="图片 14714"/>
                        <p:cNvPicPr/>
                        <p:nvPr/>
                      </p:nvPicPr>
                      <p:blipFill>
                        <a:blip r:embed="rId30"/>
                        <a:stretch>
                          <a:fillRect/>
                        </a:stretch>
                      </p:blipFill>
                      <p:spPr>
                        <a:xfrm>
                          <a:off x="905015" y="2099698"/>
                          <a:ext cx="222431" cy="265895"/>
                        </a:xfrm>
                        <a:prstGeom prst="rect">
                          <a:avLst/>
                        </a:prstGeom>
                      </p:spPr>
                    </p:pic>
                  </p:oleObj>
                </mc:Fallback>
              </mc:AlternateContent>
            </a:graphicData>
          </a:graphic>
        </p:graphicFrame>
      </p:grpSp>
      <p:pic>
        <p:nvPicPr>
          <p:cNvPr id="57" name="图片 56"/>
          <p:cNvPicPr>
            <a:picLocks noChangeAspect="1"/>
          </p:cNvPicPr>
          <p:nvPr/>
        </p:nvPicPr>
        <p:blipFill>
          <a:blip r:embed="rId31"/>
          <a:stretch>
            <a:fillRect/>
          </a:stretch>
        </p:blipFill>
        <p:spPr>
          <a:xfrm>
            <a:off x="4967996" y="3999476"/>
            <a:ext cx="4111214" cy="462677"/>
          </a:xfrm>
          <a:prstGeom prst="rect">
            <a:avLst/>
          </a:prstGeom>
        </p:spPr>
      </p:pic>
      <p:pic>
        <p:nvPicPr>
          <p:cNvPr id="59" name="图片 58"/>
          <p:cNvPicPr>
            <a:picLocks noChangeAspect="1"/>
          </p:cNvPicPr>
          <p:nvPr/>
        </p:nvPicPr>
        <p:blipFill>
          <a:blip r:embed="rId32"/>
          <a:stretch>
            <a:fillRect/>
          </a:stretch>
        </p:blipFill>
        <p:spPr>
          <a:xfrm>
            <a:off x="5027583" y="4583504"/>
            <a:ext cx="2424545" cy="381000"/>
          </a:xfrm>
          <a:prstGeom prst="rect">
            <a:avLst/>
          </a:prstGeom>
        </p:spPr>
      </p:pic>
      <p:sp>
        <p:nvSpPr>
          <p:cNvPr id="60" name="文本框 59"/>
          <p:cNvSpPr txBox="1"/>
          <p:nvPr/>
        </p:nvSpPr>
        <p:spPr>
          <a:xfrm>
            <a:off x="443279" y="4986107"/>
            <a:ext cx="8935364" cy="1865126"/>
          </a:xfrm>
          <a:prstGeom prst="rect">
            <a:avLst/>
          </a:prstGeom>
          <a:noFill/>
        </p:spPr>
        <p:txBody>
          <a:bodyPr wrap="square" rtlCol="0">
            <a:spAutoFit/>
          </a:bodyPr>
          <a:lstStyle/>
          <a:p>
            <a:pPr>
              <a:lnSpc>
                <a:spcPct val="120000"/>
              </a:lnSpc>
            </a:pPr>
            <a:r>
              <a:rPr kumimoji="1" lang="en-US" altLang="zh-CN" sz="2400" dirty="0" smtClean="0">
                <a:solidFill>
                  <a:srgbClr val="FF0000"/>
                </a:solidFill>
              </a:rPr>
              <a:t>Different </a:t>
            </a:r>
            <a:r>
              <a:rPr kumimoji="1" lang="en-US" altLang="zh-CN" sz="2400" dirty="0">
                <a:solidFill>
                  <a:srgbClr val="FF0000"/>
                </a:solidFill>
              </a:rPr>
              <a:t>from the real spin SOC, there are no pairing interactions between the two pseudospin layer </a:t>
            </a:r>
            <a:r>
              <a:rPr kumimoji="1" lang="en-US" altLang="zh-CN" sz="2400" dirty="0" smtClean="0">
                <a:solidFill>
                  <a:srgbClr val="FF0000"/>
                </a:solidFill>
              </a:rPr>
              <a:t>states</a:t>
            </a:r>
            <a:r>
              <a:rPr kumimoji="1" lang="en-US" altLang="zh-CN" sz="2400" dirty="0" smtClean="0">
                <a:solidFill>
                  <a:srgbClr val="FF0000"/>
                </a:solidFill>
              </a:rPr>
              <a:t>, an </a:t>
            </a:r>
            <a:r>
              <a:rPr kumimoji="1" lang="en-US" altLang="zh-CN" sz="2400" dirty="0">
                <a:solidFill>
                  <a:srgbClr val="FF0000"/>
                </a:solidFill>
              </a:rPr>
              <a:t>interplay between intra-layer attractive interaction and laser-assisted inter-layer tunneling of atoms can provide intriguing effects.</a:t>
            </a:r>
            <a:endParaRPr kumimoji="1" lang="zh-CN" altLang="en-US" sz="2400" dirty="0">
              <a:solidFill>
                <a:srgbClr val="FF0000"/>
              </a:solidFill>
            </a:endParaRPr>
          </a:p>
        </p:txBody>
      </p:sp>
      <p:sp>
        <p:nvSpPr>
          <p:cNvPr id="63" name="文本框 62"/>
          <p:cNvSpPr txBox="1"/>
          <p:nvPr/>
        </p:nvSpPr>
        <p:spPr>
          <a:xfrm>
            <a:off x="4735406" y="1700439"/>
            <a:ext cx="3008901" cy="461665"/>
          </a:xfrm>
          <a:prstGeom prst="rect">
            <a:avLst/>
          </a:prstGeom>
          <a:noFill/>
        </p:spPr>
        <p:txBody>
          <a:bodyPr wrap="none" rtlCol="0">
            <a:spAutoFit/>
          </a:bodyPr>
          <a:lstStyle/>
          <a:p>
            <a:r>
              <a:rPr kumimoji="1" lang="en-US" altLang="zh-CN" sz="2400" dirty="0">
                <a:solidFill>
                  <a:srgbClr val="008000"/>
                </a:solidFill>
              </a:rPr>
              <a:t>G</a:t>
            </a:r>
            <a:r>
              <a:rPr kumimoji="1" lang="en-US" altLang="zh-CN" sz="2400" dirty="0" smtClean="0">
                <a:solidFill>
                  <a:srgbClr val="008000"/>
                </a:solidFill>
              </a:rPr>
              <a:t>auge transformation:</a:t>
            </a:r>
            <a:endParaRPr kumimoji="1" lang="zh-CN" altLang="en-US" sz="2400" dirty="0">
              <a:solidFill>
                <a:srgbClr val="008000"/>
              </a:solidFill>
            </a:endParaRPr>
          </a:p>
        </p:txBody>
      </p:sp>
      <p:graphicFrame>
        <p:nvGraphicFramePr>
          <p:cNvPr id="111" name="对象 110"/>
          <p:cNvGraphicFramePr>
            <a:graphicFrameLocks noChangeAspect="1"/>
          </p:cNvGraphicFramePr>
          <p:nvPr>
            <p:extLst>
              <p:ext uri="{D42A27DB-BD31-4B8C-83A1-F6EECF244321}">
                <p14:modId xmlns:p14="http://schemas.microsoft.com/office/powerpoint/2010/main" val="3093520371"/>
              </p:ext>
            </p:extLst>
          </p:nvPr>
        </p:nvGraphicFramePr>
        <p:xfrm>
          <a:off x="7746628" y="1578429"/>
          <a:ext cx="1332582" cy="814224"/>
        </p:xfrm>
        <a:graphic>
          <a:graphicData uri="http://schemas.openxmlformats.org/presentationml/2006/ole">
            <mc:AlternateContent xmlns:mc="http://schemas.openxmlformats.org/markup-compatibility/2006">
              <mc:Choice xmlns:v="urn:schemas-microsoft-com:vml" Requires="v">
                <p:oleObj spid="_x0000_s17154" name="公式" r:id="rId33" imgW="895985" imgH="539750" progId="Equation.3">
                  <p:embed/>
                </p:oleObj>
              </mc:Choice>
              <mc:Fallback>
                <p:oleObj name="公式" r:id="rId33" imgW="895985" imgH="539750" progId="Equation.3">
                  <p:embed/>
                  <p:pic>
                    <p:nvPicPr>
                      <p:cNvPr id="0" name="图片 14715"/>
                      <p:cNvPicPr/>
                      <p:nvPr/>
                    </p:nvPicPr>
                    <p:blipFill>
                      <a:blip r:embed="rId34"/>
                      <a:stretch>
                        <a:fillRect/>
                      </a:stretch>
                    </p:blipFill>
                    <p:spPr>
                      <a:xfrm>
                        <a:off x="7746628" y="1578429"/>
                        <a:ext cx="1332582" cy="814224"/>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2353455" y="228025"/>
            <a:ext cx="4883368" cy="646331"/>
          </a:xfrm>
          <a:prstGeom prst="rect">
            <a:avLst/>
          </a:prstGeom>
          <a:solidFill>
            <a:srgbClr val="CCFFCC"/>
          </a:solidFill>
          <a:ln>
            <a:noFill/>
          </a:ln>
          <a:effectLst/>
        </p:spPr>
        <p:txBody>
          <a:bodyPr wrap="square">
            <a:spAutoFit/>
          </a:bodyPr>
          <a:lstStyle/>
          <a:p>
            <a:pPr algn="ctr">
              <a:buClr>
                <a:srgbClr val="800000"/>
              </a:buClr>
              <a:defRPr/>
            </a:pPr>
            <a:r>
              <a:rPr lang="en-US" altLang="zh-CN" sz="3600" b="1" dirty="0">
                <a:solidFill>
                  <a:srgbClr val="FF0000"/>
                </a:solidFill>
              </a:rPr>
              <a:t>Two-body bound state</a:t>
            </a:r>
            <a:endParaRPr lang="zh-CN" altLang="en-US" sz="3600" b="1" dirty="0">
              <a:solidFill>
                <a:srgbClr val="FF0000"/>
              </a:solidFill>
            </a:endParaRPr>
          </a:p>
        </p:txBody>
      </p:sp>
      <p:pic>
        <p:nvPicPr>
          <p:cNvPr id="3" name="图片 2"/>
          <p:cNvPicPr>
            <a:picLocks noChangeAspect="1"/>
          </p:cNvPicPr>
          <p:nvPr/>
        </p:nvPicPr>
        <p:blipFill>
          <a:blip r:embed="rId3"/>
          <a:stretch>
            <a:fillRect/>
          </a:stretch>
        </p:blipFill>
        <p:spPr>
          <a:xfrm>
            <a:off x="4219187" y="1041400"/>
            <a:ext cx="4702149" cy="734711"/>
          </a:xfrm>
          <a:prstGeom prst="rect">
            <a:avLst/>
          </a:prstGeom>
        </p:spPr>
      </p:pic>
      <p:pic>
        <p:nvPicPr>
          <p:cNvPr id="4" name="图片 3"/>
          <p:cNvPicPr>
            <a:picLocks noChangeAspect="1"/>
          </p:cNvPicPr>
          <p:nvPr/>
        </p:nvPicPr>
        <p:blipFill>
          <a:blip r:embed="rId4"/>
          <a:stretch>
            <a:fillRect/>
          </a:stretch>
        </p:blipFill>
        <p:spPr>
          <a:xfrm>
            <a:off x="685800" y="1036450"/>
            <a:ext cx="3463636" cy="750455"/>
          </a:xfrm>
          <a:prstGeom prst="rect">
            <a:avLst/>
          </a:prstGeom>
        </p:spPr>
      </p:pic>
      <p:sp>
        <p:nvSpPr>
          <p:cNvPr id="8" name="圆角矩形标注 7"/>
          <p:cNvSpPr/>
          <p:nvPr/>
        </p:nvSpPr>
        <p:spPr bwMode="auto">
          <a:xfrm>
            <a:off x="6781800" y="874356"/>
            <a:ext cx="2179320" cy="304800"/>
          </a:xfrm>
          <a:prstGeom prst="wedgeRoundRectCallout">
            <a:avLst>
              <a:gd name="adj1" fmla="val -36348"/>
              <a:gd name="adj2" fmla="val 105795"/>
              <a:gd name="adj3" fmla="val 16667"/>
            </a:avLst>
          </a:prstGeom>
          <a:solidFill>
            <a:srgbClr val="FFF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70000"/>
              </a:lnSpc>
              <a:spcBef>
                <a:spcPct val="0"/>
              </a:spcBef>
              <a:spcAft>
                <a:spcPct val="0"/>
              </a:spcAft>
              <a:buClrTx/>
              <a:buSzTx/>
              <a:buFontTx/>
              <a:buNone/>
            </a:pPr>
            <a:r>
              <a:rPr kumimoji="0" lang="en-US" altLang="zh-CN" sz="20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Singlet</a:t>
            </a:r>
            <a:r>
              <a:rPr kumimoji="0" lang="zh-CN" altLang="en-US" sz="20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 </a:t>
            </a:r>
            <a:r>
              <a:rPr kumimoji="0" lang="en-US" altLang="zh-CN" sz="20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space!</a:t>
            </a:r>
            <a:endParaRPr kumimoji="0" lang="zh-CN" altLang="en-US" sz="2000" b="0"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5"/>
          <a:stretch>
            <a:fillRect/>
          </a:stretch>
        </p:blipFill>
        <p:spPr>
          <a:xfrm>
            <a:off x="6105005" y="2526481"/>
            <a:ext cx="1766455" cy="323274"/>
          </a:xfrm>
          <a:prstGeom prst="rect">
            <a:avLst/>
          </a:prstGeom>
        </p:spPr>
      </p:pic>
      <p:pic>
        <p:nvPicPr>
          <p:cNvPr id="16" name="图片 15"/>
          <p:cNvPicPr>
            <a:picLocks noChangeAspect="1"/>
          </p:cNvPicPr>
          <p:nvPr/>
        </p:nvPicPr>
        <p:blipFill>
          <a:blip r:embed="rId6"/>
          <a:stretch>
            <a:fillRect/>
          </a:stretch>
        </p:blipFill>
        <p:spPr>
          <a:xfrm>
            <a:off x="5147044" y="3218435"/>
            <a:ext cx="3854846" cy="1154545"/>
          </a:xfrm>
          <a:prstGeom prst="rect">
            <a:avLst/>
          </a:prstGeom>
        </p:spPr>
      </p:pic>
      <p:sp>
        <p:nvSpPr>
          <p:cNvPr id="67" name="文本框 66"/>
          <p:cNvSpPr txBox="1"/>
          <p:nvPr/>
        </p:nvSpPr>
        <p:spPr>
          <a:xfrm>
            <a:off x="896710" y="5474787"/>
            <a:ext cx="8031991" cy="1200329"/>
          </a:xfrm>
          <a:prstGeom prst="rect">
            <a:avLst/>
          </a:prstGeom>
          <a:noFill/>
        </p:spPr>
        <p:txBody>
          <a:bodyPr wrap="square" rtlCol="0">
            <a:spAutoFit/>
          </a:bodyPr>
          <a:lstStyle/>
          <a:p>
            <a:r>
              <a:rPr kumimoji="1" lang="en-US" altLang="zh-CN" sz="2400" b="1" i="1" dirty="0" smtClean="0">
                <a:solidFill>
                  <a:srgbClr val="FF0000"/>
                </a:solidFill>
                <a:latin typeface="Arial" panose="020B0604020202020204"/>
                <a:ea typeface="微软雅黑" panose="020B0503020204020204" charset="-122"/>
                <a:cs typeface="Arial" panose="020B0604020202020204"/>
              </a:rPr>
              <a:t>Implication </a:t>
            </a:r>
            <a:r>
              <a:rPr kumimoji="1" lang="en-US" altLang="zh-CN" sz="2400" b="1" i="1" dirty="0">
                <a:solidFill>
                  <a:srgbClr val="FF0000"/>
                </a:solidFill>
                <a:latin typeface="Arial" panose="020B0604020202020204"/>
                <a:ea typeface="微软雅黑" panose="020B0503020204020204" charset="-122"/>
                <a:cs typeface="Arial" panose="020B0604020202020204"/>
              </a:rPr>
              <a:t>of the two-body </a:t>
            </a:r>
            <a:r>
              <a:rPr kumimoji="1" lang="en-US" altLang="zh-CN" sz="2400" b="1" i="1" dirty="0" smtClean="0">
                <a:solidFill>
                  <a:srgbClr val="FF0000"/>
                </a:solidFill>
                <a:latin typeface="Arial" panose="020B0604020202020204"/>
                <a:ea typeface="微软雅黑" panose="020B0503020204020204" charset="-122"/>
                <a:cs typeface="Arial" panose="020B0604020202020204"/>
              </a:rPr>
              <a:t>results:</a:t>
            </a:r>
            <a:r>
              <a:rPr kumimoji="1" lang="zh-CN" altLang="en-US" sz="2400" b="1" i="1" dirty="0" smtClean="0">
                <a:solidFill>
                  <a:srgbClr val="FF0000"/>
                </a:solidFill>
                <a:latin typeface="Arial" panose="020B0604020202020204"/>
                <a:ea typeface="微软雅黑" panose="020B0503020204020204" charset="-122"/>
                <a:cs typeface="Arial" panose="020B0604020202020204"/>
              </a:rPr>
              <a:t>  </a:t>
            </a:r>
            <a:r>
              <a:rPr kumimoji="1" lang="en-US" altLang="zh-CN" sz="2400" b="1" i="1" dirty="0">
                <a:solidFill>
                  <a:srgbClr val="0000FF"/>
                </a:solidFill>
                <a:latin typeface="Arial" panose="020B0604020202020204"/>
                <a:ea typeface="微软雅黑" panose="020B0503020204020204" charset="-122"/>
                <a:cs typeface="Arial" panose="020B0604020202020204"/>
              </a:rPr>
              <a:t>for many-body ground state</a:t>
            </a:r>
            <a:r>
              <a:rPr kumimoji="1" lang="en-US" altLang="zh-CN" sz="2400" b="1" i="1" dirty="0" smtClean="0">
                <a:solidFill>
                  <a:srgbClr val="0000FF"/>
                </a:solidFill>
                <a:latin typeface="Arial" panose="020B0604020202020204"/>
                <a:ea typeface="微软雅黑" panose="020B0503020204020204" charset="-122"/>
                <a:cs typeface="Arial" panose="020B0604020202020204"/>
              </a:rPr>
              <a:t>, the</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pairing</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instability</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of</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underlying</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Fermi</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gas</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would happen</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at</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finite</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r>
              <a:rPr kumimoji="1" lang="en-US" altLang="zh-CN" sz="2400" b="1" i="1" dirty="0" smtClean="0">
                <a:solidFill>
                  <a:srgbClr val="0000FF"/>
                </a:solidFill>
                <a:latin typeface="Arial" panose="020B0604020202020204"/>
                <a:ea typeface="微软雅黑" panose="020B0503020204020204" charset="-122"/>
                <a:cs typeface="Arial" panose="020B0604020202020204"/>
              </a:rPr>
              <a:t>momenta!</a:t>
            </a:r>
            <a:r>
              <a:rPr kumimoji="1" lang="zh-CN" altLang="en-US" sz="2400" b="1" i="1" dirty="0" smtClean="0">
                <a:solidFill>
                  <a:srgbClr val="0000FF"/>
                </a:solidFill>
                <a:latin typeface="Arial" panose="020B0604020202020204"/>
                <a:ea typeface="微软雅黑" panose="020B0503020204020204" charset="-122"/>
                <a:cs typeface="Arial" panose="020B0604020202020204"/>
              </a:rPr>
              <a:t> </a:t>
            </a:r>
            <a:endParaRPr kumimoji="1" lang="zh-CN" altLang="en-US" sz="2400" b="1" i="1" dirty="0">
              <a:solidFill>
                <a:srgbClr val="0000FF"/>
              </a:solidFill>
              <a:latin typeface="Arial" panose="020B0604020202020204"/>
              <a:ea typeface="微软雅黑" panose="020B0503020204020204" charset="-122"/>
              <a:cs typeface="Arial" panose="020B0604020202020204"/>
            </a:endParaRPr>
          </a:p>
        </p:txBody>
      </p:sp>
      <p:pic>
        <p:nvPicPr>
          <p:cNvPr id="2" name="图片 1"/>
          <p:cNvPicPr>
            <a:picLocks noChangeAspect="1"/>
          </p:cNvPicPr>
          <p:nvPr/>
        </p:nvPicPr>
        <p:blipFill>
          <a:blip r:embed="rId7"/>
          <a:stretch>
            <a:fillRect/>
          </a:stretch>
        </p:blipFill>
        <p:spPr>
          <a:xfrm>
            <a:off x="6163624" y="1888475"/>
            <a:ext cx="1570182" cy="242455"/>
          </a:xfrm>
          <a:prstGeom prst="rect">
            <a:avLst/>
          </a:prstGeom>
          <a:ln>
            <a:solidFill>
              <a:srgbClr val="008000"/>
            </a:solidFill>
          </a:ln>
        </p:spPr>
      </p:pic>
      <p:pic>
        <p:nvPicPr>
          <p:cNvPr id="174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69" y="1735379"/>
            <a:ext cx="4852727" cy="384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等腰三角形 13"/>
          <p:cNvSpPr/>
          <p:nvPr/>
        </p:nvSpPr>
        <p:spPr>
          <a:xfrm>
            <a:off x="194981" y="1229140"/>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194981" y="2688118"/>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376291" y="211909"/>
            <a:ext cx="8508299" cy="646331"/>
          </a:xfrm>
          <a:prstGeom prst="rect">
            <a:avLst/>
          </a:prstGeom>
          <a:solidFill>
            <a:srgbClr val="CCFFCC"/>
          </a:solidFill>
          <a:ln>
            <a:noFill/>
          </a:ln>
          <a:effectLst/>
        </p:spPr>
        <p:txBody>
          <a:bodyPr wrap="square">
            <a:spAutoFit/>
          </a:bodyPr>
          <a:lstStyle/>
          <a:p>
            <a:pPr>
              <a:defRPr/>
            </a:pPr>
            <a:r>
              <a:rPr lang="en-US" altLang="zh-CN" sz="3600" b="1" dirty="0">
                <a:solidFill>
                  <a:srgbClr val="FF0000"/>
                </a:solidFill>
              </a:rPr>
              <a:t>Many-body ground states—LO</a:t>
            </a:r>
            <a:r>
              <a:rPr lang="zh-CN" altLang="en-US" sz="3600" b="1" dirty="0">
                <a:solidFill>
                  <a:srgbClr val="FF0000"/>
                </a:solidFill>
              </a:rPr>
              <a:t> </a:t>
            </a:r>
            <a:r>
              <a:rPr lang="en-US" altLang="zh-CN" sz="3600" b="1" dirty="0" err="1">
                <a:solidFill>
                  <a:srgbClr val="FF0000"/>
                </a:solidFill>
              </a:rPr>
              <a:t>superfluidity</a:t>
            </a:r>
            <a:endParaRPr lang="zh-CN" altLang="en-US" sz="3600" b="1" dirty="0">
              <a:solidFill>
                <a:srgbClr val="FF0000"/>
              </a:solidFill>
            </a:endParaRPr>
          </a:p>
        </p:txBody>
      </p:sp>
      <p:sp>
        <p:nvSpPr>
          <p:cNvPr id="66" name="文本框 65"/>
          <p:cNvSpPr txBox="1"/>
          <p:nvPr/>
        </p:nvSpPr>
        <p:spPr>
          <a:xfrm>
            <a:off x="514391" y="5783774"/>
            <a:ext cx="8370199" cy="461665"/>
          </a:xfrm>
          <a:prstGeom prst="rect">
            <a:avLst/>
          </a:prstGeom>
          <a:noFill/>
        </p:spPr>
        <p:txBody>
          <a:bodyPr wrap="square" rtlCol="0">
            <a:spAutoFit/>
          </a:bodyPr>
          <a:lstStyle/>
          <a:p>
            <a:pPr algn="ctr"/>
            <a:r>
              <a:rPr kumimoji="1" lang="en-US" altLang="zh-CN" sz="2400" b="1" i="1" dirty="0" smtClean="0">
                <a:solidFill>
                  <a:srgbClr val="0000FF"/>
                </a:solidFill>
                <a:latin typeface="Arial" panose="020B0604020202020204"/>
                <a:ea typeface="微软雅黑" panose="020B0503020204020204" charset="-122"/>
                <a:cs typeface="Arial" panose="020B0604020202020204"/>
              </a:rPr>
              <a:t>What </a:t>
            </a:r>
            <a:r>
              <a:rPr kumimoji="1" lang="en-US" altLang="zh-CN" sz="2400" b="1" i="1" dirty="0" smtClean="0">
                <a:solidFill>
                  <a:srgbClr val="FF0000"/>
                </a:solidFill>
                <a:latin typeface="Arial" panose="020B0604020202020204"/>
                <a:ea typeface="微软雅黑" panose="020B0503020204020204" charset="-122"/>
                <a:cs typeface="Arial" panose="020B0604020202020204"/>
              </a:rPr>
              <a:t>pairing mechanism</a:t>
            </a:r>
            <a:r>
              <a:rPr kumimoji="1" lang="en-US" altLang="zh-CN" sz="2400" b="1" i="1" dirty="0" smtClean="0">
                <a:solidFill>
                  <a:srgbClr val="0000FF"/>
                </a:solidFill>
                <a:latin typeface="Arial" panose="020B0604020202020204"/>
                <a:ea typeface="微软雅黑" panose="020B0503020204020204" charset="-122"/>
                <a:cs typeface="Arial" panose="020B0604020202020204"/>
              </a:rPr>
              <a:t> of the LO state in this system?</a:t>
            </a:r>
            <a:endParaRPr kumimoji="1" lang="zh-CN" altLang="en-US" sz="2400" b="1" i="1" dirty="0">
              <a:solidFill>
                <a:srgbClr val="0000FF"/>
              </a:solidFill>
              <a:latin typeface="Arial" panose="020B0604020202020204"/>
              <a:ea typeface="微软雅黑" panose="020B0503020204020204" charset="-122"/>
              <a:cs typeface="Arial" panose="020B0604020202020204"/>
            </a:endParaRPr>
          </a:p>
        </p:txBody>
      </p:sp>
      <p:sp>
        <p:nvSpPr>
          <p:cNvPr id="10" name="矩形 9"/>
          <p:cNvSpPr/>
          <p:nvPr/>
        </p:nvSpPr>
        <p:spPr>
          <a:xfrm>
            <a:off x="4457551" y="6324361"/>
            <a:ext cx="4501061" cy="400110"/>
          </a:xfrm>
          <a:prstGeom prst="rect">
            <a:avLst/>
          </a:prstGeom>
          <a:noFill/>
        </p:spPr>
        <p:txBody>
          <a:bodyPr wrap="square">
            <a:spAutoFit/>
          </a:bodyPr>
          <a:lstStyle/>
          <a:p>
            <a:pPr algn="ctr">
              <a:defRPr/>
            </a:pPr>
            <a:r>
              <a:rPr kumimoji="1" lang="fr-FR" altLang="zh-CN" sz="2000" b="1" i="1" dirty="0" smtClean="0">
                <a:solidFill>
                  <a:srgbClr val="0000FF"/>
                </a:solidFill>
              </a:rPr>
              <a:t>Qing</a:t>
            </a:r>
            <a:r>
              <a:rPr kumimoji="1" lang="zh-CN" altLang="en-US" sz="2000" b="1" i="1" dirty="0" smtClean="0">
                <a:solidFill>
                  <a:srgbClr val="0000FF"/>
                </a:solidFill>
              </a:rPr>
              <a:t> </a:t>
            </a:r>
            <a:r>
              <a:rPr kumimoji="1" lang="en-US" altLang="zh-CN" sz="2000" b="1" i="1" dirty="0" smtClean="0">
                <a:solidFill>
                  <a:srgbClr val="0000FF"/>
                </a:solidFill>
              </a:rPr>
              <a:t>Sun,</a:t>
            </a:r>
            <a:r>
              <a:rPr kumimoji="1" lang="zh-CN" altLang="en-US" sz="2000" b="1" i="1" dirty="0" smtClean="0">
                <a:solidFill>
                  <a:srgbClr val="0000FF"/>
                </a:solidFill>
              </a:rPr>
              <a:t> </a:t>
            </a:r>
            <a:r>
              <a:rPr kumimoji="1" lang="en-US" altLang="zh-CN" sz="2000" b="1" i="1" dirty="0" smtClean="0">
                <a:solidFill>
                  <a:srgbClr val="0000FF"/>
                </a:solidFill>
              </a:rPr>
              <a:t>et</a:t>
            </a:r>
            <a:r>
              <a:rPr kumimoji="1" lang="zh-CN" altLang="en-US" sz="2000" b="1" i="1" dirty="0" smtClean="0">
                <a:solidFill>
                  <a:srgbClr val="0000FF"/>
                </a:solidFill>
              </a:rPr>
              <a:t> </a:t>
            </a:r>
            <a:r>
              <a:rPr kumimoji="1" lang="en-US" altLang="zh-CN" sz="2000" b="1" i="1" dirty="0" smtClean="0">
                <a:solidFill>
                  <a:srgbClr val="0000FF"/>
                </a:solidFill>
              </a:rPr>
              <a:t>al.,</a:t>
            </a:r>
            <a:r>
              <a:rPr kumimoji="1" lang="zh-CN" altLang="en-US" sz="2000" b="1" i="1" dirty="0" smtClean="0">
                <a:solidFill>
                  <a:srgbClr val="0000FF"/>
                </a:solidFill>
              </a:rPr>
              <a:t> </a:t>
            </a:r>
            <a:r>
              <a:rPr lang="is-IS" altLang="zh-CN" sz="2000" b="1" i="1" dirty="0" smtClean="0">
                <a:solidFill>
                  <a:srgbClr val="0000FF"/>
                </a:solidFill>
              </a:rPr>
              <a:t>arXiv</a:t>
            </a:r>
            <a:r>
              <a:rPr lang="is-IS" altLang="zh-CN" sz="2000" b="1" i="1" dirty="0">
                <a:solidFill>
                  <a:srgbClr val="0000FF"/>
                </a:solidFill>
              </a:rPr>
              <a:t>:</a:t>
            </a:r>
            <a:r>
              <a:rPr lang="is-IS" altLang="zh-CN" sz="2000" b="1" i="1" dirty="0" smtClean="0">
                <a:solidFill>
                  <a:srgbClr val="0000FF"/>
                </a:solidFill>
              </a:rPr>
              <a:t>1801.02639</a:t>
            </a:r>
            <a:r>
              <a:rPr lang="zh-CN" altLang="en-US" sz="2000" b="1" i="1" dirty="0" smtClean="0">
                <a:solidFill>
                  <a:srgbClr val="0000FF"/>
                </a:solidFill>
              </a:rPr>
              <a:t> </a:t>
            </a:r>
            <a:r>
              <a:rPr lang="en-US" altLang="zh-CN" sz="2000" b="1" i="1" dirty="0" smtClean="0">
                <a:solidFill>
                  <a:srgbClr val="0000FF"/>
                </a:solidFill>
              </a:rPr>
              <a:t>(2018</a:t>
            </a:r>
            <a:r>
              <a:rPr kumimoji="1" lang="fr-FR" altLang="zh-CN" sz="2000" b="1" i="1" dirty="0" smtClean="0">
                <a:solidFill>
                  <a:srgbClr val="0000FF"/>
                </a:solidFill>
              </a:rPr>
              <a:t>)</a:t>
            </a:r>
            <a:endParaRPr kumimoji="1" lang="zh-CN" altLang="en-US" sz="2000" b="1" i="1" dirty="0">
              <a:solidFill>
                <a:srgbClr val="0000FF"/>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81" y="1231076"/>
            <a:ext cx="4735286" cy="442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408022" y="1407946"/>
            <a:ext cx="3735978" cy="1569660"/>
          </a:xfrm>
          <a:prstGeom prst="rect">
            <a:avLst/>
          </a:prstGeom>
        </p:spPr>
        <p:txBody>
          <a:bodyPr wrap="square">
            <a:spAutoFit/>
          </a:bodyPr>
          <a:lstStyle/>
          <a:p>
            <a:r>
              <a:rPr kumimoji="1" lang="en-US" altLang="zh-CN" sz="2400" b="1" i="1" dirty="0">
                <a:solidFill>
                  <a:srgbClr val="0000FF"/>
                </a:solidFill>
                <a:latin typeface="Arial" panose="020B0604020202020204"/>
                <a:ea typeface="微软雅黑" panose="020B0503020204020204" charset="-122"/>
                <a:cs typeface="Arial" panose="020B0604020202020204"/>
              </a:rPr>
              <a:t>This modulation breaks the </a:t>
            </a:r>
            <a:r>
              <a:rPr kumimoji="1" lang="en-US" altLang="zh-CN" sz="2400" b="1" i="1" dirty="0">
                <a:solidFill>
                  <a:srgbClr val="FF0000"/>
                </a:solidFill>
                <a:latin typeface="Arial" panose="020B0604020202020204"/>
                <a:ea typeface="微软雅黑" panose="020B0503020204020204" charset="-122"/>
                <a:cs typeface="Arial" panose="020B0604020202020204"/>
              </a:rPr>
              <a:t>translational symmetry </a:t>
            </a:r>
            <a:r>
              <a:rPr kumimoji="1" lang="en-US" altLang="zh-CN" sz="2400" b="1" i="1" dirty="0">
                <a:solidFill>
                  <a:srgbClr val="0000FF"/>
                </a:solidFill>
                <a:latin typeface="Arial" panose="020B0604020202020204"/>
                <a:ea typeface="微软雅黑" panose="020B0503020204020204" charset="-122"/>
                <a:cs typeface="Arial" panose="020B0604020202020204"/>
              </a:rPr>
              <a:t>and exhibits</a:t>
            </a:r>
            <a:r>
              <a:rPr kumimoji="1" lang="en-US" altLang="zh-CN" sz="2400" b="1" i="1" dirty="0">
                <a:solidFill>
                  <a:srgbClr val="FF0000"/>
                </a:solidFill>
                <a:latin typeface="Arial" panose="020B0604020202020204"/>
                <a:ea typeface="微软雅黑" panose="020B0503020204020204" charset="-122"/>
                <a:cs typeface="Arial" panose="020B0604020202020204"/>
              </a:rPr>
              <a:t> </a:t>
            </a:r>
            <a:r>
              <a:rPr kumimoji="1" lang="en-US" altLang="zh-CN" sz="2400" b="1" i="1" dirty="0" err="1">
                <a:solidFill>
                  <a:srgbClr val="FF0000"/>
                </a:solidFill>
                <a:latin typeface="Arial" panose="020B0604020202020204"/>
                <a:ea typeface="微软雅黑" panose="020B0503020204020204" charset="-122"/>
                <a:cs typeface="Arial" panose="020B0604020202020204"/>
              </a:rPr>
              <a:t>supersolid</a:t>
            </a:r>
            <a:r>
              <a:rPr kumimoji="1" lang="en-US" altLang="zh-CN" sz="2400" b="1" i="1" dirty="0">
                <a:solidFill>
                  <a:srgbClr val="FF0000"/>
                </a:solidFill>
                <a:latin typeface="Arial" panose="020B0604020202020204"/>
                <a:ea typeface="微软雅黑" panose="020B0503020204020204" charset="-122"/>
                <a:cs typeface="Arial" panose="020B0604020202020204"/>
              </a:rPr>
              <a:t> properties.</a:t>
            </a:r>
            <a:endParaRPr kumimoji="1" lang="zh-CN" altLang="en-US" sz="2400" b="1" i="1" dirty="0">
              <a:solidFill>
                <a:srgbClr val="FF0000"/>
              </a:solidFill>
              <a:latin typeface="Arial" panose="020B0604020202020204"/>
              <a:ea typeface="微软雅黑" panose="020B0503020204020204" charset="-122"/>
              <a:cs typeface="Arial" panose="020B0604020202020204"/>
            </a:endParaRPr>
          </a:p>
        </p:txBody>
      </p:sp>
      <p:sp>
        <p:nvSpPr>
          <p:cNvPr id="3" name="矩形 2"/>
          <p:cNvSpPr/>
          <p:nvPr/>
        </p:nvSpPr>
        <p:spPr>
          <a:xfrm>
            <a:off x="5408022" y="3483580"/>
            <a:ext cx="3476568" cy="1938992"/>
          </a:xfrm>
          <a:prstGeom prst="rect">
            <a:avLst/>
          </a:prstGeom>
        </p:spPr>
        <p:txBody>
          <a:bodyPr wrap="square">
            <a:spAutoFit/>
          </a:bodyPr>
          <a:lstStyle/>
          <a:p>
            <a:r>
              <a:rPr kumimoji="1" lang="en-US" altLang="zh-CN" sz="2400" b="1" i="1" dirty="0">
                <a:solidFill>
                  <a:srgbClr val="0000FF"/>
                </a:solidFill>
                <a:latin typeface="Arial" panose="020B0604020202020204"/>
                <a:ea typeface="微软雅黑" panose="020B0503020204020204" charset="-122"/>
                <a:cs typeface="Arial" panose="020B0604020202020204"/>
              </a:rPr>
              <a:t>This is a LO superfluid state, and we find the spatial modulations become stronger for larger J.</a:t>
            </a:r>
            <a:endParaRPr kumimoji="1" lang="zh-CN" altLang="zh-CN" sz="2400" b="1" i="1" dirty="0">
              <a:solidFill>
                <a:srgbClr val="0000FF"/>
              </a:solidFill>
              <a:latin typeface="Arial" panose="020B0604020202020204"/>
              <a:ea typeface="微软雅黑" panose="020B0503020204020204" charset="-122"/>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750" fill="hold"/>
                                        <p:tgtEl>
                                          <p:spTgt spid="66"/>
                                        </p:tgtEl>
                                        <p:attrNameLst>
                                          <p:attrName>ppt_w</p:attrName>
                                        </p:attrNameLst>
                                      </p:cBhvr>
                                      <p:tavLst>
                                        <p:tav tm="0">
                                          <p:val>
                                            <p:fltVal val="0"/>
                                          </p:val>
                                        </p:tav>
                                        <p:tav tm="100000">
                                          <p:val>
                                            <p:strVal val="#ppt_w"/>
                                          </p:val>
                                        </p:tav>
                                      </p:tavLst>
                                    </p:anim>
                                    <p:anim calcmode="lin" valueType="num">
                                      <p:cBhvr>
                                        <p:cTn id="8" dur="750" fill="hold"/>
                                        <p:tgtEl>
                                          <p:spTgt spid="66"/>
                                        </p:tgtEl>
                                        <p:attrNameLst>
                                          <p:attrName>ppt_h</p:attrName>
                                        </p:attrNameLst>
                                      </p:cBhvr>
                                      <p:tavLst>
                                        <p:tav tm="0">
                                          <p:val>
                                            <p:fltVal val="0"/>
                                          </p:val>
                                        </p:tav>
                                        <p:tav tm="100000">
                                          <p:val>
                                            <p:strVal val="#ppt_h"/>
                                          </p:val>
                                        </p:tav>
                                      </p:tavLst>
                                    </p:anim>
                                    <p:animEffect transition="in" filter="fade">
                                      <p:cBhvr>
                                        <p:cTn id="9"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1565426" y="223520"/>
            <a:ext cx="5444188" cy="646331"/>
          </a:xfrm>
          <a:prstGeom prst="rect">
            <a:avLst/>
          </a:prstGeom>
          <a:solidFill>
            <a:srgbClr val="CCFFCC"/>
          </a:solidFill>
          <a:ln>
            <a:noFill/>
          </a:ln>
          <a:effectLst/>
        </p:spPr>
        <p:txBody>
          <a:bodyPr wrap="square">
            <a:spAutoFit/>
          </a:bodyPr>
          <a:lstStyle/>
          <a:p>
            <a:pPr algn="ctr">
              <a:defRPr/>
            </a:pPr>
            <a:r>
              <a:rPr lang="en-US" altLang="zh-CN" sz="3600" b="1" dirty="0" smtClean="0">
                <a:solidFill>
                  <a:srgbClr val="FF0000"/>
                </a:solidFill>
              </a:rPr>
              <a:t>Pairing</a:t>
            </a:r>
            <a:r>
              <a:rPr lang="zh-CN" altLang="en-US" sz="3600" b="1" dirty="0" smtClean="0">
                <a:solidFill>
                  <a:srgbClr val="FF0000"/>
                </a:solidFill>
              </a:rPr>
              <a:t> </a:t>
            </a:r>
            <a:r>
              <a:rPr lang="en-US" altLang="zh-CN" sz="3600" b="1" dirty="0">
                <a:solidFill>
                  <a:srgbClr val="FF0000"/>
                </a:solidFill>
              </a:rPr>
              <a:t>mechanism</a:t>
            </a:r>
            <a:endParaRPr lang="zh-CN" altLang="en-US" sz="3600" b="1" dirty="0">
              <a:solidFill>
                <a:srgbClr val="FF0000"/>
              </a:solidFill>
            </a:endParaRPr>
          </a:p>
        </p:txBody>
      </p:sp>
      <p:pic>
        <p:nvPicPr>
          <p:cNvPr id="2" name="图片 1" descr="pair_mechanis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058" y="4416852"/>
            <a:ext cx="4345021" cy="2026625"/>
          </a:xfrm>
          <a:prstGeom prst="rect">
            <a:avLst/>
          </a:prstGeom>
        </p:spPr>
      </p:pic>
      <p:sp>
        <p:nvSpPr>
          <p:cNvPr id="8" name="文本框 7"/>
          <p:cNvSpPr txBox="1"/>
          <p:nvPr/>
        </p:nvSpPr>
        <p:spPr>
          <a:xfrm>
            <a:off x="431073" y="1359669"/>
            <a:ext cx="8664491" cy="1421928"/>
          </a:xfrm>
          <a:prstGeom prst="rect">
            <a:avLst/>
          </a:prstGeom>
          <a:noFill/>
        </p:spPr>
        <p:txBody>
          <a:bodyPr wrap="square" rtlCol="0">
            <a:spAutoFit/>
          </a:bodyPr>
          <a:lstStyle/>
          <a:p>
            <a:pPr>
              <a:lnSpc>
                <a:spcPct val="120000"/>
              </a:lnSpc>
            </a:pPr>
            <a:r>
              <a:rPr kumimoji="1" lang="en-US" altLang="zh-CN" sz="2400" dirty="0" smtClean="0">
                <a:solidFill>
                  <a:srgbClr val="0000FF"/>
                </a:solidFill>
              </a:rPr>
              <a:t>In</a:t>
            </a:r>
            <a:r>
              <a:rPr kumimoji="1" lang="zh-CN" altLang="en-US" sz="2400" dirty="0" smtClean="0">
                <a:solidFill>
                  <a:srgbClr val="0000FF"/>
                </a:solidFill>
              </a:rPr>
              <a:t> </a:t>
            </a:r>
            <a:r>
              <a:rPr kumimoji="1" lang="en-US" altLang="zh-CN" sz="2400" dirty="0" smtClean="0">
                <a:solidFill>
                  <a:srgbClr val="0000FF"/>
                </a:solidFill>
              </a:rPr>
              <a:t>laboratory:</a:t>
            </a:r>
            <a:br>
              <a:rPr kumimoji="1" lang="en-US" altLang="zh-CN" sz="2400" dirty="0" smtClean="0">
                <a:solidFill>
                  <a:srgbClr val="0000FF"/>
                </a:solidFill>
              </a:rPr>
            </a:br>
            <a:r>
              <a:rPr kumimoji="1" lang="zh-CN" altLang="en-US" sz="2400" dirty="0" smtClean="0">
                <a:solidFill>
                  <a:srgbClr val="0000FF"/>
                </a:solidFill>
              </a:rPr>
              <a:t>  </a:t>
            </a:r>
            <a:r>
              <a:rPr kumimoji="1" lang="en-US" altLang="zh-CN" sz="2400" dirty="0" smtClean="0">
                <a:solidFill>
                  <a:srgbClr val="0000FF"/>
                </a:solidFill>
              </a:rPr>
              <a:t>1</a:t>
            </a:r>
            <a:r>
              <a:rPr kumimoji="1" lang="en-US" altLang="zh-CN" sz="2400" baseline="30000" dirty="0" smtClean="0">
                <a:solidFill>
                  <a:srgbClr val="0000FF"/>
                </a:solidFill>
              </a:rPr>
              <a:t>st</a:t>
            </a:r>
            <a:r>
              <a:rPr kumimoji="1" lang="zh-CN" altLang="en-US" sz="2400" baseline="30000" dirty="0" smtClean="0">
                <a:solidFill>
                  <a:srgbClr val="0000FF"/>
                </a:solidFill>
              </a:rPr>
              <a:t> </a:t>
            </a:r>
            <a:r>
              <a:rPr kumimoji="1" lang="en-US" altLang="zh-CN" sz="2400" dirty="0" smtClean="0">
                <a:solidFill>
                  <a:srgbClr val="0000FF"/>
                </a:solidFill>
              </a:rPr>
              <a:t>:</a:t>
            </a:r>
            <a:r>
              <a:rPr kumimoji="1" lang="zh-CN" altLang="en-US" sz="2400" dirty="0" smtClean="0">
                <a:solidFill>
                  <a:srgbClr val="0000FF"/>
                </a:solidFill>
              </a:rPr>
              <a:t> </a:t>
            </a:r>
            <a:r>
              <a:rPr kumimoji="1" lang="en-US" altLang="zh-CN" sz="2400" dirty="0" smtClean="0">
                <a:solidFill>
                  <a:srgbClr val="0000FF"/>
                </a:solidFill>
              </a:rPr>
              <a:t>conventional</a:t>
            </a:r>
            <a:r>
              <a:rPr kumimoji="1" lang="zh-CN" altLang="en-US" sz="2400" dirty="0" smtClean="0">
                <a:solidFill>
                  <a:srgbClr val="0000FF"/>
                </a:solidFill>
              </a:rPr>
              <a:t> </a:t>
            </a:r>
            <a:r>
              <a:rPr kumimoji="1" lang="en-US" altLang="zh-CN" sz="2400" dirty="0" smtClean="0">
                <a:solidFill>
                  <a:srgbClr val="0000FF"/>
                </a:solidFill>
              </a:rPr>
              <a:t>pairing</a:t>
            </a:r>
            <a:r>
              <a:rPr kumimoji="1" lang="zh-CN" altLang="en-US" sz="2400" dirty="0" smtClean="0">
                <a:solidFill>
                  <a:srgbClr val="0000FF"/>
                </a:solidFill>
              </a:rPr>
              <a:t> </a:t>
            </a:r>
            <a:r>
              <a:rPr kumimoji="1" lang="en-US" altLang="zh-CN" sz="2400" dirty="0" smtClean="0">
                <a:solidFill>
                  <a:srgbClr val="0000FF"/>
                </a:solidFill>
              </a:rPr>
              <a:t>(q~0)</a:t>
            </a:r>
            <a:r>
              <a:rPr kumimoji="1" lang="zh-CN" altLang="en-US" sz="2400" dirty="0" smtClean="0">
                <a:solidFill>
                  <a:srgbClr val="0000FF"/>
                </a:solidFill>
              </a:rPr>
              <a:t> </a:t>
            </a:r>
            <a:r>
              <a:rPr kumimoji="1" lang="en-US" altLang="zh-CN" sz="2400" dirty="0" smtClean="0">
                <a:solidFill>
                  <a:srgbClr val="0000FF"/>
                </a:solidFill>
              </a:rPr>
              <a:t>+</a:t>
            </a:r>
            <a:r>
              <a:rPr kumimoji="1" lang="zh-CN" altLang="en-US" sz="2400" dirty="0" smtClean="0">
                <a:solidFill>
                  <a:srgbClr val="0000FF"/>
                </a:solidFill>
              </a:rPr>
              <a:t> </a:t>
            </a:r>
            <a:r>
              <a:rPr kumimoji="1" lang="en-US" altLang="zh-CN" sz="2400" dirty="0" smtClean="0">
                <a:solidFill>
                  <a:srgbClr val="0000FF"/>
                </a:solidFill>
              </a:rPr>
              <a:t>tunneling</a:t>
            </a:r>
            <a:r>
              <a:rPr kumimoji="1" lang="zh-CN" altLang="en-US" sz="2400" dirty="0" smtClean="0">
                <a:solidFill>
                  <a:srgbClr val="0000FF"/>
                </a:solidFill>
              </a:rPr>
              <a:t> </a:t>
            </a:r>
            <a:r>
              <a:rPr kumimoji="1" lang="en-US" altLang="zh-CN" sz="2400" dirty="0" smtClean="0">
                <a:solidFill>
                  <a:srgbClr val="0000FF"/>
                </a:solidFill>
              </a:rPr>
              <a:t>induced</a:t>
            </a:r>
            <a:r>
              <a:rPr kumimoji="1" lang="zh-CN" altLang="en-US" sz="2400" dirty="0" smtClean="0">
                <a:solidFill>
                  <a:srgbClr val="0000FF"/>
                </a:solidFill>
              </a:rPr>
              <a:t> </a:t>
            </a:r>
            <a:r>
              <a:rPr kumimoji="1" lang="en-US" altLang="zh-CN" sz="2400" dirty="0" smtClean="0">
                <a:solidFill>
                  <a:srgbClr val="0000FF"/>
                </a:solidFill>
              </a:rPr>
              <a:t>pairing</a:t>
            </a:r>
            <a:r>
              <a:rPr kumimoji="1" lang="zh-CN" altLang="en-US" sz="2400" dirty="0" smtClean="0">
                <a:solidFill>
                  <a:srgbClr val="0000FF"/>
                </a:solidFill>
              </a:rPr>
              <a:t> </a:t>
            </a:r>
            <a:r>
              <a:rPr kumimoji="1" lang="en-US" altLang="zh-CN" sz="2400" dirty="0" smtClean="0">
                <a:solidFill>
                  <a:srgbClr val="0000FF"/>
                </a:solidFill>
              </a:rPr>
              <a:t>(q~4κ)</a:t>
            </a:r>
            <a:br>
              <a:rPr kumimoji="1" lang="en-US" altLang="zh-CN" sz="2400" dirty="0" smtClean="0">
                <a:solidFill>
                  <a:srgbClr val="0000FF"/>
                </a:solidFill>
              </a:rPr>
            </a:br>
            <a:r>
              <a:rPr kumimoji="1" lang="zh-CN" altLang="en-US" sz="2400" dirty="0" smtClean="0">
                <a:solidFill>
                  <a:srgbClr val="0000FF"/>
                </a:solidFill>
              </a:rPr>
              <a:t>  </a:t>
            </a:r>
            <a:r>
              <a:rPr kumimoji="1" lang="en-US" altLang="zh-CN" sz="2400" dirty="0" smtClean="0">
                <a:solidFill>
                  <a:srgbClr val="0000FF"/>
                </a:solidFill>
              </a:rPr>
              <a:t>2</a:t>
            </a:r>
            <a:r>
              <a:rPr kumimoji="1" lang="en-US" altLang="zh-CN" sz="2400" baseline="30000" dirty="0" smtClean="0">
                <a:solidFill>
                  <a:srgbClr val="0000FF"/>
                </a:solidFill>
              </a:rPr>
              <a:t>nd</a:t>
            </a:r>
            <a:r>
              <a:rPr kumimoji="1" lang="zh-CN" altLang="en-US" sz="2400" dirty="0" smtClean="0">
                <a:solidFill>
                  <a:srgbClr val="0000FF"/>
                </a:solidFill>
              </a:rPr>
              <a:t> </a:t>
            </a:r>
            <a:r>
              <a:rPr kumimoji="1" lang="en-US" altLang="zh-CN" sz="2400" dirty="0" smtClean="0">
                <a:solidFill>
                  <a:srgbClr val="0000FF"/>
                </a:solidFill>
              </a:rPr>
              <a:t>:</a:t>
            </a:r>
            <a:r>
              <a:rPr kumimoji="1" lang="zh-CN" altLang="en-US" sz="2400" dirty="0" smtClean="0">
                <a:solidFill>
                  <a:srgbClr val="0000FF"/>
                </a:solidFill>
              </a:rPr>
              <a:t> </a:t>
            </a:r>
            <a:r>
              <a:rPr kumimoji="1" lang="en-US" altLang="zh-CN" sz="2400" dirty="0" smtClean="0">
                <a:solidFill>
                  <a:srgbClr val="0000FF"/>
                </a:solidFill>
              </a:rPr>
              <a:t>conventional</a:t>
            </a:r>
            <a:r>
              <a:rPr kumimoji="1" lang="zh-CN" altLang="en-US" sz="2400" dirty="0" smtClean="0">
                <a:solidFill>
                  <a:srgbClr val="0000FF"/>
                </a:solidFill>
              </a:rPr>
              <a:t> </a:t>
            </a:r>
            <a:r>
              <a:rPr kumimoji="1" lang="en-US" altLang="zh-CN" sz="2400" dirty="0">
                <a:solidFill>
                  <a:srgbClr val="0000FF"/>
                </a:solidFill>
              </a:rPr>
              <a:t>pairing</a:t>
            </a:r>
            <a:r>
              <a:rPr kumimoji="1" lang="zh-CN" altLang="en-US" sz="2400" dirty="0">
                <a:solidFill>
                  <a:srgbClr val="0000FF"/>
                </a:solidFill>
              </a:rPr>
              <a:t> </a:t>
            </a:r>
            <a:r>
              <a:rPr kumimoji="1" lang="en-US" altLang="zh-CN" sz="2400" dirty="0">
                <a:solidFill>
                  <a:srgbClr val="0000FF"/>
                </a:solidFill>
              </a:rPr>
              <a:t>(</a:t>
            </a:r>
            <a:r>
              <a:rPr kumimoji="1" lang="en-US" altLang="zh-CN" sz="2400" dirty="0" smtClean="0">
                <a:solidFill>
                  <a:srgbClr val="0000FF"/>
                </a:solidFill>
              </a:rPr>
              <a:t>q~0</a:t>
            </a:r>
            <a:r>
              <a:rPr kumimoji="1" lang="en-US" altLang="zh-CN" sz="2400" dirty="0">
                <a:solidFill>
                  <a:srgbClr val="0000FF"/>
                </a:solidFill>
              </a:rPr>
              <a:t>)</a:t>
            </a:r>
            <a:r>
              <a:rPr kumimoji="1" lang="zh-CN" altLang="en-US" sz="2400" dirty="0">
                <a:solidFill>
                  <a:srgbClr val="0000FF"/>
                </a:solidFill>
              </a:rPr>
              <a:t> </a:t>
            </a:r>
            <a:r>
              <a:rPr kumimoji="1" lang="en-US" altLang="zh-CN" sz="2400" dirty="0">
                <a:solidFill>
                  <a:srgbClr val="0000FF"/>
                </a:solidFill>
              </a:rPr>
              <a:t>+</a:t>
            </a:r>
            <a:r>
              <a:rPr kumimoji="1" lang="zh-CN" altLang="en-US" sz="2400" dirty="0">
                <a:solidFill>
                  <a:srgbClr val="0000FF"/>
                </a:solidFill>
              </a:rPr>
              <a:t> </a:t>
            </a:r>
            <a:r>
              <a:rPr kumimoji="1" lang="en-US" altLang="zh-CN" sz="2400" dirty="0">
                <a:solidFill>
                  <a:srgbClr val="0000FF"/>
                </a:solidFill>
              </a:rPr>
              <a:t>tunneling</a:t>
            </a:r>
            <a:r>
              <a:rPr kumimoji="1" lang="zh-CN" altLang="en-US" sz="2400" dirty="0">
                <a:solidFill>
                  <a:srgbClr val="0000FF"/>
                </a:solidFill>
              </a:rPr>
              <a:t> </a:t>
            </a:r>
            <a:r>
              <a:rPr kumimoji="1" lang="en-US" altLang="zh-CN" sz="2400" dirty="0" smtClean="0">
                <a:solidFill>
                  <a:srgbClr val="0000FF"/>
                </a:solidFill>
              </a:rPr>
              <a:t>induced</a:t>
            </a:r>
            <a:r>
              <a:rPr kumimoji="1" lang="zh-CN" altLang="en-US" sz="2400" dirty="0" smtClean="0">
                <a:solidFill>
                  <a:srgbClr val="0000FF"/>
                </a:solidFill>
              </a:rPr>
              <a:t> </a:t>
            </a:r>
            <a:r>
              <a:rPr kumimoji="1" lang="en-US" altLang="zh-CN" sz="2400" dirty="0" smtClean="0">
                <a:solidFill>
                  <a:srgbClr val="0000FF"/>
                </a:solidFill>
              </a:rPr>
              <a:t>pairing</a:t>
            </a:r>
            <a:r>
              <a:rPr kumimoji="1" lang="zh-CN" altLang="en-US" sz="2400" dirty="0" smtClean="0">
                <a:solidFill>
                  <a:srgbClr val="0000FF"/>
                </a:solidFill>
              </a:rPr>
              <a:t> </a:t>
            </a:r>
            <a:r>
              <a:rPr kumimoji="1" lang="en-US" altLang="zh-CN" sz="2400" dirty="0">
                <a:solidFill>
                  <a:srgbClr val="0000FF"/>
                </a:solidFill>
              </a:rPr>
              <a:t>(q</a:t>
            </a:r>
            <a:r>
              <a:rPr kumimoji="1" lang="en-US" altLang="zh-CN" sz="2400" dirty="0" smtClean="0">
                <a:solidFill>
                  <a:srgbClr val="0000FF"/>
                </a:solidFill>
              </a:rPr>
              <a:t>~-4κ)</a:t>
            </a:r>
            <a:endParaRPr kumimoji="1" lang="zh-CN" altLang="en-US" sz="2400" dirty="0">
              <a:solidFill>
                <a:srgbClr val="0000FF"/>
              </a:solidFill>
            </a:endParaRPr>
          </a:p>
        </p:txBody>
      </p:sp>
      <p:sp>
        <p:nvSpPr>
          <p:cNvPr id="11" name="圆角矩形标注 10"/>
          <p:cNvSpPr/>
          <p:nvPr/>
        </p:nvSpPr>
        <p:spPr bwMode="auto">
          <a:xfrm>
            <a:off x="268495" y="992775"/>
            <a:ext cx="4189056" cy="352697"/>
          </a:xfrm>
          <a:prstGeom prst="wedgeRoundRectCallout">
            <a:avLst>
              <a:gd name="adj1" fmla="val 21988"/>
              <a:gd name="adj2" fmla="val 94002"/>
              <a:gd name="adj3" fmla="val 16667"/>
            </a:avLst>
          </a:prstGeom>
          <a:solidFill>
            <a:srgbClr val="FFF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lstStyle/>
          <a:p>
            <a:pPr>
              <a:lnSpc>
                <a:spcPct val="70000"/>
              </a:lnSpc>
            </a:pPr>
            <a:r>
              <a:rPr lang="en-US" altLang="zh-CN" sz="2400" dirty="0">
                <a:solidFill>
                  <a:srgbClr val="FF0000"/>
                </a:solidFill>
                <a:latin typeface="Arial" panose="020B0604020202020204" pitchFamily="34" charset="0"/>
                <a:ea typeface="宋体" panose="02010600030101010101" pitchFamily="2" charset="-122"/>
                <a:cs typeface="宋体" panose="02010600030101010101" pitchFamily="2" charset="-122"/>
              </a:rPr>
              <a:t>small</a:t>
            </a:r>
            <a:r>
              <a:rPr lang="zh-CN" altLang="en-US" sz="2400" dirty="0">
                <a:solidFill>
                  <a:srgbClr val="FF0000"/>
                </a:solidFill>
                <a:latin typeface="Arial" panose="020B0604020202020204" pitchFamily="34" charset="0"/>
                <a:ea typeface="宋体" panose="02010600030101010101" pitchFamily="2" charset="-122"/>
                <a:cs typeface="宋体" panose="02010600030101010101" pitchFamily="2" charset="-122"/>
              </a:rPr>
              <a:t> </a:t>
            </a:r>
            <a:r>
              <a:rPr lang="en-US" altLang="zh-CN" sz="2400" dirty="0">
                <a:solidFill>
                  <a:srgbClr val="FF0000"/>
                </a:solidFill>
                <a:latin typeface="Arial" panose="020B0604020202020204" pitchFamily="34" charset="0"/>
                <a:ea typeface="宋体" panose="02010600030101010101" pitchFamily="2" charset="-122"/>
                <a:cs typeface="宋体" panose="02010600030101010101" pitchFamily="2" charset="-122"/>
              </a:rPr>
              <a:t>J/</a:t>
            </a:r>
            <a:r>
              <a:rPr lang="en-US" altLang="zh-CN" sz="2400" dirty="0" err="1">
                <a:solidFill>
                  <a:srgbClr val="FF0000"/>
                </a:solidFill>
                <a:latin typeface="Arial" panose="020B0604020202020204" pitchFamily="34" charset="0"/>
                <a:ea typeface="宋体" panose="02010600030101010101" pitchFamily="2" charset="-122"/>
                <a:cs typeface="宋体" panose="02010600030101010101" pitchFamily="2" charset="-122"/>
              </a:rPr>
              <a:t>Eκ</a:t>
            </a:r>
            <a:r>
              <a:rPr lang="en-US" altLang="zh-CN" sz="2400" dirty="0">
                <a:solidFill>
                  <a:srgbClr val="FF0000"/>
                </a:solidFill>
                <a:latin typeface="Arial" panose="020B0604020202020204" pitchFamily="34" charset="0"/>
                <a:ea typeface="宋体" panose="02010600030101010101" pitchFamily="2" charset="-122"/>
                <a:cs typeface="宋体" panose="02010600030101010101" pitchFamily="2" charset="-122"/>
              </a:rPr>
              <a:t>&lt;&lt;</a:t>
            </a:r>
            <a:r>
              <a:rPr lang="en-US" altLang="zh-CN" sz="2400" dirty="0" smtClean="0">
                <a:solidFill>
                  <a:srgbClr val="FF0000"/>
                </a:solidFill>
                <a:latin typeface="Arial" panose="020B0604020202020204" pitchFamily="34" charset="0"/>
                <a:ea typeface="宋体" panose="02010600030101010101" pitchFamily="2" charset="-122"/>
                <a:cs typeface="宋体" panose="02010600030101010101" pitchFamily="2" charset="-122"/>
              </a:rPr>
              <a:t>1, </a:t>
            </a:r>
            <a:r>
              <a:rPr lang="en-US" altLang="zh-CN" sz="2400" dirty="0" err="1" smtClean="0">
                <a:solidFill>
                  <a:srgbClr val="FF0000"/>
                </a:solidFill>
                <a:latin typeface="Arial" panose="020B0604020202020204" pitchFamily="34" charset="0"/>
                <a:ea typeface="宋体" panose="02010600030101010101" pitchFamily="2" charset="-122"/>
                <a:cs typeface="宋体" panose="02010600030101010101" pitchFamily="2" charset="-122"/>
              </a:rPr>
              <a:t>perturbatively</a:t>
            </a:r>
            <a:r>
              <a:rPr lang="en-US" altLang="zh-CN" sz="2400" dirty="0" smtClean="0">
                <a:solidFill>
                  <a:srgbClr val="FF0000"/>
                </a:solidFill>
                <a:latin typeface="Arial" panose="020B0604020202020204" pitchFamily="34" charset="0"/>
                <a:ea typeface="宋体" panose="02010600030101010101" pitchFamily="2" charset="-122"/>
                <a:cs typeface="宋体" panose="02010600030101010101" pitchFamily="2" charset="-122"/>
              </a:rPr>
              <a:t>:</a:t>
            </a:r>
            <a:endParaRPr lang="zh-CN" altLang="en-US" sz="2400" dirty="0">
              <a:solidFill>
                <a:srgbClr val="FF0000"/>
              </a:solidFill>
              <a:latin typeface="Arial" panose="020B0604020202020204" pitchFamily="34" charset="0"/>
              <a:ea typeface="宋体" panose="02010600030101010101" pitchFamily="2" charset="-122"/>
              <a:cs typeface="宋体" panose="02010600030101010101" pitchFamily="2" charset="-122"/>
            </a:endParaRPr>
          </a:p>
        </p:txBody>
      </p:sp>
      <p:sp>
        <p:nvSpPr>
          <p:cNvPr id="14" name="圆角矩形标注 13"/>
          <p:cNvSpPr/>
          <p:nvPr/>
        </p:nvSpPr>
        <p:spPr bwMode="auto">
          <a:xfrm>
            <a:off x="325836" y="3436647"/>
            <a:ext cx="1981200" cy="304800"/>
          </a:xfrm>
          <a:prstGeom prst="wedgeRoundRectCallout">
            <a:avLst>
              <a:gd name="adj1" fmla="val 28883"/>
              <a:gd name="adj2" fmla="val 89560"/>
              <a:gd name="adj3" fmla="val 16667"/>
            </a:avLst>
          </a:prstGeom>
          <a:solidFill>
            <a:srgbClr val="FFF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lstStyle/>
          <a:p>
            <a:pPr algn="ctr">
              <a:lnSpc>
                <a:spcPct val="70000"/>
              </a:lnSpc>
            </a:pPr>
            <a:r>
              <a:rPr kumimoji="0" lang="en-US" altLang="zh-CN" sz="20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For general J:</a:t>
            </a:r>
            <a:endParaRPr kumimoji="0" lang="zh-CN" altLang="en-US" sz="2000" b="0"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4"/>
          <a:stretch>
            <a:fillRect/>
          </a:stretch>
        </p:blipFill>
        <p:spPr>
          <a:xfrm>
            <a:off x="6103526" y="5234991"/>
            <a:ext cx="2605409" cy="416472"/>
          </a:xfrm>
          <a:prstGeom prst="rect">
            <a:avLst/>
          </a:prstGeom>
        </p:spPr>
      </p:pic>
      <p:sp>
        <p:nvSpPr>
          <p:cNvPr id="6" name="矩形: 圆角 35"/>
          <p:cNvSpPr/>
          <p:nvPr/>
        </p:nvSpPr>
        <p:spPr>
          <a:xfrm>
            <a:off x="5985958" y="5119602"/>
            <a:ext cx="2789650" cy="56274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457551" y="6389676"/>
            <a:ext cx="4501061" cy="400110"/>
          </a:xfrm>
          <a:prstGeom prst="rect">
            <a:avLst/>
          </a:prstGeom>
          <a:noFill/>
        </p:spPr>
        <p:txBody>
          <a:bodyPr wrap="square">
            <a:spAutoFit/>
          </a:bodyPr>
          <a:lstStyle/>
          <a:p>
            <a:pPr algn="ctr">
              <a:defRPr/>
            </a:pPr>
            <a:r>
              <a:rPr kumimoji="1" lang="fr-FR" altLang="zh-CN" sz="2000" b="1" i="1" dirty="0" smtClean="0">
                <a:solidFill>
                  <a:srgbClr val="0000FF"/>
                </a:solidFill>
              </a:rPr>
              <a:t>Qing</a:t>
            </a:r>
            <a:r>
              <a:rPr kumimoji="1" lang="zh-CN" altLang="en-US" sz="2000" b="1" i="1" dirty="0" smtClean="0">
                <a:solidFill>
                  <a:srgbClr val="0000FF"/>
                </a:solidFill>
              </a:rPr>
              <a:t> </a:t>
            </a:r>
            <a:r>
              <a:rPr kumimoji="1" lang="en-US" altLang="zh-CN" sz="2000" b="1" i="1" dirty="0" smtClean="0">
                <a:solidFill>
                  <a:srgbClr val="0000FF"/>
                </a:solidFill>
              </a:rPr>
              <a:t>Sun,</a:t>
            </a:r>
            <a:r>
              <a:rPr kumimoji="1" lang="zh-CN" altLang="en-US" sz="2000" b="1" i="1" dirty="0" smtClean="0">
                <a:solidFill>
                  <a:srgbClr val="0000FF"/>
                </a:solidFill>
              </a:rPr>
              <a:t> </a:t>
            </a:r>
            <a:r>
              <a:rPr kumimoji="1" lang="en-US" altLang="zh-CN" sz="2000" b="1" i="1" dirty="0" smtClean="0">
                <a:solidFill>
                  <a:srgbClr val="0000FF"/>
                </a:solidFill>
              </a:rPr>
              <a:t>et</a:t>
            </a:r>
            <a:r>
              <a:rPr kumimoji="1" lang="zh-CN" altLang="en-US" sz="2000" b="1" i="1" dirty="0" smtClean="0">
                <a:solidFill>
                  <a:srgbClr val="0000FF"/>
                </a:solidFill>
              </a:rPr>
              <a:t> </a:t>
            </a:r>
            <a:r>
              <a:rPr kumimoji="1" lang="en-US" altLang="zh-CN" sz="2000" b="1" i="1" dirty="0" smtClean="0">
                <a:solidFill>
                  <a:srgbClr val="0000FF"/>
                </a:solidFill>
              </a:rPr>
              <a:t>al.,</a:t>
            </a:r>
            <a:r>
              <a:rPr kumimoji="1" lang="zh-CN" altLang="en-US" sz="2000" b="1" i="1" dirty="0" smtClean="0">
                <a:solidFill>
                  <a:srgbClr val="0000FF"/>
                </a:solidFill>
              </a:rPr>
              <a:t> </a:t>
            </a:r>
            <a:r>
              <a:rPr lang="is-IS" altLang="zh-CN" sz="2000" b="1" i="1" dirty="0" smtClean="0">
                <a:solidFill>
                  <a:srgbClr val="0000FF"/>
                </a:solidFill>
              </a:rPr>
              <a:t>arXiv</a:t>
            </a:r>
            <a:r>
              <a:rPr lang="is-IS" altLang="zh-CN" sz="2000" b="1" i="1" dirty="0">
                <a:solidFill>
                  <a:srgbClr val="0000FF"/>
                </a:solidFill>
              </a:rPr>
              <a:t>:</a:t>
            </a:r>
            <a:r>
              <a:rPr lang="is-IS" altLang="zh-CN" sz="2000" b="1" i="1" dirty="0" smtClean="0">
                <a:solidFill>
                  <a:srgbClr val="0000FF"/>
                </a:solidFill>
              </a:rPr>
              <a:t>1801.02639</a:t>
            </a:r>
            <a:r>
              <a:rPr lang="zh-CN" altLang="en-US" sz="2000" b="1" i="1" dirty="0" smtClean="0">
                <a:solidFill>
                  <a:srgbClr val="0000FF"/>
                </a:solidFill>
              </a:rPr>
              <a:t> </a:t>
            </a:r>
            <a:r>
              <a:rPr lang="en-US" altLang="zh-CN" sz="2000" b="1" i="1" dirty="0" smtClean="0">
                <a:solidFill>
                  <a:srgbClr val="0000FF"/>
                </a:solidFill>
              </a:rPr>
              <a:t>(2018</a:t>
            </a:r>
            <a:r>
              <a:rPr kumimoji="1" lang="fr-FR" altLang="zh-CN" sz="2000" b="1" i="1" dirty="0" smtClean="0">
                <a:solidFill>
                  <a:srgbClr val="0000FF"/>
                </a:solidFill>
              </a:rPr>
              <a:t>)</a:t>
            </a:r>
            <a:endParaRPr kumimoji="1" lang="zh-CN" altLang="en-US" sz="2000" b="1" i="1" dirty="0">
              <a:solidFill>
                <a:srgbClr val="0000FF"/>
              </a:solidFill>
            </a:endParaRPr>
          </a:p>
        </p:txBody>
      </p:sp>
      <p:sp>
        <p:nvSpPr>
          <p:cNvPr id="3" name="矩形 2"/>
          <p:cNvSpPr/>
          <p:nvPr/>
        </p:nvSpPr>
        <p:spPr>
          <a:xfrm>
            <a:off x="2817860" y="2956617"/>
            <a:ext cx="6023331" cy="1569660"/>
          </a:xfrm>
          <a:prstGeom prst="rect">
            <a:avLst/>
          </a:prstGeom>
        </p:spPr>
        <p:txBody>
          <a:bodyPr wrap="square">
            <a:spAutoFit/>
          </a:bodyPr>
          <a:lstStyle/>
          <a:p>
            <a:r>
              <a:rPr kumimoji="1" lang="en-US" altLang="zh-CN" sz="2400" dirty="0" smtClean="0">
                <a:solidFill>
                  <a:srgbClr val="FF0000"/>
                </a:solidFill>
              </a:rPr>
              <a:t>We </a:t>
            </a:r>
            <a:r>
              <a:rPr kumimoji="1" lang="en-US" altLang="zh-CN" sz="2400" dirty="0">
                <a:solidFill>
                  <a:srgbClr val="FF0000"/>
                </a:solidFill>
              </a:rPr>
              <a:t>can understand the nature of the pairing by the Fermi surface topology. We show that for various Fermi levels, these are the atomic states of the first layer on the Fermi surface.</a:t>
            </a:r>
            <a:endParaRPr kumimoji="1" lang="zh-CN" altLang="en-US" sz="2400" dirty="0">
              <a:solidFill>
                <a:srgbClr val="FF0000"/>
              </a:solidFill>
            </a:endParaRPr>
          </a:p>
        </p:txBody>
      </p:sp>
      <p:sp>
        <p:nvSpPr>
          <p:cNvPr id="16" name="等腰三角形 15"/>
          <p:cNvSpPr/>
          <p:nvPr/>
        </p:nvSpPr>
        <p:spPr>
          <a:xfrm>
            <a:off x="3604387" y="4782237"/>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1468989" y="297179"/>
            <a:ext cx="6185842" cy="646331"/>
          </a:xfrm>
          <a:prstGeom prst="rect">
            <a:avLst/>
          </a:prstGeom>
          <a:solidFill>
            <a:srgbClr val="CCFFCC"/>
          </a:solidFill>
          <a:ln>
            <a:noFill/>
          </a:ln>
          <a:effectLst/>
        </p:spPr>
        <p:txBody>
          <a:bodyPr wrap="square">
            <a:spAutoFit/>
          </a:bodyPr>
          <a:lstStyle/>
          <a:p>
            <a:pPr algn="ctr">
              <a:defRPr/>
            </a:pPr>
            <a:r>
              <a:rPr lang="en-US" altLang="zh-CN" sz="3600" b="1" dirty="0">
                <a:solidFill>
                  <a:srgbClr val="FF0000"/>
                </a:solidFill>
              </a:rPr>
              <a:t>Phase diagram of ground state </a:t>
            </a:r>
            <a:endParaRPr lang="zh-CN" altLang="en-US" sz="3600" b="1" dirty="0">
              <a:solidFill>
                <a:srgbClr val="FF0000"/>
              </a:solidFill>
            </a:endParaRPr>
          </a:p>
        </p:txBody>
      </p:sp>
      <p:sp>
        <p:nvSpPr>
          <p:cNvPr id="2" name="矩形 1"/>
          <p:cNvSpPr/>
          <p:nvPr/>
        </p:nvSpPr>
        <p:spPr>
          <a:xfrm>
            <a:off x="785977" y="5331591"/>
            <a:ext cx="7832997" cy="1261884"/>
          </a:xfrm>
          <a:prstGeom prst="rect">
            <a:avLst/>
          </a:prstGeom>
          <a:noFill/>
        </p:spPr>
        <p:txBody>
          <a:bodyPr wrap="square">
            <a:spAutoFit/>
          </a:bodyPr>
          <a:lstStyle/>
          <a:p>
            <a:pPr algn="just">
              <a:defRPr/>
            </a:pPr>
            <a:r>
              <a:rPr kumimoji="1" lang="en-US" altLang="zh-CN" sz="2400" b="1" i="1" dirty="0">
                <a:solidFill>
                  <a:srgbClr val="0000FF"/>
                </a:solidFill>
                <a:latin typeface="Arial" panose="020B0604020202020204"/>
                <a:ea typeface="微软雅黑" panose="020B0503020204020204" charset="-122"/>
                <a:cs typeface="Arial" panose="020B0604020202020204"/>
              </a:rPr>
              <a:t>We have explored both the BCS and BEC sides, and find that </a:t>
            </a:r>
            <a:r>
              <a:rPr kumimoji="1" lang="en-US" altLang="zh-CN" sz="2800" b="1" i="1" dirty="0">
                <a:solidFill>
                  <a:srgbClr val="FF0000"/>
                </a:solidFill>
              </a:rPr>
              <a:t>the results are valid for BCS to BEC regimes!</a:t>
            </a:r>
            <a:endParaRPr kumimoji="1" lang="zh-CN" altLang="zh-CN" sz="2800" b="1" i="1" dirty="0">
              <a:solidFill>
                <a:srgbClr val="FF0000"/>
              </a:solidFill>
            </a:endParaRPr>
          </a:p>
          <a:p>
            <a:pPr algn="ctr">
              <a:defRPr/>
            </a:pPr>
            <a:endParaRPr kumimoji="1" lang="en-US" sz="2400" b="1" i="1" dirty="0">
              <a:solidFill>
                <a:srgbClr val="FF0000"/>
              </a:solidFill>
              <a:latin typeface="+mn-lt"/>
            </a:endParaRPr>
          </a:p>
        </p:txBody>
      </p:sp>
      <p:sp>
        <p:nvSpPr>
          <p:cNvPr id="8" name="矩形 7"/>
          <p:cNvSpPr/>
          <p:nvPr/>
        </p:nvSpPr>
        <p:spPr>
          <a:xfrm>
            <a:off x="4457551" y="6324361"/>
            <a:ext cx="4501061" cy="400110"/>
          </a:xfrm>
          <a:prstGeom prst="rect">
            <a:avLst/>
          </a:prstGeom>
          <a:noFill/>
        </p:spPr>
        <p:txBody>
          <a:bodyPr wrap="square">
            <a:spAutoFit/>
          </a:bodyPr>
          <a:lstStyle/>
          <a:p>
            <a:pPr algn="ctr">
              <a:defRPr/>
            </a:pPr>
            <a:r>
              <a:rPr kumimoji="1" lang="fr-FR" altLang="zh-CN" sz="2000" b="1" i="1" dirty="0" smtClean="0">
                <a:solidFill>
                  <a:srgbClr val="0000FF"/>
                </a:solidFill>
              </a:rPr>
              <a:t>Qing</a:t>
            </a:r>
            <a:r>
              <a:rPr kumimoji="1" lang="zh-CN" altLang="en-US" sz="2000" b="1" i="1" dirty="0" smtClean="0">
                <a:solidFill>
                  <a:srgbClr val="0000FF"/>
                </a:solidFill>
              </a:rPr>
              <a:t> </a:t>
            </a:r>
            <a:r>
              <a:rPr kumimoji="1" lang="en-US" altLang="zh-CN" sz="2000" b="1" i="1" dirty="0" smtClean="0">
                <a:solidFill>
                  <a:srgbClr val="0000FF"/>
                </a:solidFill>
              </a:rPr>
              <a:t>Sun,</a:t>
            </a:r>
            <a:r>
              <a:rPr kumimoji="1" lang="zh-CN" altLang="en-US" sz="2000" b="1" i="1" dirty="0" smtClean="0">
                <a:solidFill>
                  <a:srgbClr val="0000FF"/>
                </a:solidFill>
              </a:rPr>
              <a:t> </a:t>
            </a:r>
            <a:r>
              <a:rPr kumimoji="1" lang="en-US" altLang="zh-CN" sz="2000" b="1" i="1" dirty="0" smtClean="0">
                <a:solidFill>
                  <a:srgbClr val="0000FF"/>
                </a:solidFill>
              </a:rPr>
              <a:t>et</a:t>
            </a:r>
            <a:r>
              <a:rPr kumimoji="1" lang="zh-CN" altLang="en-US" sz="2000" b="1" i="1" dirty="0" smtClean="0">
                <a:solidFill>
                  <a:srgbClr val="0000FF"/>
                </a:solidFill>
              </a:rPr>
              <a:t> </a:t>
            </a:r>
            <a:r>
              <a:rPr kumimoji="1" lang="en-US" altLang="zh-CN" sz="2000" b="1" i="1" dirty="0" smtClean="0">
                <a:solidFill>
                  <a:srgbClr val="0000FF"/>
                </a:solidFill>
              </a:rPr>
              <a:t>al.,</a:t>
            </a:r>
            <a:r>
              <a:rPr kumimoji="1" lang="zh-CN" altLang="en-US" sz="2000" b="1" i="1" dirty="0" smtClean="0">
                <a:solidFill>
                  <a:srgbClr val="0000FF"/>
                </a:solidFill>
              </a:rPr>
              <a:t> </a:t>
            </a:r>
            <a:r>
              <a:rPr lang="is-IS" altLang="zh-CN" sz="2000" b="1" i="1" dirty="0" smtClean="0">
                <a:solidFill>
                  <a:srgbClr val="0000FF"/>
                </a:solidFill>
              </a:rPr>
              <a:t>arXiv</a:t>
            </a:r>
            <a:r>
              <a:rPr lang="is-IS" altLang="zh-CN" sz="2000" b="1" i="1" dirty="0">
                <a:solidFill>
                  <a:srgbClr val="0000FF"/>
                </a:solidFill>
              </a:rPr>
              <a:t>:</a:t>
            </a:r>
            <a:r>
              <a:rPr lang="is-IS" altLang="zh-CN" sz="2000" b="1" i="1" dirty="0" smtClean="0">
                <a:solidFill>
                  <a:srgbClr val="0000FF"/>
                </a:solidFill>
              </a:rPr>
              <a:t>1801.02639</a:t>
            </a:r>
            <a:r>
              <a:rPr lang="zh-CN" altLang="en-US" sz="2000" b="1" i="1" dirty="0" smtClean="0">
                <a:solidFill>
                  <a:srgbClr val="0000FF"/>
                </a:solidFill>
              </a:rPr>
              <a:t> </a:t>
            </a:r>
            <a:r>
              <a:rPr lang="en-US" altLang="zh-CN" sz="2000" b="1" i="1" dirty="0" smtClean="0">
                <a:solidFill>
                  <a:srgbClr val="0000FF"/>
                </a:solidFill>
              </a:rPr>
              <a:t>(2018</a:t>
            </a:r>
            <a:r>
              <a:rPr kumimoji="1" lang="fr-FR" altLang="zh-CN" sz="2000" b="1" i="1" dirty="0" smtClean="0">
                <a:solidFill>
                  <a:srgbClr val="0000FF"/>
                </a:solidFill>
              </a:rPr>
              <a:t>)</a:t>
            </a:r>
            <a:endParaRPr kumimoji="1" lang="zh-CN" altLang="en-US" sz="2000" b="1" i="1" dirty="0">
              <a:solidFill>
                <a:srgbClr val="0000FF"/>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778" y="1343194"/>
            <a:ext cx="5216352" cy="398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96414" y="313507"/>
            <a:ext cx="3895825" cy="646331"/>
          </a:xfrm>
          <a:prstGeom prst="rect">
            <a:avLst/>
          </a:prstGeom>
          <a:solidFill>
            <a:srgbClr val="CCFFCC"/>
          </a:solidFill>
          <a:ln>
            <a:noFill/>
          </a:ln>
          <a:effectLst/>
        </p:spPr>
        <p:txBody>
          <a:bodyPr wrap="square">
            <a:spAutoFit/>
          </a:bodyPr>
          <a:lstStyle/>
          <a:p>
            <a:pPr>
              <a:buClr>
                <a:srgbClr val="800000"/>
              </a:buClr>
            </a:pPr>
            <a:r>
              <a:rPr lang="en-US" altLang="zh-CN" sz="3200" dirty="0" smtClean="0">
                <a:solidFill>
                  <a:srgbClr val="0000FF"/>
                </a:solidFill>
                <a:ea typeface="黑体" panose="02010609060101010101" charset="-122"/>
                <a:cs typeface="Arial" panose="020B0604020202020204" pitchFamily="34" charset="0"/>
              </a:rPr>
              <a:t>        </a:t>
            </a:r>
            <a:r>
              <a:rPr lang="en-US" altLang="zh-CN" sz="3600" b="1" dirty="0" smtClean="0">
                <a:solidFill>
                  <a:srgbClr val="FF0000"/>
                </a:solidFill>
              </a:rPr>
              <a:t>Summary</a:t>
            </a:r>
            <a:endParaRPr lang="en-US" altLang="zh-CN" sz="3600" b="1" dirty="0">
              <a:solidFill>
                <a:srgbClr val="FF0000"/>
              </a:solidFill>
            </a:endParaRPr>
          </a:p>
        </p:txBody>
      </p:sp>
      <p:sp>
        <p:nvSpPr>
          <p:cNvPr id="3" name="文本框 2"/>
          <p:cNvSpPr txBox="1"/>
          <p:nvPr/>
        </p:nvSpPr>
        <p:spPr>
          <a:xfrm>
            <a:off x="862904" y="1238980"/>
            <a:ext cx="7758582" cy="5047536"/>
          </a:xfrm>
          <a:prstGeom prst="rect">
            <a:avLst/>
          </a:prstGeom>
          <a:noFill/>
        </p:spPr>
        <p:txBody>
          <a:bodyPr wrap="square" rtlCol="0">
            <a:spAutoFit/>
          </a:bodyPr>
          <a:lstStyle/>
          <a:p>
            <a:pPr algn="just">
              <a:buClr>
                <a:srgbClr val="800000"/>
              </a:buClr>
            </a:pPr>
            <a:r>
              <a:rPr kumimoji="1" lang="en-US" altLang="zh-CN" sz="2400" b="1" dirty="0" smtClean="0">
                <a:solidFill>
                  <a:srgbClr val="0000FF"/>
                </a:solidFill>
                <a:latin typeface="Arial" panose="020B0604020202020204"/>
                <a:ea typeface="微软雅黑" panose="020B0503020204020204" charset="-122"/>
                <a:cs typeface="Arial" panose="020B0604020202020204"/>
              </a:rPr>
              <a:t>1, The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laser-assisted</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SOC,</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which</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avoids</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the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heating,</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have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dramatic</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effects</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on</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both</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two-body</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and</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many-body</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behaviors.</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endParaRPr kumimoji="1" lang="en-US" altLang="zh-CN" sz="2400" b="1" dirty="0">
              <a:solidFill>
                <a:srgbClr val="0000FF"/>
              </a:solidFill>
              <a:latin typeface="Arial" panose="020B0604020202020204"/>
              <a:ea typeface="微软雅黑" panose="020B0503020204020204" charset="-122"/>
              <a:cs typeface="Arial" panose="020B0604020202020204"/>
            </a:endParaRPr>
          </a:p>
          <a:p>
            <a:pPr algn="just">
              <a:buClr>
                <a:srgbClr val="800000"/>
              </a:buClr>
            </a:pPr>
            <a:endParaRPr kumimoji="1" lang="en-US" altLang="zh-CN" sz="2400" b="1" dirty="0" smtClean="0">
              <a:solidFill>
                <a:srgbClr val="0000FF"/>
              </a:solidFill>
              <a:latin typeface="Arial" panose="020B0604020202020204"/>
              <a:ea typeface="微软雅黑" panose="020B0503020204020204" charset="-122"/>
              <a:cs typeface="Arial" panose="020B0604020202020204"/>
            </a:endParaRPr>
          </a:p>
          <a:p>
            <a:pPr algn="just">
              <a:buClr>
                <a:srgbClr val="800000"/>
              </a:buClr>
            </a:pPr>
            <a:r>
              <a:rPr kumimoji="1" lang="en-US" altLang="zh-CN" sz="2400" b="1" dirty="0" smtClean="0">
                <a:solidFill>
                  <a:srgbClr val="0000FF"/>
                </a:solidFill>
                <a:latin typeface="Arial" panose="020B0604020202020204"/>
                <a:ea typeface="微软雅黑" panose="020B0503020204020204" charset="-122"/>
                <a:cs typeface="Arial" panose="020B0604020202020204"/>
              </a:rPr>
              <a:t>2, For</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the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two-body</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bound</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state,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it</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contains</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a</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degenerate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double</a:t>
            </a:r>
            <a:r>
              <a:rPr kumimoji="1" lang="zh-CN" altLang="en-US" sz="2400" b="1" dirty="0" smtClean="0">
                <a:solidFill>
                  <a:srgbClr val="0000FF"/>
                </a:solidFill>
                <a:latin typeface="Arial" panose="020B0604020202020204"/>
                <a:ea typeface="微软雅黑" panose="020B0503020204020204" charset="-122"/>
                <a:cs typeface="Arial" panose="020B0604020202020204"/>
              </a:rPr>
              <a:t>-</a:t>
            </a:r>
            <a:r>
              <a:rPr kumimoji="1" lang="en-US" altLang="zh-CN" sz="2400" b="1" dirty="0" smtClean="0">
                <a:solidFill>
                  <a:srgbClr val="0000FF"/>
                </a:solidFill>
                <a:latin typeface="Arial" panose="020B0604020202020204"/>
                <a:ea typeface="微软雅黑" panose="020B0503020204020204" charset="-122"/>
                <a:cs typeface="Arial" panose="020B0604020202020204"/>
              </a:rPr>
              <a:t>minima</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structure,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suggesting</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a</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pairing</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instability</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of</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the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underlying</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Fermi</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gas</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at</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finite</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r>
              <a:rPr kumimoji="1" lang="en-US" altLang="zh-CN" sz="2400" b="1" dirty="0" smtClean="0">
                <a:solidFill>
                  <a:srgbClr val="0000FF"/>
                </a:solidFill>
                <a:latin typeface="Arial" panose="020B0604020202020204"/>
                <a:ea typeface="微软雅黑" panose="020B0503020204020204" charset="-122"/>
                <a:cs typeface="Arial" panose="020B0604020202020204"/>
              </a:rPr>
              <a:t>momenta.</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endParaRPr kumimoji="1" lang="en-US" altLang="zh-CN" sz="2400" b="1" dirty="0" smtClean="0">
              <a:solidFill>
                <a:srgbClr val="0000FF"/>
              </a:solidFill>
              <a:latin typeface="Arial" panose="020B0604020202020204"/>
              <a:ea typeface="微软雅黑" panose="020B0503020204020204" charset="-122"/>
              <a:cs typeface="Arial" panose="020B0604020202020204"/>
            </a:endParaRPr>
          </a:p>
          <a:p>
            <a:pPr algn="just">
              <a:spcBef>
                <a:spcPts val="600"/>
              </a:spcBef>
              <a:buClr>
                <a:srgbClr val="800000"/>
              </a:buClr>
            </a:pPr>
            <a:endParaRPr kumimoji="1" lang="en-US" altLang="zh-CN" sz="2400" b="1" dirty="0" smtClean="0">
              <a:solidFill>
                <a:srgbClr val="0000FF"/>
              </a:solidFill>
              <a:latin typeface="Arial" panose="020B0604020202020204"/>
              <a:ea typeface="微软雅黑" panose="020B0503020204020204" charset="-122"/>
              <a:cs typeface="Arial" panose="020B0604020202020204"/>
            </a:endParaRPr>
          </a:p>
          <a:p>
            <a:pPr algn="just">
              <a:spcBef>
                <a:spcPts val="600"/>
              </a:spcBef>
              <a:buClr>
                <a:srgbClr val="800000"/>
              </a:buClr>
            </a:pPr>
            <a:r>
              <a:rPr kumimoji="1" lang="en-US" altLang="zh-CN" sz="2400" b="1" dirty="0" smtClean="0">
                <a:solidFill>
                  <a:srgbClr val="0000FF"/>
                </a:solidFill>
                <a:latin typeface="Arial" panose="020B0604020202020204"/>
                <a:ea typeface="微软雅黑" panose="020B0503020204020204" charset="-122"/>
                <a:cs typeface="Arial" panose="020B0604020202020204"/>
              </a:rPr>
              <a:t>3, </a:t>
            </a:r>
            <a:r>
              <a:rPr kumimoji="1" lang="en-US" altLang="zh-CN" sz="2400" b="1" dirty="0" smtClean="0">
                <a:solidFill>
                  <a:srgbClr val="0000FF"/>
                </a:solidFill>
                <a:latin typeface="Arial" panose="020B0604020202020204"/>
                <a:ea typeface="微软雅黑" panose="020B0503020204020204" charset="-122"/>
                <a:cs typeface="Arial" panose="020B0604020202020204"/>
              </a:rPr>
              <a:t>We </a:t>
            </a:r>
            <a:r>
              <a:rPr kumimoji="1" lang="en-US" altLang="zh-CN" sz="2400" b="1" dirty="0">
                <a:solidFill>
                  <a:srgbClr val="0000FF"/>
                </a:solidFill>
                <a:latin typeface="Arial" panose="020B0604020202020204"/>
                <a:ea typeface="微软雅黑" panose="020B0503020204020204" charset="-122"/>
                <a:cs typeface="Arial" panose="020B0604020202020204"/>
              </a:rPr>
              <a:t>provide </a:t>
            </a:r>
            <a:r>
              <a:rPr kumimoji="1" lang="en-US" altLang="zh-CN" sz="2400" b="1" dirty="0" smtClean="0">
                <a:solidFill>
                  <a:srgbClr val="0000FF"/>
                </a:solidFill>
                <a:latin typeface="Arial" panose="020B0604020202020204"/>
                <a:ea typeface="微软雅黑" panose="020B0503020204020204" charset="-122"/>
                <a:cs typeface="Arial" panose="020B0604020202020204"/>
              </a:rPr>
              <a:t>solid </a:t>
            </a:r>
            <a:r>
              <a:rPr kumimoji="1" lang="en-US" altLang="zh-CN" sz="2400" b="1" dirty="0">
                <a:solidFill>
                  <a:srgbClr val="0000FF"/>
                </a:solidFill>
                <a:latin typeface="Arial" panose="020B0604020202020204"/>
                <a:ea typeface="微软雅黑" panose="020B0503020204020204" charset="-122"/>
                <a:cs typeface="Arial" panose="020B0604020202020204"/>
              </a:rPr>
              <a:t>evidence that robust LO state can be realized in this laser assisted bilayer </a:t>
            </a:r>
            <a:r>
              <a:rPr kumimoji="1" lang="en-US" altLang="zh-CN" sz="2400" b="1" dirty="0">
                <a:solidFill>
                  <a:srgbClr val="0000FF"/>
                </a:solidFill>
                <a:latin typeface="Arial" panose="020B0604020202020204"/>
                <a:ea typeface="微软雅黑" panose="020B0503020204020204" charset="-122"/>
                <a:cs typeface="Arial" panose="020B0604020202020204"/>
              </a:rPr>
              <a:t>structures</a:t>
            </a:r>
            <a:r>
              <a:rPr kumimoji="1" lang="en-US" altLang="zh-CN" sz="2400" b="1" dirty="0" smtClean="0">
                <a:solidFill>
                  <a:srgbClr val="0000FF"/>
                </a:solidFill>
                <a:latin typeface="Arial" panose="020B0604020202020204"/>
                <a:ea typeface="微软雅黑" panose="020B0503020204020204" charset="-122"/>
                <a:cs typeface="Arial" panose="020B0604020202020204"/>
              </a:rPr>
              <a:t>, which </a:t>
            </a:r>
            <a:r>
              <a:rPr kumimoji="1" lang="en-US" altLang="zh-CN" sz="2400" b="1" dirty="0">
                <a:solidFill>
                  <a:srgbClr val="0000FF"/>
                </a:solidFill>
                <a:latin typeface="Arial" panose="020B0604020202020204"/>
                <a:ea typeface="微软雅黑" panose="020B0503020204020204" charset="-122"/>
                <a:cs typeface="Arial" panose="020B0604020202020204"/>
              </a:rPr>
              <a:t>breaks</a:t>
            </a:r>
            <a:r>
              <a:rPr kumimoji="1" lang="zh-CN" altLang="en-US" sz="2400" b="1" dirty="0">
                <a:solidFill>
                  <a:srgbClr val="0000FF"/>
                </a:solidFill>
                <a:latin typeface="Arial" panose="020B0604020202020204"/>
                <a:ea typeface="微软雅黑" panose="020B0503020204020204" charset="-122"/>
                <a:cs typeface="Arial" panose="020B0604020202020204"/>
              </a:rPr>
              <a:t> </a:t>
            </a:r>
            <a:r>
              <a:rPr kumimoji="1" lang="en-US" altLang="zh-CN" sz="2400" b="1" dirty="0">
                <a:solidFill>
                  <a:srgbClr val="0000FF"/>
                </a:solidFill>
                <a:latin typeface="Arial" panose="020B0604020202020204"/>
                <a:ea typeface="微软雅黑" panose="020B0503020204020204" charset="-122"/>
                <a:cs typeface="Arial" panose="020B0604020202020204"/>
              </a:rPr>
              <a:t>the</a:t>
            </a:r>
            <a:r>
              <a:rPr kumimoji="1" lang="zh-CN" altLang="en-US" sz="2400" b="1" dirty="0">
                <a:solidFill>
                  <a:srgbClr val="0000FF"/>
                </a:solidFill>
                <a:latin typeface="Arial" panose="020B0604020202020204"/>
                <a:ea typeface="微软雅黑" panose="020B0503020204020204" charset="-122"/>
                <a:cs typeface="Arial" panose="020B0604020202020204"/>
              </a:rPr>
              <a:t> </a:t>
            </a:r>
            <a:r>
              <a:rPr kumimoji="1" lang="en-US" altLang="zh-CN" sz="2400" b="1" dirty="0">
                <a:solidFill>
                  <a:srgbClr val="0000FF"/>
                </a:solidFill>
                <a:latin typeface="Arial" panose="020B0604020202020204"/>
                <a:ea typeface="微软雅黑" panose="020B0503020204020204" charset="-122"/>
                <a:cs typeface="Arial" panose="020B0604020202020204"/>
              </a:rPr>
              <a:t>translational</a:t>
            </a:r>
            <a:r>
              <a:rPr kumimoji="1" lang="zh-CN" altLang="en-US" sz="2400" b="1" dirty="0">
                <a:solidFill>
                  <a:srgbClr val="0000FF"/>
                </a:solidFill>
                <a:latin typeface="Arial" panose="020B0604020202020204"/>
                <a:ea typeface="微软雅黑" panose="020B0503020204020204" charset="-122"/>
                <a:cs typeface="Arial" panose="020B0604020202020204"/>
              </a:rPr>
              <a:t> </a:t>
            </a:r>
            <a:r>
              <a:rPr kumimoji="1" lang="en-US" altLang="zh-CN" sz="2400" b="1" dirty="0">
                <a:solidFill>
                  <a:srgbClr val="0000FF"/>
                </a:solidFill>
                <a:latin typeface="Arial" panose="020B0604020202020204"/>
                <a:ea typeface="微软雅黑" panose="020B0503020204020204" charset="-122"/>
                <a:cs typeface="Arial" panose="020B0604020202020204"/>
              </a:rPr>
              <a:t>symmetry </a:t>
            </a:r>
            <a:r>
              <a:rPr kumimoji="1" lang="en-US" altLang="zh-CN" sz="2400" b="1" dirty="0" smtClean="0">
                <a:solidFill>
                  <a:srgbClr val="0000FF"/>
                </a:solidFill>
                <a:latin typeface="Arial" panose="020B0604020202020204"/>
                <a:ea typeface="微软雅黑" panose="020B0503020204020204" charset="-122"/>
                <a:cs typeface="Arial" panose="020B0604020202020204"/>
              </a:rPr>
              <a:t>spontaneously and </a:t>
            </a:r>
            <a:r>
              <a:rPr kumimoji="1" lang="en-US" altLang="zh-CN" sz="2400" b="1" dirty="0">
                <a:solidFill>
                  <a:srgbClr val="0000FF"/>
                </a:solidFill>
                <a:latin typeface="Arial" panose="020B0604020202020204"/>
                <a:ea typeface="微软雅黑" panose="020B0503020204020204" charset="-122"/>
                <a:cs typeface="Arial" panose="020B0604020202020204"/>
              </a:rPr>
              <a:t>exhibits </a:t>
            </a:r>
            <a:r>
              <a:rPr kumimoji="1" lang="en-US" altLang="zh-CN" sz="2400" b="1" dirty="0" err="1">
                <a:solidFill>
                  <a:srgbClr val="0000FF"/>
                </a:solidFill>
                <a:latin typeface="Arial" panose="020B0604020202020204"/>
                <a:ea typeface="微软雅黑" panose="020B0503020204020204" charset="-122"/>
                <a:cs typeface="Arial" panose="020B0604020202020204"/>
              </a:rPr>
              <a:t>supersolid</a:t>
            </a:r>
            <a:r>
              <a:rPr kumimoji="1" lang="en-US" altLang="zh-CN" sz="2400" b="1" dirty="0">
                <a:solidFill>
                  <a:srgbClr val="0000FF"/>
                </a:solidFill>
                <a:latin typeface="Arial" panose="020B0604020202020204"/>
                <a:ea typeface="微软雅黑" panose="020B0503020204020204" charset="-122"/>
                <a:cs typeface="Arial" panose="020B0604020202020204"/>
              </a:rPr>
              <a:t> properties</a:t>
            </a:r>
            <a:r>
              <a:rPr kumimoji="1" lang="en-US" altLang="zh-CN" sz="2400" b="1" dirty="0" smtClean="0">
                <a:solidFill>
                  <a:srgbClr val="0000FF"/>
                </a:solidFill>
                <a:latin typeface="Arial" panose="020B0604020202020204"/>
                <a:ea typeface="微软雅黑" panose="020B0503020204020204" charset="-122"/>
                <a:cs typeface="Arial" panose="020B0604020202020204"/>
              </a:rPr>
              <a:t>.</a:t>
            </a:r>
            <a:r>
              <a:rPr kumimoji="1" lang="zh-CN" altLang="en-US" sz="2400" b="1" dirty="0" smtClean="0">
                <a:solidFill>
                  <a:srgbClr val="0000FF"/>
                </a:solidFill>
                <a:latin typeface="Arial" panose="020B0604020202020204"/>
                <a:ea typeface="微软雅黑" panose="020B0503020204020204" charset="-122"/>
                <a:cs typeface="Arial" panose="020B0604020202020204"/>
              </a:rPr>
              <a:t> </a:t>
            </a:r>
            <a:endParaRPr kumimoji="1" lang="zh-CN" altLang="en-US" sz="2400" b="1" dirty="0" smtClean="0">
              <a:solidFill>
                <a:srgbClr val="0000FF"/>
              </a:solidFill>
              <a:latin typeface="Arial" panose="020B0604020202020204"/>
              <a:ea typeface="微软雅黑" panose="020B0503020204020204" charset="-122"/>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750"/>
                                        <p:tgtEl>
                                          <p:spTgt spid="3">
                                            <p:txEl>
                                              <p:pRg st="4" end="4"/>
                                            </p:txEl>
                                          </p:spTgt>
                                        </p:tgtEl>
                                      </p:cBhvr>
                                    </p:animEffect>
                                    <p:anim calcmode="lin" valueType="num">
                                      <p:cBhvr>
                                        <p:cTn id="22"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5356" y="2247013"/>
            <a:ext cx="4786888" cy="1754326"/>
          </a:xfrm>
          <a:prstGeom prst="rect">
            <a:avLst/>
          </a:prstGeom>
          <a:noFill/>
        </p:spPr>
        <p:txBody>
          <a:bodyPr wrap="none" rtlCol="0">
            <a:spAutoFit/>
          </a:bodyPr>
          <a:lstStyle/>
          <a:p>
            <a:pPr algn="ctr"/>
            <a:r>
              <a:rPr kumimoji="1" lang="en-US" altLang="zh-CN" sz="5400" b="1" dirty="0">
                <a:solidFill>
                  <a:srgbClr val="FF0000"/>
                </a:solidFill>
                <a:latin typeface="华文隶书" panose="02010800040101010101" pitchFamily="2" charset="-122"/>
                <a:ea typeface="华文隶书" panose="02010800040101010101" pitchFamily="2" charset="-122"/>
                <a:cs typeface="华文隶书" panose="02010800040101010101" pitchFamily="2" charset="-122"/>
              </a:rPr>
              <a:t>Thank</a:t>
            </a:r>
            <a:r>
              <a:rPr kumimoji="1" lang="zh-CN" altLang="en-US" sz="5400" b="1" dirty="0">
                <a:solidFill>
                  <a:srgbClr val="FF0000"/>
                </a:solidFill>
                <a:latin typeface="华文隶书" panose="02010800040101010101" pitchFamily="2" charset="-122"/>
                <a:ea typeface="华文隶书" panose="02010800040101010101" pitchFamily="2" charset="-122"/>
                <a:cs typeface="华文隶书" panose="02010800040101010101" pitchFamily="2" charset="-122"/>
              </a:rPr>
              <a:t> </a:t>
            </a:r>
            <a:r>
              <a:rPr kumimoji="1" lang="zh-CN" altLang="en-US" sz="5400" b="1" dirty="0" smtClean="0">
                <a:solidFill>
                  <a:srgbClr val="FF0000"/>
                </a:solidFill>
                <a:latin typeface="华文隶书" panose="02010800040101010101" pitchFamily="2" charset="-122"/>
                <a:ea typeface="华文隶书" panose="02010800040101010101" pitchFamily="2" charset="-122"/>
                <a:cs typeface="华文隶书" panose="02010800040101010101" pitchFamily="2" charset="-122"/>
              </a:rPr>
              <a:t> </a:t>
            </a:r>
            <a:r>
              <a:rPr kumimoji="1" lang="en-US" altLang="zh-CN" sz="5400" b="1" dirty="0" smtClean="0">
                <a:solidFill>
                  <a:srgbClr val="FF0000"/>
                </a:solidFill>
                <a:latin typeface="华文隶书" panose="02010800040101010101" pitchFamily="2" charset="-122"/>
                <a:ea typeface="华文隶书" panose="02010800040101010101" pitchFamily="2" charset="-122"/>
                <a:cs typeface="华文隶书" panose="02010800040101010101" pitchFamily="2" charset="-122"/>
              </a:rPr>
              <a:t>you</a:t>
            </a:r>
            <a:r>
              <a:rPr kumimoji="1" lang="zh-CN" altLang="en-US" sz="5400" b="1" dirty="0" smtClean="0">
                <a:solidFill>
                  <a:srgbClr val="FF0000"/>
                </a:solidFill>
                <a:latin typeface="华文隶书" panose="02010800040101010101" pitchFamily="2" charset="-122"/>
                <a:ea typeface="华文隶书" panose="02010800040101010101" pitchFamily="2" charset="-122"/>
                <a:cs typeface="华文隶书" panose="02010800040101010101" pitchFamily="2" charset="-122"/>
              </a:rPr>
              <a:t> </a:t>
            </a:r>
            <a:endParaRPr kumimoji="1" lang="en-US" altLang="zh-CN" sz="5400" b="1" dirty="0" smtClean="0">
              <a:solidFill>
                <a:srgbClr val="FF0000"/>
              </a:solidFill>
              <a:latin typeface="华文隶书" panose="02010800040101010101" pitchFamily="2" charset="-122"/>
              <a:ea typeface="华文隶书" panose="02010800040101010101" pitchFamily="2" charset="-122"/>
              <a:cs typeface="华文隶书" panose="02010800040101010101" pitchFamily="2" charset="-122"/>
            </a:endParaRPr>
          </a:p>
          <a:p>
            <a:pPr algn="ctr"/>
            <a:r>
              <a:rPr kumimoji="1" lang="en-US" altLang="zh-CN" sz="5400" b="1" dirty="0" smtClean="0">
                <a:solidFill>
                  <a:srgbClr val="FF0000"/>
                </a:solidFill>
                <a:latin typeface="华文隶书" panose="02010800040101010101" pitchFamily="2" charset="-122"/>
                <a:ea typeface="华文隶书" panose="02010800040101010101" pitchFamily="2" charset="-122"/>
                <a:cs typeface="华文隶书" panose="02010800040101010101" pitchFamily="2" charset="-122"/>
              </a:rPr>
              <a:t>for your attention!</a:t>
            </a:r>
            <a:endParaRPr kumimoji="1" lang="zh-CN" altLang="en-US" sz="5400" b="1" dirty="0">
              <a:solidFill>
                <a:srgbClr val="FF0000"/>
              </a:solidFill>
              <a:latin typeface="华文隶书" panose="02010800040101010101" pitchFamily="2" charset="-122"/>
              <a:ea typeface="华文隶书" panose="02010800040101010101" pitchFamily="2" charset="-122"/>
              <a:cs typeface="华文隶书"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057171" y="474617"/>
            <a:ext cx="5113338" cy="646331"/>
          </a:xfrm>
          <a:prstGeom prst="rect">
            <a:avLst/>
          </a:prstGeom>
          <a:solidFill>
            <a:srgbClr val="CCFFCC"/>
          </a:solidFill>
          <a:ln>
            <a:noFill/>
          </a:ln>
          <a:effectLst/>
        </p:spPr>
        <p:txBody>
          <a:bodyPr>
            <a:spAutoFit/>
          </a:bodyPr>
          <a:lstStyle/>
          <a:p>
            <a:pPr algn="ctr">
              <a:spcBef>
                <a:spcPct val="50000"/>
              </a:spcBef>
              <a:defRPr/>
            </a:pPr>
            <a:r>
              <a:rPr lang="en-US" altLang="zh-CN" sz="3600" b="1" dirty="0" smtClean="0">
                <a:solidFill>
                  <a:srgbClr val="1E0AB6"/>
                </a:solidFill>
              </a:rPr>
              <a:t>Collaborators</a:t>
            </a:r>
            <a:endParaRPr lang="zh-CN" altLang="en-US" sz="3600" b="1" dirty="0">
              <a:solidFill>
                <a:srgbClr val="1E0AB6"/>
              </a:solidFill>
            </a:endParaRPr>
          </a:p>
        </p:txBody>
      </p:sp>
      <p:sp>
        <p:nvSpPr>
          <p:cNvPr id="6147" name="Rectangle 3"/>
          <p:cNvSpPr>
            <a:spLocks noRot="1" noChangeArrowheads="1"/>
          </p:cNvSpPr>
          <p:nvPr/>
        </p:nvSpPr>
        <p:spPr bwMode="auto">
          <a:xfrm>
            <a:off x="609600" y="1524000"/>
            <a:ext cx="8139113" cy="4267200"/>
          </a:xfrm>
          <a:prstGeom prst="rect">
            <a:avLst/>
          </a:prstGeom>
          <a:noFill/>
          <a:ln>
            <a:noFill/>
          </a:ln>
          <a:effectLst/>
        </p:spPr>
        <p:txBody>
          <a:bodyPr/>
          <a:lstStyle/>
          <a:p>
            <a:pPr marL="609600" indent="-609600">
              <a:lnSpc>
                <a:spcPct val="90000"/>
              </a:lnSpc>
              <a:spcBef>
                <a:spcPct val="20000"/>
              </a:spcBef>
              <a:defRPr/>
            </a:pPr>
            <a:r>
              <a:rPr lang="en-US" altLang="zh-CN" sz="2400" b="1" dirty="0"/>
              <a:t>       </a:t>
            </a:r>
            <a:r>
              <a:rPr lang="en-US" altLang="zh-CN" sz="2400" b="1" dirty="0">
                <a:solidFill>
                  <a:srgbClr val="0000CC"/>
                </a:solidFill>
              </a:rPr>
              <a:t> </a:t>
            </a:r>
          </a:p>
          <a:p>
            <a:pPr marL="609600" indent="-609600">
              <a:lnSpc>
                <a:spcPct val="90000"/>
              </a:lnSpc>
              <a:spcBef>
                <a:spcPct val="20000"/>
              </a:spcBef>
              <a:defRPr/>
            </a:pPr>
            <a:endParaRPr lang="zh-CN" altLang="en-US" sz="3200" b="1" dirty="0">
              <a:solidFill>
                <a:srgbClr val="FF00FF"/>
              </a:solidFill>
            </a:endParaRPr>
          </a:p>
        </p:txBody>
      </p:sp>
      <p:sp>
        <p:nvSpPr>
          <p:cNvPr id="10" name="文本框 2"/>
          <p:cNvSpPr txBox="1">
            <a:spLocks noChangeArrowheads="1"/>
          </p:cNvSpPr>
          <p:nvPr/>
        </p:nvSpPr>
        <p:spPr bwMode="auto">
          <a:xfrm>
            <a:off x="1330401" y="5088747"/>
            <a:ext cx="2536206" cy="954107"/>
          </a:xfrm>
          <a:prstGeom prst="rect">
            <a:avLst/>
          </a:prstGeom>
          <a:noFill/>
          <a:ln>
            <a:noFill/>
          </a:ln>
        </p:spPr>
        <p:txBody>
          <a:bodyPr wrap="square">
            <a:spAutoFit/>
          </a:bodyPr>
          <a:lstStyle>
            <a:defPPr>
              <a:defRPr lang="zh-CN"/>
            </a:defPPr>
            <a:lvl1pPr marL="514350" indent="-514350">
              <a:lnSpc>
                <a:spcPct val="120000"/>
              </a:lnSpc>
              <a:buClr>
                <a:srgbClr val="800000"/>
              </a:buClr>
              <a:buFont typeface="+mj-lt"/>
              <a:buAutoNum type="arabicPeriod"/>
              <a:defRPr kumimoji="1" sz="2800">
                <a:latin typeface="黑体" panose="02010609060101010101" charset="-122"/>
                <a:ea typeface="黑体" panose="02010609060101010101" charset="-122"/>
                <a:cs typeface="黑体" panose="02010609060101010101" charset="-122"/>
              </a:defRPr>
            </a:lvl1pPr>
            <a:lvl2pPr marL="742950" indent="-285750">
              <a:defRPr kumimoji="1" sz="2400"/>
            </a:lvl2pPr>
            <a:lvl3pPr marL="1143000" indent="-228600">
              <a:defRPr kumimoji="1" sz="2400"/>
            </a:lvl3pPr>
            <a:lvl4pPr marL="1600200" indent="-228600">
              <a:defRPr kumimoji="1" sz="2400"/>
            </a:lvl4pPr>
            <a:lvl5pPr marL="2057400" indent="-228600">
              <a:defRPr kumimoji="1" sz="2400"/>
            </a:lvl5pPr>
            <a:lvl6pPr marL="2514600" indent="-228600" fontAlgn="base">
              <a:spcBef>
                <a:spcPct val="0"/>
              </a:spcBef>
              <a:spcAft>
                <a:spcPct val="0"/>
              </a:spcAft>
              <a:defRPr kumimoji="1" sz="2400"/>
            </a:lvl6pPr>
            <a:lvl7pPr marL="2971800" indent="-228600" fontAlgn="base">
              <a:spcBef>
                <a:spcPct val="0"/>
              </a:spcBef>
              <a:spcAft>
                <a:spcPct val="0"/>
              </a:spcAft>
              <a:defRPr kumimoji="1" sz="2400"/>
            </a:lvl7pPr>
            <a:lvl8pPr marL="3429000" indent="-228600" fontAlgn="base">
              <a:spcBef>
                <a:spcPct val="0"/>
              </a:spcBef>
              <a:spcAft>
                <a:spcPct val="0"/>
              </a:spcAft>
              <a:defRPr kumimoji="1" sz="2400"/>
            </a:lvl8pPr>
            <a:lvl9pPr marL="3886200" indent="-228600" fontAlgn="base">
              <a:spcBef>
                <a:spcPct val="0"/>
              </a:spcBef>
              <a:spcAft>
                <a:spcPct val="0"/>
              </a:spcAft>
              <a:defRPr kumimoji="1" sz="2400"/>
            </a:lvl9pPr>
          </a:lstStyle>
          <a:p>
            <a:pPr marL="0" indent="0">
              <a:lnSpc>
                <a:spcPct val="100000"/>
              </a:lnSpc>
              <a:buNone/>
            </a:pPr>
            <a:r>
              <a:rPr lang="en-US" altLang="zh-CN" dirty="0" smtClean="0">
                <a:solidFill>
                  <a:srgbClr val="0000FF"/>
                </a:solidFill>
                <a:latin typeface="Arial" panose="020B0604020202020204" pitchFamily="34" charset="0"/>
                <a:cs typeface="Arial" panose="020B0604020202020204" pitchFamily="34" charset="0"/>
              </a:rPr>
              <a:t>Prof. </a:t>
            </a:r>
            <a:r>
              <a:rPr lang="en-US" altLang="zh-CN" dirty="0" err="1" smtClean="0">
                <a:solidFill>
                  <a:srgbClr val="0000FF"/>
                </a:solidFill>
                <a:latin typeface="Arial" panose="020B0604020202020204" pitchFamily="34" charset="0"/>
                <a:cs typeface="Arial" panose="020B0604020202020204" pitchFamily="34" charset="0"/>
              </a:rPr>
              <a:t>G.Juzeliunas</a:t>
            </a:r>
            <a:endParaRPr lang="en-US" altLang="zh-CN" dirty="0">
              <a:solidFill>
                <a:srgbClr val="0000FF"/>
              </a:solidFill>
              <a:latin typeface="Arial" panose="020B0604020202020204" pitchFamily="34" charset="0"/>
              <a:cs typeface="Arial" panose="020B0604020202020204" pitchFamily="34"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32" y="1698171"/>
            <a:ext cx="4009965" cy="300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530" y="1208743"/>
            <a:ext cx="2136740" cy="267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本框 2"/>
          <p:cNvSpPr txBox="1">
            <a:spLocks noChangeArrowheads="1"/>
          </p:cNvSpPr>
          <p:nvPr/>
        </p:nvSpPr>
        <p:spPr bwMode="auto">
          <a:xfrm>
            <a:off x="7235823" y="1792552"/>
            <a:ext cx="2536206" cy="954107"/>
          </a:xfrm>
          <a:prstGeom prst="rect">
            <a:avLst/>
          </a:prstGeom>
          <a:noFill/>
          <a:ln>
            <a:noFill/>
          </a:ln>
        </p:spPr>
        <p:txBody>
          <a:bodyPr wrap="square">
            <a:spAutoFit/>
          </a:bodyPr>
          <a:lstStyle>
            <a:defPPr>
              <a:defRPr lang="zh-CN"/>
            </a:defPPr>
            <a:lvl1pPr marL="514350" indent="-514350">
              <a:lnSpc>
                <a:spcPct val="120000"/>
              </a:lnSpc>
              <a:buClr>
                <a:srgbClr val="800000"/>
              </a:buClr>
              <a:buFont typeface="+mj-lt"/>
              <a:buAutoNum type="arabicPeriod"/>
              <a:defRPr kumimoji="1" sz="2800">
                <a:latin typeface="黑体" panose="02010609060101010101" charset="-122"/>
                <a:ea typeface="黑体" panose="02010609060101010101" charset="-122"/>
                <a:cs typeface="黑体" panose="02010609060101010101" charset="-122"/>
              </a:defRPr>
            </a:lvl1pPr>
            <a:lvl2pPr marL="742950" indent="-285750">
              <a:defRPr kumimoji="1" sz="2400"/>
            </a:lvl2pPr>
            <a:lvl3pPr marL="1143000" indent="-228600">
              <a:defRPr kumimoji="1" sz="2400"/>
            </a:lvl3pPr>
            <a:lvl4pPr marL="1600200" indent="-228600">
              <a:defRPr kumimoji="1" sz="2400"/>
            </a:lvl4pPr>
            <a:lvl5pPr marL="2057400" indent="-228600">
              <a:defRPr kumimoji="1" sz="2400"/>
            </a:lvl5pPr>
            <a:lvl6pPr marL="2514600" indent="-228600" fontAlgn="base">
              <a:spcBef>
                <a:spcPct val="0"/>
              </a:spcBef>
              <a:spcAft>
                <a:spcPct val="0"/>
              </a:spcAft>
              <a:defRPr kumimoji="1" sz="2400"/>
            </a:lvl6pPr>
            <a:lvl7pPr marL="2971800" indent="-228600" fontAlgn="base">
              <a:spcBef>
                <a:spcPct val="0"/>
              </a:spcBef>
              <a:spcAft>
                <a:spcPct val="0"/>
              </a:spcAft>
              <a:defRPr kumimoji="1" sz="2400"/>
            </a:lvl7pPr>
            <a:lvl8pPr marL="3429000" indent="-228600" fontAlgn="base">
              <a:spcBef>
                <a:spcPct val="0"/>
              </a:spcBef>
              <a:spcAft>
                <a:spcPct val="0"/>
              </a:spcAft>
              <a:defRPr kumimoji="1" sz="2400"/>
            </a:lvl8pPr>
            <a:lvl9pPr marL="3886200" indent="-228600" fontAlgn="base">
              <a:spcBef>
                <a:spcPct val="0"/>
              </a:spcBef>
              <a:spcAft>
                <a:spcPct val="0"/>
              </a:spcAft>
              <a:defRPr kumimoji="1" sz="2400"/>
            </a:lvl9pPr>
          </a:lstStyle>
          <a:p>
            <a:pPr marL="0" indent="0">
              <a:lnSpc>
                <a:spcPct val="100000"/>
              </a:lnSpc>
              <a:buNone/>
            </a:pPr>
            <a:r>
              <a:rPr lang="en-US" altLang="zh-CN" dirty="0" smtClean="0">
                <a:solidFill>
                  <a:srgbClr val="0000FF"/>
                </a:solidFill>
                <a:latin typeface="Arial" panose="020B0604020202020204" pitchFamily="34" charset="0"/>
                <a:cs typeface="Arial" panose="020B0604020202020204" pitchFamily="34" charset="0"/>
              </a:rPr>
              <a:t>Prof. </a:t>
            </a:r>
          </a:p>
          <a:p>
            <a:pPr marL="0" indent="0">
              <a:lnSpc>
                <a:spcPct val="100000"/>
              </a:lnSpc>
              <a:buNone/>
            </a:pPr>
            <a:r>
              <a:rPr lang="en-US" altLang="zh-CN" dirty="0" err="1" smtClean="0">
                <a:solidFill>
                  <a:srgbClr val="0000FF"/>
                </a:solidFill>
                <a:latin typeface="Arial" panose="020B0604020202020204" pitchFamily="34" charset="0"/>
                <a:cs typeface="Arial" panose="020B0604020202020204" pitchFamily="34" charset="0"/>
              </a:rPr>
              <a:t>Jie</a:t>
            </a:r>
            <a:r>
              <a:rPr lang="en-US" altLang="zh-CN" dirty="0" smtClean="0">
                <a:solidFill>
                  <a:srgbClr val="0000FF"/>
                </a:solidFill>
                <a:latin typeface="Arial" panose="020B0604020202020204" pitchFamily="34" charset="0"/>
                <a:cs typeface="Arial" panose="020B0604020202020204" pitchFamily="34" charset="0"/>
              </a:rPr>
              <a:t> Hu</a:t>
            </a:r>
            <a:endParaRPr lang="en-US" altLang="zh-CN" dirty="0">
              <a:solidFill>
                <a:srgbClr val="0000FF"/>
              </a:solidFill>
              <a:latin typeface="Arial" panose="020B0604020202020204" pitchFamily="34" charset="0"/>
              <a:cs typeface="Arial" panose="020B0604020202020204" pitchFamily="34" charset="0"/>
            </a:endParaRPr>
          </a:p>
        </p:txBody>
      </p:sp>
      <p:sp>
        <p:nvSpPr>
          <p:cNvPr id="15" name="文本框 2"/>
          <p:cNvSpPr txBox="1">
            <a:spLocks noChangeArrowheads="1"/>
          </p:cNvSpPr>
          <p:nvPr/>
        </p:nvSpPr>
        <p:spPr bwMode="auto">
          <a:xfrm>
            <a:off x="7170509" y="4743420"/>
            <a:ext cx="2536206" cy="954107"/>
          </a:xfrm>
          <a:prstGeom prst="rect">
            <a:avLst/>
          </a:prstGeom>
          <a:noFill/>
          <a:ln>
            <a:noFill/>
          </a:ln>
        </p:spPr>
        <p:txBody>
          <a:bodyPr wrap="square">
            <a:spAutoFit/>
          </a:bodyPr>
          <a:lstStyle>
            <a:defPPr>
              <a:defRPr lang="zh-CN"/>
            </a:defPPr>
            <a:lvl1pPr marL="514350" indent="-514350">
              <a:lnSpc>
                <a:spcPct val="120000"/>
              </a:lnSpc>
              <a:buClr>
                <a:srgbClr val="800000"/>
              </a:buClr>
              <a:buFont typeface="+mj-lt"/>
              <a:buAutoNum type="arabicPeriod"/>
              <a:defRPr kumimoji="1" sz="2800">
                <a:latin typeface="黑体" panose="02010609060101010101" charset="-122"/>
                <a:ea typeface="黑体" panose="02010609060101010101" charset="-122"/>
                <a:cs typeface="黑体" panose="02010609060101010101" charset="-122"/>
              </a:defRPr>
            </a:lvl1pPr>
            <a:lvl2pPr marL="742950" indent="-285750">
              <a:defRPr kumimoji="1" sz="2400"/>
            </a:lvl2pPr>
            <a:lvl3pPr marL="1143000" indent="-228600">
              <a:defRPr kumimoji="1" sz="2400"/>
            </a:lvl3pPr>
            <a:lvl4pPr marL="1600200" indent="-228600">
              <a:defRPr kumimoji="1" sz="2400"/>
            </a:lvl4pPr>
            <a:lvl5pPr marL="2057400" indent="-228600">
              <a:defRPr kumimoji="1" sz="2400"/>
            </a:lvl5pPr>
            <a:lvl6pPr marL="2514600" indent="-228600" fontAlgn="base">
              <a:spcBef>
                <a:spcPct val="0"/>
              </a:spcBef>
              <a:spcAft>
                <a:spcPct val="0"/>
              </a:spcAft>
              <a:defRPr kumimoji="1" sz="2400"/>
            </a:lvl6pPr>
            <a:lvl7pPr marL="2971800" indent="-228600" fontAlgn="base">
              <a:spcBef>
                <a:spcPct val="0"/>
              </a:spcBef>
              <a:spcAft>
                <a:spcPct val="0"/>
              </a:spcAft>
              <a:defRPr kumimoji="1" sz="2400"/>
            </a:lvl7pPr>
            <a:lvl8pPr marL="3429000" indent="-228600" fontAlgn="base">
              <a:spcBef>
                <a:spcPct val="0"/>
              </a:spcBef>
              <a:spcAft>
                <a:spcPct val="0"/>
              </a:spcAft>
              <a:defRPr kumimoji="1" sz="2400"/>
            </a:lvl8pPr>
            <a:lvl9pPr marL="3886200" indent="-228600" fontAlgn="base">
              <a:spcBef>
                <a:spcPct val="0"/>
              </a:spcBef>
              <a:spcAft>
                <a:spcPct val="0"/>
              </a:spcAft>
              <a:defRPr kumimoji="1" sz="2400"/>
            </a:lvl9pPr>
          </a:lstStyle>
          <a:p>
            <a:pPr marL="0" indent="0">
              <a:lnSpc>
                <a:spcPct val="100000"/>
              </a:lnSpc>
              <a:buNone/>
            </a:pPr>
            <a:r>
              <a:rPr lang="en-US" altLang="zh-CN" dirty="0" smtClean="0">
                <a:solidFill>
                  <a:srgbClr val="0000FF"/>
                </a:solidFill>
                <a:latin typeface="Arial" panose="020B0604020202020204" pitchFamily="34" charset="0"/>
                <a:cs typeface="Arial" panose="020B0604020202020204" pitchFamily="34" charset="0"/>
              </a:rPr>
              <a:t>Prof. </a:t>
            </a:r>
          </a:p>
          <a:p>
            <a:pPr marL="0" indent="0">
              <a:lnSpc>
                <a:spcPct val="100000"/>
              </a:lnSpc>
              <a:buNone/>
            </a:pPr>
            <a:r>
              <a:rPr lang="en-US" altLang="zh-CN" dirty="0" smtClean="0">
                <a:solidFill>
                  <a:srgbClr val="0000FF"/>
                </a:solidFill>
                <a:latin typeface="Arial" panose="020B0604020202020204" pitchFamily="34" charset="0"/>
                <a:cs typeface="Arial" panose="020B0604020202020204" pitchFamily="34" charset="0"/>
              </a:rPr>
              <a:t>Qing Sun</a:t>
            </a:r>
            <a:endParaRPr lang="en-US" altLang="zh-CN" dirty="0">
              <a:solidFill>
                <a:srgbClr val="0000FF"/>
              </a:solidFill>
              <a:latin typeface="Arial" panose="020B0604020202020204" pitchFamily="34" charset="0"/>
              <a:cs typeface="Arial" panose="020B0604020202020204" pitchFamily="34" charset="0"/>
            </a:endParaRPr>
          </a:p>
        </p:txBody>
      </p:sp>
      <p:pic>
        <p:nvPicPr>
          <p:cNvPr id="11" name="Picture 2" descr="C:\Users\acji\Desktop\北京教委联合项目答辩\孙青.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15531" y="3988146"/>
            <a:ext cx="2136740" cy="282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764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31007" y="253615"/>
            <a:ext cx="6581026" cy="646331"/>
          </a:xfrm>
          <a:prstGeom prst="rect">
            <a:avLst/>
          </a:prstGeom>
          <a:solidFill>
            <a:srgbClr val="CCFFCC"/>
          </a:solidFill>
          <a:ln>
            <a:noFill/>
          </a:ln>
          <a:effectLst/>
        </p:spPr>
        <p:txBody>
          <a:bodyPr wrap="square">
            <a:spAutoFit/>
          </a:bodyPr>
          <a:lstStyle/>
          <a:p>
            <a:pPr algn="ctr">
              <a:spcBef>
                <a:spcPct val="50000"/>
              </a:spcBef>
              <a:defRPr/>
            </a:pPr>
            <a:r>
              <a:rPr lang="en-US" altLang="zh-CN" sz="3600" b="1" dirty="0">
                <a:solidFill>
                  <a:srgbClr val="1E0AB6"/>
                </a:solidFill>
              </a:rPr>
              <a:t>Capital Normal  </a:t>
            </a:r>
            <a:r>
              <a:rPr lang="en-US" altLang="zh-CN" sz="3600" b="1" dirty="0" smtClean="0">
                <a:solidFill>
                  <a:srgbClr val="1E0AB6"/>
                </a:solidFill>
              </a:rPr>
              <a:t>University</a:t>
            </a:r>
            <a:endParaRPr lang="zh-CN" altLang="en-US" sz="3600" b="1" dirty="0">
              <a:solidFill>
                <a:srgbClr val="1E0AB6"/>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22" y="1197432"/>
            <a:ext cx="7471955" cy="156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319" y="2966770"/>
            <a:ext cx="3154714" cy="206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42" y="2966769"/>
            <a:ext cx="3187337" cy="206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566" y="65315"/>
            <a:ext cx="1175656" cy="122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60554" y="5221074"/>
            <a:ext cx="8608423" cy="1323439"/>
          </a:xfrm>
          <a:prstGeom prst="rect">
            <a:avLst/>
          </a:prstGeom>
        </p:spPr>
        <p:txBody>
          <a:bodyPr wrap="square">
            <a:spAutoFit/>
          </a:bodyPr>
          <a:lstStyle/>
          <a:p>
            <a:pPr algn="just"/>
            <a:r>
              <a:rPr kumimoji="1" lang="en-US" altLang="zh-CN" sz="2000" dirty="0">
                <a:solidFill>
                  <a:srgbClr val="0000FF"/>
                </a:solidFill>
                <a:latin typeface="Arial" panose="020B0604020202020204" pitchFamily="34" charset="0"/>
                <a:ea typeface="黑体" panose="02010609060101010101" charset="-122"/>
                <a:cs typeface="Arial" panose="020B0604020202020204" pitchFamily="34" charset="0"/>
              </a:rPr>
              <a:t>As the major normal university, CNU has earned a high reputation among the general public. Currently, over 50% of the principals, and a large number of outstanding teachers in Beijing’s primary and high schools </a:t>
            </a:r>
            <a:r>
              <a:rPr kumimoji="1" lang="en-US" altLang="zh-CN" sz="2000" dirty="0" smtClean="0">
                <a:solidFill>
                  <a:srgbClr val="0000FF"/>
                </a:solidFill>
                <a:latin typeface="Arial" panose="020B0604020202020204" pitchFamily="34" charset="0"/>
                <a:ea typeface="黑体" panose="02010609060101010101" charset="-122"/>
                <a:cs typeface="Arial" panose="020B0604020202020204" pitchFamily="34" charset="0"/>
              </a:rPr>
              <a:t>graduated </a:t>
            </a:r>
            <a:r>
              <a:rPr kumimoji="1" lang="en-US" altLang="zh-CN" sz="2000" dirty="0">
                <a:solidFill>
                  <a:srgbClr val="0000FF"/>
                </a:solidFill>
                <a:latin typeface="Arial" panose="020B0604020202020204" pitchFamily="34" charset="0"/>
                <a:ea typeface="黑体" panose="02010609060101010101" charset="-122"/>
                <a:cs typeface="Arial" panose="020B0604020202020204" pitchFamily="34" charset="0"/>
              </a:rPr>
              <a:t>from CNU.</a:t>
            </a:r>
            <a:endParaRPr kumimoji="1" lang="zh-CN" altLang="en-US" sz="2000" dirty="0">
              <a:solidFill>
                <a:srgbClr val="0000FF"/>
              </a:solidFill>
              <a:latin typeface="Arial" panose="020B0604020202020204" pitchFamily="34" charset="0"/>
              <a:ea typeface="黑体" panose="02010609060101010101" charset="-122"/>
              <a:cs typeface="Arial" panose="020B0604020202020204" pitchFamily="34" charset="0"/>
            </a:endParaRPr>
          </a:p>
        </p:txBody>
      </p:sp>
    </p:spTree>
    <p:extLst>
      <p:ext uri="{BB962C8B-B14F-4D97-AF65-F5344CB8AC3E}">
        <p14:creationId xmlns:p14="http://schemas.microsoft.com/office/powerpoint/2010/main" val="32239507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057171" y="474617"/>
            <a:ext cx="5113338" cy="646331"/>
          </a:xfrm>
          <a:prstGeom prst="rect">
            <a:avLst/>
          </a:prstGeom>
          <a:solidFill>
            <a:srgbClr val="CCFFCC"/>
          </a:solidFill>
          <a:ln>
            <a:noFill/>
          </a:ln>
          <a:effectLst/>
        </p:spPr>
        <p:txBody>
          <a:bodyPr>
            <a:spAutoFit/>
          </a:bodyPr>
          <a:lstStyle/>
          <a:p>
            <a:pPr algn="ctr">
              <a:spcBef>
                <a:spcPct val="50000"/>
              </a:spcBef>
              <a:defRPr/>
            </a:pPr>
            <a:r>
              <a:rPr lang="en-US" altLang="zh-CN" sz="3600" b="1" dirty="0" smtClean="0">
                <a:solidFill>
                  <a:srgbClr val="1E0AB6"/>
                </a:solidFill>
              </a:rPr>
              <a:t>Collaborators</a:t>
            </a:r>
            <a:endParaRPr lang="zh-CN" altLang="en-US" sz="3600" b="1" dirty="0">
              <a:solidFill>
                <a:srgbClr val="1E0AB6"/>
              </a:solidFill>
            </a:endParaRPr>
          </a:p>
        </p:txBody>
      </p:sp>
      <p:sp>
        <p:nvSpPr>
          <p:cNvPr id="6147" name="Rectangle 3"/>
          <p:cNvSpPr>
            <a:spLocks noRot="1" noChangeArrowheads="1"/>
          </p:cNvSpPr>
          <p:nvPr/>
        </p:nvSpPr>
        <p:spPr bwMode="auto">
          <a:xfrm>
            <a:off x="609600" y="1524000"/>
            <a:ext cx="8139113" cy="4267200"/>
          </a:xfrm>
          <a:prstGeom prst="rect">
            <a:avLst/>
          </a:prstGeom>
          <a:noFill/>
          <a:ln>
            <a:noFill/>
          </a:ln>
          <a:effectLst/>
        </p:spPr>
        <p:txBody>
          <a:bodyPr/>
          <a:lstStyle/>
          <a:p>
            <a:pPr marL="609600" indent="-609600">
              <a:lnSpc>
                <a:spcPct val="90000"/>
              </a:lnSpc>
              <a:spcBef>
                <a:spcPct val="20000"/>
              </a:spcBef>
              <a:defRPr/>
            </a:pPr>
            <a:r>
              <a:rPr lang="en-US" altLang="zh-CN" sz="2400" b="1" dirty="0"/>
              <a:t>       </a:t>
            </a:r>
            <a:r>
              <a:rPr lang="en-US" altLang="zh-CN" sz="2400" b="1" dirty="0">
                <a:solidFill>
                  <a:srgbClr val="0000CC"/>
                </a:solidFill>
              </a:rPr>
              <a:t> </a:t>
            </a:r>
          </a:p>
          <a:p>
            <a:pPr marL="609600" indent="-609600">
              <a:lnSpc>
                <a:spcPct val="90000"/>
              </a:lnSpc>
              <a:spcBef>
                <a:spcPct val="20000"/>
              </a:spcBef>
              <a:defRPr/>
            </a:pPr>
            <a:endParaRPr lang="zh-CN" altLang="en-US" sz="3200" b="1" dirty="0">
              <a:solidFill>
                <a:srgbClr val="FF00FF"/>
              </a:solidFill>
            </a:endParaRPr>
          </a:p>
        </p:txBody>
      </p:sp>
      <p:sp>
        <p:nvSpPr>
          <p:cNvPr id="10" name="文本框 2"/>
          <p:cNvSpPr txBox="1">
            <a:spLocks noChangeArrowheads="1"/>
          </p:cNvSpPr>
          <p:nvPr/>
        </p:nvSpPr>
        <p:spPr bwMode="auto">
          <a:xfrm>
            <a:off x="1330401" y="5088747"/>
            <a:ext cx="2536206" cy="954107"/>
          </a:xfrm>
          <a:prstGeom prst="rect">
            <a:avLst/>
          </a:prstGeom>
          <a:noFill/>
          <a:ln>
            <a:noFill/>
          </a:ln>
        </p:spPr>
        <p:txBody>
          <a:bodyPr wrap="square">
            <a:spAutoFit/>
          </a:bodyPr>
          <a:lstStyle>
            <a:defPPr>
              <a:defRPr lang="zh-CN"/>
            </a:defPPr>
            <a:lvl1pPr marL="514350" indent="-514350">
              <a:lnSpc>
                <a:spcPct val="120000"/>
              </a:lnSpc>
              <a:buClr>
                <a:srgbClr val="800000"/>
              </a:buClr>
              <a:buFont typeface="+mj-lt"/>
              <a:buAutoNum type="arabicPeriod"/>
              <a:defRPr kumimoji="1" sz="2800">
                <a:latin typeface="黑体" panose="02010609060101010101" charset="-122"/>
                <a:ea typeface="黑体" panose="02010609060101010101" charset="-122"/>
                <a:cs typeface="黑体" panose="02010609060101010101" charset="-122"/>
              </a:defRPr>
            </a:lvl1pPr>
            <a:lvl2pPr marL="742950" indent="-285750">
              <a:defRPr kumimoji="1" sz="2400"/>
            </a:lvl2pPr>
            <a:lvl3pPr marL="1143000" indent="-228600">
              <a:defRPr kumimoji="1" sz="2400"/>
            </a:lvl3pPr>
            <a:lvl4pPr marL="1600200" indent="-228600">
              <a:defRPr kumimoji="1" sz="2400"/>
            </a:lvl4pPr>
            <a:lvl5pPr marL="2057400" indent="-228600">
              <a:defRPr kumimoji="1" sz="2400"/>
            </a:lvl5pPr>
            <a:lvl6pPr marL="2514600" indent="-228600" fontAlgn="base">
              <a:spcBef>
                <a:spcPct val="0"/>
              </a:spcBef>
              <a:spcAft>
                <a:spcPct val="0"/>
              </a:spcAft>
              <a:defRPr kumimoji="1" sz="2400"/>
            </a:lvl6pPr>
            <a:lvl7pPr marL="2971800" indent="-228600" fontAlgn="base">
              <a:spcBef>
                <a:spcPct val="0"/>
              </a:spcBef>
              <a:spcAft>
                <a:spcPct val="0"/>
              </a:spcAft>
              <a:defRPr kumimoji="1" sz="2400"/>
            </a:lvl7pPr>
            <a:lvl8pPr marL="3429000" indent="-228600" fontAlgn="base">
              <a:spcBef>
                <a:spcPct val="0"/>
              </a:spcBef>
              <a:spcAft>
                <a:spcPct val="0"/>
              </a:spcAft>
              <a:defRPr kumimoji="1" sz="2400"/>
            </a:lvl8pPr>
            <a:lvl9pPr marL="3886200" indent="-228600" fontAlgn="base">
              <a:spcBef>
                <a:spcPct val="0"/>
              </a:spcBef>
              <a:spcAft>
                <a:spcPct val="0"/>
              </a:spcAft>
              <a:defRPr kumimoji="1" sz="2400"/>
            </a:lvl9pPr>
          </a:lstStyle>
          <a:p>
            <a:pPr marL="0" indent="0">
              <a:lnSpc>
                <a:spcPct val="100000"/>
              </a:lnSpc>
              <a:buNone/>
            </a:pPr>
            <a:r>
              <a:rPr lang="en-US" altLang="zh-CN" dirty="0" smtClean="0">
                <a:solidFill>
                  <a:srgbClr val="0000FF"/>
                </a:solidFill>
                <a:latin typeface="Arial" panose="020B0604020202020204" pitchFamily="34" charset="0"/>
                <a:cs typeface="Arial" panose="020B0604020202020204" pitchFamily="34" charset="0"/>
              </a:rPr>
              <a:t>Prof. </a:t>
            </a:r>
            <a:r>
              <a:rPr lang="en-US" altLang="zh-CN" dirty="0" err="1" smtClean="0">
                <a:solidFill>
                  <a:srgbClr val="0000FF"/>
                </a:solidFill>
                <a:latin typeface="Arial" panose="020B0604020202020204" pitchFamily="34" charset="0"/>
                <a:cs typeface="Arial" panose="020B0604020202020204" pitchFamily="34" charset="0"/>
              </a:rPr>
              <a:t>G.Juzeliunas</a:t>
            </a:r>
            <a:endParaRPr lang="en-US" altLang="zh-CN" dirty="0">
              <a:solidFill>
                <a:srgbClr val="0000FF"/>
              </a:solidFill>
              <a:latin typeface="Arial" panose="020B0604020202020204" pitchFamily="34" charset="0"/>
              <a:cs typeface="Arial" panose="020B0604020202020204" pitchFamily="34"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32" y="1698171"/>
            <a:ext cx="4009965" cy="300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530" y="1208743"/>
            <a:ext cx="2136740" cy="267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本框 2"/>
          <p:cNvSpPr txBox="1">
            <a:spLocks noChangeArrowheads="1"/>
          </p:cNvSpPr>
          <p:nvPr/>
        </p:nvSpPr>
        <p:spPr bwMode="auto">
          <a:xfrm>
            <a:off x="7235823" y="1792552"/>
            <a:ext cx="2536206" cy="954107"/>
          </a:xfrm>
          <a:prstGeom prst="rect">
            <a:avLst/>
          </a:prstGeom>
          <a:noFill/>
          <a:ln>
            <a:noFill/>
          </a:ln>
        </p:spPr>
        <p:txBody>
          <a:bodyPr wrap="square">
            <a:spAutoFit/>
          </a:bodyPr>
          <a:lstStyle>
            <a:defPPr>
              <a:defRPr lang="zh-CN"/>
            </a:defPPr>
            <a:lvl1pPr marL="514350" indent="-514350">
              <a:lnSpc>
                <a:spcPct val="120000"/>
              </a:lnSpc>
              <a:buClr>
                <a:srgbClr val="800000"/>
              </a:buClr>
              <a:buFont typeface="+mj-lt"/>
              <a:buAutoNum type="arabicPeriod"/>
              <a:defRPr kumimoji="1" sz="2800">
                <a:latin typeface="黑体" panose="02010609060101010101" charset="-122"/>
                <a:ea typeface="黑体" panose="02010609060101010101" charset="-122"/>
                <a:cs typeface="黑体" panose="02010609060101010101" charset="-122"/>
              </a:defRPr>
            </a:lvl1pPr>
            <a:lvl2pPr marL="742950" indent="-285750">
              <a:defRPr kumimoji="1" sz="2400"/>
            </a:lvl2pPr>
            <a:lvl3pPr marL="1143000" indent="-228600">
              <a:defRPr kumimoji="1" sz="2400"/>
            </a:lvl3pPr>
            <a:lvl4pPr marL="1600200" indent="-228600">
              <a:defRPr kumimoji="1" sz="2400"/>
            </a:lvl4pPr>
            <a:lvl5pPr marL="2057400" indent="-228600">
              <a:defRPr kumimoji="1" sz="2400"/>
            </a:lvl5pPr>
            <a:lvl6pPr marL="2514600" indent="-228600" fontAlgn="base">
              <a:spcBef>
                <a:spcPct val="0"/>
              </a:spcBef>
              <a:spcAft>
                <a:spcPct val="0"/>
              </a:spcAft>
              <a:defRPr kumimoji="1" sz="2400"/>
            </a:lvl6pPr>
            <a:lvl7pPr marL="2971800" indent="-228600" fontAlgn="base">
              <a:spcBef>
                <a:spcPct val="0"/>
              </a:spcBef>
              <a:spcAft>
                <a:spcPct val="0"/>
              </a:spcAft>
              <a:defRPr kumimoji="1" sz="2400"/>
            </a:lvl7pPr>
            <a:lvl8pPr marL="3429000" indent="-228600" fontAlgn="base">
              <a:spcBef>
                <a:spcPct val="0"/>
              </a:spcBef>
              <a:spcAft>
                <a:spcPct val="0"/>
              </a:spcAft>
              <a:defRPr kumimoji="1" sz="2400"/>
            </a:lvl8pPr>
            <a:lvl9pPr marL="3886200" indent="-228600" fontAlgn="base">
              <a:spcBef>
                <a:spcPct val="0"/>
              </a:spcBef>
              <a:spcAft>
                <a:spcPct val="0"/>
              </a:spcAft>
              <a:defRPr kumimoji="1" sz="2400"/>
            </a:lvl9pPr>
          </a:lstStyle>
          <a:p>
            <a:pPr marL="0" indent="0">
              <a:lnSpc>
                <a:spcPct val="100000"/>
              </a:lnSpc>
              <a:buNone/>
            </a:pPr>
            <a:r>
              <a:rPr lang="en-US" altLang="zh-CN" dirty="0" smtClean="0">
                <a:solidFill>
                  <a:srgbClr val="0000FF"/>
                </a:solidFill>
                <a:latin typeface="Arial" panose="020B0604020202020204" pitchFamily="34" charset="0"/>
                <a:cs typeface="Arial" panose="020B0604020202020204" pitchFamily="34" charset="0"/>
              </a:rPr>
              <a:t>Prof. </a:t>
            </a:r>
          </a:p>
          <a:p>
            <a:pPr marL="0" indent="0">
              <a:lnSpc>
                <a:spcPct val="100000"/>
              </a:lnSpc>
              <a:buNone/>
            </a:pPr>
            <a:r>
              <a:rPr lang="en-US" altLang="zh-CN" dirty="0" err="1" smtClean="0">
                <a:solidFill>
                  <a:srgbClr val="0000FF"/>
                </a:solidFill>
                <a:latin typeface="Arial" panose="020B0604020202020204" pitchFamily="34" charset="0"/>
                <a:cs typeface="Arial" panose="020B0604020202020204" pitchFamily="34" charset="0"/>
              </a:rPr>
              <a:t>Jie</a:t>
            </a:r>
            <a:r>
              <a:rPr lang="en-US" altLang="zh-CN" dirty="0" smtClean="0">
                <a:solidFill>
                  <a:srgbClr val="0000FF"/>
                </a:solidFill>
                <a:latin typeface="Arial" panose="020B0604020202020204" pitchFamily="34" charset="0"/>
                <a:cs typeface="Arial" panose="020B0604020202020204" pitchFamily="34" charset="0"/>
              </a:rPr>
              <a:t> Hu</a:t>
            </a:r>
            <a:endParaRPr lang="en-US" altLang="zh-CN" dirty="0">
              <a:solidFill>
                <a:srgbClr val="0000FF"/>
              </a:solidFill>
              <a:latin typeface="Arial" panose="020B0604020202020204" pitchFamily="34" charset="0"/>
              <a:cs typeface="Arial" panose="020B0604020202020204" pitchFamily="34" charset="0"/>
            </a:endParaRPr>
          </a:p>
        </p:txBody>
      </p:sp>
      <p:sp>
        <p:nvSpPr>
          <p:cNvPr id="15" name="文本框 2"/>
          <p:cNvSpPr txBox="1">
            <a:spLocks noChangeArrowheads="1"/>
          </p:cNvSpPr>
          <p:nvPr/>
        </p:nvSpPr>
        <p:spPr bwMode="auto">
          <a:xfrm>
            <a:off x="7170509" y="4743420"/>
            <a:ext cx="2536206" cy="954107"/>
          </a:xfrm>
          <a:prstGeom prst="rect">
            <a:avLst/>
          </a:prstGeom>
          <a:noFill/>
          <a:ln>
            <a:noFill/>
          </a:ln>
        </p:spPr>
        <p:txBody>
          <a:bodyPr wrap="square">
            <a:spAutoFit/>
          </a:bodyPr>
          <a:lstStyle>
            <a:defPPr>
              <a:defRPr lang="zh-CN"/>
            </a:defPPr>
            <a:lvl1pPr marL="514350" indent="-514350">
              <a:lnSpc>
                <a:spcPct val="120000"/>
              </a:lnSpc>
              <a:buClr>
                <a:srgbClr val="800000"/>
              </a:buClr>
              <a:buFont typeface="+mj-lt"/>
              <a:buAutoNum type="arabicPeriod"/>
              <a:defRPr kumimoji="1" sz="2800">
                <a:latin typeface="黑体" panose="02010609060101010101" charset="-122"/>
                <a:ea typeface="黑体" panose="02010609060101010101" charset="-122"/>
                <a:cs typeface="黑体" panose="02010609060101010101" charset="-122"/>
              </a:defRPr>
            </a:lvl1pPr>
            <a:lvl2pPr marL="742950" indent="-285750">
              <a:defRPr kumimoji="1" sz="2400"/>
            </a:lvl2pPr>
            <a:lvl3pPr marL="1143000" indent="-228600">
              <a:defRPr kumimoji="1" sz="2400"/>
            </a:lvl3pPr>
            <a:lvl4pPr marL="1600200" indent="-228600">
              <a:defRPr kumimoji="1" sz="2400"/>
            </a:lvl4pPr>
            <a:lvl5pPr marL="2057400" indent="-228600">
              <a:defRPr kumimoji="1" sz="2400"/>
            </a:lvl5pPr>
            <a:lvl6pPr marL="2514600" indent="-228600" fontAlgn="base">
              <a:spcBef>
                <a:spcPct val="0"/>
              </a:spcBef>
              <a:spcAft>
                <a:spcPct val="0"/>
              </a:spcAft>
              <a:defRPr kumimoji="1" sz="2400"/>
            </a:lvl6pPr>
            <a:lvl7pPr marL="2971800" indent="-228600" fontAlgn="base">
              <a:spcBef>
                <a:spcPct val="0"/>
              </a:spcBef>
              <a:spcAft>
                <a:spcPct val="0"/>
              </a:spcAft>
              <a:defRPr kumimoji="1" sz="2400"/>
            </a:lvl7pPr>
            <a:lvl8pPr marL="3429000" indent="-228600" fontAlgn="base">
              <a:spcBef>
                <a:spcPct val="0"/>
              </a:spcBef>
              <a:spcAft>
                <a:spcPct val="0"/>
              </a:spcAft>
              <a:defRPr kumimoji="1" sz="2400"/>
            </a:lvl8pPr>
            <a:lvl9pPr marL="3886200" indent="-228600" fontAlgn="base">
              <a:spcBef>
                <a:spcPct val="0"/>
              </a:spcBef>
              <a:spcAft>
                <a:spcPct val="0"/>
              </a:spcAft>
              <a:defRPr kumimoji="1" sz="2400"/>
            </a:lvl9pPr>
          </a:lstStyle>
          <a:p>
            <a:pPr marL="0" indent="0">
              <a:lnSpc>
                <a:spcPct val="100000"/>
              </a:lnSpc>
              <a:buNone/>
            </a:pPr>
            <a:r>
              <a:rPr lang="en-US" altLang="zh-CN" dirty="0" smtClean="0">
                <a:solidFill>
                  <a:srgbClr val="0000FF"/>
                </a:solidFill>
                <a:latin typeface="Arial" panose="020B0604020202020204" pitchFamily="34" charset="0"/>
                <a:cs typeface="Arial" panose="020B0604020202020204" pitchFamily="34" charset="0"/>
              </a:rPr>
              <a:t>Prof. </a:t>
            </a:r>
          </a:p>
          <a:p>
            <a:pPr marL="0" indent="0">
              <a:lnSpc>
                <a:spcPct val="100000"/>
              </a:lnSpc>
              <a:buNone/>
            </a:pPr>
            <a:r>
              <a:rPr lang="en-US" altLang="zh-CN" dirty="0" smtClean="0">
                <a:solidFill>
                  <a:srgbClr val="0000FF"/>
                </a:solidFill>
                <a:latin typeface="Arial" panose="020B0604020202020204" pitchFamily="34" charset="0"/>
                <a:cs typeface="Arial" panose="020B0604020202020204" pitchFamily="34" charset="0"/>
              </a:rPr>
              <a:t>Qing Sun</a:t>
            </a:r>
            <a:endParaRPr lang="en-US" altLang="zh-CN" dirty="0">
              <a:solidFill>
                <a:srgbClr val="0000FF"/>
              </a:solidFill>
              <a:latin typeface="Arial" panose="020B0604020202020204" pitchFamily="34" charset="0"/>
              <a:cs typeface="Arial" panose="020B0604020202020204" pitchFamily="34" charset="0"/>
            </a:endParaRPr>
          </a:p>
        </p:txBody>
      </p:sp>
      <p:pic>
        <p:nvPicPr>
          <p:cNvPr id="11" name="Picture 2" descr="C:\Users\acji\Desktop\北京教委联合项目答辩\孙青.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15531" y="3988146"/>
            <a:ext cx="2136740" cy="28235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423794" y="460284"/>
            <a:ext cx="4040777" cy="641350"/>
          </a:xfrm>
          <a:prstGeom prst="rect">
            <a:avLst/>
          </a:prstGeom>
          <a:solidFill>
            <a:srgbClr val="CCFFCC"/>
          </a:solidFill>
          <a:ln>
            <a:noFill/>
          </a:ln>
          <a:effectLst/>
        </p:spPr>
        <p:txBody>
          <a:bodyPr wrap="square">
            <a:spAutoFit/>
          </a:bodyPr>
          <a:lstStyle/>
          <a:p>
            <a:pPr algn="ctr">
              <a:spcBef>
                <a:spcPct val="50000"/>
              </a:spcBef>
              <a:defRPr/>
            </a:pPr>
            <a:r>
              <a:rPr lang="en-US" altLang="zh-CN" sz="3600" b="1" dirty="0" smtClean="0">
                <a:solidFill>
                  <a:srgbClr val="1E0AB6"/>
                </a:solidFill>
              </a:rPr>
              <a:t>Outline</a:t>
            </a:r>
            <a:endParaRPr lang="zh-CN" altLang="en-US" sz="3600" b="1" dirty="0">
              <a:solidFill>
                <a:srgbClr val="1E0AB6"/>
              </a:solidFill>
            </a:endParaRPr>
          </a:p>
        </p:txBody>
      </p:sp>
      <p:sp>
        <p:nvSpPr>
          <p:cNvPr id="6147" name="Rectangle 3"/>
          <p:cNvSpPr>
            <a:spLocks noRot="1" noChangeArrowheads="1"/>
          </p:cNvSpPr>
          <p:nvPr/>
        </p:nvSpPr>
        <p:spPr bwMode="auto">
          <a:xfrm>
            <a:off x="609600" y="1524000"/>
            <a:ext cx="8139113" cy="4267200"/>
          </a:xfrm>
          <a:prstGeom prst="rect">
            <a:avLst/>
          </a:prstGeom>
          <a:noFill/>
          <a:ln>
            <a:noFill/>
          </a:ln>
          <a:effectLst/>
        </p:spPr>
        <p:txBody>
          <a:bodyPr/>
          <a:lstStyle/>
          <a:p>
            <a:pPr marL="609600" indent="-609600">
              <a:lnSpc>
                <a:spcPct val="90000"/>
              </a:lnSpc>
              <a:spcBef>
                <a:spcPct val="20000"/>
              </a:spcBef>
              <a:defRPr/>
            </a:pPr>
            <a:r>
              <a:rPr lang="en-US" altLang="zh-CN" sz="2400" b="1" dirty="0"/>
              <a:t>       </a:t>
            </a:r>
            <a:r>
              <a:rPr lang="en-US" altLang="zh-CN" sz="2400" b="1" dirty="0">
                <a:solidFill>
                  <a:srgbClr val="0000CC"/>
                </a:solidFill>
              </a:rPr>
              <a:t> </a:t>
            </a:r>
          </a:p>
          <a:p>
            <a:pPr marL="609600" indent="-609600">
              <a:lnSpc>
                <a:spcPct val="90000"/>
              </a:lnSpc>
              <a:spcBef>
                <a:spcPct val="20000"/>
              </a:spcBef>
              <a:defRPr/>
            </a:pPr>
            <a:endParaRPr lang="zh-CN" altLang="en-US" sz="3200" b="1" dirty="0">
              <a:solidFill>
                <a:srgbClr val="FF00FF"/>
              </a:solidFill>
            </a:endParaRPr>
          </a:p>
        </p:txBody>
      </p:sp>
      <p:sp>
        <p:nvSpPr>
          <p:cNvPr id="4099" name="文本框 2"/>
          <p:cNvSpPr txBox="1">
            <a:spLocks noChangeArrowheads="1"/>
          </p:cNvSpPr>
          <p:nvPr/>
        </p:nvSpPr>
        <p:spPr bwMode="auto">
          <a:xfrm>
            <a:off x="588328" y="1389995"/>
            <a:ext cx="8160385" cy="4401205"/>
          </a:xfrm>
          <a:prstGeom prst="rect">
            <a:avLst/>
          </a:prstGeom>
          <a:noFill/>
          <a:ln>
            <a:noFill/>
          </a:ln>
        </p:spPr>
        <p:txBody>
          <a:bodyPr wrap="square">
            <a:spAutoFit/>
          </a:bodyPr>
          <a:lstStyle>
            <a:lvl1pPr marL="457200" indent="-457200">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514350" indent="-514350">
              <a:buClr>
                <a:srgbClr val="800000"/>
              </a:buClr>
              <a:buAutoNum type="arabicPeriod"/>
            </a:pPr>
            <a:r>
              <a:rPr lang="en-US" altLang="zh-CN" sz="2800" dirty="0">
                <a:solidFill>
                  <a:srgbClr val="0000FF"/>
                </a:solidFill>
                <a:ea typeface="黑体" panose="02010609060101010101" charset="-122"/>
                <a:cs typeface="Arial" panose="020B0604020202020204" pitchFamily="34" charset="0"/>
                <a:sym typeface="+mn-ea"/>
              </a:rPr>
              <a:t>FFLO state</a:t>
            </a:r>
          </a:p>
          <a:p>
            <a:pPr marL="514350" indent="-514350">
              <a:buClr>
                <a:srgbClr val="800000"/>
              </a:buClr>
              <a:buAutoNum type="arabicPeriod"/>
            </a:pPr>
            <a:endParaRPr lang="en-US" altLang="zh-CN" sz="2800" dirty="0">
              <a:solidFill>
                <a:srgbClr val="0000FF"/>
              </a:solidFill>
              <a:ea typeface="黑体" panose="02010609060101010101" charset="-122"/>
              <a:cs typeface="Arial" panose="020B0604020202020204" pitchFamily="34" charset="0"/>
              <a:sym typeface="+mn-ea"/>
            </a:endParaRPr>
          </a:p>
          <a:p>
            <a:pPr marL="514350" indent="-514350">
              <a:buClr>
                <a:srgbClr val="800000"/>
              </a:buClr>
              <a:buAutoNum type="arabicPeriod"/>
            </a:pPr>
            <a:r>
              <a:rPr lang="en-US" altLang="zh-CN" sz="2800" dirty="0" smtClean="0">
                <a:solidFill>
                  <a:srgbClr val="0000FF"/>
                </a:solidFill>
                <a:ea typeface="黑体" panose="02010609060101010101" charset="-122"/>
                <a:cs typeface="Arial" panose="020B0604020202020204" pitchFamily="34" charset="0"/>
                <a:sym typeface="+mn-ea"/>
              </a:rPr>
              <a:t>Spin-orbit </a:t>
            </a:r>
            <a:r>
              <a:rPr lang="en-US" altLang="zh-CN" sz="2800" dirty="0">
                <a:solidFill>
                  <a:srgbClr val="0000FF"/>
                </a:solidFill>
                <a:ea typeface="黑体" panose="02010609060101010101" charset="-122"/>
                <a:cs typeface="Arial" panose="020B0604020202020204" pitchFamily="34" charset="0"/>
                <a:sym typeface="+mn-ea"/>
              </a:rPr>
              <a:t>coupling (SOC)</a:t>
            </a:r>
          </a:p>
          <a:p>
            <a:pPr marL="514350" indent="-514350">
              <a:buClr>
                <a:srgbClr val="800000"/>
              </a:buClr>
              <a:buAutoNum type="arabicPeriod"/>
            </a:pPr>
            <a:endParaRPr lang="en-US" altLang="zh-CN" sz="2800" dirty="0">
              <a:solidFill>
                <a:srgbClr val="0000FF"/>
              </a:solidFill>
              <a:ea typeface="黑体" panose="02010609060101010101" charset="-122"/>
              <a:cs typeface="Arial" panose="020B0604020202020204" pitchFamily="34" charset="0"/>
              <a:sym typeface="+mn-ea"/>
            </a:endParaRPr>
          </a:p>
          <a:p>
            <a:pPr marL="514350" indent="-514350">
              <a:buClr>
                <a:srgbClr val="800000"/>
              </a:buClr>
              <a:buAutoNum type="arabicPeriod"/>
            </a:pPr>
            <a:r>
              <a:rPr lang="en-US" altLang="zh-CN" sz="2800" dirty="0" err="1" smtClean="0">
                <a:solidFill>
                  <a:srgbClr val="0000FF"/>
                </a:solidFill>
                <a:ea typeface="黑体" panose="02010609060101010101" charset="-122"/>
                <a:cs typeface="Arial" panose="020B0604020202020204" pitchFamily="34" charset="0"/>
              </a:rPr>
              <a:t>Pesudo</a:t>
            </a:r>
            <a:r>
              <a:rPr lang="en-US" altLang="zh-CN" sz="2800" dirty="0" smtClean="0">
                <a:solidFill>
                  <a:srgbClr val="0000FF"/>
                </a:solidFill>
                <a:ea typeface="黑体" panose="02010609060101010101" charset="-122"/>
                <a:cs typeface="Arial" panose="020B0604020202020204" pitchFamily="34" charset="0"/>
              </a:rPr>
              <a:t> </a:t>
            </a:r>
            <a:r>
              <a:rPr lang="en-US" altLang="zh-CN" sz="2800" dirty="0">
                <a:solidFill>
                  <a:srgbClr val="0000FF"/>
                </a:solidFill>
                <a:ea typeface="黑体" panose="02010609060101010101" charset="-122"/>
                <a:cs typeface="Arial" panose="020B0604020202020204" pitchFamily="34" charset="0"/>
              </a:rPr>
              <a:t>SOC in laser-assisted bilayer systems</a:t>
            </a:r>
          </a:p>
          <a:p>
            <a:pPr marL="514350" indent="-514350">
              <a:buClr>
                <a:srgbClr val="800000"/>
              </a:buClr>
              <a:buAutoNum type="arabicPeriod"/>
            </a:pPr>
            <a:endParaRPr lang="en-US" altLang="zh-CN" sz="2800" dirty="0">
              <a:solidFill>
                <a:srgbClr val="0000FF"/>
              </a:solidFill>
              <a:ea typeface="黑体" panose="02010609060101010101" charset="-122"/>
              <a:cs typeface="Arial" panose="020B0604020202020204" pitchFamily="34" charset="0"/>
            </a:endParaRPr>
          </a:p>
          <a:p>
            <a:pPr marL="514350" indent="-514350">
              <a:buClr>
                <a:srgbClr val="800000"/>
              </a:buClr>
              <a:buAutoNum type="arabicPeriod"/>
            </a:pPr>
            <a:r>
              <a:rPr lang="en-US" altLang="zh-CN" sz="2800" dirty="0" smtClean="0">
                <a:solidFill>
                  <a:srgbClr val="0000FF"/>
                </a:solidFill>
                <a:ea typeface="黑体" panose="02010609060101010101" charset="-122"/>
                <a:cs typeface="Arial" panose="020B0604020202020204" pitchFamily="34" charset="0"/>
              </a:rPr>
              <a:t>LO </a:t>
            </a:r>
            <a:r>
              <a:rPr lang="en-US" altLang="zh-CN" sz="2800" dirty="0" err="1">
                <a:solidFill>
                  <a:srgbClr val="0000FF"/>
                </a:solidFill>
                <a:ea typeface="黑体" panose="02010609060101010101" charset="-122"/>
                <a:cs typeface="Arial" panose="020B0604020202020204" pitchFamily="34" charset="0"/>
              </a:rPr>
              <a:t>superfluidity</a:t>
            </a:r>
            <a:r>
              <a:rPr lang="en-US" altLang="zh-CN" sz="2800" dirty="0">
                <a:solidFill>
                  <a:srgbClr val="0000FF"/>
                </a:solidFill>
                <a:ea typeface="黑体" panose="02010609060101010101" charset="-122"/>
                <a:cs typeface="Arial" panose="020B0604020202020204" pitchFamily="34" charset="0"/>
              </a:rPr>
              <a:t> in laser-assisted bilayer Fermi </a:t>
            </a:r>
            <a:r>
              <a:rPr lang="en-US" altLang="zh-CN" sz="2800" dirty="0" smtClean="0">
                <a:solidFill>
                  <a:srgbClr val="0000FF"/>
                </a:solidFill>
                <a:ea typeface="黑体" panose="02010609060101010101" charset="-122"/>
                <a:cs typeface="Arial" panose="020B0604020202020204" pitchFamily="34" charset="0"/>
              </a:rPr>
              <a:t>gases</a:t>
            </a:r>
          </a:p>
          <a:p>
            <a:pPr marL="514350" indent="-514350">
              <a:buClr>
                <a:srgbClr val="800000"/>
              </a:buClr>
              <a:buAutoNum type="arabicPeriod"/>
            </a:pPr>
            <a:endParaRPr lang="en-US" altLang="zh-CN" sz="2800" dirty="0" smtClean="0">
              <a:solidFill>
                <a:srgbClr val="0000FF"/>
              </a:solidFill>
              <a:ea typeface="黑体" panose="02010609060101010101" charset="-122"/>
              <a:cs typeface="Arial" panose="020B0604020202020204" pitchFamily="34" charset="0"/>
            </a:endParaRPr>
          </a:p>
          <a:p>
            <a:pPr marL="514350" indent="-514350">
              <a:buClr>
                <a:srgbClr val="800000"/>
              </a:buClr>
              <a:buFontTx/>
              <a:buAutoNum type="arabicPeriod"/>
            </a:pPr>
            <a:r>
              <a:rPr lang="en-US" altLang="zh-CN" sz="2800" dirty="0" smtClean="0">
                <a:solidFill>
                  <a:srgbClr val="0000FF"/>
                </a:solidFill>
                <a:ea typeface="黑体" panose="02010609060101010101" charset="-122"/>
                <a:cs typeface="Arial" panose="020B0604020202020204" pitchFamily="34" charset="0"/>
              </a:rPr>
              <a:t>Conclusion</a:t>
            </a:r>
            <a:endParaRPr lang="en-US" altLang="zh-CN" sz="2800" dirty="0">
              <a:solidFill>
                <a:srgbClr val="0000FF"/>
              </a:solidFill>
              <a:ea typeface="黑体" panose="02010609060101010101"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00200" y="370840"/>
            <a:ext cx="5943600" cy="646331"/>
          </a:xfrm>
          <a:prstGeom prst="rect">
            <a:avLst/>
          </a:prstGeom>
          <a:solidFill>
            <a:srgbClr val="CCFFCC"/>
          </a:solidFill>
          <a:ln>
            <a:noFill/>
          </a:ln>
          <a:effectLst/>
        </p:spPr>
        <p:txBody>
          <a:bodyPr>
            <a:spAutoFit/>
          </a:bodyPr>
          <a:lstStyle/>
          <a:p>
            <a:pPr algn="ctr">
              <a:spcBef>
                <a:spcPct val="50000"/>
              </a:spcBef>
              <a:defRPr/>
            </a:pPr>
            <a:r>
              <a:rPr lang="en-US" altLang="zh-CN" sz="3600" b="1" dirty="0" smtClean="0">
                <a:solidFill>
                  <a:srgbClr val="FF0000"/>
                </a:solidFill>
              </a:rPr>
              <a:t>Searching </a:t>
            </a:r>
            <a:r>
              <a:rPr lang="en-US" altLang="zh-CN" sz="3600" b="1" dirty="0">
                <a:solidFill>
                  <a:srgbClr val="FF0000"/>
                </a:solidFill>
              </a:rPr>
              <a:t>of FFLO state</a:t>
            </a:r>
            <a:endParaRPr lang="zh-CN" altLang="en-US" sz="3600" b="1" dirty="0">
              <a:solidFill>
                <a:srgbClr val="FF0000"/>
              </a:solidFill>
            </a:endParaRPr>
          </a:p>
        </p:txBody>
      </p:sp>
      <p:grpSp>
        <p:nvGrpSpPr>
          <p:cNvPr id="11" name="组合 10"/>
          <p:cNvGrpSpPr/>
          <p:nvPr/>
        </p:nvGrpSpPr>
        <p:grpSpPr>
          <a:xfrm>
            <a:off x="76201" y="1502240"/>
            <a:ext cx="9067800" cy="2380326"/>
            <a:chOff x="76201" y="1502240"/>
            <a:chExt cx="9067800" cy="2380326"/>
          </a:xfrm>
        </p:grpSpPr>
        <p:pic>
          <p:nvPicPr>
            <p:cNvPr id="2" name="图片 1"/>
            <p:cNvPicPr>
              <a:picLocks noChangeAspect="1"/>
            </p:cNvPicPr>
            <p:nvPr/>
          </p:nvPicPr>
          <p:blipFill>
            <a:blip r:embed="rId3"/>
            <a:stretch>
              <a:fillRect/>
            </a:stretch>
          </p:blipFill>
          <p:spPr>
            <a:xfrm>
              <a:off x="76201" y="2096946"/>
              <a:ext cx="9067800" cy="1785620"/>
            </a:xfrm>
            <a:prstGeom prst="rect">
              <a:avLst/>
            </a:prstGeom>
          </p:spPr>
        </p:pic>
        <p:sp>
          <p:nvSpPr>
            <p:cNvPr id="7" name="文本框 6"/>
            <p:cNvSpPr txBox="1">
              <a:spLocks noChangeArrowheads="1"/>
            </p:cNvSpPr>
            <p:nvPr/>
          </p:nvSpPr>
          <p:spPr bwMode="auto">
            <a:xfrm>
              <a:off x="201839" y="1502240"/>
              <a:ext cx="8740322" cy="954107"/>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0000FF"/>
                  </a:solidFill>
                  <a:latin typeface="+mn-lt"/>
                  <a:ea typeface="+mn-ea"/>
                  <a:cs typeface="+mn-cs"/>
                </a:rPr>
                <a:t>Fulde-Ferrell </a:t>
              </a:r>
              <a:r>
                <a:rPr lang="en-US" altLang="zh-CN" sz="2800" b="1" dirty="0">
                  <a:solidFill>
                    <a:srgbClr val="0000FF"/>
                  </a:solidFill>
                  <a:latin typeface="+mn-lt"/>
                  <a:ea typeface="+mn-ea"/>
                  <a:cs typeface="+mn-cs"/>
                </a:rPr>
                <a:t>(</a:t>
              </a:r>
              <a:r>
                <a:rPr lang="en-US" sz="2800" b="1" dirty="0">
                  <a:solidFill>
                    <a:srgbClr val="0000FF"/>
                  </a:solidFill>
                  <a:latin typeface="+mn-lt"/>
                  <a:ea typeface="+mn-ea"/>
                  <a:cs typeface="+mn-cs"/>
                </a:rPr>
                <a:t>FF)</a:t>
              </a:r>
              <a:r>
                <a:rPr lang="zh-CN" altLang="en-US" sz="2800" b="1" dirty="0">
                  <a:solidFill>
                    <a:srgbClr val="0000FF"/>
                  </a:solidFill>
                  <a:latin typeface="+mn-lt"/>
                  <a:ea typeface="+mn-ea"/>
                  <a:cs typeface="+mn-cs"/>
                </a:rPr>
                <a:t> </a:t>
              </a:r>
              <a:r>
                <a:rPr lang="en-US" altLang="zh-CN" sz="2800" b="1" dirty="0">
                  <a:solidFill>
                    <a:srgbClr val="0000FF"/>
                  </a:solidFill>
                  <a:latin typeface="+mn-lt"/>
                  <a:ea typeface="+mn-ea"/>
                  <a:cs typeface="+mn-cs"/>
                </a:rPr>
                <a:t>state</a:t>
              </a:r>
              <a:r>
                <a:rPr lang="zh-CN" altLang="en-US" sz="2800" b="1" dirty="0">
                  <a:solidFill>
                    <a:srgbClr val="0000FF"/>
                  </a:solidFill>
                  <a:latin typeface="+mn-lt"/>
                  <a:ea typeface="+mn-ea"/>
                  <a:cs typeface="+mn-cs"/>
                </a:rPr>
                <a:t>：</a:t>
              </a:r>
              <a:r>
                <a:rPr lang="en-US" altLang="zh-CN" sz="2800" b="1" dirty="0">
                  <a:solidFill>
                    <a:srgbClr val="FF0000"/>
                  </a:solidFill>
                  <a:latin typeface="+mn-lt"/>
                  <a:ea typeface="+mn-ea"/>
                  <a:cs typeface="+mn-cs"/>
                </a:rPr>
                <a:t>with </a:t>
              </a:r>
              <a:r>
                <a:rPr lang="en-US" altLang="zh-CN" sz="2800" b="1" dirty="0" smtClean="0">
                  <a:solidFill>
                    <a:srgbClr val="FF0000"/>
                  </a:solidFill>
                  <a:latin typeface="+mn-lt"/>
                  <a:ea typeface="+mn-ea"/>
                  <a:cs typeface="+mn-cs"/>
                </a:rPr>
                <a:t>single </a:t>
              </a:r>
              <a:r>
                <a:rPr lang="en-US" altLang="zh-CN" sz="2800" b="1" dirty="0">
                  <a:solidFill>
                    <a:srgbClr val="FF0000"/>
                  </a:solidFill>
                  <a:latin typeface="+mn-lt"/>
                  <a:ea typeface="+mn-ea"/>
                  <a:cs typeface="+mn-cs"/>
                </a:rPr>
                <a:t>paring </a:t>
              </a:r>
              <a:r>
                <a:rPr lang="en-US" altLang="zh-CN" sz="2800" b="1" dirty="0">
                  <a:solidFill>
                    <a:srgbClr val="FF0000"/>
                  </a:solidFill>
                  <a:latin typeface="+mn-lt"/>
                  <a:ea typeface="+mn-ea"/>
                  <a:cs typeface="+mn-cs"/>
                </a:rPr>
                <a:t>momentum; </a:t>
              </a:r>
              <a:r>
                <a:rPr lang="en-US" altLang="zh-CN" sz="2800" b="1" dirty="0" smtClean="0">
                  <a:solidFill>
                    <a:srgbClr val="FF0000"/>
                  </a:solidFill>
                  <a:latin typeface="+mn-lt"/>
                  <a:ea typeface="+mn-ea"/>
                  <a:cs typeface="+mn-cs"/>
                </a:rPr>
                <a:t> </a:t>
              </a:r>
            </a:p>
            <a:p>
              <a:r>
                <a:rPr lang="en-US" altLang="zh-CN" sz="2800" b="1" dirty="0">
                  <a:solidFill>
                    <a:srgbClr val="FF0000"/>
                  </a:solidFill>
                  <a:latin typeface="+mn-lt"/>
                  <a:ea typeface="+mn-ea"/>
                  <a:cs typeface="+mn-cs"/>
                </a:rPr>
                <a:t> </a:t>
              </a:r>
              <a:r>
                <a:rPr lang="en-US" altLang="zh-CN" sz="2800" b="1" dirty="0" smtClean="0">
                  <a:solidFill>
                    <a:srgbClr val="FF0000"/>
                  </a:solidFill>
                  <a:latin typeface="+mn-lt"/>
                  <a:ea typeface="+mn-ea"/>
                  <a:cs typeface="+mn-cs"/>
                </a:rPr>
                <a:t>         </a:t>
              </a:r>
              <a:r>
                <a:rPr lang="zh-CN" altLang="en-US" sz="2800" b="1" dirty="0">
                  <a:solidFill>
                    <a:srgbClr val="0000FF"/>
                  </a:solidFill>
                  <a:latin typeface="+mn-lt"/>
                  <a:ea typeface="+mn-ea"/>
                  <a:cs typeface="+mn-cs"/>
                </a:rPr>
                <a:t>（</a:t>
              </a:r>
              <a:r>
                <a:rPr lang="en-US" altLang="zh-CN" sz="2800" b="1" dirty="0">
                  <a:solidFill>
                    <a:srgbClr val="0000FF"/>
                  </a:solidFill>
                  <a:latin typeface="+mn-lt"/>
                  <a:ea typeface="+mn-ea"/>
                  <a:cs typeface="+mn-cs"/>
                </a:rPr>
                <a:t>1964</a:t>
              </a:r>
              <a:r>
                <a:rPr lang="zh-CN" altLang="en-US" sz="2800" b="1" dirty="0">
                  <a:solidFill>
                    <a:srgbClr val="0000FF"/>
                  </a:solidFill>
                  <a:latin typeface="+mn-lt"/>
                  <a:ea typeface="+mn-ea"/>
                  <a:cs typeface="+mn-cs"/>
                </a:rPr>
                <a:t>）</a:t>
              </a:r>
              <a:r>
                <a:rPr lang="en-US" altLang="zh-CN" sz="2800" b="1" dirty="0">
                  <a:solidFill>
                    <a:srgbClr val="0000FF"/>
                  </a:solidFill>
                  <a:latin typeface="+mn-lt"/>
                  <a:ea typeface="+mn-ea"/>
                  <a:cs typeface="+mn-cs"/>
                </a:rPr>
                <a:t>                  </a:t>
              </a:r>
              <a:r>
                <a:rPr lang="en-US" altLang="zh-CN" sz="2800" b="1" dirty="0" smtClean="0">
                  <a:solidFill>
                    <a:srgbClr val="FF0000"/>
                  </a:solidFill>
                  <a:latin typeface="+mn-lt"/>
                  <a:ea typeface="+mn-ea"/>
                  <a:cs typeface="+mn-cs"/>
                </a:rPr>
                <a:t>preserve translational </a:t>
              </a:r>
              <a:r>
                <a:rPr lang="en-US" altLang="zh-CN" sz="2800" b="1" dirty="0">
                  <a:solidFill>
                    <a:srgbClr val="FF0000"/>
                  </a:solidFill>
                  <a:latin typeface="+mn-lt"/>
                  <a:ea typeface="+mn-ea"/>
                  <a:cs typeface="+mn-cs"/>
                </a:rPr>
                <a:t>symmetry</a:t>
              </a:r>
              <a:endParaRPr lang="zh-CN" altLang="en-US" sz="2800" b="1" dirty="0">
                <a:solidFill>
                  <a:srgbClr val="FF0000"/>
                </a:solidFill>
                <a:latin typeface="+mn-lt"/>
                <a:ea typeface="+mn-ea"/>
                <a:cs typeface="+mn-cs"/>
              </a:endParaRPr>
            </a:p>
          </p:txBody>
        </p:sp>
      </p:grpSp>
      <p:grpSp>
        <p:nvGrpSpPr>
          <p:cNvPr id="5" name="组合 4"/>
          <p:cNvGrpSpPr/>
          <p:nvPr/>
        </p:nvGrpSpPr>
        <p:grpSpPr>
          <a:xfrm>
            <a:off x="305706" y="4029161"/>
            <a:ext cx="8622757" cy="2093684"/>
            <a:chOff x="305706" y="4029161"/>
            <a:chExt cx="8622757" cy="2093684"/>
          </a:xfrm>
        </p:grpSpPr>
        <p:pic>
          <p:nvPicPr>
            <p:cNvPr id="8" name="图片 7"/>
            <p:cNvPicPr>
              <a:picLocks noChangeAspect="1"/>
            </p:cNvPicPr>
            <p:nvPr/>
          </p:nvPicPr>
          <p:blipFill>
            <a:blip r:embed="rId4"/>
            <a:stretch>
              <a:fillRect/>
            </a:stretch>
          </p:blipFill>
          <p:spPr>
            <a:xfrm>
              <a:off x="1248955" y="5598335"/>
              <a:ext cx="6078855" cy="524510"/>
            </a:xfrm>
            <a:prstGeom prst="rect">
              <a:avLst/>
            </a:prstGeom>
          </p:spPr>
        </p:pic>
        <p:sp>
          <p:nvSpPr>
            <p:cNvPr id="9" name="文本框 6"/>
            <p:cNvSpPr txBox="1">
              <a:spLocks noChangeArrowheads="1"/>
            </p:cNvSpPr>
            <p:nvPr/>
          </p:nvSpPr>
          <p:spPr bwMode="auto">
            <a:xfrm>
              <a:off x="305706" y="4029161"/>
              <a:ext cx="8622757" cy="1384995"/>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r>
                <a:rPr lang="zh-CN" altLang="en-US" sz="2800" b="1" dirty="0">
                  <a:solidFill>
                    <a:srgbClr val="0000FF"/>
                  </a:solidFill>
                  <a:latin typeface="+mn-lt"/>
                  <a:ea typeface="+mn-ea"/>
                  <a:cs typeface="+mn-cs"/>
                </a:rPr>
                <a:t>Larkin-Ovchin</a:t>
              </a:r>
              <a:r>
                <a:rPr lang="en-US" altLang="zh-CN" sz="2800" b="1" dirty="0">
                  <a:solidFill>
                    <a:srgbClr val="0000FF"/>
                  </a:solidFill>
                  <a:latin typeface="+mn-lt"/>
                  <a:ea typeface="+mn-ea"/>
                  <a:cs typeface="+mn-cs"/>
                </a:rPr>
                <a:t>n</a:t>
              </a:r>
              <a:r>
                <a:rPr lang="zh-CN" altLang="en-US" sz="2800" b="1" dirty="0">
                  <a:solidFill>
                    <a:srgbClr val="0000FF"/>
                  </a:solidFill>
                  <a:latin typeface="+mn-lt"/>
                  <a:ea typeface="+mn-ea"/>
                  <a:cs typeface="+mn-cs"/>
                </a:rPr>
                <a:t>ikov </a:t>
              </a:r>
              <a:r>
                <a:rPr lang="en-US" altLang="zh-CN" sz="2800" b="1" dirty="0">
                  <a:solidFill>
                    <a:srgbClr val="0000FF"/>
                  </a:solidFill>
                  <a:latin typeface="+mn-lt"/>
                  <a:ea typeface="+mn-ea"/>
                  <a:cs typeface="+mn-cs"/>
                </a:rPr>
                <a:t>(</a:t>
              </a:r>
              <a:r>
                <a:rPr lang="en-US" sz="2800" b="1" dirty="0">
                  <a:solidFill>
                    <a:srgbClr val="0000FF"/>
                  </a:solidFill>
                  <a:latin typeface="+mn-lt"/>
                  <a:ea typeface="+mn-ea"/>
                  <a:cs typeface="+mn-cs"/>
                </a:rPr>
                <a:t>LO)</a:t>
              </a:r>
              <a:r>
                <a:rPr lang="zh-CN" altLang="en-US" sz="2800" b="1" dirty="0">
                  <a:solidFill>
                    <a:srgbClr val="0000FF"/>
                  </a:solidFill>
                  <a:latin typeface="+mn-lt"/>
                  <a:ea typeface="+mn-ea"/>
                  <a:cs typeface="+mn-cs"/>
                </a:rPr>
                <a:t> </a:t>
              </a:r>
              <a:r>
                <a:rPr lang="en-US" altLang="zh-CN" sz="2800" b="1" dirty="0">
                  <a:solidFill>
                    <a:srgbClr val="0000FF"/>
                  </a:solidFill>
                  <a:latin typeface="+mn-lt"/>
                  <a:ea typeface="+mn-ea"/>
                  <a:cs typeface="+mn-cs"/>
                </a:rPr>
                <a:t>state</a:t>
              </a:r>
              <a:r>
                <a:rPr lang="zh-CN" altLang="en-US" sz="2800" b="1" dirty="0">
                  <a:solidFill>
                    <a:srgbClr val="0000FF"/>
                  </a:solidFill>
                  <a:latin typeface="+mn-lt"/>
                  <a:ea typeface="+mn-ea"/>
                  <a:cs typeface="+mn-cs"/>
                </a:rPr>
                <a:t>：</a:t>
              </a:r>
              <a:r>
                <a:rPr lang="en-US" altLang="zh-CN" sz="2800" b="1" dirty="0">
                  <a:solidFill>
                    <a:srgbClr val="FF0000"/>
                  </a:solidFill>
                  <a:latin typeface="+mn-lt"/>
                  <a:ea typeface="+mn-ea"/>
                  <a:cs typeface="+mn-cs"/>
                </a:rPr>
                <a:t>with </a:t>
              </a:r>
              <a:r>
                <a:rPr lang="en-US" altLang="zh-CN" sz="2800" b="1" dirty="0" smtClean="0">
                  <a:solidFill>
                    <a:srgbClr val="FF0000"/>
                  </a:solidFill>
                  <a:latin typeface="+mn-lt"/>
                  <a:ea typeface="+mn-ea"/>
                  <a:cs typeface="+mn-cs"/>
                </a:rPr>
                <a:t>a pair of  </a:t>
              </a:r>
              <a:r>
                <a:rPr lang="en-US" altLang="zh-CN" sz="2800" b="1" dirty="0">
                  <a:solidFill>
                    <a:srgbClr val="FF0000"/>
                  </a:solidFill>
                  <a:latin typeface="+mn-lt"/>
                  <a:ea typeface="+mn-ea"/>
                  <a:cs typeface="+mn-cs"/>
                </a:rPr>
                <a:t>paring </a:t>
              </a:r>
              <a:r>
                <a:rPr lang="en-US" altLang="zh-CN" sz="2800" b="1" dirty="0" smtClean="0">
                  <a:solidFill>
                    <a:srgbClr val="FF0000"/>
                  </a:solidFill>
                  <a:latin typeface="+mn-lt"/>
                  <a:ea typeface="+mn-ea"/>
                  <a:cs typeface="+mn-cs"/>
                </a:rPr>
                <a:t>momentum; off-diagonal long-range </a:t>
              </a:r>
              <a:r>
                <a:rPr lang="en-US" altLang="zh-CN" sz="2800" b="1" dirty="0">
                  <a:solidFill>
                    <a:srgbClr val="FF0000"/>
                  </a:solidFill>
                  <a:latin typeface="+mn-lt"/>
                  <a:ea typeface="+mn-ea"/>
                  <a:cs typeface="+mn-cs"/>
                </a:rPr>
                <a:t>order </a:t>
              </a:r>
              <a:r>
                <a:rPr lang="en-US" altLang="zh-CN" sz="2800" b="1" dirty="0" smtClean="0">
                  <a:solidFill>
                    <a:srgbClr val="FF0000"/>
                  </a:solidFill>
                  <a:latin typeface="+mn-lt"/>
                  <a:ea typeface="+mn-ea"/>
                  <a:cs typeface="+mn-cs"/>
                </a:rPr>
                <a:t>+ long-range density order; possess the </a:t>
              </a:r>
              <a:r>
                <a:rPr lang="en-US" altLang="zh-CN" sz="2800" b="1" dirty="0" err="1" smtClean="0">
                  <a:solidFill>
                    <a:srgbClr val="FF0000"/>
                  </a:solidFill>
                  <a:latin typeface="+mn-lt"/>
                  <a:ea typeface="+mn-ea"/>
                  <a:cs typeface="+mn-cs"/>
                </a:rPr>
                <a:t>supersolid</a:t>
              </a:r>
              <a:r>
                <a:rPr lang="en-US" altLang="zh-CN" sz="2800" b="1" dirty="0" smtClean="0">
                  <a:solidFill>
                    <a:srgbClr val="FF0000"/>
                  </a:solidFill>
                  <a:latin typeface="+mn-lt"/>
                  <a:ea typeface="+mn-ea"/>
                  <a:cs typeface="+mn-cs"/>
                </a:rPr>
                <a:t> properties </a:t>
              </a:r>
              <a:endParaRPr lang="zh-CN" altLang="en-US" sz="2800" b="1" dirty="0">
                <a:solidFill>
                  <a:srgbClr val="FF0000"/>
                </a:solidFill>
                <a:latin typeface="+mn-lt"/>
                <a:ea typeface="+mn-ea"/>
                <a:cs typeface="+mn-cs"/>
              </a:endParaRPr>
            </a:p>
          </p:txBody>
        </p:sp>
      </p:grpSp>
      <p:sp>
        <p:nvSpPr>
          <p:cNvPr id="10" name="等腰三角形 9"/>
          <p:cNvSpPr/>
          <p:nvPr/>
        </p:nvSpPr>
        <p:spPr>
          <a:xfrm>
            <a:off x="2996205" y="1101310"/>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600200" y="370840"/>
            <a:ext cx="5943600" cy="646331"/>
          </a:xfrm>
          <a:prstGeom prst="rect">
            <a:avLst/>
          </a:prstGeom>
          <a:solidFill>
            <a:srgbClr val="CCFFCC"/>
          </a:solidFill>
          <a:ln>
            <a:noFill/>
          </a:ln>
          <a:effectLst/>
        </p:spPr>
        <p:txBody>
          <a:bodyPr>
            <a:spAutoFit/>
          </a:bodyPr>
          <a:lstStyle/>
          <a:p>
            <a:pPr algn="ctr">
              <a:spcBef>
                <a:spcPct val="50000"/>
              </a:spcBef>
              <a:defRPr/>
            </a:pPr>
            <a:r>
              <a:rPr lang="en-US" altLang="zh-CN" sz="3600" b="1" dirty="0">
                <a:solidFill>
                  <a:srgbClr val="FF0000"/>
                </a:solidFill>
              </a:rPr>
              <a:t>Searching</a:t>
            </a:r>
            <a:r>
              <a:rPr lang="en-US" altLang="zh-CN" sz="3600" b="1" dirty="0" smtClean="0">
                <a:solidFill>
                  <a:srgbClr val="FF0000"/>
                </a:solidFill>
              </a:rPr>
              <a:t> </a:t>
            </a:r>
            <a:r>
              <a:rPr lang="en-US" altLang="zh-CN" sz="3600" b="1" dirty="0">
                <a:solidFill>
                  <a:srgbClr val="FF0000"/>
                </a:solidFill>
              </a:rPr>
              <a:t>of FFLO state</a:t>
            </a:r>
            <a:endParaRPr lang="zh-CN" altLang="en-US" sz="3600" b="1" dirty="0">
              <a:solidFill>
                <a:srgbClr val="FF0000"/>
              </a:solidFill>
            </a:endParaRPr>
          </a:p>
        </p:txBody>
      </p:sp>
      <p:grpSp>
        <p:nvGrpSpPr>
          <p:cNvPr id="6" name="组合 5"/>
          <p:cNvGrpSpPr/>
          <p:nvPr/>
        </p:nvGrpSpPr>
        <p:grpSpPr>
          <a:xfrm>
            <a:off x="691878" y="2454104"/>
            <a:ext cx="3024336" cy="2880320"/>
            <a:chOff x="581876" y="1304568"/>
            <a:chExt cx="3672408" cy="3456384"/>
          </a:xfrm>
        </p:grpSpPr>
        <p:sp>
          <p:nvSpPr>
            <p:cNvPr id="2" name="椭圆 1"/>
            <p:cNvSpPr/>
            <p:nvPr/>
          </p:nvSpPr>
          <p:spPr>
            <a:xfrm>
              <a:off x="1229948" y="1808624"/>
              <a:ext cx="2376264" cy="23762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cxnSp>
          <p:nvCxnSpPr>
            <p:cNvPr id="8" name="直接箭头连接符 7"/>
            <p:cNvCxnSpPr/>
            <p:nvPr/>
          </p:nvCxnSpPr>
          <p:spPr>
            <a:xfrm flipV="1">
              <a:off x="2382076" y="2600712"/>
              <a:ext cx="0" cy="792088"/>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0" name="椭圆 9"/>
            <p:cNvSpPr/>
            <p:nvPr/>
          </p:nvSpPr>
          <p:spPr>
            <a:xfrm>
              <a:off x="581876" y="1304568"/>
              <a:ext cx="3672408" cy="3456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cxnSp>
          <p:nvCxnSpPr>
            <p:cNvPr id="12" name="直接箭头连接符 11"/>
            <p:cNvCxnSpPr/>
            <p:nvPr/>
          </p:nvCxnSpPr>
          <p:spPr>
            <a:xfrm>
              <a:off x="941916" y="2636716"/>
              <a:ext cx="0"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894244" y="2600712"/>
              <a:ext cx="0"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530744" y="5392783"/>
            <a:ext cx="8178800" cy="1198880"/>
          </a:xfrm>
          <a:prstGeom prst="rect">
            <a:avLst/>
          </a:prstGeom>
          <a:noFill/>
        </p:spPr>
        <p:txBody>
          <a:bodyPr wrap="square" rtlCol="0" anchor="t">
            <a:spAutoFit/>
          </a:bodyPr>
          <a:lstStyle/>
          <a:p>
            <a:pPr algn="just"/>
            <a:r>
              <a:rPr kumimoji="1" lang="en-US" sz="2400" b="1" i="1" dirty="0" smtClean="0">
                <a:solidFill>
                  <a:srgbClr val="FF0000"/>
                </a:solidFill>
                <a:latin typeface="Arial" panose="020B0604020202020204"/>
                <a:ea typeface="微软雅黑" panose="020B0503020204020204" charset="-122"/>
                <a:cs typeface="Arial" panose="020B0604020202020204"/>
              </a:rPr>
              <a:t>However, since t</a:t>
            </a:r>
            <a:r>
              <a:rPr kumimoji="1" lang="zh-CN" altLang="en-US" sz="2400" b="1" i="1" dirty="0" smtClean="0">
                <a:solidFill>
                  <a:srgbClr val="FF0000"/>
                </a:solidFill>
                <a:latin typeface="Arial" panose="020B0604020202020204"/>
                <a:ea typeface="微软雅黑" panose="020B0503020204020204" charset="-122"/>
                <a:cs typeface="Arial" panose="020B0604020202020204"/>
              </a:rPr>
              <a:t>he </a:t>
            </a:r>
            <a:r>
              <a:rPr kumimoji="1" lang="zh-CN" altLang="en-US" sz="2400" b="1" i="1" dirty="0">
                <a:solidFill>
                  <a:srgbClr val="FF0000"/>
                </a:solidFill>
                <a:latin typeface="Arial" panose="020B0604020202020204"/>
                <a:ea typeface="微软雅黑" panose="020B0503020204020204" charset="-122"/>
                <a:cs typeface="Arial" panose="020B0604020202020204"/>
              </a:rPr>
              <a:t>population imbalance suppresses the superfluid order parameter, making the </a:t>
            </a:r>
            <a:r>
              <a:rPr kumimoji="1" lang="en-US" altLang="zh-CN" sz="2400" b="1" i="1" dirty="0" smtClean="0">
                <a:solidFill>
                  <a:srgbClr val="FF0000"/>
                </a:solidFill>
                <a:latin typeface="Arial" panose="020B0604020202020204"/>
                <a:ea typeface="微软雅黑" panose="020B0503020204020204" charset="-122"/>
                <a:cs typeface="Arial" panose="020B0604020202020204"/>
              </a:rPr>
              <a:t>FF and </a:t>
            </a:r>
            <a:r>
              <a:rPr kumimoji="1" lang="zh-CN" altLang="en-US" sz="2400" b="1" i="1" dirty="0" smtClean="0">
                <a:solidFill>
                  <a:srgbClr val="FF0000"/>
                </a:solidFill>
                <a:latin typeface="Arial" panose="020B0604020202020204"/>
                <a:ea typeface="微软雅黑" panose="020B0503020204020204" charset="-122"/>
                <a:cs typeface="Arial" panose="020B0604020202020204"/>
              </a:rPr>
              <a:t>LO state</a:t>
            </a:r>
            <a:r>
              <a:rPr kumimoji="1" lang="en-US" altLang="zh-CN" sz="2400" b="1" i="1" dirty="0" smtClean="0">
                <a:solidFill>
                  <a:srgbClr val="FF0000"/>
                </a:solidFill>
                <a:latin typeface="Arial" panose="020B0604020202020204"/>
                <a:ea typeface="微软雅黑" panose="020B0503020204020204" charset="-122"/>
                <a:cs typeface="Arial" panose="020B0604020202020204"/>
              </a:rPr>
              <a:t>s</a:t>
            </a:r>
            <a:r>
              <a:rPr kumimoji="1" lang="zh-CN" altLang="en-US" sz="2400" b="1" i="1" dirty="0" smtClean="0">
                <a:solidFill>
                  <a:srgbClr val="FF0000"/>
                </a:solidFill>
                <a:latin typeface="Arial" panose="020B0604020202020204"/>
                <a:ea typeface="微软雅黑" panose="020B0503020204020204" charset="-122"/>
                <a:cs typeface="Arial" panose="020B0604020202020204"/>
              </a:rPr>
              <a:t> </a:t>
            </a:r>
            <a:r>
              <a:rPr kumimoji="1" lang="zh-CN" altLang="en-US" sz="2400" b="1" i="1" dirty="0">
                <a:solidFill>
                  <a:srgbClr val="FF0000"/>
                </a:solidFill>
                <a:latin typeface="Arial" panose="020B0604020202020204"/>
                <a:ea typeface="微软雅黑" panose="020B0503020204020204" charset="-122"/>
                <a:cs typeface="Arial" panose="020B0604020202020204"/>
              </a:rPr>
              <a:t>easily destroyed.</a:t>
            </a:r>
            <a:r>
              <a:rPr lang="zh-CN" altLang="en-US" sz="2400" dirty="0">
                <a:solidFill>
                  <a:srgbClr val="FF0000"/>
                </a:solidFill>
              </a:rPr>
              <a:t> </a:t>
            </a:r>
          </a:p>
        </p:txBody>
      </p:sp>
      <p:sp>
        <p:nvSpPr>
          <p:cNvPr id="5" name="文本框 4"/>
          <p:cNvSpPr txBox="1"/>
          <p:nvPr/>
        </p:nvSpPr>
        <p:spPr>
          <a:xfrm>
            <a:off x="3888524" y="3248885"/>
            <a:ext cx="5255476" cy="1323439"/>
          </a:xfrm>
          <a:prstGeom prst="rect">
            <a:avLst/>
          </a:prstGeom>
          <a:noFill/>
        </p:spPr>
        <p:txBody>
          <a:bodyPr wrap="square" rtlCol="0" anchor="t">
            <a:spAutoFit/>
          </a:bodyPr>
          <a:lstStyle/>
          <a:p>
            <a:r>
              <a:rPr lang="zh-CN" altLang="en-US" sz="2000" dirty="0"/>
              <a:t>M. W. Zwierlein, </a:t>
            </a:r>
            <a:r>
              <a:rPr lang="en-US" altLang="zh-CN" sz="2000" dirty="0" smtClean="0"/>
              <a:t>et al.</a:t>
            </a:r>
            <a:r>
              <a:rPr lang="zh-CN" altLang="en-US" sz="2000" dirty="0" smtClean="0"/>
              <a:t>, </a:t>
            </a:r>
            <a:r>
              <a:rPr lang="zh-CN" altLang="en-US" sz="2000" dirty="0"/>
              <a:t>Science 311, 492 (2006</a:t>
            </a:r>
            <a:r>
              <a:rPr lang="zh-CN" altLang="en-US" sz="2000" dirty="0" smtClean="0"/>
              <a:t>)</a:t>
            </a:r>
            <a:endParaRPr lang="zh-CN" altLang="en-US" sz="2000" dirty="0"/>
          </a:p>
          <a:p>
            <a:r>
              <a:rPr lang="zh-CN" altLang="en-US" sz="2000" dirty="0"/>
              <a:t>G. B. Partridge, </a:t>
            </a:r>
            <a:r>
              <a:rPr lang="en-US" altLang="zh-CN" sz="2000" dirty="0"/>
              <a:t>et al.</a:t>
            </a:r>
            <a:r>
              <a:rPr lang="zh-CN" altLang="en-US" sz="2000" dirty="0" smtClean="0"/>
              <a:t>, </a:t>
            </a:r>
            <a:r>
              <a:rPr lang="zh-CN" altLang="en-US" sz="2000" dirty="0"/>
              <a:t>Science 311, 503 (2006</a:t>
            </a:r>
            <a:r>
              <a:rPr lang="zh-CN" altLang="en-US" sz="2000" dirty="0" smtClean="0"/>
              <a:t>)</a:t>
            </a:r>
            <a:endParaRPr lang="zh-CN" altLang="en-US" sz="2000" dirty="0"/>
          </a:p>
          <a:p>
            <a:r>
              <a:rPr lang="zh-CN" altLang="en-US" sz="2000" dirty="0"/>
              <a:t>D. E. </a:t>
            </a:r>
            <a:r>
              <a:rPr lang="zh-CN" altLang="en-US" sz="2000" dirty="0" smtClean="0"/>
              <a:t>Sheehy</a:t>
            </a:r>
            <a:r>
              <a:rPr lang="en-US" altLang="zh-CN" sz="2000" dirty="0"/>
              <a:t>, et al</a:t>
            </a:r>
            <a:r>
              <a:rPr lang="en-US" altLang="zh-CN" sz="2000" dirty="0" smtClean="0"/>
              <a:t>.,</a:t>
            </a:r>
            <a:r>
              <a:rPr lang="zh-CN" altLang="en-US" sz="2000" dirty="0" smtClean="0"/>
              <a:t> </a:t>
            </a:r>
            <a:r>
              <a:rPr lang="en-US" altLang="zh-CN" sz="2000" dirty="0" smtClean="0"/>
              <a:t>PRL </a:t>
            </a:r>
            <a:r>
              <a:rPr lang="zh-CN" altLang="en-US" sz="2000" dirty="0" smtClean="0"/>
              <a:t>96</a:t>
            </a:r>
            <a:r>
              <a:rPr lang="zh-CN" altLang="en-US" sz="2000" dirty="0"/>
              <a:t>, 060401 (2006</a:t>
            </a:r>
            <a:r>
              <a:rPr lang="zh-CN" altLang="en-US" sz="2000" dirty="0" smtClean="0"/>
              <a:t>)</a:t>
            </a:r>
            <a:endParaRPr lang="zh-CN" altLang="en-US" sz="2000" dirty="0"/>
          </a:p>
          <a:p>
            <a:r>
              <a:rPr lang="zh-CN" altLang="en-US" sz="2000" dirty="0"/>
              <a:t>H. Hu and X.-J. Liu, </a:t>
            </a:r>
            <a:r>
              <a:rPr lang="en-US" altLang="zh-CN" sz="2000" dirty="0" smtClean="0"/>
              <a:t>PRA </a:t>
            </a:r>
            <a:r>
              <a:rPr lang="zh-CN" altLang="en-US" sz="2000" dirty="0" smtClean="0"/>
              <a:t>73</a:t>
            </a:r>
            <a:r>
              <a:rPr lang="zh-CN" altLang="en-US" sz="2000" dirty="0"/>
              <a:t>, 051603(R) (2006</a:t>
            </a:r>
            <a:r>
              <a:rPr lang="zh-CN" altLang="en-US" sz="2000" dirty="0" smtClean="0"/>
              <a:t>)</a:t>
            </a:r>
            <a:endParaRPr lang="zh-CN" altLang="en-US" sz="2000" dirty="0"/>
          </a:p>
        </p:txBody>
      </p:sp>
      <p:sp>
        <p:nvSpPr>
          <p:cNvPr id="7" name="矩形 6"/>
          <p:cNvSpPr/>
          <p:nvPr/>
        </p:nvSpPr>
        <p:spPr>
          <a:xfrm>
            <a:off x="496386" y="1166413"/>
            <a:ext cx="8151222" cy="1200329"/>
          </a:xfrm>
          <a:prstGeom prst="rect">
            <a:avLst/>
          </a:prstGeom>
        </p:spPr>
        <p:txBody>
          <a:bodyPr wrap="square">
            <a:spAutoFit/>
          </a:bodyPr>
          <a:lstStyle/>
          <a:p>
            <a:pPr algn="just"/>
            <a:r>
              <a:rPr kumimoji="1" lang="en-US" altLang="zh-CN" sz="2400" b="1" dirty="0">
                <a:solidFill>
                  <a:srgbClr val="0000FF"/>
                </a:solidFill>
                <a:latin typeface="Arial" panose="020B0604020202020204"/>
                <a:ea typeface="微软雅黑" panose="020B0503020204020204" charset="-122"/>
                <a:cs typeface="Arial" panose="020B0604020202020204"/>
              </a:rPr>
              <a:t>Although FFLO state has been predicted more than half a century ago, until now there was no direct experimental observation.</a:t>
            </a:r>
            <a:endParaRPr kumimoji="1" lang="zh-CN" altLang="en-US" sz="2400" b="1" dirty="0">
              <a:solidFill>
                <a:srgbClr val="0000FF"/>
              </a:solidFill>
              <a:latin typeface="Arial" panose="020B0604020202020204"/>
              <a:ea typeface="微软雅黑" panose="020B0503020204020204" charset="-122"/>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764176" y="362855"/>
            <a:ext cx="7857309" cy="646331"/>
          </a:xfrm>
          <a:prstGeom prst="rect">
            <a:avLst/>
          </a:prstGeom>
          <a:solidFill>
            <a:srgbClr val="CCFFCC"/>
          </a:solidFill>
          <a:ln>
            <a:noFill/>
          </a:ln>
          <a:effectLst/>
        </p:spPr>
        <p:txBody>
          <a:bodyPr wrap="square">
            <a:spAutoFit/>
          </a:bodyPr>
          <a:lstStyle/>
          <a:p>
            <a:pPr algn="ctr">
              <a:spcBef>
                <a:spcPct val="50000"/>
              </a:spcBef>
              <a:buClr>
                <a:srgbClr val="800000"/>
              </a:buClr>
              <a:defRPr/>
            </a:pPr>
            <a:r>
              <a:rPr lang="en-US" altLang="zh-CN" sz="3600" b="1" dirty="0">
                <a:solidFill>
                  <a:srgbClr val="FF0000"/>
                </a:solidFill>
                <a:sym typeface="+mn-ea"/>
              </a:rPr>
              <a:t> </a:t>
            </a:r>
            <a:r>
              <a:rPr lang="en-US" altLang="zh-CN" sz="3600" b="1" dirty="0" smtClean="0">
                <a:solidFill>
                  <a:srgbClr val="FF0000"/>
                </a:solidFill>
                <a:sym typeface="+mn-ea"/>
              </a:rPr>
              <a:t> Realization of Spin-orbit </a:t>
            </a:r>
            <a:r>
              <a:rPr lang="en-US" altLang="zh-CN" sz="3600" b="1" dirty="0">
                <a:solidFill>
                  <a:srgbClr val="FF0000"/>
                </a:solidFill>
                <a:sym typeface="+mn-ea"/>
              </a:rPr>
              <a:t>coupling (SOC)</a:t>
            </a:r>
          </a:p>
        </p:txBody>
      </p:sp>
      <p:pic>
        <p:nvPicPr>
          <p:cNvPr id="21508"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408" y="1430587"/>
            <a:ext cx="3660775" cy="614363"/>
          </a:xfrm>
          <a:prstGeom prst="rect">
            <a:avLst/>
          </a:prstGeom>
          <a:noFill/>
          <a:ln>
            <a:noFill/>
          </a:ln>
        </p:spPr>
      </p:pic>
      <p:sp>
        <p:nvSpPr>
          <p:cNvPr id="6" name="矩形 5"/>
          <p:cNvSpPr/>
          <p:nvPr/>
        </p:nvSpPr>
        <p:spPr>
          <a:xfrm>
            <a:off x="349407" y="5615225"/>
            <a:ext cx="4052776" cy="1015663"/>
          </a:xfrm>
          <a:prstGeom prst="rect">
            <a:avLst/>
          </a:prstGeom>
          <a:noFill/>
        </p:spPr>
        <p:txBody>
          <a:bodyPr wrap="none">
            <a:spAutoFit/>
          </a:bodyPr>
          <a:lstStyle/>
          <a:p>
            <a:pPr>
              <a:defRPr/>
            </a:pPr>
            <a:r>
              <a:rPr kumimoji="1" lang="fr-FR" altLang="zh-CN" sz="2000" dirty="0" smtClean="0">
                <a:solidFill>
                  <a:srgbClr val="FF0000"/>
                </a:solidFill>
                <a:latin typeface="+mn-lt"/>
              </a:rPr>
              <a:t>BEC</a:t>
            </a:r>
            <a:r>
              <a:rPr kumimoji="1" lang="en-US" altLang="zh-CN" sz="2000" dirty="0" smtClean="0">
                <a:solidFill>
                  <a:srgbClr val="FF0000"/>
                </a:solidFill>
                <a:latin typeface="+mn-lt"/>
              </a:rPr>
              <a:t>:</a:t>
            </a:r>
            <a:r>
              <a:rPr kumimoji="1" lang="zh-CN" altLang="en-US" sz="2000" dirty="0" smtClean="0">
                <a:solidFill>
                  <a:srgbClr val="FF0000"/>
                </a:solidFill>
                <a:latin typeface="+mn-lt"/>
              </a:rPr>
              <a:t> </a:t>
            </a:r>
            <a:r>
              <a:rPr kumimoji="1" lang="en-US" altLang="zh-CN" dirty="0" smtClean="0">
                <a:solidFill>
                  <a:srgbClr val="FF0000"/>
                </a:solidFill>
                <a:latin typeface="+mn-lt"/>
              </a:rPr>
              <a:t/>
            </a:r>
            <a:br>
              <a:rPr kumimoji="1" lang="en-US" altLang="zh-CN" dirty="0" smtClean="0">
                <a:solidFill>
                  <a:srgbClr val="FF0000"/>
                </a:solidFill>
                <a:latin typeface="+mn-lt"/>
              </a:rPr>
            </a:br>
            <a:r>
              <a:rPr kumimoji="1" lang="fr-FR" altLang="zh-CN" sz="2000" dirty="0" smtClean="0">
                <a:solidFill>
                  <a:srgbClr val="0000FF"/>
                </a:solidFill>
                <a:latin typeface="+mn-lt"/>
              </a:rPr>
              <a:t>Y</a:t>
            </a:r>
            <a:r>
              <a:rPr kumimoji="1" lang="fr-FR" altLang="zh-CN" sz="2000" dirty="0">
                <a:solidFill>
                  <a:srgbClr val="0000FF"/>
                </a:solidFill>
                <a:latin typeface="+mn-lt"/>
              </a:rPr>
              <a:t>. J. Lin et al., Nature 4</a:t>
            </a:r>
            <a:r>
              <a:rPr kumimoji="1" lang="en-US" altLang="zh-CN" sz="2000" dirty="0">
                <a:solidFill>
                  <a:srgbClr val="0000FF"/>
                </a:solidFill>
                <a:latin typeface="+mn-lt"/>
              </a:rPr>
              <a:t>71</a:t>
            </a:r>
            <a:r>
              <a:rPr kumimoji="1" lang="fr-FR" altLang="zh-CN" sz="2000" dirty="0">
                <a:solidFill>
                  <a:srgbClr val="0000FF"/>
                </a:solidFill>
                <a:latin typeface="+mn-lt"/>
              </a:rPr>
              <a:t>, </a:t>
            </a:r>
            <a:r>
              <a:rPr kumimoji="1" lang="en-US" altLang="zh-CN" sz="2000" dirty="0">
                <a:solidFill>
                  <a:srgbClr val="0000FF"/>
                </a:solidFill>
                <a:latin typeface="+mn-lt"/>
              </a:rPr>
              <a:t>83</a:t>
            </a:r>
            <a:r>
              <a:rPr kumimoji="1" lang="fr-FR" altLang="zh-CN" sz="2000" dirty="0">
                <a:solidFill>
                  <a:srgbClr val="0000FF"/>
                </a:solidFill>
                <a:latin typeface="+mn-lt"/>
              </a:rPr>
              <a:t> (</a:t>
            </a:r>
            <a:r>
              <a:rPr kumimoji="1" lang="fr-FR" altLang="zh-CN" sz="2000" dirty="0" smtClean="0">
                <a:solidFill>
                  <a:srgbClr val="0000FF"/>
                </a:solidFill>
                <a:latin typeface="+mn-lt"/>
              </a:rPr>
              <a:t>20</a:t>
            </a:r>
            <a:r>
              <a:rPr kumimoji="1" lang="en-US" altLang="zh-CN" sz="2000" dirty="0" smtClean="0">
                <a:solidFill>
                  <a:srgbClr val="0000FF"/>
                </a:solidFill>
                <a:latin typeface="+mn-lt"/>
              </a:rPr>
              <a:t>11</a:t>
            </a:r>
            <a:r>
              <a:rPr kumimoji="1" lang="fr-FR" altLang="zh-CN" sz="2000" dirty="0" smtClean="0">
                <a:solidFill>
                  <a:srgbClr val="0000FF"/>
                </a:solidFill>
                <a:latin typeface="+mn-lt"/>
              </a:rPr>
              <a:t>)</a:t>
            </a:r>
            <a:r>
              <a:rPr kumimoji="1" lang="zh-CN" altLang="en-US" sz="2000" dirty="0" smtClean="0">
                <a:solidFill>
                  <a:srgbClr val="0000FF"/>
                </a:solidFill>
                <a:latin typeface="+mn-lt"/>
              </a:rPr>
              <a:t>;</a:t>
            </a:r>
            <a:endParaRPr kumimoji="1" lang="en-US" altLang="zh-CN" sz="2000" dirty="0" smtClean="0">
              <a:solidFill>
                <a:srgbClr val="0000FF"/>
              </a:solidFill>
              <a:latin typeface="+mn-lt"/>
            </a:endParaRPr>
          </a:p>
          <a:p>
            <a:pPr>
              <a:defRPr/>
            </a:pPr>
            <a:r>
              <a:rPr kumimoji="1" lang="en-US" altLang="zh-CN" sz="2000" dirty="0">
                <a:solidFill>
                  <a:srgbClr val="0000FF"/>
                </a:solidFill>
                <a:latin typeface="+mn-lt"/>
              </a:rPr>
              <a:t>J.-Y. Zhang</a:t>
            </a:r>
            <a:r>
              <a:rPr kumimoji="1" lang="en-US" altLang="zh-CN" sz="2000" dirty="0" smtClean="0">
                <a:solidFill>
                  <a:srgbClr val="0000FF"/>
                </a:solidFill>
                <a:latin typeface="+mn-lt"/>
              </a:rPr>
              <a:t>,</a:t>
            </a:r>
            <a:r>
              <a:rPr kumimoji="1" lang="zh-CN" altLang="en-US" sz="2000" dirty="0" smtClean="0">
                <a:solidFill>
                  <a:srgbClr val="0000FF"/>
                </a:solidFill>
                <a:latin typeface="+mn-lt"/>
              </a:rPr>
              <a:t> </a:t>
            </a:r>
            <a:r>
              <a:rPr kumimoji="1" lang="en-US" altLang="zh-CN" sz="2000" dirty="0" smtClean="0">
                <a:solidFill>
                  <a:srgbClr val="0000FF"/>
                </a:solidFill>
                <a:latin typeface="+mn-lt"/>
              </a:rPr>
              <a:t>et</a:t>
            </a:r>
            <a:r>
              <a:rPr kumimoji="1" lang="zh-CN" altLang="en-US" sz="2000" dirty="0" smtClean="0">
                <a:solidFill>
                  <a:srgbClr val="0000FF"/>
                </a:solidFill>
                <a:latin typeface="+mn-lt"/>
              </a:rPr>
              <a:t> </a:t>
            </a:r>
            <a:r>
              <a:rPr kumimoji="1" lang="en-US" altLang="zh-CN" sz="2000" dirty="0" smtClean="0">
                <a:solidFill>
                  <a:srgbClr val="0000FF"/>
                </a:solidFill>
                <a:latin typeface="+mn-lt"/>
              </a:rPr>
              <a:t>al.</a:t>
            </a:r>
            <a:r>
              <a:rPr kumimoji="1" lang="zh-CN" altLang="zh-CN" sz="2000" dirty="0" smtClean="0">
                <a:solidFill>
                  <a:srgbClr val="0000FF"/>
                </a:solidFill>
                <a:latin typeface="+mn-lt"/>
              </a:rPr>
              <a:t>,</a:t>
            </a:r>
            <a:r>
              <a:rPr kumimoji="1" lang="en-US" altLang="zh-CN" sz="2000" dirty="0" smtClean="0">
                <a:solidFill>
                  <a:srgbClr val="0000FF"/>
                </a:solidFill>
                <a:latin typeface="+mn-lt"/>
              </a:rPr>
              <a:t>109</a:t>
            </a:r>
            <a:r>
              <a:rPr kumimoji="1" lang="en-US" altLang="zh-CN" sz="2000" dirty="0">
                <a:solidFill>
                  <a:srgbClr val="0000FF"/>
                </a:solidFill>
                <a:latin typeface="+mn-lt"/>
              </a:rPr>
              <a:t>, 115301 (2012</a:t>
            </a:r>
            <a:r>
              <a:rPr kumimoji="1" lang="en-US" altLang="zh-CN" sz="2000" dirty="0" smtClean="0">
                <a:solidFill>
                  <a:srgbClr val="0000FF"/>
                </a:solidFill>
                <a:latin typeface="+mn-lt"/>
              </a:rPr>
              <a:t>)</a:t>
            </a:r>
            <a:r>
              <a:rPr kumimoji="1" lang="zh-CN" altLang="en-US" sz="2000" dirty="0">
                <a:solidFill>
                  <a:srgbClr val="0000FF"/>
                </a:solidFill>
                <a:latin typeface="+mn-lt"/>
              </a:rPr>
              <a:t>.</a:t>
            </a:r>
          </a:p>
        </p:txBody>
      </p:sp>
      <p:pic>
        <p:nvPicPr>
          <p:cNvPr id="5" name="图片 4"/>
          <p:cNvPicPr>
            <a:picLocks noChangeAspect="1"/>
          </p:cNvPicPr>
          <p:nvPr/>
        </p:nvPicPr>
        <p:blipFill>
          <a:blip r:embed="rId4"/>
          <a:stretch>
            <a:fillRect/>
          </a:stretch>
        </p:blipFill>
        <p:spPr>
          <a:xfrm>
            <a:off x="5061856" y="1783284"/>
            <a:ext cx="3333501" cy="3584409"/>
          </a:xfrm>
          <a:prstGeom prst="rect">
            <a:avLst/>
          </a:prstGeom>
        </p:spPr>
      </p:pic>
      <p:sp>
        <p:nvSpPr>
          <p:cNvPr id="7" name="矩形 6"/>
          <p:cNvSpPr/>
          <p:nvPr/>
        </p:nvSpPr>
        <p:spPr>
          <a:xfrm>
            <a:off x="4692831" y="5624922"/>
            <a:ext cx="5153297" cy="1015663"/>
          </a:xfrm>
          <a:prstGeom prst="rect">
            <a:avLst/>
          </a:prstGeom>
          <a:noFill/>
        </p:spPr>
        <p:txBody>
          <a:bodyPr wrap="square">
            <a:spAutoFit/>
          </a:bodyPr>
          <a:lstStyle/>
          <a:p>
            <a:r>
              <a:rPr kumimoji="1" lang="en-US" altLang="zh-CN" sz="2000" dirty="0" smtClean="0">
                <a:solidFill>
                  <a:srgbClr val="FF0000"/>
                </a:solidFill>
              </a:rPr>
              <a:t>Fermi</a:t>
            </a:r>
            <a:r>
              <a:rPr kumimoji="1" lang="zh-CN" altLang="en-US" sz="2000" dirty="0" smtClean="0">
                <a:solidFill>
                  <a:srgbClr val="FF0000"/>
                </a:solidFill>
              </a:rPr>
              <a:t> </a:t>
            </a:r>
            <a:r>
              <a:rPr kumimoji="1" lang="en-US" altLang="zh-CN" sz="2000" dirty="0" smtClean="0">
                <a:solidFill>
                  <a:srgbClr val="FF0000"/>
                </a:solidFill>
              </a:rPr>
              <a:t>Gas:</a:t>
            </a:r>
            <a:r>
              <a:rPr kumimoji="1" lang="zh-CN" altLang="en-US" sz="2000" dirty="0" smtClean="0">
                <a:solidFill>
                  <a:srgbClr val="FF0000"/>
                </a:solidFill>
              </a:rPr>
              <a:t> </a:t>
            </a:r>
            <a:endParaRPr kumimoji="1" lang="en-US" altLang="zh-CN" sz="2000" dirty="0" smtClean="0">
              <a:solidFill>
                <a:srgbClr val="FF0000"/>
              </a:solidFill>
            </a:endParaRPr>
          </a:p>
          <a:p>
            <a:r>
              <a:rPr kumimoji="1" lang="en-US" altLang="zh-CN" sz="2000" dirty="0" smtClean="0">
                <a:solidFill>
                  <a:srgbClr val="0000FF"/>
                </a:solidFill>
              </a:rPr>
              <a:t>P</a:t>
            </a:r>
            <a:r>
              <a:rPr kumimoji="1" lang="en-US" altLang="zh-CN" sz="2000" dirty="0">
                <a:solidFill>
                  <a:srgbClr val="0000FF"/>
                </a:solidFill>
              </a:rPr>
              <a:t>. J. Wang, </a:t>
            </a:r>
            <a:r>
              <a:rPr kumimoji="1" lang="en-US" altLang="zh-CN" sz="2000" dirty="0" smtClean="0">
                <a:solidFill>
                  <a:srgbClr val="0000FF"/>
                </a:solidFill>
              </a:rPr>
              <a:t>et</a:t>
            </a:r>
            <a:r>
              <a:rPr kumimoji="1" lang="zh-CN" altLang="en-US" sz="2000" dirty="0" smtClean="0">
                <a:solidFill>
                  <a:srgbClr val="0000FF"/>
                </a:solidFill>
              </a:rPr>
              <a:t> </a:t>
            </a:r>
            <a:r>
              <a:rPr kumimoji="1" lang="en-US" altLang="zh-CN" sz="2000" dirty="0" err="1" smtClean="0">
                <a:solidFill>
                  <a:srgbClr val="0000FF"/>
                </a:solidFill>
              </a:rPr>
              <a:t>al.,PRL</a:t>
            </a:r>
            <a:r>
              <a:rPr kumimoji="1" lang="en-US" altLang="zh-CN" sz="2000" dirty="0" smtClean="0">
                <a:solidFill>
                  <a:srgbClr val="0000FF"/>
                </a:solidFill>
              </a:rPr>
              <a:t> 109,</a:t>
            </a:r>
            <a:r>
              <a:rPr kumimoji="1" lang="zh-CN" altLang="en-US" sz="2000" dirty="0" smtClean="0">
                <a:solidFill>
                  <a:srgbClr val="0000FF"/>
                </a:solidFill>
              </a:rPr>
              <a:t> </a:t>
            </a:r>
            <a:r>
              <a:rPr kumimoji="1" lang="en-US" altLang="zh-CN" sz="2000" dirty="0" smtClean="0">
                <a:solidFill>
                  <a:srgbClr val="0000FF"/>
                </a:solidFill>
              </a:rPr>
              <a:t>095301 </a:t>
            </a:r>
            <a:r>
              <a:rPr kumimoji="1" lang="en-US" altLang="zh-CN" sz="2000" dirty="0">
                <a:solidFill>
                  <a:srgbClr val="0000FF"/>
                </a:solidFill>
              </a:rPr>
              <a:t>(</a:t>
            </a:r>
            <a:r>
              <a:rPr kumimoji="1" lang="en-US" altLang="zh-CN" sz="2000" dirty="0" smtClean="0">
                <a:solidFill>
                  <a:srgbClr val="0000FF"/>
                </a:solidFill>
              </a:rPr>
              <a:t>2012)</a:t>
            </a:r>
          </a:p>
          <a:p>
            <a:r>
              <a:rPr lang="en-US" altLang="zh-CN" sz="2000" dirty="0" smtClean="0">
                <a:solidFill>
                  <a:srgbClr val="0000FF"/>
                </a:solidFill>
              </a:rPr>
              <a:t>L. W. </a:t>
            </a:r>
            <a:r>
              <a:rPr lang="en-US" altLang="zh-CN" sz="2000" dirty="0" err="1" smtClean="0">
                <a:solidFill>
                  <a:srgbClr val="0000FF"/>
                </a:solidFill>
              </a:rPr>
              <a:t>Cheuk</a:t>
            </a:r>
            <a:r>
              <a:rPr lang="en-US" altLang="zh-CN" sz="2000" dirty="0" smtClean="0">
                <a:solidFill>
                  <a:srgbClr val="0000FF"/>
                </a:solidFill>
              </a:rPr>
              <a:t>, et</a:t>
            </a:r>
            <a:r>
              <a:rPr lang="zh-CN" altLang="en-US" sz="2000" dirty="0" smtClean="0">
                <a:solidFill>
                  <a:srgbClr val="0000FF"/>
                </a:solidFill>
              </a:rPr>
              <a:t> </a:t>
            </a:r>
            <a:r>
              <a:rPr lang="en-US" altLang="zh-CN" sz="2000" dirty="0" smtClean="0">
                <a:solidFill>
                  <a:srgbClr val="0000FF"/>
                </a:solidFill>
              </a:rPr>
              <a:t>al., PRL 109,</a:t>
            </a:r>
            <a:r>
              <a:rPr lang="zh-CN" altLang="en-US" sz="2000" dirty="0" smtClean="0">
                <a:solidFill>
                  <a:srgbClr val="0000FF"/>
                </a:solidFill>
              </a:rPr>
              <a:t> </a:t>
            </a:r>
            <a:r>
              <a:rPr lang="en-US" altLang="zh-CN" sz="2000" dirty="0" smtClean="0">
                <a:solidFill>
                  <a:srgbClr val="0000FF"/>
                </a:solidFill>
              </a:rPr>
              <a:t>095302 (2012</a:t>
            </a:r>
            <a:endParaRPr lang="zh-CN" altLang="en-US" sz="2000" dirty="0">
              <a:solidFill>
                <a:srgbClr val="0000FF"/>
              </a:solidFill>
            </a:endParaRPr>
          </a:p>
        </p:txBody>
      </p:sp>
      <p:pic>
        <p:nvPicPr>
          <p:cNvPr id="9" name="图片 8"/>
          <p:cNvPicPr>
            <a:picLocks noChangeAspect="1"/>
          </p:cNvPicPr>
          <p:nvPr/>
        </p:nvPicPr>
        <p:blipFill>
          <a:blip r:embed="rId5"/>
          <a:stretch>
            <a:fillRect/>
          </a:stretch>
        </p:blipFill>
        <p:spPr>
          <a:xfrm>
            <a:off x="1064763" y="2743200"/>
            <a:ext cx="3014064" cy="2908460"/>
          </a:xfrm>
          <a:prstGeom prst="rect">
            <a:avLst/>
          </a:prstGeom>
        </p:spPr>
      </p:pic>
      <p:sp>
        <p:nvSpPr>
          <p:cNvPr id="21513" name="圆角矩形标注 9"/>
          <p:cNvSpPr>
            <a:spLocks noChangeArrowheads="1"/>
          </p:cNvSpPr>
          <p:nvPr/>
        </p:nvSpPr>
        <p:spPr bwMode="auto">
          <a:xfrm>
            <a:off x="169817" y="1950720"/>
            <a:ext cx="1430383" cy="685800"/>
          </a:xfrm>
          <a:prstGeom prst="wedgeRoundRectCallout">
            <a:avLst>
              <a:gd name="adj1" fmla="val 75816"/>
              <a:gd name="adj2" fmla="val -36123"/>
              <a:gd name="adj3" fmla="val 16667"/>
            </a:avLst>
          </a:prstGeom>
          <a:solidFill>
            <a:srgbClr val="FFFF00"/>
          </a:solidFill>
          <a:ln w="9525">
            <a:solidFill>
              <a:srgbClr val="FF0000"/>
            </a:solidFill>
            <a:round/>
          </a:ln>
        </p:spPr>
        <p:txBody>
          <a:bodyPr/>
          <a:lstStyle/>
          <a:p>
            <a:pPr algn="ctr"/>
            <a:r>
              <a:rPr kumimoji="1" lang="en-US" altLang="zh-CN" sz="2000" dirty="0">
                <a:solidFill>
                  <a:srgbClr val="0000FF"/>
                </a:solidFill>
              </a:rPr>
              <a:t>Effective 1D SOC</a:t>
            </a:r>
            <a:r>
              <a:rPr kumimoji="1" lang="zh-CN" altLang="en-US" sz="2000" dirty="0">
                <a:solidFill>
                  <a:srgbClr val="0000FF"/>
                </a:solidFill>
              </a:rPr>
              <a:t>！</a:t>
            </a:r>
          </a:p>
        </p:txBody>
      </p:sp>
      <p:sp>
        <p:nvSpPr>
          <p:cNvPr id="10" name="等腰三角形 9"/>
          <p:cNvSpPr/>
          <p:nvPr/>
        </p:nvSpPr>
        <p:spPr>
          <a:xfrm>
            <a:off x="1794422" y="1066151"/>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63675" y="454660"/>
            <a:ext cx="5943600" cy="646331"/>
          </a:xfrm>
          <a:prstGeom prst="rect">
            <a:avLst/>
          </a:prstGeom>
          <a:solidFill>
            <a:srgbClr val="CCFFCC"/>
          </a:solidFill>
          <a:ln>
            <a:noFill/>
          </a:ln>
          <a:effectLst/>
        </p:spPr>
        <p:txBody>
          <a:bodyPr>
            <a:spAutoFit/>
          </a:bodyPr>
          <a:lstStyle/>
          <a:p>
            <a:pPr algn="ctr">
              <a:defRPr/>
            </a:pPr>
            <a:r>
              <a:rPr lang="en-US" altLang="zh-CN" sz="3600" b="1" dirty="0">
                <a:solidFill>
                  <a:srgbClr val="FF0000"/>
                </a:solidFill>
              </a:rPr>
              <a:t>SOC induced FF</a:t>
            </a:r>
            <a:r>
              <a:rPr lang="zh-CN" altLang="en-US" sz="3600" b="1" dirty="0">
                <a:solidFill>
                  <a:srgbClr val="FF0000"/>
                </a:solidFill>
              </a:rPr>
              <a:t> </a:t>
            </a:r>
            <a:r>
              <a:rPr lang="en-US" altLang="zh-CN" sz="3600" b="1" dirty="0">
                <a:solidFill>
                  <a:srgbClr val="FF0000"/>
                </a:solidFill>
              </a:rPr>
              <a:t>state</a:t>
            </a:r>
            <a:endParaRPr lang="zh-CN" altLang="en-US" sz="3600" b="1" dirty="0">
              <a:solidFill>
                <a:srgbClr val="FF0000"/>
              </a:solidFill>
            </a:endParaRPr>
          </a:p>
        </p:txBody>
      </p:sp>
      <p:sp>
        <p:nvSpPr>
          <p:cNvPr id="10" name="爆炸形 1 9"/>
          <p:cNvSpPr/>
          <p:nvPr/>
        </p:nvSpPr>
        <p:spPr bwMode="auto">
          <a:xfrm>
            <a:off x="4741545" y="3684996"/>
            <a:ext cx="3858260" cy="1190897"/>
          </a:xfrm>
          <a:prstGeom prst="irregularSeal1">
            <a:avLst/>
          </a:prstGeom>
          <a:solidFill>
            <a:srgbClr val="FFFF00"/>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dirty="0" smtClean="0">
                <a:ln>
                  <a:noFill/>
                </a:ln>
                <a:solidFill>
                  <a:srgbClr val="FF0000"/>
                </a:solidFill>
                <a:effectLst/>
                <a:latin typeface="黑体" panose="02010609060101010101" charset="-122"/>
                <a:ea typeface="黑体" panose="02010609060101010101" charset="-122"/>
                <a:cs typeface="黑体" panose="02010609060101010101" charset="-122"/>
              </a:rPr>
              <a:t>Heating</a:t>
            </a:r>
            <a:r>
              <a:rPr kumimoji="0" lang="en-US" altLang="zh-CN" sz="3200" b="0" i="0" u="none" strike="noStrike" cap="none" normalizeH="0" dirty="0" smtClean="0">
                <a:ln>
                  <a:noFill/>
                </a:ln>
                <a:solidFill>
                  <a:srgbClr val="FF0000"/>
                </a:solidFill>
                <a:effectLst/>
                <a:latin typeface="黑体" panose="02010609060101010101" charset="-122"/>
                <a:ea typeface="黑体" panose="02010609060101010101" charset="-122"/>
                <a:cs typeface="黑体" panose="02010609060101010101" charset="-122"/>
              </a:rPr>
              <a:t> </a:t>
            </a:r>
            <a:endParaRPr kumimoji="0" lang="zh-CN" altLang="en-US" sz="3200" b="0" i="0" u="none" strike="noStrike" cap="none" normalizeH="0" baseline="0" dirty="0">
              <a:ln>
                <a:noFill/>
              </a:ln>
              <a:solidFill>
                <a:srgbClr val="FF0000"/>
              </a:solidFill>
              <a:effectLst/>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3"/>
          <a:stretch>
            <a:fillRect/>
          </a:stretch>
        </p:blipFill>
        <p:spPr>
          <a:xfrm>
            <a:off x="1031969" y="1399678"/>
            <a:ext cx="2587358" cy="3610266"/>
          </a:xfrm>
          <a:prstGeom prst="rect">
            <a:avLst/>
          </a:prstGeom>
        </p:spPr>
      </p:pic>
      <p:sp>
        <p:nvSpPr>
          <p:cNvPr id="4" name="文本框 3"/>
          <p:cNvSpPr txBox="1"/>
          <p:nvPr/>
        </p:nvSpPr>
        <p:spPr>
          <a:xfrm>
            <a:off x="5272223" y="5256165"/>
            <a:ext cx="4270104" cy="1323439"/>
          </a:xfrm>
          <a:prstGeom prst="rect">
            <a:avLst/>
          </a:prstGeom>
          <a:noFill/>
        </p:spPr>
        <p:txBody>
          <a:bodyPr wrap="square" rtlCol="0" anchor="t">
            <a:spAutoFit/>
          </a:bodyPr>
          <a:lstStyle/>
          <a:p>
            <a:r>
              <a:rPr kumimoji="1" lang="zh-CN" altLang="en-US" sz="2000" dirty="0">
                <a:solidFill>
                  <a:srgbClr val="0000FF"/>
                </a:solidFill>
              </a:rPr>
              <a:t>C. Qu, </a:t>
            </a:r>
            <a:r>
              <a:rPr kumimoji="1" lang="en-US" altLang="zh-CN" sz="2000" dirty="0">
                <a:solidFill>
                  <a:srgbClr val="0000FF"/>
                </a:solidFill>
              </a:rPr>
              <a:t>et al.</a:t>
            </a:r>
            <a:r>
              <a:rPr kumimoji="1" lang="zh-CN" altLang="en-US" sz="2000" dirty="0">
                <a:solidFill>
                  <a:srgbClr val="0000FF"/>
                </a:solidFill>
              </a:rPr>
              <a:t>, Nat. Commun. 4, </a:t>
            </a:r>
            <a:endParaRPr kumimoji="1" lang="en-US" altLang="zh-CN" sz="2000" dirty="0" smtClean="0">
              <a:solidFill>
                <a:srgbClr val="0000FF"/>
              </a:solidFill>
            </a:endParaRPr>
          </a:p>
          <a:p>
            <a:r>
              <a:rPr kumimoji="1" lang="zh-CN" altLang="en-US" sz="2000" dirty="0" smtClean="0">
                <a:solidFill>
                  <a:srgbClr val="0000FF"/>
                </a:solidFill>
              </a:rPr>
              <a:t>2710  </a:t>
            </a:r>
            <a:r>
              <a:rPr kumimoji="1" lang="zh-CN" altLang="en-US" sz="2000" dirty="0">
                <a:solidFill>
                  <a:srgbClr val="0000FF"/>
                </a:solidFill>
              </a:rPr>
              <a:t>(2013)</a:t>
            </a:r>
          </a:p>
          <a:p>
            <a:r>
              <a:rPr kumimoji="1" lang="zh-CN" altLang="en-US" sz="2000" dirty="0">
                <a:solidFill>
                  <a:srgbClr val="0000FF"/>
                </a:solidFill>
              </a:rPr>
              <a:t>W. Zhang</a:t>
            </a:r>
            <a:r>
              <a:rPr kumimoji="1" lang="en-US" altLang="zh-CN" sz="2000" dirty="0">
                <a:solidFill>
                  <a:srgbClr val="0000FF"/>
                </a:solidFill>
              </a:rPr>
              <a:t>,et al.</a:t>
            </a:r>
            <a:r>
              <a:rPr kumimoji="1" lang="zh-CN" altLang="en-US" sz="2000" dirty="0">
                <a:solidFill>
                  <a:srgbClr val="0000FF"/>
                </a:solidFill>
              </a:rPr>
              <a:t>, Nat. Commun. 4, </a:t>
            </a:r>
            <a:endParaRPr kumimoji="1" lang="en-US" altLang="zh-CN" sz="2000" dirty="0" smtClean="0">
              <a:solidFill>
                <a:srgbClr val="0000FF"/>
              </a:solidFill>
            </a:endParaRPr>
          </a:p>
          <a:p>
            <a:r>
              <a:rPr kumimoji="1" lang="zh-CN" altLang="en-US" sz="2000" dirty="0" smtClean="0">
                <a:solidFill>
                  <a:srgbClr val="0000FF"/>
                </a:solidFill>
              </a:rPr>
              <a:t>2711 </a:t>
            </a:r>
            <a:r>
              <a:rPr kumimoji="1" lang="zh-CN" altLang="en-US" sz="2000" dirty="0">
                <a:solidFill>
                  <a:srgbClr val="0000FF"/>
                </a:solidFill>
              </a:rPr>
              <a:t>(2013)</a:t>
            </a:r>
          </a:p>
        </p:txBody>
      </p:sp>
      <p:sp>
        <p:nvSpPr>
          <p:cNvPr id="9" name="文本框 6"/>
          <p:cNvSpPr txBox="1">
            <a:spLocks noChangeArrowheads="1"/>
          </p:cNvSpPr>
          <p:nvPr/>
        </p:nvSpPr>
        <p:spPr bwMode="auto">
          <a:xfrm>
            <a:off x="426904" y="5133054"/>
            <a:ext cx="4314639" cy="1569660"/>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en-US" altLang="zh-CN" b="1" dirty="0">
                <a:solidFill>
                  <a:srgbClr val="0000FF"/>
                </a:solidFill>
                <a:latin typeface="Arial" panose="020B0604020202020204"/>
                <a:ea typeface="微软雅黑" panose="020B0503020204020204" charset="-122"/>
                <a:cs typeface="Arial" panose="020B0604020202020204"/>
              </a:rPr>
              <a:t>Since the </a:t>
            </a:r>
            <a:r>
              <a:rPr lang="en-US" altLang="zh-CN" b="1" dirty="0" smtClean="0">
                <a:solidFill>
                  <a:srgbClr val="0000FF"/>
                </a:solidFill>
                <a:latin typeface="Arial" panose="020B0604020202020204"/>
                <a:ea typeface="微软雅黑" panose="020B0503020204020204" charset="-122"/>
                <a:cs typeface="Arial" panose="020B0604020202020204"/>
              </a:rPr>
              <a:t>Fermi </a:t>
            </a:r>
            <a:r>
              <a:rPr lang="en-US" altLang="zh-CN" b="1" dirty="0">
                <a:solidFill>
                  <a:srgbClr val="0000FF"/>
                </a:solidFill>
                <a:latin typeface="Arial" panose="020B0604020202020204"/>
                <a:ea typeface="微软雅黑" panose="020B0503020204020204" charset="-122"/>
                <a:cs typeface="Arial" panose="020B0604020202020204"/>
              </a:rPr>
              <a:t>surface is mismatched, a finite pairing of the FF state can be predicted. </a:t>
            </a:r>
            <a:endParaRPr lang="zh-CN" altLang="en-US" b="1" dirty="0">
              <a:solidFill>
                <a:srgbClr val="0000FF"/>
              </a:solidFill>
              <a:latin typeface="Arial" panose="020B0604020202020204"/>
              <a:ea typeface="微软雅黑" panose="020B0503020204020204" charset="-122"/>
              <a:cs typeface="Arial" panose="020B0604020202020204"/>
            </a:endParaRPr>
          </a:p>
        </p:txBody>
      </p:sp>
      <p:sp>
        <p:nvSpPr>
          <p:cNvPr id="5" name="矩形 4"/>
          <p:cNvSpPr/>
          <p:nvPr/>
        </p:nvSpPr>
        <p:spPr>
          <a:xfrm>
            <a:off x="4040596" y="1504234"/>
            <a:ext cx="5260158" cy="1815882"/>
          </a:xfrm>
          <a:prstGeom prst="rect">
            <a:avLst/>
          </a:prstGeom>
        </p:spPr>
        <p:txBody>
          <a:bodyPr wrap="square">
            <a:spAutoFit/>
          </a:bodyPr>
          <a:lstStyle/>
          <a:p>
            <a:r>
              <a:rPr kumimoji="1" lang="en-US" altLang="zh-CN" sz="2800" b="1" dirty="0" smtClean="0">
                <a:solidFill>
                  <a:srgbClr val="FF0000"/>
                </a:solidFill>
              </a:rPr>
              <a:t>However, for alkali atoms, the </a:t>
            </a:r>
            <a:r>
              <a:rPr kumimoji="1" lang="en-US" altLang="zh-CN" sz="2800" b="1" dirty="0">
                <a:solidFill>
                  <a:srgbClr val="FF0000"/>
                </a:solidFill>
              </a:rPr>
              <a:t>two-photon Raman </a:t>
            </a:r>
            <a:r>
              <a:rPr kumimoji="1" lang="en-US" altLang="zh-CN" sz="2800" b="1" dirty="0" smtClean="0">
                <a:solidFill>
                  <a:srgbClr val="FF0000"/>
                </a:solidFill>
              </a:rPr>
              <a:t>processes </a:t>
            </a:r>
            <a:r>
              <a:rPr kumimoji="1" lang="en-US" altLang="zh-CN" sz="2800" b="1" dirty="0">
                <a:solidFill>
                  <a:srgbClr val="FF0000"/>
                </a:solidFill>
              </a:rPr>
              <a:t>cause heating </a:t>
            </a:r>
            <a:r>
              <a:rPr kumimoji="1" lang="en-US" altLang="zh-CN" sz="2800" b="1" dirty="0" smtClean="0">
                <a:solidFill>
                  <a:srgbClr val="FF0000"/>
                </a:solidFill>
              </a:rPr>
              <a:t>effect, due to </a:t>
            </a:r>
            <a:r>
              <a:rPr kumimoji="1" lang="en-US" altLang="zh-CN" sz="2800" b="1" dirty="0">
                <a:solidFill>
                  <a:srgbClr val="FF0000"/>
                </a:solidFill>
              </a:rPr>
              <a:t>fine-structure splitting resonance.</a:t>
            </a:r>
            <a:endParaRPr kumimoji="1" lang="zh-CN" altLang="en-US" sz="2800" b="1" dirty="0">
              <a:solidFill>
                <a:srgbClr val="FF0000"/>
              </a:solidFill>
            </a:endParaRPr>
          </a:p>
        </p:txBody>
      </p:sp>
      <p:sp>
        <p:nvSpPr>
          <p:cNvPr id="8" name="等腰三角形 7"/>
          <p:cNvSpPr/>
          <p:nvPr/>
        </p:nvSpPr>
        <p:spPr>
          <a:xfrm>
            <a:off x="4522328" y="3315113"/>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081727" y="2511903"/>
            <a:ext cx="4927781" cy="3591861"/>
          </a:xfrm>
          <a:prstGeom prst="rect">
            <a:avLst/>
          </a:prstGeom>
        </p:spPr>
      </p:pic>
      <p:sp>
        <p:nvSpPr>
          <p:cNvPr id="18" name="矩形 17"/>
          <p:cNvSpPr/>
          <p:nvPr/>
        </p:nvSpPr>
        <p:spPr>
          <a:xfrm>
            <a:off x="1132363" y="6251475"/>
            <a:ext cx="5058410" cy="460375"/>
          </a:xfrm>
          <a:prstGeom prst="rect">
            <a:avLst/>
          </a:prstGeom>
          <a:noFill/>
        </p:spPr>
        <p:txBody>
          <a:bodyPr wrap="none">
            <a:spAutoFit/>
          </a:bodyPr>
          <a:lstStyle/>
          <a:p>
            <a:pPr>
              <a:defRPr/>
            </a:pPr>
            <a:r>
              <a:rPr kumimoji="1" lang="fr-FR" altLang="zh-CN" sz="2400" dirty="0">
                <a:solidFill>
                  <a:srgbClr val="0000FF"/>
                </a:solidFill>
                <a:latin typeface="+mn-lt"/>
              </a:rPr>
              <a:t>Jun-ru </a:t>
            </a:r>
            <a:r>
              <a:rPr kumimoji="1" lang="fr-FR" altLang="zh-CN" sz="2400" dirty="0" smtClean="0">
                <a:solidFill>
                  <a:srgbClr val="0000FF"/>
                </a:solidFill>
                <a:latin typeface="+mn-lt"/>
              </a:rPr>
              <a:t>Li</a:t>
            </a:r>
            <a:r>
              <a:rPr kumimoji="1" lang="fr-FR" altLang="zh-CN" sz="2400" dirty="0">
                <a:solidFill>
                  <a:srgbClr val="0000FF"/>
                </a:solidFill>
              </a:rPr>
              <a:t>, </a:t>
            </a:r>
            <a:r>
              <a:rPr kumimoji="1" lang="fr-FR" altLang="zh-CN" sz="2400" dirty="0" smtClean="0">
                <a:solidFill>
                  <a:srgbClr val="0000FF"/>
                </a:solidFill>
                <a:latin typeface="+mn-lt"/>
              </a:rPr>
              <a:t>et </a:t>
            </a:r>
            <a:r>
              <a:rPr kumimoji="1" lang="fr-FR" altLang="zh-CN" sz="2400" dirty="0">
                <a:solidFill>
                  <a:srgbClr val="0000FF"/>
                </a:solidFill>
                <a:latin typeface="+mn-lt"/>
              </a:rPr>
              <a:t>al., </a:t>
            </a:r>
            <a:r>
              <a:rPr kumimoji="1" lang="fr-FR" altLang="zh-CN" sz="2400" dirty="0" smtClean="0">
                <a:solidFill>
                  <a:srgbClr val="0000FF"/>
                </a:solidFill>
                <a:latin typeface="+mn-lt"/>
              </a:rPr>
              <a:t>PRL </a:t>
            </a:r>
            <a:r>
              <a:rPr kumimoji="1" lang="en-US" altLang="zh-CN" sz="2400" dirty="0" smtClean="0">
                <a:solidFill>
                  <a:srgbClr val="0000FF"/>
                </a:solidFill>
                <a:latin typeface="+mn-lt"/>
              </a:rPr>
              <a:t>117</a:t>
            </a:r>
            <a:r>
              <a:rPr kumimoji="1" lang="fr-FR" altLang="zh-CN" sz="2400" dirty="0" smtClean="0">
                <a:solidFill>
                  <a:srgbClr val="0000FF"/>
                </a:solidFill>
                <a:latin typeface="+mn-lt"/>
              </a:rPr>
              <a:t>, </a:t>
            </a:r>
            <a:r>
              <a:rPr kumimoji="1" lang="en-US" altLang="zh-CN" sz="2400" dirty="0" smtClean="0">
                <a:solidFill>
                  <a:srgbClr val="0000FF"/>
                </a:solidFill>
                <a:latin typeface="+mn-lt"/>
              </a:rPr>
              <a:t>185301</a:t>
            </a:r>
            <a:r>
              <a:rPr kumimoji="1" lang="fr-FR" altLang="zh-CN" sz="2400" dirty="0" smtClean="0">
                <a:solidFill>
                  <a:srgbClr val="0000FF"/>
                </a:solidFill>
                <a:latin typeface="+mn-lt"/>
              </a:rPr>
              <a:t> </a:t>
            </a:r>
            <a:r>
              <a:rPr kumimoji="1" lang="fr-FR" altLang="zh-CN" sz="2400" dirty="0">
                <a:solidFill>
                  <a:srgbClr val="0000FF"/>
                </a:solidFill>
                <a:latin typeface="+mn-lt"/>
              </a:rPr>
              <a:t>(</a:t>
            </a:r>
            <a:r>
              <a:rPr kumimoji="1" lang="fr-FR" altLang="zh-CN" sz="2400" dirty="0" smtClean="0">
                <a:solidFill>
                  <a:srgbClr val="0000FF"/>
                </a:solidFill>
                <a:latin typeface="+mn-lt"/>
              </a:rPr>
              <a:t>20</a:t>
            </a:r>
            <a:r>
              <a:rPr kumimoji="1" lang="en-US" altLang="zh-CN" sz="2400" dirty="0" smtClean="0">
                <a:solidFill>
                  <a:srgbClr val="0000FF"/>
                </a:solidFill>
                <a:latin typeface="+mn-lt"/>
              </a:rPr>
              <a:t>16</a:t>
            </a:r>
            <a:r>
              <a:rPr kumimoji="1" lang="fr-FR" altLang="zh-CN" sz="2400" dirty="0" smtClean="0">
                <a:solidFill>
                  <a:srgbClr val="0000FF"/>
                </a:solidFill>
                <a:latin typeface="+mn-lt"/>
              </a:rPr>
              <a:t>)</a:t>
            </a:r>
            <a:endParaRPr kumimoji="1" lang="zh-CN" altLang="en-US" sz="2400" dirty="0">
              <a:solidFill>
                <a:srgbClr val="0000FF"/>
              </a:solidFill>
              <a:latin typeface="+mn-lt"/>
            </a:endParaRPr>
          </a:p>
        </p:txBody>
      </p:sp>
      <p:sp>
        <p:nvSpPr>
          <p:cNvPr id="8" name="Text Box 2"/>
          <p:cNvSpPr txBox="1">
            <a:spLocks noChangeArrowheads="1"/>
          </p:cNvSpPr>
          <p:nvPr/>
        </p:nvSpPr>
        <p:spPr bwMode="auto">
          <a:xfrm>
            <a:off x="1132363" y="169819"/>
            <a:ext cx="7231697" cy="1200329"/>
          </a:xfrm>
          <a:prstGeom prst="rect">
            <a:avLst/>
          </a:prstGeom>
          <a:solidFill>
            <a:srgbClr val="CCFFCC"/>
          </a:solidFill>
          <a:ln>
            <a:noFill/>
          </a:ln>
          <a:effectLst/>
        </p:spPr>
        <p:txBody>
          <a:bodyPr wrap="square">
            <a:spAutoFit/>
          </a:bodyPr>
          <a:lstStyle/>
          <a:p>
            <a:pPr algn="ctr">
              <a:buClr>
                <a:srgbClr val="800000"/>
              </a:buClr>
              <a:defRPr/>
            </a:pPr>
            <a:r>
              <a:rPr lang="en-US" altLang="zh-CN" sz="3600" b="1" dirty="0" err="1">
                <a:solidFill>
                  <a:srgbClr val="FF0000"/>
                </a:solidFill>
              </a:rPr>
              <a:t>Pesudo</a:t>
            </a:r>
            <a:r>
              <a:rPr lang="en-US" altLang="zh-CN" sz="3600" b="1" dirty="0">
                <a:solidFill>
                  <a:srgbClr val="FF0000"/>
                </a:solidFill>
              </a:rPr>
              <a:t> SOC in laser-assisted </a:t>
            </a:r>
            <a:endParaRPr lang="en-US" altLang="zh-CN" sz="3600" b="1" dirty="0" smtClean="0">
              <a:solidFill>
                <a:srgbClr val="FF0000"/>
              </a:solidFill>
            </a:endParaRPr>
          </a:p>
          <a:p>
            <a:pPr algn="ctr">
              <a:buClr>
                <a:srgbClr val="800000"/>
              </a:buClr>
              <a:defRPr/>
            </a:pPr>
            <a:r>
              <a:rPr lang="en-US" altLang="zh-CN" sz="3600" b="1" dirty="0" smtClean="0">
                <a:solidFill>
                  <a:srgbClr val="FF0000"/>
                </a:solidFill>
              </a:rPr>
              <a:t>bilayer </a:t>
            </a:r>
            <a:r>
              <a:rPr lang="en-US" altLang="zh-CN" sz="3600" b="1" dirty="0">
                <a:solidFill>
                  <a:srgbClr val="FF0000"/>
                </a:solidFill>
              </a:rPr>
              <a:t>systems</a:t>
            </a:r>
          </a:p>
        </p:txBody>
      </p:sp>
      <p:sp>
        <p:nvSpPr>
          <p:cNvPr id="9" name="文本框 6"/>
          <p:cNvSpPr txBox="1">
            <a:spLocks noChangeArrowheads="1"/>
          </p:cNvSpPr>
          <p:nvPr/>
        </p:nvSpPr>
        <p:spPr bwMode="auto">
          <a:xfrm>
            <a:off x="770708" y="1533174"/>
            <a:ext cx="7685478" cy="978729"/>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b="1" dirty="0">
                <a:solidFill>
                  <a:srgbClr val="0000FF"/>
                </a:solidFill>
                <a:latin typeface="Arial" panose="020B0604020202020204"/>
                <a:ea typeface="微软雅黑" panose="020B0503020204020204" charset="-122"/>
                <a:cs typeface="Arial" panose="020B0604020202020204"/>
              </a:rPr>
              <a:t>Very recently, </a:t>
            </a:r>
            <a:r>
              <a:rPr lang="en-US" altLang="zh-CN" b="1" dirty="0" err="1" smtClean="0">
                <a:solidFill>
                  <a:srgbClr val="0000FF"/>
                </a:solidFill>
                <a:latin typeface="Arial" panose="020B0604020202020204"/>
                <a:ea typeface="微软雅黑" panose="020B0503020204020204" charset="-122"/>
                <a:cs typeface="Arial" panose="020B0604020202020204"/>
              </a:rPr>
              <a:t>Ketterle</a:t>
            </a:r>
            <a:r>
              <a:rPr lang="en-US" altLang="zh-CN" b="1" dirty="0" smtClean="0">
                <a:solidFill>
                  <a:srgbClr val="0000FF"/>
                </a:solidFill>
                <a:latin typeface="Arial" panose="020B0604020202020204"/>
                <a:ea typeface="微软雅黑" panose="020B0503020204020204" charset="-122"/>
                <a:cs typeface="Arial" panose="020B0604020202020204"/>
              </a:rPr>
              <a:t> </a:t>
            </a:r>
            <a:r>
              <a:rPr lang="en-US" altLang="zh-CN" b="1" dirty="0">
                <a:solidFill>
                  <a:srgbClr val="0000FF"/>
                </a:solidFill>
                <a:latin typeface="Arial" panose="020B0604020202020204"/>
                <a:ea typeface="微软雅黑" panose="020B0503020204020204" charset="-122"/>
                <a:cs typeface="Arial" panose="020B0604020202020204"/>
              </a:rPr>
              <a:t>group has addressed a new scheme for bosons to realize the pseudospin SOC:</a:t>
            </a:r>
            <a:endParaRPr lang="zh-CN" altLang="en-US" b="1" dirty="0">
              <a:solidFill>
                <a:srgbClr val="0000FF"/>
              </a:solidFill>
              <a:latin typeface="Arial" panose="020B0604020202020204"/>
              <a:ea typeface="微软雅黑" panose="020B0503020204020204" charset="-122"/>
              <a:cs typeface="Arial" panose="020B0604020202020204"/>
            </a:endParaRPr>
          </a:p>
        </p:txBody>
      </p:sp>
      <p:sp>
        <p:nvSpPr>
          <p:cNvPr id="2" name="矩形 1"/>
          <p:cNvSpPr/>
          <p:nvPr/>
        </p:nvSpPr>
        <p:spPr>
          <a:xfrm>
            <a:off x="5905004" y="3615335"/>
            <a:ext cx="3317965" cy="1384995"/>
          </a:xfrm>
          <a:prstGeom prst="rect">
            <a:avLst/>
          </a:prstGeom>
        </p:spPr>
        <p:txBody>
          <a:bodyPr wrap="square">
            <a:spAutoFit/>
          </a:bodyPr>
          <a:lstStyle/>
          <a:p>
            <a:r>
              <a:rPr kumimoji="1" lang="en-US" altLang="zh-CN" sz="2800" b="1" dirty="0">
                <a:solidFill>
                  <a:srgbClr val="FF0000"/>
                </a:solidFill>
              </a:rPr>
              <a:t>In this scheme, the heating can be strongly </a:t>
            </a:r>
            <a:r>
              <a:rPr kumimoji="1" lang="en-US" altLang="zh-CN" sz="2800" b="1" dirty="0" smtClean="0">
                <a:solidFill>
                  <a:srgbClr val="FF0000"/>
                </a:solidFill>
              </a:rPr>
              <a:t>suppressed!</a:t>
            </a:r>
            <a:endParaRPr kumimoji="1" lang="zh-CN" altLang="en-US" sz="2800" b="1" dirty="0">
              <a:solidFill>
                <a:srgbClr val="FF0000"/>
              </a:solidFill>
            </a:endParaRPr>
          </a:p>
        </p:txBody>
      </p:sp>
      <p:sp>
        <p:nvSpPr>
          <p:cNvPr id="10" name="等腰三角形 9"/>
          <p:cNvSpPr/>
          <p:nvPr/>
        </p:nvSpPr>
        <p:spPr>
          <a:xfrm>
            <a:off x="394465" y="1682255"/>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14276" y="3781020"/>
            <a:ext cx="265176"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5686</TotalTime>
  <Words>3817</Words>
  <Application>Microsoft Office PowerPoint</Application>
  <PresentationFormat>全屏显示(4:3)</PresentationFormat>
  <Paragraphs>166</Paragraphs>
  <Slides>19</Slides>
  <Notes>18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1" baseType="lpstr">
      <vt:lpstr>Office 主题</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 Qing</dc:creator>
  <cp:lastModifiedBy>纪安春</cp:lastModifiedBy>
  <cp:revision>286</cp:revision>
  <dcterms:created xsi:type="dcterms:W3CDTF">2018-04-04T14:29:00Z</dcterms:created>
  <dcterms:modified xsi:type="dcterms:W3CDTF">2018-08-01T04:21:30Z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