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15" r:id="rId1"/>
    <p:sldMasterId id="2147484070" r:id="rId2"/>
    <p:sldMasterId id="2147484192" r:id="rId3"/>
    <p:sldMasterId id="2147484216" r:id="rId4"/>
    <p:sldMasterId id="2147484229" r:id="rId5"/>
  </p:sldMasterIdLst>
  <p:notesMasterIdLst>
    <p:notesMasterId r:id="rId80"/>
  </p:notesMasterIdLst>
  <p:handoutMasterIdLst>
    <p:handoutMasterId r:id="rId81"/>
  </p:handoutMasterIdLst>
  <p:sldIdLst>
    <p:sldId id="933" r:id="rId6"/>
    <p:sldId id="984" r:id="rId7"/>
    <p:sldId id="987" r:id="rId8"/>
    <p:sldId id="988" r:id="rId9"/>
    <p:sldId id="989" r:id="rId10"/>
    <p:sldId id="993" r:id="rId11"/>
    <p:sldId id="1017" r:id="rId12"/>
    <p:sldId id="1018" r:id="rId13"/>
    <p:sldId id="1019" r:id="rId14"/>
    <p:sldId id="1012" r:id="rId15"/>
    <p:sldId id="1020" r:id="rId16"/>
    <p:sldId id="1013" r:id="rId17"/>
    <p:sldId id="1022" r:id="rId18"/>
    <p:sldId id="1023" r:id="rId19"/>
    <p:sldId id="1014" r:id="rId20"/>
    <p:sldId id="1024" r:id="rId21"/>
    <p:sldId id="1001" r:id="rId22"/>
    <p:sldId id="948" r:id="rId23"/>
    <p:sldId id="1026" r:id="rId24"/>
    <p:sldId id="1027" r:id="rId25"/>
    <p:sldId id="1025" r:id="rId26"/>
    <p:sldId id="985" r:id="rId27"/>
    <p:sldId id="1015" r:id="rId28"/>
    <p:sldId id="1016" r:id="rId29"/>
    <p:sldId id="1003" r:id="rId30"/>
    <p:sldId id="1005" r:id="rId31"/>
    <p:sldId id="1006" r:id="rId32"/>
    <p:sldId id="1007" r:id="rId33"/>
    <p:sldId id="1008" r:id="rId34"/>
    <p:sldId id="1004" r:id="rId35"/>
    <p:sldId id="992" r:id="rId36"/>
    <p:sldId id="994" r:id="rId37"/>
    <p:sldId id="995" r:id="rId38"/>
    <p:sldId id="996" r:id="rId39"/>
    <p:sldId id="997" r:id="rId40"/>
    <p:sldId id="998" r:id="rId41"/>
    <p:sldId id="999" r:id="rId42"/>
    <p:sldId id="1000" r:id="rId43"/>
    <p:sldId id="991" r:id="rId44"/>
    <p:sldId id="1010" r:id="rId45"/>
    <p:sldId id="1009" r:id="rId46"/>
    <p:sldId id="978" r:id="rId47"/>
    <p:sldId id="979" r:id="rId48"/>
    <p:sldId id="980" r:id="rId49"/>
    <p:sldId id="951" r:id="rId50"/>
    <p:sldId id="953" r:id="rId51"/>
    <p:sldId id="954" r:id="rId52"/>
    <p:sldId id="952" r:id="rId53"/>
    <p:sldId id="932" r:id="rId54"/>
    <p:sldId id="873" r:id="rId55"/>
    <p:sldId id="957" r:id="rId56"/>
    <p:sldId id="960" r:id="rId57"/>
    <p:sldId id="746" r:id="rId58"/>
    <p:sldId id="897" r:id="rId59"/>
    <p:sldId id="962" r:id="rId60"/>
    <p:sldId id="981" r:id="rId61"/>
    <p:sldId id="850" r:id="rId62"/>
    <p:sldId id="938" r:id="rId63"/>
    <p:sldId id="983" r:id="rId64"/>
    <p:sldId id="859" r:id="rId65"/>
    <p:sldId id="860" r:id="rId66"/>
    <p:sldId id="966" r:id="rId67"/>
    <p:sldId id="976" r:id="rId68"/>
    <p:sldId id="944" r:id="rId69"/>
    <p:sldId id="923" r:id="rId70"/>
    <p:sldId id="961" r:id="rId71"/>
    <p:sldId id="937" r:id="rId72"/>
    <p:sldId id="845" r:id="rId73"/>
    <p:sldId id="959" r:id="rId74"/>
    <p:sldId id="939" r:id="rId75"/>
    <p:sldId id="965" r:id="rId76"/>
    <p:sldId id="800" r:id="rId77"/>
    <p:sldId id="946" r:id="rId78"/>
    <p:sldId id="958" r:id="rId7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7200"/>
    <a:srgbClr val="FF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7" autoAdjust="0"/>
    <p:restoredTop sz="94518" autoAdjust="0"/>
  </p:normalViewPr>
  <p:slideViewPr>
    <p:cSldViewPr>
      <p:cViewPr>
        <p:scale>
          <a:sx n="58" d="100"/>
          <a:sy n="58" d="100"/>
        </p:scale>
        <p:origin x="-970" y="-9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993D3DB4-72B8-4A7C-AF73-0781E7FE1F41}" type="datetimeFigureOut">
              <a:rPr lang="en-US" smtClean="0"/>
              <a:t>7/29/2018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4497C750-9C4D-40A9-AEB0-044E6120D314}" type="slidenum">
              <a:rPr lang="en-US" smtClean="0"/>
              <a:t>‹#›</a:t>
            </a:fld>
            <a:endParaRPr lang="en-US"/>
          </a:p>
        </p:txBody>
      </p:sp>
    </p:spTree>
    <p:extLst>
      <p:ext uri="{BB962C8B-B14F-4D97-AF65-F5344CB8AC3E}">
        <p14:creationId xmlns:p14="http://schemas.microsoft.com/office/powerpoint/2010/main" val="4292930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85B25C5-8B8D-4558-A860-4F1EDB877C1A}" type="datetimeFigureOut">
              <a:rPr lang="en-US" smtClean="0"/>
              <a:pPr/>
              <a:t>7/29/2018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D68408C-8925-42D2-ACB2-380E5EE96DEF}" type="slidenum">
              <a:rPr lang="en-US" smtClean="0"/>
              <a:pPr/>
              <a:t>‹#›</a:t>
            </a:fld>
            <a:endParaRPr lang="en-US"/>
          </a:p>
        </p:txBody>
      </p:sp>
    </p:spTree>
    <p:extLst>
      <p:ext uri="{BB962C8B-B14F-4D97-AF65-F5344CB8AC3E}">
        <p14:creationId xmlns:p14="http://schemas.microsoft.com/office/powerpoint/2010/main" val="28486306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241653" indent="-241653">
              <a:buAutoNum type="arabicParenR"/>
            </a:pPr>
            <a:endParaRPr lang="en-US" dirty="0"/>
          </a:p>
        </p:txBody>
      </p:sp>
      <p:sp>
        <p:nvSpPr>
          <p:cNvPr id="4" name="Slide Number Placeholder 3"/>
          <p:cNvSpPr>
            <a:spLocks noGrp="1"/>
          </p:cNvSpPr>
          <p:nvPr>
            <p:ph type="sldNum" sz="quarter" idx="10"/>
          </p:nvPr>
        </p:nvSpPr>
        <p:spPr/>
        <p:txBody>
          <a:bodyPr/>
          <a:lstStyle/>
          <a:p>
            <a:fld id="{F1DB47B7-0253-44D7-B3F8-015AFDDD4710}"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49135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97284"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fontAlgn="base">
              <a:spcBef>
                <a:spcPct val="0"/>
              </a:spcBef>
              <a:spcAft>
                <a:spcPct val="0"/>
              </a:spcAft>
            </a:pPr>
            <a:fld id="{51510690-93DB-4436-A066-4371AD1ECD43}" type="slidenum">
              <a:rPr lang="zh-TW" altLang="en-US" sz="1300">
                <a:solidFill>
                  <a:srgbClr val="000000"/>
                </a:solidFill>
              </a:rPr>
              <a:pPr algn="r" fontAlgn="base">
                <a:spcBef>
                  <a:spcPct val="0"/>
                </a:spcBef>
                <a:spcAft>
                  <a:spcPct val="0"/>
                </a:spcAft>
              </a:pPr>
              <a:t>70</a:t>
            </a:fld>
            <a:endParaRPr lang="en-US" altLang="zh-TW" sz="13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smtClean="0"/>
              <a:t>Be sure to</a:t>
            </a:r>
            <a:r>
              <a:rPr lang="en-US" baseline="0" dirty="0" smtClean="0"/>
              <a:t> explain WHY there is so much information in the correlation function (width and height, what it tells us about the scaling of fluctuations, the fundamental pair emission process (we are seeing the forward and backward jets…)</a:t>
            </a:r>
          </a:p>
          <a:p>
            <a:endParaRPr lang="en-US" baseline="0" dirty="0" smtClean="0"/>
          </a:p>
          <a:p>
            <a:r>
              <a:rPr lang="en-US" baseline="0" dirty="0" smtClean="0"/>
              <a:t>Here also show how we get N(\theta) just so that it’s clear where the correlation functions are coming from</a:t>
            </a:r>
          </a:p>
          <a:p>
            <a:endParaRPr lang="en-US" baseline="0" dirty="0" smtClean="0"/>
          </a:p>
          <a:p>
            <a:r>
              <a:rPr lang="en-US" baseline="0" dirty="0" smtClean="0"/>
              <a:t>(in the next version, you should draw two “triangles” and show N(\theta) and N(\theta+\phi) as you move around the circle.. Directly illustrating correlation function) </a:t>
            </a:r>
          </a:p>
        </p:txBody>
      </p:sp>
      <p:sp>
        <p:nvSpPr>
          <p:cNvPr id="4" name="Slide Number Placeholder 3"/>
          <p:cNvSpPr>
            <a:spLocks noGrp="1"/>
          </p:cNvSpPr>
          <p:nvPr>
            <p:ph type="sldNum" sz="quarter" idx="10"/>
          </p:nvPr>
        </p:nvSpPr>
        <p:spPr/>
        <p:txBody>
          <a:bodyPr/>
          <a:lstStyle/>
          <a:p>
            <a:fld id="{F1DB47B7-0253-44D7-B3F8-015AFDDD4710}"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020395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AD4A-EB0D-4986-A63D-F19017B2A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45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2CB895-85DD-49F3-B4B6-4C166D2E0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902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E4470E-E3A2-4418-BF3B-61915C173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41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E39D"/>
        </a:solidFill>
        <a:effectLst/>
      </p:bgPr>
    </p:bg>
    <p:spTree>
      <p:nvGrpSpPr>
        <p:cNvPr id="1" name=""/>
        <p:cNvGrpSpPr/>
        <p:nvPr/>
      </p:nvGrpSpPr>
      <p:grpSpPr>
        <a:xfrm>
          <a:off x="0" y="0"/>
          <a:ext cx="0" cy="0"/>
          <a:chOff x="0" y="0"/>
          <a:chExt cx="0" cy="0"/>
        </a:xfrm>
      </p:grpSpPr>
      <p:sp>
        <p:nvSpPr>
          <p:cNvPr id="4" name="Pie 3"/>
          <p:cNvSpPr/>
          <p:nvPr userDrawn="1"/>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sp>
        <p:nvSpPr>
          <p:cNvPr id="5" name="Oval 4"/>
          <p:cNvSpPr>
            <a:spLocks noChangeArrowheads="1"/>
          </p:cNvSpPr>
          <p:nvPr userDrawn="1"/>
        </p:nvSpPr>
        <p:spPr bwMode="auto">
          <a:xfrm>
            <a:off x="168275" y="20638"/>
            <a:ext cx="1703388" cy="1703387"/>
          </a:xfrm>
          <a:prstGeom prst="ellipse">
            <a:avLst/>
          </a:prstGeom>
          <a:noFill/>
          <a:ln w="27305" cap="rnd">
            <a:solidFill>
              <a:srgbClr val="FFF6DB"/>
            </a:solidFill>
            <a:round/>
            <a:headEnd/>
            <a:tailEnd/>
          </a:ln>
          <a:effectLst>
            <a:outerShdw blurRad="25400" dist="25400" dir="5400000" algn="tl" rotWithShape="0">
              <a:srgbClr val="AFA58D">
                <a:alpha val="8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a:defRPr/>
            </a:pPr>
            <a:endParaRPr lang="en-US">
              <a:solidFill>
                <a:prstClr val="white"/>
              </a:solidFill>
              <a:ea typeface="ＭＳ Ｐゴシック" pitchFamily="33" charset="-128"/>
            </a:endParaRPr>
          </a:p>
        </p:txBody>
      </p:sp>
      <p:sp>
        <p:nvSpPr>
          <p:cNvPr id="6" name="Donut 5"/>
          <p:cNvSpPr/>
          <p:nvPr userDrawn="1"/>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a:spLocks noChangeArrowheads="1"/>
          </p:cNvSpPr>
          <p:nvPr userDrawn="1"/>
        </p:nvSpPr>
        <p:spPr bwMode="invGray">
          <a:xfrm>
            <a:off x="1014413" y="0"/>
            <a:ext cx="73025" cy="6858000"/>
          </a:xfrm>
          <a:prstGeom prst="rect">
            <a:avLst/>
          </a:prstGeom>
          <a:solidFill>
            <a:schemeClr val="bg1"/>
          </a:solidFill>
          <a:ln>
            <a:noFill/>
          </a:ln>
          <a:effectLst>
            <a:outerShdw blurRad="38550" dist="38000" dir="10800000" algn="tl" rotWithShape="0">
              <a:srgbClr val="706B5F">
                <a:alpha val="25000"/>
              </a:srgbClr>
            </a:outerShdw>
          </a:effectLst>
          <a:extLst>
            <a:ext uri="{91240B29-F687-4F45-9708-019B960494DF}">
              <a14:hiddenLine xmlns:a14="http://schemas.microsoft.com/office/drawing/2010/main" w="25400" cap="rnd">
                <a:solidFill>
                  <a:srgbClr val="000000"/>
                </a:solidFill>
                <a:miter lim="800000"/>
                <a:headEnd/>
                <a:tailEnd/>
              </a14:hiddenLine>
            </a:ext>
          </a:extLst>
        </p:spPr>
        <p:txBody>
          <a:bodyPr anchor="ctr"/>
          <a:lstStyle/>
          <a:p>
            <a:pPr algn="ctr" defTabSz="457200">
              <a:defRPr/>
            </a:pPr>
            <a:endParaRPr lang="en-US">
              <a:solidFill>
                <a:prstClr val="white"/>
              </a:solidFill>
              <a:ea typeface="ＭＳ Ｐゴシック" pitchFamily="33" charset="-128"/>
            </a:endParaRPr>
          </a:p>
        </p:txBody>
      </p:sp>
      <p:sp>
        <p:nvSpPr>
          <p:cNvPr id="8" name="Rectangle 7"/>
          <p:cNvSpPr/>
          <p:nvPr userDrawn="1"/>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sp>
        <p:nvSpPr>
          <p:cNvPr id="9" name="Oval 8"/>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n-US">
              <a:solidFill>
                <a:prstClr val="black"/>
              </a:solidFill>
            </a:endParaRPr>
          </a:p>
        </p:txBody>
      </p:sp>
      <p:sp>
        <p:nvSpPr>
          <p:cNvPr id="10" name="Oval 9"/>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n-US">
              <a:solidFill>
                <a:prstClr val="black"/>
              </a:solidFill>
            </a:endParaRPr>
          </a:p>
        </p:txBody>
      </p:sp>
      <p:sp>
        <p:nvSpPr>
          <p:cNvPr id="14" name="Title 13"/>
          <p:cNvSpPr>
            <a:spLocks noGrp="1"/>
          </p:cNvSpPr>
          <p:nvPr>
            <p:ph type="ctrTitle"/>
          </p:nvPr>
        </p:nvSpPr>
        <p:spPr>
          <a:xfrm>
            <a:off x="1432560" y="359898"/>
            <a:ext cx="7406640" cy="1472184"/>
          </a:xfrm>
        </p:spPr>
        <p:txBody>
          <a:bodyPr anchor="b"/>
          <a:lstStyle>
            <a:lvl1pPr algn="l">
              <a:defRPr/>
            </a:lvl1pPr>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1" name="Date Placeholder 6"/>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12" name="Footer Placeholder 19"/>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13" name="Slide Number Placeholder 9"/>
          <p:cNvSpPr>
            <a:spLocks noGrp="1"/>
          </p:cNvSpPr>
          <p:nvPr>
            <p:ph type="sldNum" sz="quarter" idx="12"/>
          </p:nvPr>
        </p:nvSpPr>
        <p:spPr/>
        <p:txBody>
          <a:bodyPr/>
          <a:lstStyle>
            <a:lvl1pPr>
              <a:defRPr smtClean="0"/>
            </a:lvl1pPr>
          </a:lstStyle>
          <a:p>
            <a:pPr>
              <a:defRPr/>
            </a:pPr>
            <a:fld id="{796B3520-71BE-4701-9287-40A67BB8365F}" type="slidenum">
              <a:rPr lang="en-US" altLang="en-US"/>
              <a:pPr>
                <a:defRPr/>
              </a:pPr>
              <a:t>‹#›</a:t>
            </a:fld>
            <a:endParaRPr lang="en-US" altLang="en-US"/>
          </a:p>
        </p:txBody>
      </p:sp>
    </p:spTree>
    <p:extLst>
      <p:ext uri="{BB962C8B-B14F-4D97-AF65-F5344CB8AC3E}">
        <p14:creationId xmlns:p14="http://schemas.microsoft.com/office/powerpoint/2010/main" val="3620508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133" y="274638"/>
            <a:ext cx="8713555"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220133" y="1447800"/>
            <a:ext cx="8713555"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5" name="Footer Placeholder 9"/>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6" name="Slide Number Placeholder 21"/>
          <p:cNvSpPr>
            <a:spLocks noGrp="1"/>
          </p:cNvSpPr>
          <p:nvPr>
            <p:ph type="sldNum" sz="quarter" idx="12"/>
          </p:nvPr>
        </p:nvSpPr>
        <p:spPr/>
        <p:txBody>
          <a:bodyPr/>
          <a:lstStyle>
            <a:lvl1pPr>
              <a:defRPr/>
            </a:lvl1pPr>
          </a:lstStyle>
          <a:p>
            <a:pPr>
              <a:defRPr/>
            </a:pPr>
            <a:fld id="{C84A448F-847B-4266-AC25-E963F0AAB599}" type="slidenum">
              <a:rPr lang="en-US" altLang="en-US"/>
              <a:pPr>
                <a:defRPr/>
              </a:pPr>
              <a:t>‹#›</a:t>
            </a:fld>
            <a:endParaRPr lang="en-US" altLang="en-US"/>
          </a:p>
        </p:txBody>
      </p:sp>
    </p:spTree>
    <p:extLst>
      <p:ext uri="{BB962C8B-B14F-4D97-AF65-F5344CB8AC3E}">
        <p14:creationId xmlns:p14="http://schemas.microsoft.com/office/powerpoint/2010/main" val="2097065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E39D"/>
        </a:solidFill>
        <a:effectLst/>
      </p:bgPr>
    </p:bg>
    <p:spTree>
      <p:nvGrpSpPr>
        <p:cNvPr id="1" name=""/>
        <p:cNvGrpSpPr/>
        <p:nvPr/>
      </p:nvGrpSpPr>
      <p:grpSpPr>
        <a:xfrm>
          <a:off x="0" y="0"/>
          <a:ext cx="0" cy="0"/>
          <a:chOff x="0" y="0"/>
          <a:chExt cx="0" cy="0"/>
        </a:xfrm>
      </p:grpSpPr>
      <p:sp>
        <p:nvSpPr>
          <p:cNvPr id="5" name="Pie 4"/>
          <p:cNvSpPr/>
          <p:nvPr userDrawn="1"/>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sp>
        <p:nvSpPr>
          <p:cNvPr id="6" name="Oval 5"/>
          <p:cNvSpPr>
            <a:spLocks noChangeArrowheads="1"/>
          </p:cNvSpPr>
          <p:nvPr userDrawn="1"/>
        </p:nvSpPr>
        <p:spPr bwMode="auto">
          <a:xfrm>
            <a:off x="168275" y="20638"/>
            <a:ext cx="1703388" cy="1703387"/>
          </a:xfrm>
          <a:prstGeom prst="ellipse">
            <a:avLst/>
          </a:prstGeom>
          <a:noFill/>
          <a:ln w="27305" cap="rnd">
            <a:solidFill>
              <a:srgbClr val="FFF6DB"/>
            </a:solidFill>
            <a:round/>
            <a:headEnd/>
            <a:tailEnd/>
          </a:ln>
          <a:effectLst>
            <a:outerShdw blurRad="25400" dist="25400" dir="5400000" algn="tl" rotWithShape="0">
              <a:srgbClr val="AFA58D">
                <a:alpha val="8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a:defRPr/>
            </a:pPr>
            <a:endParaRPr lang="en-US">
              <a:solidFill>
                <a:prstClr val="white"/>
              </a:solidFill>
              <a:ea typeface="ＭＳ Ｐゴシック" pitchFamily="33" charset="-128"/>
            </a:endParaRPr>
          </a:p>
        </p:txBody>
      </p:sp>
      <p:sp>
        <p:nvSpPr>
          <p:cNvPr id="7" name="Rectangle 6"/>
          <p:cNvSpPr>
            <a:spLocks noChangeArrowheads="1"/>
          </p:cNvSpPr>
          <p:nvPr userDrawn="1"/>
        </p:nvSpPr>
        <p:spPr bwMode="invGray">
          <a:xfrm rot="5400000">
            <a:off x="4535487" y="-3711574"/>
            <a:ext cx="73025" cy="9144000"/>
          </a:xfrm>
          <a:prstGeom prst="rect">
            <a:avLst/>
          </a:prstGeom>
          <a:solidFill>
            <a:schemeClr val="bg1"/>
          </a:solidFill>
          <a:ln>
            <a:noFill/>
          </a:ln>
          <a:effectLst>
            <a:outerShdw blurRad="38550" dist="38000" dir="10800000" algn="tl" rotWithShape="0">
              <a:srgbClr val="706B5F">
                <a:alpha val="25000"/>
              </a:srgbClr>
            </a:outerShdw>
          </a:effectLst>
          <a:extLst>
            <a:ext uri="{91240B29-F687-4F45-9708-019B960494DF}">
              <a14:hiddenLine xmlns:a14="http://schemas.microsoft.com/office/drawing/2010/main" w="25400" cap="rnd">
                <a:solidFill>
                  <a:srgbClr val="000000"/>
                </a:solidFill>
                <a:miter lim="800000"/>
                <a:headEnd/>
                <a:tailEnd/>
              </a14:hiddenLine>
            </a:ext>
          </a:extLst>
        </p:spPr>
        <p:txBody>
          <a:bodyPr anchor="ctr"/>
          <a:lstStyle/>
          <a:p>
            <a:pPr algn="ctr" defTabSz="457200">
              <a:defRPr/>
            </a:pPr>
            <a:endParaRPr lang="en-US">
              <a:solidFill>
                <a:prstClr val="white"/>
              </a:solidFill>
              <a:ea typeface="ＭＳ Ｐゴシック" pitchFamily="33" charset="-128"/>
            </a:endParaRPr>
          </a:p>
        </p:txBody>
      </p:sp>
      <p:sp>
        <p:nvSpPr>
          <p:cNvPr id="9" name="Rectangle 8"/>
          <p:cNvSpPr/>
          <p:nvPr userDrawn="1"/>
        </p:nvSpPr>
        <p:spPr>
          <a:xfrm>
            <a:off x="0" y="823913"/>
            <a:ext cx="9144000" cy="6034087"/>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sp>
        <p:nvSpPr>
          <p:cNvPr id="2" name="Title 1"/>
          <p:cNvSpPr>
            <a:spLocks noGrp="1"/>
          </p:cNvSpPr>
          <p:nvPr>
            <p:ph type="title"/>
          </p:nvPr>
        </p:nvSpPr>
        <p:spPr>
          <a:xfrm>
            <a:off x="220133" y="461370"/>
            <a:ext cx="8713555"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0133" y="2556933"/>
            <a:ext cx="6383867" cy="36914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3"/>
          </p:nvPr>
        </p:nvSpPr>
        <p:spPr>
          <a:xfrm>
            <a:off x="6604000" y="2556933"/>
            <a:ext cx="2330450" cy="36914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23"/>
          <p:cNvSpPr>
            <a:spLocks noGrp="1"/>
          </p:cNvSpPr>
          <p:nvPr>
            <p:ph type="dt" sz="half" idx="14"/>
          </p:nvPr>
        </p:nvSpPr>
        <p:spPr/>
        <p:txBody>
          <a:bodyPr/>
          <a:lstStyle>
            <a:lvl1pPr>
              <a:defRPr/>
            </a:lvl1pPr>
          </a:lstStyle>
          <a:p>
            <a:pPr>
              <a:defRPr/>
            </a:pPr>
            <a:r>
              <a:rPr lang="en-US">
                <a:solidFill>
                  <a:srgbClr val="E7DEC9">
                    <a:shade val="50000"/>
                    <a:satMod val="200000"/>
                  </a:srgbClr>
                </a:solidFill>
              </a:rPr>
              <a:t>2015-01-08</a:t>
            </a:r>
          </a:p>
        </p:txBody>
      </p:sp>
      <p:sp>
        <p:nvSpPr>
          <p:cNvPr id="11" name="Footer Placeholder 9"/>
          <p:cNvSpPr>
            <a:spLocks noGrp="1"/>
          </p:cNvSpPr>
          <p:nvPr>
            <p:ph type="ftr" sz="quarter" idx="15"/>
          </p:nvPr>
        </p:nvSpPr>
        <p:spPr/>
        <p:txBody>
          <a:bodyPr/>
          <a:lstStyle>
            <a:lvl1pPr>
              <a:defRPr/>
            </a:lvl1pPr>
          </a:lstStyle>
          <a:p>
            <a:pPr>
              <a:defRPr/>
            </a:pPr>
            <a:r>
              <a:rPr lang="en-US">
                <a:solidFill>
                  <a:srgbClr val="E7DEC9">
                    <a:shade val="50000"/>
                    <a:satMod val="200000"/>
                  </a:srgbClr>
                </a:solidFill>
              </a:rPr>
              <a:t>ARO MURI Review</a:t>
            </a:r>
          </a:p>
        </p:txBody>
      </p:sp>
      <p:sp>
        <p:nvSpPr>
          <p:cNvPr id="12" name="Slide Number Placeholder 21"/>
          <p:cNvSpPr>
            <a:spLocks noGrp="1"/>
          </p:cNvSpPr>
          <p:nvPr>
            <p:ph type="sldNum" sz="quarter" idx="16"/>
          </p:nvPr>
        </p:nvSpPr>
        <p:spPr/>
        <p:txBody>
          <a:bodyPr/>
          <a:lstStyle>
            <a:lvl1pPr>
              <a:defRPr smtClean="0"/>
            </a:lvl1pPr>
          </a:lstStyle>
          <a:p>
            <a:pPr>
              <a:defRPr/>
            </a:pPr>
            <a:fld id="{6DC2FD9D-B6EA-4821-A4A1-CBAAB4121078}" type="slidenum">
              <a:rPr lang="en-US" altLang="en-US"/>
              <a:pPr>
                <a:defRPr/>
              </a:pPr>
              <a:t>‹#›</a:t>
            </a:fld>
            <a:endParaRPr lang="en-US" altLang="en-US"/>
          </a:p>
        </p:txBody>
      </p:sp>
    </p:spTree>
    <p:extLst>
      <p:ext uri="{BB962C8B-B14F-4D97-AF65-F5344CB8AC3E}">
        <p14:creationId xmlns:p14="http://schemas.microsoft.com/office/powerpoint/2010/main" val="3787067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sp>
        <p:nvSpPr>
          <p:cNvPr id="5" name="Rectangle 4"/>
          <p:cNvSpPr>
            <a:spLocks noChangeArrowheads="1"/>
          </p:cNvSpPr>
          <p:nvPr/>
        </p:nvSpPr>
        <p:spPr bwMode="invGray">
          <a:xfrm>
            <a:off x="2286000" y="0"/>
            <a:ext cx="76200" cy="6858000"/>
          </a:xfrm>
          <a:prstGeom prst="rect">
            <a:avLst/>
          </a:prstGeom>
          <a:solidFill>
            <a:schemeClr val="bg1"/>
          </a:solidFill>
          <a:ln>
            <a:noFill/>
          </a:ln>
          <a:effectLst>
            <a:outerShdw blurRad="38550" dist="38000" dir="10800000" algn="tl" rotWithShape="0">
              <a:srgbClr val="706B5F">
                <a:alpha val="25000"/>
              </a:srgbClr>
            </a:outerShdw>
          </a:effectLst>
          <a:extLst>
            <a:ext uri="{91240B29-F687-4F45-9708-019B960494DF}">
              <a14:hiddenLine xmlns:a14="http://schemas.microsoft.com/office/drawing/2010/main" w="25400" cap="rnd">
                <a:solidFill>
                  <a:srgbClr val="000000"/>
                </a:solidFill>
                <a:miter lim="800000"/>
                <a:headEnd/>
                <a:tailEnd/>
              </a14:hiddenLine>
            </a:ext>
          </a:extLst>
        </p:spPr>
        <p:txBody>
          <a:bodyPr anchor="ctr"/>
          <a:lstStyle/>
          <a:p>
            <a:pPr algn="ctr" defTabSz="457200">
              <a:defRPr/>
            </a:pPr>
            <a:endParaRPr lang="en-US">
              <a:solidFill>
                <a:prstClr val="white"/>
              </a:solidFill>
              <a:ea typeface="ＭＳ Ｐゴシック" pitchFamily="33" charset="-128"/>
            </a:endParaRPr>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n-US">
              <a:solidFill>
                <a:prstClr val="black"/>
              </a:solidFill>
            </a:endParaRPr>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endParaRPr lang="en-US">
              <a:solidFill>
                <a:prstClr val="black"/>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9" name="Footer Placeholder 4"/>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10" name="Slide Number Placeholder 5"/>
          <p:cNvSpPr>
            <a:spLocks noGrp="1"/>
          </p:cNvSpPr>
          <p:nvPr>
            <p:ph type="sldNum" sz="quarter" idx="12"/>
          </p:nvPr>
        </p:nvSpPr>
        <p:spPr/>
        <p:txBody>
          <a:bodyPr/>
          <a:lstStyle>
            <a:lvl1pPr>
              <a:defRPr smtClean="0"/>
            </a:lvl1pPr>
          </a:lstStyle>
          <a:p>
            <a:pPr>
              <a:defRPr/>
            </a:pPr>
            <a:fld id="{D5355D03-39C7-43BE-B8D3-64DFBD3AE29A}" type="slidenum">
              <a:rPr lang="en-US" altLang="en-US"/>
              <a:pPr>
                <a:defRPr/>
              </a:pPr>
              <a:t>‹#›</a:t>
            </a:fld>
            <a:endParaRPr lang="en-US" altLang="en-US"/>
          </a:p>
        </p:txBody>
      </p:sp>
    </p:spTree>
    <p:extLst>
      <p:ext uri="{BB962C8B-B14F-4D97-AF65-F5344CB8AC3E}">
        <p14:creationId xmlns:p14="http://schemas.microsoft.com/office/powerpoint/2010/main" val="1508984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0133" y="274320"/>
            <a:ext cx="8713555"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0133" y="1524000"/>
            <a:ext cx="4351867" cy="4663440"/>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524000"/>
            <a:ext cx="4361688" cy="4663440"/>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23"/>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6" name="Footer Placeholder 9"/>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7" name="Slide Number Placeholder 21"/>
          <p:cNvSpPr>
            <a:spLocks noGrp="1"/>
          </p:cNvSpPr>
          <p:nvPr>
            <p:ph type="sldNum" sz="quarter" idx="12"/>
          </p:nvPr>
        </p:nvSpPr>
        <p:spPr/>
        <p:txBody>
          <a:bodyPr/>
          <a:lstStyle>
            <a:lvl1pPr>
              <a:defRPr/>
            </a:lvl1pPr>
          </a:lstStyle>
          <a:p>
            <a:pPr>
              <a:defRPr/>
            </a:pPr>
            <a:fld id="{3876F3DC-B942-4357-BFBB-4FBC8E1B4014}" type="slidenum">
              <a:rPr lang="en-US" altLang="en-US"/>
              <a:pPr>
                <a:defRPr/>
              </a:pPr>
              <a:t>‹#›</a:t>
            </a:fld>
            <a:endParaRPr lang="en-US" altLang="en-US"/>
          </a:p>
        </p:txBody>
      </p:sp>
    </p:spTree>
    <p:extLst>
      <p:ext uri="{BB962C8B-B14F-4D97-AF65-F5344CB8AC3E}">
        <p14:creationId xmlns:p14="http://schemas.microsoft.com/office/powerpoint/2010/main" val="189795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3"/>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8" name="Footer Placeholder 9"/>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9" name="Slide Number Placeholder 21"/>
          <p:cNvSpPr>
            <a:spLocks noGrp="1"/>
          </p:cNvSpPr>
          <p:nvPr>
            <p:ph type="sldNum" sz="quarter" idx="12"/>
          </p:nvPr>
        </p:nvSpPr>
        <p:spPr/>
        <p:txBody>
          <a:bodyPr/>
          <a:lstStyle>
            <a:lvl1pPr>
              <a:defRPr/>
            </a:lvl1pPr>
          </a:lstStyle>
          <a:p>
            <a:pPr>
              <a:defRPr/>
            </a:pPr>
            <a:fld id="{57DDF71E-09AA-4686-AE74-2346A4CC7C3D}" type="slidenum">
              <a:rPr lang="en-US" altLang="en-US"/>
              <a:pPr>
                <a:defRPr/>
              </a:pPr>
              <a:t>‹#›</a:t>
            </a:fld>
            <a:endParaRPr lang="en-US" altLang="en-US"/>
          </a:p>
        </p:txBody>
      </p:sp>
    </p:spTree>
    <p:extLst>
      <p:ext uri="{BB962C8B-B14F-4D97-AF65-F5344CB8AC3E}">
        <p14:creationId xmlns:p14="http://schemas.microsoft.com/office/powerpoint/2010/main" val="3446261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0133" y="274320"/>
            <a:ext cx="8713555"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4" name="Footer Placeholder 9"/>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5" name="Slide Number Placeholder 21"/>
          <p:cNvSpPr>
            <a:spLocks noGrp="1"/>
          </p:cNvSpPr>
          <p:nvPr>
            <p:ph type="sldNum" sz="quarter" idx="12"/>
          </p:nvPr>
        </p:nvSpPr>
        <p:spPr/>
        <p:txBody>
          <a:bodyPr/>
          <a:lstStyle>
            <a:lvl1pPr>
              <a:defRPr/>
            </a:lvl1pPr>
          </a:lstStyle>
          <a:p>
            <a:pPr>
              <a:defRPr/>
            </a:pPr>
            <a:fld id="{07CF4C51-E587-44C2-9C40-53A7BB1A0D2A}" type="slidenum">
              <a:rPr lang="en-US" altLang="en-US"/>
              <a:pPr>
                <a:defRPr/>
              </a:pPr>
              <a:t>‹#›</a:t>
            </a:fld>
            <a:endParaRPr lang="en-US" altLang="en-US"/>
          </a:p>
        </p:txBody>
      </p:sp>
    </p:spTree>
    <p:extLst>
      <p:ext uri="{BB962C8B-B14F-4D97-AF65-F5344CB8AC3E}">
        <p14:creationId xmlns:p14="http://schemas.microsoft.com/office/powerpoint/2010/main" val="3580646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prstClr val="white"/>
              </a:solidFill>
            </a:endParaRPr>
          </a:p>
        </p:txBody>
      </p:sp>
      <p:sp>
        <p:nvSpPr>
          <p:cNvPr id="3" name="Rectangle 2"/>
          <p:cNvSpPr>
            <a:spLocks noChangeArrowheads="1"/>
          </p:cNvSpPr>
          <p:nvPr/>
        </p:nvSpPr>
        <p:spPr bwMode="invGray">
          <a:xfrm>
            <a:off x="1014413" y="0"/>
            <a:ext cx="73025" cy="6858000"/>
          </a:xfrm>
          <a:prstGeom prst="rect">
            <a:avLst/>
          </a:prstGeom>
          <a:solidFill>
            <a:schemeClr val="bg1"/>
          </a:solidFill>
          <a:ln>
            <a:noFill/>
          </a:ln>
          <a:effectLst>
            <a:outerShdw blurRad="38550" dist="38000" dir="10800000" algn="tl" rotWithShape="0">
              <a:srgbClr val="706B5F">
                <a:alpha val="25000"/>
              </a:srgbClr>
            </a:outerShdw>
          </a:effectLst>
          <a:extLst>
            <a:ext uri="{91240B29-F687-4F45-9708-019B960494DF}">
              <a14:hiddenLine xmlns:a14="http://schemas.microsoft.com/office/drawing/2010/main" w="25400" cap="rnd">
                <a:solidFill>
                  <a:srgbClr val="000000"/>
                </a:solidFill>
                <a:miter lim="800000"/>
                <a:headEnd/>
                <a:tailEnd/>
              </a14:hiddenLine>
            </a:ext>
          </a:extLst>
        </p:spPr>
        <p:txBody>
          <a:bodyPr anchor="ctr"/>
          <a:lstStyle/>
          <a:p>
            <a:pPr algn="ctr" defTabSz="457200">
              <a:defRPr/>
            </a:pPr>
            <a:endParaRPr lang="en-US">
              <a:solidFill>
                <a:prstClr val="white"/>
              </a:solidFill>
              <a:ea typeface="ＭＳ Ｐゴシック" pitchFamily="33" charset="-128"/>
            </a:endParaRPr>
          </a:p>
        </p:txBody>
      </p:sp>
      <p:sp>
        <p:nvSpPr>
          <p:cNvPr id="4" name="Date Placeholder 1"/>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5" name="Footer Placeholder 2"/>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6" name="Slide Number Placeholder 3"/>
          <p:cNvSpPr>
            <a:spLocks noGrp="1"/>
          </p:cNvSpPr>
          <p:nvPr>
            <p:ph type="sldNum" sz="quarter" idx="12"/>
          </p:nvPr>
        </p:nvSpPr>
        <p:spPr/>
        <p:txBody>
          <a:bodyPr/>
          <a:lstStyle>
            <a:lvl1pPr>
              <a:defRPr smtClean="0"/>
            </a:lvl1pPr>
          </a:lstStyle>
          <a:p>
            <a:pPr>
              <a:defRPr/>
            </a:pPr>
            <a:fld id="{9DD74BC5-13F1-46B3-8498-FE6E00F3A6BF}" type="slidenum">
              <a:rPr lang="en-US" altLang="en-US"/>
              <a:pPr>
                <a:defRPr/>
              </a:pPr>
              <a:t>‹#›</a:t>
            </a:fld>
            <a:endParaRPr lang="en-US" altLang="en-US"/>
          </a:p>
        </p:txBody>
      </p:sp>
    </p:spTree>
    <p:extLst>
      <p:ext uri="{BB962C8B-B14F-4D97-AF65-F5344CB8AC3E}">
        <p14:creationId xmlns:p14="http://schemas.microsoft.com/office/powerpoint/2010/main" val="253211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291C68-F59D-487C-B3F4-2E97B04CD3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385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39" y="216778"/>
            <a:ext cx="4047861" cy="1162050"/>
          </a:xfrm>
          <a:ln>
            <a:noFill/>
          </a:ln>
        </p:spPr>
        <p:txBody>
          <a:bodyPr anchor="b"/>
          <a:lstStyle>
            <a:lvl1pPr algn="l">
              <a:lnSpc>
                <a:spcPts val="2000"/>
              </a:lnSpc>
              <a:buNone/>
              <a:defRPr sz="2200" b="1" cap="all" baseline="0"/>
            </a:lvl1pPr>
          </a:lstStyle>
          <a:p>
            <a:r>
              <a:rPr lang="en-US" smtClean="0"/>
              <a:t>Click to edit Master title style</a:t>
            </a:r>
            <a:endParaRPr lang="en-US"/>
          </a:p>
        </p:txBody>
      </p:sp>
      <p:sp>
        <p:nvSpPr>
          <p:cNvPr id="3" name="Text Placeholder 2"/>
          <p:cNvSpPr>
            <a:spLocks noGrp="1"/>
          </p:cNvSpPr>
          <p:nvPr>
            <p:ph type="body" idx="2"/>
          </p:nvPr>
        </p:nvSpPr>
        <p:spPr>
          <a:xfrm>
            <a:off x="219339" y="1406964"/>
            <a:ext cx="4047861"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219339" y="2133600"/>
            <a:ext cx="8696061" cy="3992563"/>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6" name="Footer Placeholder 9"/>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7" name="Slide Number Placeholder 21"/>
          <p:cNvSpPr>
            <a:spLocks noGrp="1"/>
          </p:cNvSpPr>
          <p:nvPr>
            <p:ph type="sldNum" sz="quarter" idx="12"/>
          </p:nvPr>
        </p:nvSpPr>
        <p:spPr/>
        <p:txBody>
          <a:bodyPr/>
          <a:lstStyle>
            <a:lvl1pPr>
              <a:defRPr/>
            </a:lvl1pPr>
          </a:lstStyle>
          <a:p>
            <a:pPr>
              <a:defRPr/>
            </a:pPr>
            <a:fld id="{2C624E03-3ED7-4478-BB73-C6E1C2FB1F58}" type="slidenum">
              <a:rPr lang="en-US" altLang="en-US"/>
              <a:pPr>
                <a:defRPr/>
              </a:pPr>
              <a:t>‹#›</a:t>
            </a:fld>
            <a:endParaRPr lang="en-US" altLang="en-US"/>
          </a:p>
        </p:txBody>
      </p:sp>
    </p:spTree>
    <p:extLst>
      <p:ext uri="{BB962C8B-B14F-4D97-AF65-F5344CB8AC3E}">
        <p14:creationId xmlns:p14="http://schemas.microsoft.com/office/powerpoint/2010/main" val="2744387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lvl1pPr indent="-282575" eaLnBrk="0" hangingPunct="0">
              <a:defRPr sz="2400">
                <a:solidFill>
                  <a:schemeClr val="tx1"/>
                </a:solidFill>
                <a:latin typeface="Arial" charset="0"/>
                <a:ea typeface="ＭＳ Ｐゴシック" pitchFamily="33" charset="-128"/>
              </a:defRPr>
            </a:lvl1pPr>
            <a:lvl2pPr marL="37931725" indent="-37474525" eaLnBrk="0" hangingPunct="0">
              <a:defRPr sz="2400">
                <a:solidFill>
                  <a:schemeClr val="tx1"/>
                </a:solidFill>
                <a:latin typeface="Arial" charset="0"/>
                <a:ea typeface="ＭＳ Ｐゴシック" pitchFamily="33" charset="-128"/>
              </a:defRPr>
            </a:lvl2pPr>
            <a:lvl3pPr eaLnBrk="0" hangingPunct="0">
              <a:defRPr sz="2400">
                <a:solidFill>
                  <a:schemeClr val="tx1"/>
                </a:solidFill>
                <a:latin typeface="Arial" charset="0"/>
                <a:ea typeface="ＭＳ Ｐゴシック" pitchFamily="33" charset="-128"/>
              </a:defRPr>
            </a:lvl3pPr>
            <a:lvl4pPr eaLnBrk="0" hangingPunct="0">
              <a:defRPr sz="2400">
                <a:solidFill>
                  <a:schemeClr val="tx1"/>
                </a:solidFill>
                <a:latin typeface="Arial" charset="0"/>
                <a:ea typeface="ＭＳ Ｐゴシック" pitchFamily="33" charset="-128"/>
              </a:defRPr>
            </a:lvl4pPr>
            <a:lvl5pPr eaLnBrk="0" hangingPunct="0">
              <a:defRPr sz="2400">
                <a:solidFill>
                  <a:schemeClr val="tx1"/>
                </a:solidFill>
                <a:latin typeface="Arial" charset="0"/>
                <a:ea typeface="ＭＳ Ｐゴシック" pitchFamily="33" charset="-128"/>
              </a:defRPr>
            </a:lvl5pPr>
            <a:lvl6pPr marL="457200" eaLnBrk="0" fontAlgn="base" hangingPunct="0">
              <a:spcBef>
                <a:spcPct val="0"/>
              </a:spcBef>
              <a:spcAft>
                <a:spcPct val="0"/>
              </a:spcAft>
              <a:defRPr sz="2400">
                <a:solidFill>
                  <a:schemeClr val="tx1"/>
                </a:solidFill>
                <a:latin typeface="Arial" charset="0"/>
                <a:ea typeface="ＭＳ Ｐゴシック" pitchFamily="33" charset="-128"/>
              </a:defRPr>
            </a:lvl6pPr>
            <a:lvl7pPr marL="914400" eaLnBrk="0" fontAlgn="base" hangingPunct="0">
              <a:spcBef>
                <a:spcPct val="0"/>
              </a:spcBef>
              <a:spcAft>
                <a:spcPct val="0"/>
              </a:spcAft>
              <a:defRPr sz="2400">
                <a:solidFill>
                  <a:schemeClr val="tx1"/>
                </a:solidFill>
                <a:latin typeface="Arial" charset="0"/>
                <a:ea typeface="ＭＳ Ｐゴシック" pitchFamily="33" charset="-128"/>
              </a:defRPr>
            </a:lvl7pPr>
            <a:lvl8pPr marL="1371600" eaLnBrk="0" fontAlgn="base" hangingPunct="0">
              <a:spcBef>
                <a:spcPct val="0"/>
              </a:spcBef>
              <a:spcAft>
                <a:spcPct val="0"/>
              </a:spcAft>
              <a:defRPr sz="2400">
                <a:solidFill>
                  <a:schemeClr val="tx1"/>
                </a:solidFill>
                <a:latin typeface="Arial" charset="0"/>
                <a:ea typeface="ＭＳ Ｐゴシック" pitchFamily="33" charset="-128"/>
              </a:defRPr>
            </a:lvl8pPr>
            <a:lvl9pPr marL="1828800" eaLnBrk="0" fontAlgn="base" hangingPunct="0">
              <a:spcBef>
                <a:spcPct val="0"/>
              </a:spcBef>
              <a:spcAft>
                <a:spcPct val="0"/>
              </a:spcAft>
              <a:defRPr sz="2400">
                <a:solidFill>
                  <a:schemeClr val="tx1"/>
                </a:solidFill>
                <a:latin typeface="Arial" charset="0"/>
                <a:ea typeface="ＭＳ Ｐゴシック" pitchFamily="33" charset="-128"/>
              </a:defRPr>
            </a:lvl9pPr>
          </a:lstStyle>
          <a:p>
            <a:pPr defTabSz="457200" eaLnBrk="1" fontAlgn="base" hangingPunct="1">
              <a:lnSpc>
                <a:spcPts val="3000"/>
              </a:lnSpc>
              <a:spcBef>
                <a:spcPts val="600"/>
              </a:spcBef>
              <a:spcAft>
                <a:spcPct val="0"/>
              </a:spcAft>
              <a:buClr>
                <a:srgbClr val="3891A7"/>
              </a:buClr>
              <a:buSzPct val="80000"/>
              <a:buFont typeface="Wingdings 2" pitchFamily="33" charset="2"/>
              <a:buNone/>
              <a:defRPr/>
            </a:pPr>
            <a:endParaRPr lang="en-US" altLang="en-US" sz="3200" smtClean="0">
              <a:solidFill>
                <a:prstClr val="black"/>
              </a:solidFill>
              <a:latin typeface="Gill Sans MT" pitchFamily="33" charset="-18"/>
            </a:endParaRPr>
          </a:p>
        </p:txBody>
      </p:sp>
      <p:sp>
        <p:nvSpPr>
          <p:cNvPr id="6" name="Process 7"/>
          <p:cNvSpPr>
            <a:spLocks noChangeArrowheads="1"/>
          </p:cNvSpPr>
          <p:nvPr/>
        </p:nvSpPr>
        <p:spPr bwMode="auto">
          <a:xfrm rot="19468671">
            <a:off x="396875" y="954088"/>
            <a:ext cx="685800" cy="204787"/>
          </a:xfrm>
          <a:prstGeom prst="flowChartProcess">
            <a:avLst/>
          </a:prstGeom>
          <a:solidFill>
            <a:srgbClr val="FBFBFB">
              <a:alpha val="45097"/>
            </a:srgbClr>
          </a:solidFill>
          <a:ln w="6350" cap="rnd">
            <a:solidFill>
              <a:srgbClr val="FFFFFF"/>
            </a:solidFill>
            <a:miter lim="800000"/>
            <a:headEnd/>
            <a:tailEnd/>
          </a:ln>
          <a:effectLst>
            <a:outerShdw blurRad="25400" dist="25400" dir="3299947" sx="96001" sy="96001" algn="tl" rotWithShape="0">
              <a:srgbClr val="EBDAB1">
                <a:alpha val="39999"/>
              </a:srgbClr>
            </a:outerShdw>
          </a:effectLst>
        </p:spPr>
        <p:txBody>
          <a:bodyPr anchor="ctr"/>
          <a:lstStyle/>
          <a:p>
            <a:pPr algn="ctr" defTabSz="457200">
              <a:defRPr/>
            </a:pPr>
            <a:endParaRPr lang="en-US">
              <a:solidFill>
                <a:prstClr val="white"/>
              </a:solidFill>
              <a:ea typeface="ＭＳ Ｐゴシック" pitchFamily="33" charset="-128"/>
            </a:endParaRPr>
          </a:p>
        </p:txBody>
      </p:sp>
      <p:sp>
        <p:nvSpPr>
          <p:cNvPr id="7" name="Process 8"/>
          <p:cNvSpPr>
            <a:spLocks noChangeArrowheads="1"/>
          </p:cNvSpPr>
          <p:nvPr/>
        </p:nvSpPr>
        <p:spPr bwMode="auto">
          <a:xfrm rot="2103354" flipH="1">
            <a:off x="5003800" y="936625"/>
            <a:ext cx="649288" cy="204788"/>
          </a:xfrm>
          <a:prstGeom prst="flowChartProcess">
            <a:avLst/>
          </a:prstGeom>
          <a:solidFill>
            <a:srgbClr val="FBFBFB">
              <a:alpha val="45097"/>
            </a:srgbClr>
          </a:solidFill>
          <a:ln w="6350" cap="rnd">
            <a:solidFill>
              <a:srgbClr val="FFFFFF"/>
            </a:solidFill>
            <a:miter lim="800000"/>
            <a:headEnd/>
            <a:tailEnd/>
          </a:ln>
          <a:effectLst>
            <a:outerShdw blurRad="25400" dist="25400" dir="3299947" sx="96001" sy="96001" algn="tl" rotWithShape="0">
              <a:schemeClr val="bg2">
                <a:alpha val="20000"/>
              </a:schemeClr>
            </a:outerShdw>
          </a:effectLst>
        </p:spPr>
        <p:txBody>
          <a:bodyPr anchor="ctr"/>
          <a:lstStyle/>
          <a:p>
            <a:pPr algn="ctr" defTabSz="457200">
              <a:defRPr/>
            </a:pPr>
            <a:endParaRPr lang="en-US" dirty="0">
              <a:solidFill>
                <a:prstClr val="white"/>
              </a:solidFill>
              <a:ea typeface="ＭＳ Ｐゴシック" pitchFamily="33" charset="-128"/>
            </a:endParaRPr>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9" name="Footer Placeholder 5"/>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10" name="Slide Number Placeholder 6"/>
          <p:cNvSpPr>
            <a:spLocks noGrp="1"/>
          </p:cNvSpPr>
          <p:nvPr>
            <p:ph type="sldNum" sz="quarter" idx="12"/>
          </p:nvPr>
        </p:nvSpPr>
        <p:spPr/>
        <p:txBody>
          <a:bodyPr/>
          <a:lstStyle>
            <a:lvl1pPr>
              <a:defRPr smtClean="0"/>
            </a:lvl1pPr>
          </a:lstStyle>
          <a:p>
            <a:pPr>
              <a:defRPr/>
            </a:pPr>
            <a:fld id="{AD2926BB-84F5-4526-8D34-F58DB3D8FCE4}" type="slidenum">
              <a:rPr lang="en-US" altLang="en-US"/>
              <a:pPr>
                <a:defRPr/>
              </a:pPr>
              <a:t>‹#›</a:t>
            </a:fld>
            <a:endParaRPr lang="en-US" altLang="en-US"/>
          </a:p>
        </p:txBody>
      </p:sp>
    </p:spTree>
    <p:extLst>
      <p:ext uri="{BB962C8B-B14F-4D97-AF65-F5344CB8AC3E}">
        <p14:creationId xmlns:p14="http://schemas.microsoft.com/office/powerpoint/2010/main" val="2149323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5" name="Footer Placeholder 9"/>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6" name="Slide Number Placeholder 21"/>
          <p:cNvSpPr>
            <a:spLocks noGrp="1"/>
          </p:cNvSpPr>
          <p:nvPr>
            <p:ph type="sldNum" sz="quarter" idx="12"/>
          </p:nvPr>
        </p:nvSpPr>
        <p:spPr/>
        <p:txBody>
          <a:bodyPr/>
          <a:lstStyle>
            <a:lvl1pPr>
              <a:defRPr/>
            </a:lvl1pPr>
          </a:lstStyle>
          <a:p>
            <a:pPr>
              <a:defRPr/>
            </a:pPr>
            <a:fld id="{FDE6FF95-6F55-4C01-B6D0-D0133C5EC215}" type="slidenum">
              <a:rPr lang="en-US" altLang="en-US"/>
              <a:pPr>
                <a:defRPr/>
              </a:pPr>
              <a:t>‹#›</a:t>
            </a:fld>
            <a:endParaRPr lang="en-US" altLang="en-US"/>
          </a:p>
        </p:txBody>
      </p:sp>
    </p:spTree>
    <p:extLst>
      <p:ext uri="{BB962C8B-B14F-4D97-AF65-F5344CB8AC3E}">
        <p14:creationId xmlns:p14="http://schemas.microsoft.com/office/powerpoint/2010/main" val="1694318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r>
              <a:rPr lang="en-US">
                <a:solidFill>
                  <a:srgbClr val="E7DEC9">
                    <a:shade val="50000"/>
                    <a:satMod val="200000"/>
                  </a:srgbClr>
                </a:solidFill>
              </a:rPr>
              <a:t>2015-01-08</a:t>
            </a:r>
          </a:p>
        </p:txBody>
      </p:sp>
      <p:sp>
        <p:nvSpPr>
          <p:cNvPr id="5" name="Footer Placeholder 9"/>
          <p:cNvSpPr>
            <a:spLocks noGrp="1"/>
          </p:cNvSpPr>
          <p:nvPr>
            <p:ph type="ftr" sz="quarter" idx="11"/>
          </p:nvPr>
        </p:nvSpPr>
        <p:spPr/>
        <p:txBody>
          <a:bodyPr/>
          <a:lstStyle>
            <a:lvl1pPr>
              <a:defRPr/>
            </a:lvl1pPr>
          </a:lstStyle>
          <a:p>
            <a:pPr>
              <a:defRPr/>
            </a:pPr>
            <a:r>
              <a:rPr lang="en-US">
                <a:solidFill>
                  <a:srgbClr val="E7DEC9">
                    <a:shade val="50000"/>
                    <a:satMod val="200000"/>
                  </a:srgbClr>
                </a:solidFill>
              </a:rPr>
              <a:t>ARO MURI Review</a:t>
            </a:r>
          </a:p>
        </p:txBody>
      </p:sp>
      <p:sp>
        <p:nvSpPr>
          <p:cNvPr id="6" name="Slide Number Placeholder 21"/>
          <p:cNvSpPr>
            <a:spLocks noGrp="1"/>
          </p:cNvSpPr>
          <p:nvPr>
            <p:ph type="sldNum" sz="quarter" idx="12"/>
          </p:nvPr>
        </p:nvSpPr>
        <p:spPr/>
        <p:txBody>
          <a:bodyPr/>
          <a:lstStyle>
            <a:lvl1pPr>
              <a:defRPr/>
            </a:lvl1pPr>
          </a:lstStyle>
          <a:p>
            <a:pPr>
              <a:defRPr/>
            </a:pPr>
            <a:fld id="{90C3C5DC-613E-4A32-B806-B34A33207592}" type="slidenum">
              <a:rPr lang="en-US" altLang="en-US"/>
              <a:pPr>
                <a:defRPr/>
              </a:pPr>
              <a:t>‹#›</a:t>
            </a:fld>
            <a:endParaRPr lang="en-US" altLang="en-US"/>
          </a:p>
        </p:txBody>
      </p:sp>
    </p:spTree>
    <p:extLst>
      <p:ext uri="{BB962C8B-B14F-4D97-AF65-F5344CB8AC3E}">
        <p14:creationId xmlns:p14="http://schemas.microsoft.com/office/powerpoint/2010/main" val="1452278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r>
              <a:rPr lang="en-US" altLang="en-US">
                <a:solidFill>
                  <a:prstClr val="white"/>
                </a:solidFill>
              </a:rPr>
              <a:t>2013-11-16</a:t>
            </a: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r>
              <a:rPr lang="en-US" altLang="en-US">
                <a:solidFill>
                  <a:prstClr val="white"/>
                </a:solidFill>
              </a:rPr>
              <a:t>MCAW</a:t>
            </a:r>
          </a:p>
        </p:txBody>
      </p:sp>
      <p:sp>
        <p:nvSpPr>
          <p:cNvPr id="19" name="Slide Number Placeholder 28"/>
          <p:cNvSpPr>
            <a:spLocks noGrp="1"/>
          </p:cNvSpPr>
          <p:nvPr>
            <p:ph type="sldNum" sz="quarter" idx="12"/>
          </p:nvPr>
        </p:nvSpPr>
        <p:spPr>
          <a:xfrm>
            <a:off x="8320088" y="1588"/>
            <a:ext cx="747712" cy="365125"/>
          </a:xfrm>
        </p:spPr>
        <p:txBody>
          <a:bodyPr/>
          <a:lstStyle>
            <a:lvl1pPr>
              <a:defRPr>
                <a:solidFill>
                  <a:schemeClr val="bg1"/>
                </a:solidFill>
              </a:defRPr>
            </a:lvl1pPr>
          </a:lstStyle>
          <a:p>
            <a:fld id="{4BDC1150-8502-4A73-AF7E-94007BEECED1}"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284573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5"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6" name="Slide Number Placeholder 22"/>
          <p:cNvSpPr>
            <a:spLocks noGrp="1"/>
          </p:cNvSpPr>
          <p:nvPr>
            <p:ph type="sldNum" sz="quarter" idx="12"/>
          </p:nvPr>
        </p:nvSpPr>
        <p:spPr/>
        <p:txBody>
          <a:bodyPr/>
          <a:lstStyle>
            <a:lvl1pPr>
              <a:defRPr/>
            </a:lvl1pPr>
          </a:lstStyle>
          <a:p>
            <a:fld id="{C54C7D05-9B08-4067-9EC4-67FB8BD8A5CF}" type="slidenum">
              <a:rPr lang="en-US" altLang="en-US"/>
              <a:pPr/>
              <a:t>‹#›</a:t>
            </a:fld>
            <a:endParaRPr lang="en-US" altLang="en-US"/>
          </a:p>
        </p:txBody>
      </p:sp>
    </p:spTree>
    <p:extLst>
      <p:ext uri="{BB962C8B-B14F-4D97-AF65-F5344CB8AC3E}">
        <p14:creationId xmlns:p14="http://schemas.microsoft.com/office/powerpoint/2010/main" val="1403698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5"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6" name="Slide Number Placeholder 22"/>
          <p:cNvSpPr>
            <a:spLocks noGrp="1"/>
          </p:cNvSpPr>
          <p:nvPr>
            <p:ph type="sldNum" sz="quarter" idx="12"/>
          </p:nvPr>
        </p:nvSpPr>
        <p:spPr/>
        <p:txBody>
          <a:bodyPr/>
          <a:lstStyle>
            <a:lvl1pPr>
              <a:defRPr/>
            </a:lvl1pPr>
          </a:lstStyle>
          <a:p>
            <a:fld id="{F4D34324-84F9-4D2C-A431-8B8FB5C2F355}" type="slidenum">
              <a:rPr lang="en-US" altLang="en-US"/>
              <a:pPr/>
              <a:t>‹#›</a:t>
            </a:fld>
            <a:endParaRPr lang="en-US" altLang="en-US"/>
          </a:p>
        </p:txBody>
      </p:sp>
    </p:spTree>
    <p:extLst>
      <p:ext uri="{BB962C8B-B14F-4D97-AF65-F5344CB8AC3E}">
        <p14:creationId xmlns:p14="http://schemas.microsoft.com/office/powerpoint/2010/main" val="1436554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92320"/>
            <a:ext cx="4038600" cy="5083068"/>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92320"/>
            <a:ext cx="4038600" cy="5083068"/>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6"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7" name="Slide Number Placeholder 22"/>
          <p:cNvSpPr>
            <a:spLocks noGrp="1"/>
          </p:cNvSpPr>
          <p:nvPr>
            <p:ph type="sldNum" sz="quarter" idx="12"/>
          </p:nvPr>
        </p:nvSpPr>
        <p:spPr/>
        <p:txBody>
          <a:bodyPr/>
          <a:lstStyle>
            <a:lvl1pPr>
              <a:defRPr/>
            </a:lvl1pPr>
          </a:lstStyle>
          <a:p>
            <a:fld id="{6D03C309-0989-4D8D-841D-1B8897F61735}" type="slidenum">
              <a:rPr lang="en-US" altLang="en-US"/>
              <a:pPr/>
              <a:t>‹#›</a:t>
            </a:fld>
            <a:endParaRPr lang="en-US" altLang="en-US"/>
          </a:p>
        </p:txBody>
      </p:sp>
    </p:spTree>
    <p:extLst>
      <p:ext uri="{BB962C8B-B14F-4D97-AF65-F5344CB8AC3E}">
        <p14:creationId xmlns:p14="http://schemas.microsoft.com/office/powerpoint/2010/main" val="3104176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1648" y="608076"/>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1677924"/>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18304" y="1677924"/>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135124"/>
            <a:ext cx="4041648" cy="4459595"/>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135124"/>
            <a:ext cx="4041775" cy="4459595"/>
          </a:xfrm>
        </p:spPr>
        <p:txBody>
          <a:bodyPr/>
          <a:lstStyle>
            <a:lvl1pPr>
              <a:defRPr sz="20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25"/>
          <p:cNvSpPr>
            <a:spLocks noGrp="1"/>
          </p:cNvSpPr>
          <p:nvPr>
            <p:ph type="dt" sz="half" idx="10"/>
          </p:nvPr>
        </p:nvSpPr>
        <p:spPr/>
        <p:txBody>
          <a:bodyPr/>
          <a:lstStyle>
            <a:lvl1pPr>
              <a:defRPr/>
            </a:lvl1pPr>
          </a:lstStyle>
          <a:p>
            <a:r>
              <a:rPr lang="en-US" altLang="en-US">
                <a:solidFill>
                  <a:prstClr val="white"/>
                </a:solidFill>
              </a:rPr>
              <a:t>2013-11-16</a:t>
            </a:r>
          </a:p>
        </p:txBody>
      </p:sp>
      <p:sp>
        <p:nvSpPr>
          <p:cNvPr id="8" name="Slide Number Placeholder 26"/>
          <p:cNvSpPr>
            <a:spLocks noGrp="1"/>
          </p:cNvSpPr>
          <p:nvPr>
            <p:ph type="sldNum" sz="quarter" idx="11"/>
          </p:nvPr>
        </p:nvSpPr>
        <p:spPr/>
        <p:txBody>
          <a:bodyPr/>
          <a:lstStyle>
            <a:lvl1pPr>
              <a:defRPr/>
            </a:lvl1pPr>
          </a:lstStyle>
          <a:p>
            <a:fld id="{00ED872F-DCF2-4111-905A-E7146DF70C1F}" type="slidenum">
              <a:rPr lang="en-US" altLang="en-US"/>
              <a:pPr/>
              <a:t>‹#›</a:t>
            </a:fld>
            <a:endParaRPr lang="en-US" altLang="en-US"/>
          </a:p>
        </p:txBody>
      </p:sp>
      <p:sp>
        <p:nvSpPr>
          <p:cNvPr id="9" name="Footer Placeholder 27"/>
          <p:cNvSpPr>
            <a:spLocks noGrp="1"/>
          </p:cNvSpPr>
          <p:nvPr>
            <p:ph type="ftr" sz="quarter" idx="12"/>
          </p:nvPr>
        </p:nvSpPr>
        <p:spPr/>
        <p:txBody>
          <a:bodyPr/>
          <a:lstStyle>
            <a:lvl1pPr>
              <a:defRPr/>
            </a:lvl1pPr>
          </a:lstStyle>
          <a:p>
            <a:r>
              <a:rPr lang="en-US" altLang="en-US">
                <a:solidFill>
                  <a:prstClr val="white"/>
                </a:solidFill>
              </a:rPr>
              <a:t>MCAW</a:t>
            </a:r>
          </a:p>
        </p:txBody>
      </p:sp>
    </p:spTree>
    <p:extLst>
      <p:ext uri="{BB962C8B-B14F-4D97-AF65-F5344CB8AC3E}">
        <p14:creationId xmlns:p14="http://schemas.microsoft.com/office/powerpoint/2010/main" val="2286105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08076"/>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4"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5" name="Slide Number Placeholder 22"/>
          <p:cNvSpPr>
            <a:spLocks noGrp="1"/>
          </p:cNvSpPr>
          <p:nvPr>
            <p:ph type="sldNum" sz="quarter" idx="12"/>
          </p:nvPr>
        </p:nvSpPr>
        <p:spPr/>
        <p:txBody>
          <a:bodyPr/>
          <a:lstStyle>
            <a:lvl1pPr>
              <a:defRPr/>
            </a:lvl1pPr>
          </a:lstStyle>
          <a:p>
            <a:fld id="{3E09AE91-0E61-4E2D-98BD-34AAB5A26C87}" type="slidenum">
              <a:rPr lang="en-US" altLang="en-US"/>
              <a:pPr/>
              <a:t>‹#›</a:t>
            </a:fld>
            <a:endParaRPr lang="en-US" altLang="en-US"/>
          </a:p>
        </p:txBody>
      </p:sp>
    </p:spTree>
    <p:extLst>
      <p:ext uri="{BB962C8B-B14F-4D97-AF65-F5344CB8AC3E}">
        <p14:creationId xmlns:p14="http://schemas.microsoft.com/office/powerpoint/2010/main" val="340107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395D2-DD80-4DD2-AD12-B1A9D517FB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182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3"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4" name="Slide Number Placeholder 22"/>
          <p:cNvSpPr>
            <a:spLocks noGrp="1"/>
          </p:cNvSpPr>
          <p:nvPr>
            <p:ph type="sldNum" sz="quarter" idx="12"/>
          </p:nvPr>
        </p:nvSpPr>
        <p:spPr/>
        <p:txBody>
          <a:bodyPr/>
          <a:lstStyle>
            <a:lvl1pPr>
              <a:defRPr/>
            </a:lvl1pPr>
          </a:lstStyle>
          <a:p>
            <a:fld id="{D7A64A9A-AB13-400C-9068-D94D5F429EE5}" type="slidenum">
              <a:rPr lang="en-US" altLang="en-US"/>
              <a:pPr/>
              <a:t>‹#›</a:t>
            </a:fld>
            <a:endParaRPr lang="en-US" altLang="en-US"/>
          </a:p>
        </p:txBody>
      </p:sp>
    </p:spTree>
    <p:extLst>
      <p:ext uri="{BB962C8B-B14F-4D97-AF65-F5344CB8AC3E}">
        <p14:creationId xmlns:p14="http://schemas.microsoft.com/office/powerpoint/2010/main" val="2453698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6"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7" name="Slide Number Placeholder 22"/>
          <p:cNvSpPr>
            <a:spLocks noGrp="1"/>
          </p:cNvSpPr>
          <p:nvPr>
            <p:ph type="sldNum" sz="quarter" idx="12"/>
          </p:nvPr>
        </p:nvSpPr>
        <p:spPr/>
        <p:txBody>
          <a:bodyPr/>
          <a:lstStyle>
            <a:lvl1pPr>
              <a:defRPr/>
            </a:lvl1pPr>
          </a:lstStyle>
          <a:p>
            <a:fld id="{782AB2AC-FBA5-4649-B613-6CDBD2156EF5}" type="slidenum">
              <a:rPr lang="en-US" altLang="en-US"/>
              <a:pPr/>
              <a:t>‹#›</a:t>
            </a:fld>
            <a:endParaRPr lang="en-US" altLang="en-US"/>
          </a:p>
        </p:txBody>
      </p:sp>
    </p:spTree>
    <p:extLst>
      <p:ext uri="{BB962C8B-B14F-4D97-AF65-F5344CB8AC3E}">
        <p14:creationId xmlns:p14="http://schemas.microsoft.com/office/powerpoint/2010/main" val="1453468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6"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7" name="Slide Number Placeholder 22"/>
          <p:cNvSpPr>
            <a:spLocks noGrp="1"/>
          </p:cNvSpPr>
          <p:nvPr>
            <p:ph type="sldNum" sz="quarter" idx="12"/>
          </p:nvPr>
        </p:nvSpPr>
        <p:spPr/>
        <p:txBody>
          <a:bodyPr/>
          <a:lstStyle>
            <a:lvl1pPr>
              <a:defRPr/>
            </a:lvl1pPr>
          </a:lstStyle>
          <a:p>
            <a:fld id="{EA30AF7A-3F05-466F-A9EB-B99D2EC76747}" type="slidenum">
              <a:rPr lang="en-US" altLang="en-US"/>
              <a:pPr/>
              <a:t>‹#›</a:t>
            </a:fld>
            <a:endParaRPr lang="en-US" altLang="en-US"/>
          </a:p>
        </p:txBody>
      </p:sp>
    </p:spTree>
    <p:extLst>
      <p:ext uri="{BB962C8B-B14F-4D97-AF65-F5344CB8AC3E}">
        <p14:creationId xmlns:p14="http://schemas.microsoft.com/office/powerpoint/2010/main" val="615819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5"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6" name="Slide Number Placeholder 22"/>
          <p:cNvSpPr>
            <a:spLocks noGrp="1"/>
          </p:cNvSpPr>
          <p:nvPr>
            <p:ph type="sldNum" sz="quarter" idx="12"/>
          </p:nvPr>
        </p:nvSpPr>
        <p:spPr/>
        <p:txBody>
          <a:bodyPr/>
          <a:lstStyle>
            <a:lvl1pPr>
              <a:defRPr/>
            </a:lvl1pPr>
          </a:lstStyle>
          <a:p>
            <a:fld id="{D40EEDD1-3B86-46E0-8AE2-B98A8D604E00}" type="slidenum">
              <a:rPr lang="en-US" altLang="en-US"/>
              <a:pPr/>
              <a:t>‹#›</a:t>
            </a:fld>
            <a:endParaRPr lang="en-US" altLang="en-US"/>
          </a:p>
        </p:txBody>
      </p:sp>
    </p:spTree>
    <p:extLst>
      <p:ext uri="{BB962C8B-B14F-4D97-AF65-F5344CB8AC3E}">
        <p14:creationId xmlns:p14="http://schemas.microsoft.com/office/powerpoint/2010/main" val="343988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723375"/>
            <a:ext cx="1905000" cy="5906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23375"/>
            <a:ext cx="6248400" cy="590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r>
              <a:rPr lang="en-US" altLang="en-US">
                <a:solidFill>
                  <a:prstClr val="white"/>
                </a:solidFill>
              </a:rPr>
              <a:t>2013-11-16</a:t>
            </a:r>
          </a:p>
        </p:txBody>
      </p:sp>
      <p:sp>
        <p:nvSpPr>
          <p:cNvPr id="5" name="Footer Placeholder 2"/>
          <p:cNvSpPr>
            <a:spLocks noGrp="1"/>
          </p:cNvSpPr>
          <p:nvPr>
            <p:ph type="ftr" sz="quarter" idx="11"/>
          </p:nvPr>
        </p:nvSpPr>
        <p:spPr/>
        <p:txBody>
          <a:bodyPr/>
          <a:lstStyle>
            <a:lvl1pPr>
              <a:defRPr/>
            </a:lvl1pPr>
          </a:lstStyle>
          <a:p>
            <a:r>
              <a:rPr lang="en-US" altLang="en-US">
                <a:solidFill>
                  <a:prstClr val="white"/>
                </a:solidFill>
              </a:rPr>
              <a:t>MCAW</a:t>
            </a:r>
          </a:p>
        </p:txBody>
      </p:sp>
      <p:sp>
        <p:nvSpPr>
          <p:cNvPr id="6" name="Slide Number Placeholder 22"/>
          <p:cNvSpPr>
            <a:spLocks noGrp="1"/>
          </p:cNvSpPr>
          <p:nvPr>
            <p:ph type="sldNum" sz="quarter" idx="12"/>
          </p:nvPr>
        </p:nvSpPr>
        <p:spPr/>
        <p:txBody>
          <a:bodyPr/>
          <a:lstStyle>
            <a:lvl1pPr>
              <a:defRPr/>
            </a:lvl1pPr>
          </a:lstStyle>
          <a:p>
            <a:fld id="{82DB1B57-6D3F-49D9-9D3C-4CBD31691314}" type="slidenum">
              <a:rPr lang="en-US" altLang="en-US"/>
              <a:pPr/>
              <a:t>‹#›</a:t>
            </a:fld>
            <a:endParaRPr lang="en-US" altLang="en-US"/>
          </a:p>
        </p:txBody>
      </p:sp>
    </p:spTree>
    <p:extLst>
      <p:ext uri="{BB962C8B-B14F-4D97-AF65-F5344CB8AC3E}">
        <p14:creationId xmlns:p14="http://schemas.microsoft.com/office/powerpoint/2010/main" val="2853340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4B8971-8F34-412D-BF55-5DACB3AA9451}" type="datetime1">
              <a:rPr lang="en-US" smtClean="0">
                <a:solidFill>
                  <a:prstClr val="white">
                    <a:tint val="75000"/>
                  </a:prstClr>
                </a:solidFill>
              </a:rPr>
              <a:pPr/>
              <a:t>7/29/2018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6423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B2754-73DB-45FF-BC96-2DDA9A1528AF}" type="datetime1">
              <a:rPr lang="en-US" smtClean="0">
                <a:solidFill>
                  <a:prstClr val="white">
                    <a:tint val="75000"/>
                  </a:prstClr>
                </a:solidFill>
              </a:rPr>
              <a:pPr/>
              <a:t>7/29/2018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7505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750A5C-60A0-431E-9A44-45AE53470C9D}" type="datetime1">
              <a:rPr lang="en-US" smtClean="0">
                <a:solidFill>
                  <a:prstClr val="white">
                    <a:tint val="75000"/>
                  </a:prstClr>
                </a:solidFill>
              </a:rPr>
              <a:pPr/>
              <a:t>7/29/2018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46487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EF7828-5778-4E1E-84AB-8094938FFCF3}" type="datetime1">
              <a:rPr lang="en-US" smtClean="0">
                <a:solidFill>
                  <a:prstClr val="white">
                    <a:tint val="75000"/>
                  </a:prstClr>
                </a:solidFill>
              </a:rPr>
              <a:pPr/>
              <a:t>7/29/2018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62921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A40A5E-E2A5-41BC-94B4-96F9C6A9598D}" type="datetime1">
              <a:rPr lang="en-US" smtClean="0">
                <a:solidFill>
                  <a:prstClr val="white">
                    <a:tint val="75000"/>
                  </a:prstClr>
                </a:solidFill>
              </a:rPr>
              <a:pPr/>
              <a:t>7/29/2018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319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85E8DD-149E-4D99-A57D-C1973A24CE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907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75716F-AEFD-4490-B412-B524EFABE950}" type="datetime1">
              <a:rPr lang="en-US" smtClean="0">
                <a:solidFill>
                  <a:prstClr val="white">
                    <a:tint val="75000"/>
                  </a:prstClr>
                </a:solidFill>
              </a:rPr>
              <a:pPr/>
              <a:t>7/29/2018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9117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8EF069-38EB-4F5B-B454-62310BD728CE}" type="datetime1">
              <a:rPr lang="en-US" smtClean="0">
                <a:solidFill>
                  <a:prstClr val="white">
                    <a:tint val="75000"/>
                  </a:prstClr>
                </a:solidFill>
              </a:rPr>
              <a:pPr/>
              <a:t>7/29/2018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65931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A05FE8-F67A-4EEF-9441-B060CD9CD6E3}" type="datetime1">
              <a:rPr lang="en-US" smtClean="0">
                <a:solidFill>
                  <a:prstClr val="white">
                    <a:tint val="75000"/>
                  </a:prstClr>
                </a:solidFill>
              </a:rPr>
              <a:pPr/>
              <a:t>7/29/2018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7180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2F540C-F231-4590-BF11-B303F26C31AB}" type="datetime1">
              <a:rPr lang="en-US" smtClean="0">
                <a:solidFill>
                  <a:prstClr val="white">
                    <a:tint val="75000"/>
                  </a:prstClr>
                </a:solidFill>
              </a:rPr>
              <a:pPr/>
              <a:t>7/29/2018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19688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EBF44-FFF5-47A1-AB06-11AE84C7425A}" type="datetime1">
              <a:rPr lang="en-US" smtClean="0">
                <a:solidFill>
                  <a:prstClr val="white">
                    <a:tint val="75000"/>
                  </a:prstClr>
                </a:solidFill>
              </a:rPr>
              <a:pPr/>
              <a:t>7/29/2018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68652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188454-0B7B-4668-BB8C-9261A605976D}" type="datetime1">
              <a:rPr lang="en-US" smtClean="0">
                <a:solidFill>
                  <a:prstClr val="white">
                    <a:tint val="75000"/>
                  </a:prstClr>
                </a:solidFill>
              </a:rPr>
              <a:pPr/>
              <a:t>7/29/2018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83223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a:spLocks noGrp="1"/>
          </p:cNvSpPr>
          <p:nvPr>
            <p:ph type="title"/>
          </p:nvPr>
        </p:nvSpPr>
        <p:spPr>
          <a:prstGeom prst="rect">
            <a:avLst/>
          </a:prstGeom>
        </p:spPr>
        <p:txBody>
          <a:bodyPr/>
          <a:lstStyle/>
          <a:p>
            <a:r>
              <a:t>Title Text</a:t>
            </a:r>
          </a:p>
        </p:txBody>
      </p:sp>
      <p:sp>
        <p:nvSpPr>
          <p:cNvPr id="57"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a:spLocks noGrp="1"/>
          </p:cNvSpPr>
          <p:nvPr>
            <p:ph type="sldNum" sz="quarter" idx="2"/>
          </p:nvPr>
        </p:nvSpPr>
        <p:spPr>
          <a:prstGeom prst="rect">
            <a:avLst/>
          </a:prstGeom>
        </p:spPr>
        <p:txBody>
          <a:bodyPr/>
          <a:lstStyle/>
          <a:p>
            <a:fld id="{86CB4B4D-7CA3-9044-876B-883B54F8677D}"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58156241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939D52-4595-4891-ADDB-00521158D8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982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FD9EFE-2F20-411A-AD52-52778465E5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487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94AF35-FC06-45D2-A8F1-8A76B13233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71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02C464-6DC2-488A-B445-C0F5B1760D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388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632F06-D718-4079-89F0-9DC758602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288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3C579D-F66B-4318-BDE1-CF44F8C24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970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9B3581-DBB7-4A66-B79F-396F29DAE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965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8A82BA-1510-4693-B878-43154F0261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343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E821F0-E155-48F7-88C0-5D8BD20EC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341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7A7261-8C00-462A-A2AA-FD7E673D51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1864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29A2C4-7675-4BDB-ADD8-8078A01A96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641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128E6-5FE6-4615-BDDA-AB17CA5EA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694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Blank copy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1152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0D4BDF-D12B-4700-9983-7616CFFA6D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93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7BD7948-4327-44C0-ADAA-00D6AAB838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85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D09ABA-C9EC-4B9C-B1EB-7AE5A05879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1994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6BB334-3858-4F53-A65B-ACDA35BC8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598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Arial" charset="0"/>
              </a:defRPr>
            </a:lvl1pPr>
          </a:lstStyle>
          <a:p>
            <a:pPr fontAlgn="base">
              <a:spcBef>
                <a:spcPct val="0"/>
              </a:spcBef>
              <a:spcAft>
                <a:spcPct val="0"/>
              </a:spcAft>
              <a:defRPr/>
            </a:pPr>
            <a:fld id="{186A9E87-75AD-44D9-88F9-6EE47065FCB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3074986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220663" y="274638"/>
            <a:ext cx="8713787" cy="1143000"/>
          </a:xfrm>
          <a:prstGeom prst="rect">
            <a:avLst/>
          </a:prstGeom>
        </p:spPr>
        <p:txBody>
          <a:bodyPr anchor="ctr">
            <a:normAutofit/>
          </a:bodyPr>
          <a:lstStyle/>
          <a:p>
            <a:r>
              <a:rPr lang="en-US" smtClean="0"/>
              <a:t>Click to edit Master title style</a:t>
            </a:r>
            <a:endParaRPr lang="en-US"/>
          </a:p>
        </p:txBody>
      </p:sp>
      <p:sp>
        <p:nvSpPr>
          <p:cNvPr id="1027" name="Text Placeholder 8"/>
          <p:cNvSpPr>
            <a:spLocks noGrp="1"/>
          </p:cNvSpPr>
          <p:nvPr>
            <p:ph type="body" idx="1"/>
          </p:nvPr>
        </p:nvSpPr>
        <p:spPr bwMode="auto">
          <a:xfrm>
            <a:off x="220663" y="1447800"/>
            <a:ext cx="87137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ea typeface="+mn-ea"/>
                <a:cs typeface="+mn-cs"/>
              </a:defRPr>
            </a:lvl1pPr>
          </a:lstStyle>
          <a:p>
            <a:pPr defTabSz="457200">
              <a:defRPr/>
            </a:pPr>
            <a:r>
              <a:rPr lang="en-US">
                <a:solidFill>
                  <a:srgbClr val="E7DEC9">
                    <a:shade val="50000"/>
                    <a:satMod val="200000"/>
                  </a:srgbClr>
                </a:solidFill>
              </a:rPr>
              <a:t>2015-01-08</a:t>
            </a: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ea typeface="+mn-ea"/>
                <a:cs typeface="+mn-cs"/>
              </a:defRPr>
            </a:lvl1pPr>
          </a:lstStyle>
          <a:p>
            <a:pPr defTabSz="457200">
              <a:defRPr/>
            </a:pPr>
            <a:r>
              <a:rPr lang="en-US">
                <a:solidFill>
                  <a:srgbClr val="E7DEC9">
                    <a:shade val="50000"/>
                    <a:satMod val="200000"/>
                  </a:srgbClr>
                </a:solidFill>
              </a:rPr>
              <a:t>ARO MURI Review</a:t>
            </a:r>
          </a:p>
        </p:txBody>
      </p:sp>
      <p:sp>
        <p:nvSpPr>
          <p:cNvPr id="22" name="Slide Number Placeholder 21"/>
          <p:cNvSpPr>
            <a:spLocks noGrp="1"/>
          </p:cNvSpPr>
          <p:nvPr>
            <p:ph type="sldNum" sz="quarter" idx="4"/>
          </p:nvPr>
        </p:nvSpPr>
        <p:spPr>
          <a:xfrm>
            <a:off x="8613775" y="6305550"/>
            <a:ext cx="457200" cy="476250"/>
          </a:xfrm>
          <a:prstGeom prst="rect">
            <a:avLst/>
          </a:prstGeom>
        </p:spPr>
        <p:txBody>
          <a:bodyPr vert="horz" wrap="square" lIns="91440" tIns="45720" rIns="91440" bIns="45720" numCol="1" anchor="b" anchorCtr="0" compatLnSpc="1">
            <a:prstTxWarp prst="textNoShape">
              <a:avLst/>
            </a:prstTxWarp>
          </a:bodyPr>
          <a:lstStyle>
            <a:lvl1pPr algn="ctr">
              <a:defRPr sz="1200" smtClean="0">
                <a:solidFill>
                  <a:srgbClr val="B5A788"/>
                </a:solidFill>
                <a:latin typeface="Gill Sans MT" pitchFamily="33" charset="-18"/>
              </a:defRPr>
            </a:lvl1pPr>
          </a:lstStyle>
          <a:p>
            <a:pPr defTabSz="457200" fontAlgn="base">
              <a:spcBef>
                <a:spcPct val="0"/>
              </a:spcBef>
              <a:spcAft>
                <a:spcPct val="0"/>
              </a:spcAft>
              <a:defRPr/>
            </a:pPr>
            <a:fld id="{16083D22-9C2D-4259-922D-57B4ABB7DD09}" type="slidenum">
              <a:rPr lang="en-US" altLang="en-US">
                <a:ea typeface="ＭＳ Ｐゴシック" pitchFamily="33" charset="-128"/>
              </a:rPr>
              <a:pPr defTabSz="457200" fontAlgn="base">
                <a:spcBef>
                  <a:spcPct val="0"/>
                </a:spcBef>
                <a:spcAft>
                  <a:spcPct val="0"/>
                </a:spcAft>
                <a:defRPr/>
              </a:pPr>
              <a:t>‹#›</a:t>
            </a:fld>
            <a:endParaRPr lang="en-US" altLang="en-US">
              <a:ea typeface="ＭＳ Ｐゴシック" pitchFamily="33" charset="-128"/>
            </a:endParaRPr>
          </a:p>
        </p:txBody>
      </p:sp>
    </p:spTree>
    <p:extLst>
      <p:ext uri="{BB962C8B-B14F-4D97-AF65-F5344CB8AC3E}">
        <p14:creationId xmlns:p14="http://schemas.microsoft.com/office/powerpoint/2010/main" val="97793646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Lst>
  <p:hf hdr="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ＭＳ Ｐゴシック" pitchFamily="28" charset="-128"/>
          <a:cs typeface="ＭＳ Ｐゴシック" pitchFamily="28" charset="-128"/>
        </a:defRPr>
      </a:lvl1pPr>
      <a:lvl2pPr algn="l" rtl="0" eaLnBrk="0" fontAlgn="base" hangingPunct="0">
        <a:spcBef>
          <a:spcPct val="0"/>
        </a:spcBef>
        <a:spcAft>
          <a:spcPct val="0"/>
        </a:spcAft>
        <a:defRPr sz="4300">
          <a:solidFill>
            <a:srgbClr val="572314"/>
          </a:solidFill>
          <a:latin typeface="Gill Sans MT" pitchFamily="28" charset="-18"/>
          <a:ea typeface="ＭＳ Ｐゴシック" pitchFamily="28" charset="-128"/>
          <a:cs typeface="ＭＳ Ｐゴシック" pitchFamily="28" charset="-128"/>
        </a:defRPr>
      </a:lvl2pPr>
      <a:lvl3pPr algn="l" rtl="0" eaLnBrk="0" fontAlgn="base" hangingPunct="0">
        <a:spcBef>
          <a:spcPct val="0"/>
        </a:spcBef>
        <a:spcAft>
          <a:spcPct val="0"/>
        </a:spcAft>
        <a:defRPr sz="4300">
          <a:solidFill>
            <a:srgbClr val="572314"/>
          </a:solidFill>
          <a:latin typeface="Gill Sans MT" pitchFamily="28" charset="-18"/>
          <a:ea typeface="ＭＳ Ｐゴシック" pitchFamily="28" charset="-128"/>
          <a:cs typeface="ＭＳ Ｐゴシック" pitchFamily="28" charset="-128"/>
        </a:defRPr>
      </a:lvl3pPr>
      <a:lvl4pPr algn="l" rtl="0" eaLnBrk="0" fontAlgn="base" hangingPunct="0">
        <a:spcBef>
          <a:spcPct val="0"/>
        </a:spcBef>
        <a:spcAft>
          <a:spcPct val="0"/>
        </a:spcAft>
        <a:defRPr sz="4300">
          <a:solidFill>
            <a:srgbClr val="572314"/>
          </a:solidFill>
          <a:latin typeface="Gill Sans MT" pitchFamily="28" charset="-18"/>
          <a:ea typeface="ＭＳ Ｐゴシック" pitchFamily="28" charset="-128"/>
          <a:cs typeface="ＭＳ Ｐゴシック" pitchFamily="28" charset="-128"/>
        </a:defRPr>
      </a:lvl4pPr>
      <a:lvl5pPr algn="l" rtl="0" eaLnBrk="0" fontAlgn="base" hangingPunct="0">
        <a:spcBef>
          <a:spcPct val="0"/>
        </a:spcBef>
        <a:spcAft>
          <a:spcPct val="0"/>
        </a:spcAft>
        <a:defRPr sz="4300">
          <a:solidFill>
            <a:srgbClr val="572314"/>
          </a:solidFill>
          <a:latin typeface="Gill Sans MT" pitchFamily="28" charset="-18"/>
          <a:ea typeface="ＭＳ Ｐゴシック" pitchFamily="28" charset="-128"/>
          <a:cs typeface="ＭＳ Ｐゴシック" pitchFamily="28" charset="-128"/>
        </a:defRPr>
      </a:lvl5pPr>
      <a:lvl6pPr marL="457200" algn="l" rtl="0" fontAlgn="base">
        <a:spcBef>
          <a:spcPct val="0"/>
        </a:spcBef>
        <a:spcAft>
          <a:spcPct val="0"/>
        </a:spcAft>
        <a:defRPr sz="4300">
          <a:solidFill>
            <a:srgbClr val="572314"/>
          </a:solidFill>
          <a:latin typeface="Gill Sans MT" pitchFamily="28" charset="-18"/>
          <a:ea typeface="ＭＳ Ｐゴシック" pitchFamily="28" charset="-128"/>
          <a:cs typeface="ＭＳ Ｐゴシック" pitchFamily="28" charset="-128"/>
        </a:defRPr>
      </a:lvl6pPr>
      <a:lvl7pPr marL="914400" algn="l" rtl="0" fontAlgn="base">
        <a:spcBef>
          <a:spcPct val="0"/>
        </a:spcBef>
        <a:spcAft>
          <a:spcPct val="0"/>
        </a:spcAft>
        <a:defRPr sz="4300">
          <a:solidFill>
            <a:srgbClr val="572314"/>
          </a:solidFill>
          <a:latin typeface="Gill Sans MT" pitchFamily="28" charset="-18"/>
          <a:ea typeface="ＭＳ Ｐゴシック" pitchFamily="28" charset="-128"/>
          <a:cs typeface="ＭＳ Ｐゴシック" pitchFamily="28" charset="-128"/>
        </a:defRPr>
      </a:lvl7pPr>
      <a:lvl8pPr marL="1371600" algn="l" rtl="0" fontAlgn="base">
        <a:spcBef>
          <a:spcPct val="0"/>
        </a:spcBef>
        <a:spcAft>
          <a:spcPct val="0"/>
        </a:spcAft>
        <a:defRPr sz="4300">
          <a:solidFill>
            <a:srgbClr val="572314"/>
          </a:solidFill>
          <a:latin typeface="Gill Sans MT" pitchFamily="28" charset="-18"/>
          <a:ea typeface="ＭＳ Ｐゴシック" pitchFamily="28" charset="-128"/>
          <a:cs typeface="ＭＳ Ｐゴシック" pitchFamily="28" charset="-128"/>
        </a:defRPr>
      </a:lvl8pPr>
      <a:lvl9pPr marL="1828800" algn="l" rtl="0" fontAlgn="base">
        <a:spcBef>
          <a:spcPct val="0"/>
        </a:spcBef>
        <a:spcAft>
          <a:spcPct val="0"/>
        </a:spcAft>
        <a:defRPr sz="4300">
          <a:solidFill>
            <a:srgbClr val="572314"/>
          </a:solidFill>
          <a:latin typeface="Gill Sans MT" pitchFamily="28" charset="-18"/>
          <a:ea typeface="ＭＳ Ｐゴシック" pitchFamily="28" charset="-128"/>
          <a:cs typeface="ＭＳ Ｐゴシック" pitchFamily="28" charset="-128"/>
        </a:defRPr>
      </a:lvl9pPr>
    </p:titleStyle>
    <p:bodyStyle>
      <a:lvl1pPr marL="365125" indent="-282575" algn="l" rtl="0" eaLnBrk="0" fontAlgn="base" hangingPunct="0">
        <a:spcBef>
          <a:spcPts val="600"/>
        </a:spcBef>
        <a:spcAft>
          <a:spcPct val="0"/>
        </a:spcAft>
        <a:buClr>
          <a:schemeClr val="accent1"/>
        </a:buClr>
        <a:buSzPct val="80000"/>
        <a:buFont typeface="Wingdings 2" pitchFamily="33" charset="2"/>
        <a:buChar char=""/>
        <a:defRPr sz="3200" kern="1200">
          <a:solidFill>
            <a:schemeClr val="tx1"/>
          </a:solidFill>
          <a:latin typeface="+mn-lt"/>
          <a:ea typeface="ＭＳ Ｐゴシック" pitchFamily="28" charset="-128"/>
          <a:cs typeface="ＭＳ Ｐゴシック" pitchFamily="28" charset="-128"/>
        </a:defRPr>
      </a:lvl1pPr>
      <a:lvl2pPr marL="639763" indent="-236538" algn="l" rtl="0" eaLnBrk="0" fontAlgn="base" hangingPunct="0">
        <a:spcBef>
          <a:spcPts val="550"/>
        </a:spcBef>
        <a:spcAft>
          <a:spcPct val="0"/>
        </a:spcAft>
        <a:buClr>
          <a:schemeClr val="accent1"/>
        </a:buClr>
        <a:buFont typeface="Verdana" pitchFamily="33" charset="0"/>
        <a:buChar char="◦"/>
        <a:defRPr sz="2800" kern="1200">
          <a:solidFill>
            <a:schemeClr val="tx1"/>
          </a:solidFill>
          <a:latin typeface="+mn-lt"/>
          <a:ea typeface="ＭＳ Ｐゴシック" pitchFamily="28" charset="-128"/>
          <a:cs typeface="+mn-cs"/>
        </a:defRPr>
      </a:lvl2pPr>
      <a:lvl3pPr marL="885825" indent="-228600" algn="l" rtl="0" eaLnBrk="0" fontAlgn="base" hangingPunct="0">
        <a:spcBef>
          <a:spcPct val="20000"/>
        </a:spcBef>
        <a:spcAft>
          <a:spcPct val="0"/>
        </a:spcAft>
        <a:buClr>
          <a:schemeClr val="accent2"/>
        </a:buClr>
        <a:buFont typeface="Wingdings 2" pitchFamily="33" charset="2"/>
        <a:buChar char=""/>
        <a:defRPr sz="2400" kern="1200">
          <a:solidFill>
            <a:schemeClr val="tx1"/>
          </a:solidFill>
          <a:latin typeface="+mn-lt"/>
          <a:ea typeface="ＭＳ Ｐゴシック" pitchFamily="28" charset="-128"/>
          <a:cs typeface="+mn-cs"/>
        </a:defRPr>
      </a:lvl3pPr>
      <a:lvl4pPr marL="1096963" indent="-173038" algn="l" rtl="0" eaLnBrk="0" fontAlgn="base" hangingPunct="0">
        <a:spcBef>
          <a:spcPct val="20000"/>
        </a:spcBef>
        <a:spcAft>
          <a:spcPct val="0"/>
        </a:spcAft>
        <a:buClr>
          <a:srgbClr val="C32D2E"/>
        </a:buClr>
        <a:buFont typeface="Wingdings 2" pitchFamily="33" charset="2"/>
        <a:buChar char=""/>
        <a:defRPr sz="2000" kern="1200">
          <a:solidFill>
            <a:schemeClr val="tx1"/>
          </a:solidFill>
          <a:latin typeface="+mn-lt"/>
          <a:ea typeface="ＭＳ Ｐゴシック" pitchFamily="28" charset="-128"/>
          <a:cs typeface="+mn-cs"/>
        </a:defRPr>
      </a:lvl4pPr>
      <a:lvl5pPr marL="1296988" indent="-182563" algn="l" rtl="0" eaLnBrk="0" fontAlgn="base" hangingPunct="0">
        <a:spcBef>
          <a:spcPct val="20000"/>
        </a:spcBef>
        <a:spcAft>
          <a:spcPct val="0"/>
        </a:spcAft>
        <a:buClr>
          <a:srgbClr val="84AA33"/>
        </a:buClr>
        <a:buFont typeface="Wingdings 2" pitchFamily="33" charset="2"/>
        <a:buChar char=""/>
        <a:defRPr sz="2000" kern="1200">
          <a:solidFill>
            <a:schemeClr val="tx1"/>
          </a:solidFill>
          <a:latin typeface="+mn-lt"/>
          <a:ea typeface="ＭＳ Ｐゴシック" pitchFamily="28" charset="-128"/>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Georgia" charset="0"/>
                <a:ea typeface="ＭＳ Ｐゴシック" charset="-128"/>
              </a:defRPr>
            </a:lvl1pPr>
            <a:lvl2pPr marL="37931725" indent="-37474525">
              <a:defRPr>
                <a:solidFill>
                  <a:schemeClr val="tx1"/>
                </a:solidFill>
                <a:latin typeface="Georgia" charset="0"/>
                <a:ea typeface="ＭＳ Ｐゴシック" charset="-128"/>
              </a:defRPr>
            </a:lvl2pPr>
            <a:lvl3pPr>
              <a:defRPr>
                <a:solidFill>
                  <a:schemeClr val="tx1"/>
                </a:solidFill>
                <a:latin typeface="Georgia" charset="0"/>
                <a:ea typeface="ＭＳ Ｐゴシック" charset="-128"/>
              </a:defRPr>
            </a:lvl3pPr>
            <a:lvl4pPr>
              <a:defRPr>
                <a:solidFill>
                  <a:schemeClr val="tx1"/>
                </a:solidFill>
                <a:latin typeface="Georgia" charset="0"/>
                <a:ea typeface="ＭＳ Ｐゴシック" charset="-128"/>
              </a:defRPr>
            </a:lvl4pPr>
            <a:lvl5pPr>
              <a:defRPr>
                <a:solidFill>
                  <a:schemeClr val="tx1"/>
                </a:solidFill>
                <a:latin typeface="Georgia" charset="0"/>
                <a:ea typeface="ＭＳ Ｐゴシック" charset="-128"/>
              </a:defRPr>
            </a:lvl5pPr>
            <a:lvl6pPr marL="457200" fontAlgn="base">
              <a:spcBef>
                <a:spcPct val="0"/>
              </a:spcBef>
              <a:spcAft>
                <a:spcPct val="0"/>
              </a:spcAft>
              <a:defRPr>
                <a:solidFill>
                  <a:schemeClr val="tx1"/>
                </a:solidFill>
                <a:latin typeface="Georgia" charset="0"/>
                <a:ea typeface="ＭＳ Ｐゴシック" charset="-128"/>
              </a:defRPr>
            </a:lvl6pPr>
            <a:lvl7pPr marL="914400" fontAlgn="base">
              <a:spcBef>
                <a:spcPct val="0"/>
              </a:spcBef>
              <a:spcAft>
                <a:spcPct val="0"/>
              </a:spcAft>
              <a:defRPr>
                <a:solidFill>
                  <a:schemeClr val="tx1"/>
                </a:solidFill>
                <a:latin typeface="Georgia" charset="0"/>
                <a:ea typeface="ＭＳ Ｐゴシック" charset="-128"/>
              </a:defRPr>
            </a:lvl7pPr>
            <a:lvl8pPr marL="1371600" fontAlgn="base">
              <a:spcBef>
                <a:spcPct val="0"/>
              </a:spcBef>
              <a:spcAft>
                <a:spcPct val="0"/>
              </a:spcAft>
              <a:defRPr>
                <a:solidFill>
                  <a:schemeClr val="tx1"/>
                </a:solidFill>
                <a:latin typeface="Georgia" charset="0"/>
                <a:ea typeface="ＭＳ Ｐゴシック" charset="-128"/>
              </a:defRPr>
            </a:lvl8pPr>
            <a:lvl9pPr marL="1828800" fontAlgn="base">
              <a:spcBef>
                <a:spcPct val="0"/>
              </a:spcBef>
              <a:spcAft>
                <a:spcPct val="0"/>
              </a:spcAft>
              <a:defRPr>
                <a:solidFill>
                  <a:schemeClr val="tx1"/>
                </a:solidFill>
                <a:latin typeface="Georgia" charset="0"/>
                <a:ea typeface="ＭＳ Ｐゴシック" charset="-128"/>
              </a:defRPr>
            </a:lvl9pPr>
          </a:lstStyle>
          <a:p>
            <a:pPr algn="ctr" defTabSz="457200" fontAlgn="base">
              <a:spcBef>
                <a:spcPct val="0"/>
              </a:spcBef>
              <a:spcAft>
                <a:spcPct val="0"/>
              </a:spcAft>
            </a:pPr>
            <a:endParaRPr lang="en-US" altLang="en-US">
              <a:solidFill>
                <a:srgbClr val="FFFFFF"/>
              </a:solidFill>
            </a:endParaRPr>
          </a:p>
        </p:txBody>
      </p:sp>
      <p:sp>
        <p:nvSpPr>
          <p:cNvPr id="1039" name="Title Placeholder 21"/>
          <p:cNvSpPr>
            <a:spLocks noGrp="1"/>
          </p:cNvSpPr>
          <p:nvPr>
            <p:ph type="title"/>
          </p:nvPr>
        </p:nvSpPr>
        <p:spPr bwMode="auto">
          <a:xfrm>
            <a:off x="457200" y="625475"/>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40" name="Text Placeholder 12"/>
          <p:cNvSpPr>
            <a:spLocks noGrp="1"/>
          </p:cNvSpPr>
          <p:nvPr>
            <p:ph type="body" idx="1"/>
          </p:nvPr>
        </p:nvSpPr>
        <p:spPr bwMode="auto">
          <a:xfrm>
            <a:off x="457200" y="1692275"/>
            <a:ext cx="82296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608763" y="39688"/>
            <a:ext cx="957262" cy="457200"/>
          </a:xfrm>
          <a:prstGeom prst="rect">
            <a:avLst/>
          </a:prstGeom>
        </p:spPr>
        <p:txBody>
          <a:bodyPr vert="horz" wrap="square" lIns="91440" tIns="45720" rIns="91440" bIns="45720" numCol="1" anchor="t" anchorCtr="0" compatLnSpc="1">
            <a:prstTxWarp prst="textNoShape">
              <a:avLst/>
            </a:prstTxWarp>
          </a:bodyPr>
          <a:lstStyle>
            <a:lvl1pPr>
              <a:defRPr sz="800">
                <a:solidFill>
                  <a:schemeClr val="bg1"/>
                </a:solidFill>
                <a:latin typeface="Georgia" charset="0"/>
              </a:defRPr>
            </a:lvl1pPr>
          </a:lstStyle>
          <a:p>
            <a:pPr defTabSz="457200" fontAlgn="base">
              <a:spcBef>
                <a:spcPct val="0"/>
              </a:spcBef>
              <a:spcAft>
                <a:spcPct val="0"/>
              </a:spcAft>
            </a:pPr>
            <a:r>
              <a:rPr lang="en-US" altLang="en-US">
                <a:solidFill>
                  <a:prstClr val="white"/>
                </a:solidFill>
                <a:ea typeface="ＭＳ Ｐゴシック" charset="-128"/>
              </a:rPr>
              <a:t>2013-11-16</a:t>
            </a:r>
          </a:p>
        </p:txBody>
      </p:sp>
      <p:sp>
        <p:nvSpPr>
          <p:cNvPr id="3" name="Footer Placeholder 2"/>
          <p:cNvSpPr>
            <a:spLocks noGrp="1"/>
          </p:cNvSpPr>
          <p:nvPr>
            <p:ph type="ftr" sz="quarter" idx="3"/>
          </p:nvPr>
        </p:nvSpPr>
        <p:spPr>
          <a:xfrm>
            <a:off x="5257800" y="39688"/>
            <a:ext cx="1325563" cy="457200"/>
          </a:xfrm>
          <a:prstGeom prst="rect">
            <a:avLst/>
          </a:prstGeom>
        </p:spPr>
        <p:txBody>
          <a:bodyPr vert="horz" wrap="square" lIns="91440" tIns="45720" rIns="91440" bIns="45720" numCol="1" anchor="t" anchorCtr="0" compatLnSpc="1">
            <a:prstTxWarp prst="textNoShape">
              <a:avLst/>
            </a:prstTxWarp>
          </a:bodyPr>
          <a:lstStyle>
            <a:lvl1pPr algn="r">
              <a:defRPr sz="800">
                <a:solidFill>
                  <a:schemeClr val="bg1"/>
                </a:solidFill>
                <a:latin typeface="Georgia" charset="0"/>
              </a:defRPr>
            </a:lvl1pPr>
          </a:lstStyle>
          <a:p>
            <a:pPr defTabSz="457200" fontAlgn="base">
              <a:spcBef>
                <a:spcPct val="0"/>
              </a:spcBef>
              <a:spcAft>
                <a:spcPct val="0"/>
              </a:spcAft>
            </a:pPr>
            <a:r>
              <a:rPr lang="en-US" altLang="en-US">
                <a:solidFill>
                  <a:prstClr val="white"/>
                </a:solidFill>
                <a:ea typeface="ＭＳ Ｐゴシック" charset="-128"/>
              </a:rPr>
              <a:t>MCAW</a:t>
            </a: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a:solidFill>
                  <a:srgbClr val="FFFFFF"/>
                </a:solidFill>
                <a:latin typeface="Georgia" charset="0"/>
              </a:defRPr>
            </a:lvl1pPr>
          </a:lstStyle>
          <a:p>
            <a:pPr defTabSz="457200" fontAlgn="base">
              <a:spcBef>
                <a:spcPct val="0"/>
              </a:spcBef>
              <a:spcAft>
                <a:spcPct val="0"/>
              </a:spcAft>
            </a:pPr>
            <a:fld id="{530E473D-9187-473E-8185-BFC0FD82CD2B}" type="slidenum">
              <a:rPr lang="en-US" altLang="en-US">
                <a:ea typeface="ＭＳ Ｐゴシック" charset="-128"/>
              </a:rPr>
              <a:pPr defTabSz="457200" fontAlgn="base">
                <a:spcBef>
                  <a:spcPct val="0"/>
                </a:spcBef>
                <a:spcAft>
                  <a:spcPct val="0"/>
                </a:spcAft>
              </a:pPr>
              <a:t>‹#›</a:t>
            </a:fld>
            <a:endParaRPr lang="en-US" altLang="en-US">
              <a:ea typeface="ＭＳ Ｐゴシック" charset="-128"/>
            </a:endParaRPr>
          </a:p>
        </p:txBody>
      </p:sp>
    </p:spTree>
    <p:extLst>
      <p:ext uri="{BB962C8B-B14F-4D97-AF65-F5344CB8AC3E}">
        <p14:creationId xmlns:p14="http://schemas.microsoft.com/office/powerpoint/2010/main" val="356030140"/>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hf hdr="0"/>
  <p:txStyles>
    <p:titleStyle>
      <a:lvl1pPr algn="l" rtl="0" fontAlgn="base">
        <a:spcBef>
          <a:spcPct val="0"/>
        </a:spcBef>
        <a:spcAft>
          <a:spcPct val="0"/>
        </a:spcAft>
        <a:defRPr sz="4000" kern="1200">
          <a:solidFill>
            <a:schemeClr val="tx2"/>
          </a:solidFill>
          <a:latin typeface="+mj-lt"/>
          <a:ea typeface="ＭＳ Ｐゴシック" charset="-128"/>
          <a:cs typeface="+mj-cs"/>
        </a:defRPr>
      </a:lvl1pPr>
      <a:lvl2pPr algn="l" rtl="0" fontAlgn="base">
        <a:spcBef>
          <a:spcPct val="0"/>
        </a:spcBef>
        <a:spcAft>
          <a:spcPct val="0"/>
        </a:spcAft>
        <a:defRPr sz="4000">
          <a:solidFill>
            <a:schemeClr val="tx2"/>
          </a:solidFill>
          <a:latin typeface="Trebuchet MS" charset="0"/>
          <a:ea typeface="ＭＳ Ｐゴシック" charset="-128"/>
        </a:defRPr>
      </a:lvl2pPr>
      <a:lvl3pPr algn="l" rtl="0" fontAlgn="base">
        <a:spcBef>
          <a:spcPct val="0"/>
        </a:spcBef>
        <a:spcAft>
          <a:spcPct val="0"/>
        </a:spcAft>
        <a:defRPr sz="4000">
          <a:solidFill>
            <a:schemeClr val="tx2"/>
          </a:solidFill>
          <a:latin typeface="Trebuchet MS" charset="0"/>
          <a:ea typeface="ＭＳ Ｐゴシック" charset="-128"/>
        </a:defRPr>
      </a:lvl3pPr>
      <a:lvl4pPr algn="l" rtl="0" fontAlgn="base">
        <a:spcBef>
          <a:spcPct val="0"/>
        </a:spcBef>
        <a:spcAft>
          <a:spcPct val="0"/>
        </a:spcAft>
        <a:defRPr sz="4000">
          <a:solidFill>
            <a:schemeClr val="tx2"/>
          </a:solidFill>
          <a:latin typeface="Trebuchet MS" charset="0"/>
          <a:ea typeface="ＭＳ Ｐゴシック" charset="-128"/>
        </a:defRPr>
      </a:lvl4pPr>
      <a:lvl5pPr algn="l" rtl="0" fontAlgn="base">
        <a:spcBef>
          <a:spcPct val="0"/>
        </a:spcBef>
        <a:spcAft>
          <a:spcPct val="0"/>
        </a:spcAft>
        <a:defRPr sz="4000">
          <a:solidFill>
            <a:schemeClr val="tx2"/>
          </a:solidFill>
          <a:latin typeface="Trebuchet MS" charset="0"/>
          <a:ea typeface="ＭＳ Ｐゴシック" charset="-128"/>
        </a:defRPr>
      </a:lvl5pPr>
      <a:lvl6pPr marL="457200" algn="l" rtl="0" fontAlgn="base">
        <a:spcBef>
          <a:spcPct val="0"/>
        </a:spcBef>
        <a:spcAft>
          <a:spcPct val="0"/>
        </a:spcAft>
        <a:defRPr sz="4000">
          <a:solidFill>
            <a:schemeClr val="tx2"/>
          </a:solidFill>
          <a:latin typeface="Trebuchet MS" charset="0"/>
          <a:ea typeface="ＭＳ Ｐゴシック" charset="-128"/>
        </a:defRPr>
      </a:lvl6pPr>
      <a:lvl7pPr marL="914400" algn="l" rtl="0" fontAlgn="base">
        <a:spcBef>
          <a:spcPct val="0"/>
        </a:spcBef>
        <a:spcAft>
          <a:spcPct val="0"/>
        </a:spcAft>
        <a:defRPr sz="4000">
          <a:solidFill>
            <a:schemeClr val="tx2"/>
          </a:solidFill>
          <a:latin typeface="Trebuchet MS" charset="0"/>
          <a:ea typeface="ＭＳ Ｐゴシック" charset="-128"/>
        </a:defRPr>
      </a:lvl7pPr>
      <a:lvl8pPr marL="1371600" algn="l" rtl="0" fontAlgn="base">
        <a:spcBef>
          <a:spcPct val="0"/>
        </a:spcBef>
        <a:spcAft>
          <a:spcPct val="0"/>
        </a:spcAft>
        <a:defRPr sz="4000">
          <a:solidFill>
            <a:schemeClr val="tx2"/>
          </a:solidFill>
          <a:latin typeface="Trebuchet MS" charset="0"/>
          <a:ea typeface="ＭＳ Ｐゴシック" charset="-128"/>
        </a:defRPr>
      </a:lvl8pPr>
      <a:lvl9pPr marL="1828800" algn="l" rtl="0" fontAlgn="base">
        <a:spcBef>
          <a:spcPct val="0"/>
        </a:spcBef>
        <a:spcAft>
          <a:spcPct val="0"/>
        </a:spcAft>
        <a:defRPr sz="4000">
          <a:solidFill>
            <a:schemeClr val="tx2"/>
          </a:solidFill>
          <a:latin typeface="Trebuchet MS" charset="0"/>
          <a:ea typeface="ＭＳ Ｐゴシック" charset="-128"/>
        </a:defRPr>
      </a:lvl9pPr>
    </p:titleStyle>
    <p:bodyStyle>
      <a:lvl1pPr marL="365125" indent="-255588" algn="l" rtl="0" fontAlgn="base">
        <a:spcBef>
          <a:spcPts val="300"/>
        </a:spcBef>
        <a:spcAft>
          <a:spcPts val="1800"/>
        </a:spcAft>
        <a:buClr>
          <a:srgbClr val="A04DA3"/>
        </a:buClr>
        <a:buFont typeface="Georgia" charset="0"/>
        <a:buChar char="•"/>
        <a:defRPr sz="2800" kern="1200">
          <a:solidFill>
            <a:schemeClr val="tx1"/>
          </a:solidFill>
          <a:latin typeface="+mn-lt"/>
          <a:ea typeface="ＭＳ Ｐゴシック" charset="-128"/>
          <a:cs typeface="+mn-cs"/>
        </a:defRPr>
      </a:lvl1pPr>
      <a:lvl2pPr marL="657225" indent="-246063" algn="l" rtl="0" fontAlgn="base">
        <a:spcBef>
          <a:spcPts val="300"/>
        </a:spcBef>
        <a:spcAft>
          <a:spcPts val="1800"/>
        </a:spcAft>
        <a:buClr>
          <a:schemeClr val="accent2"/>
        </a:buClr>
        <a:buFont typeface="Georgia" charset="0"/>
        <a:buChar char="▫"/>
        <a:defRPr sz="2600" kern="1200">
          <a:solidFill>
            <a:schemeClr val="accent2"/>
          </a:solidFill>
          <a:latin typeface="+mn-lt"/>
          <a:ea typeface="ＭＳ Ｐゴシック" charset="-128"/>
          <a:cs typeface="+mn-cs"/>
        </a:defRPr>
      </a:lvl2pPr>
      <a:lvl3pPr marL="922338" indent="-219075" algn="l" rtl="0" fontAlgn="base">
        <a:spcBef>
          <a:spcPts val="300"/>
        </a:spcBef>
        <a:spcAft>
          <a:spcPts val="1800"/>
        </a:spcAft>
        <a:buClr>
          <a:schemeClr val="accent1"/>
        </a:buClr>
        <a:buFont typeface="Wingdings 2" charset="2"/>
        <a:buChar char=""/>
        <a:defRPr sz="2400" kern="1200">
          <a:solidFill>
            <a:schemeClr val="accent1"/>
          </a:solidFill>
          <a:latin typeface="+mn-lt"/>
          <a:ea typeface="ＭＳ Ｐゴシック" charset="-128"/>
          <a:cs typeface="+mn-cs"/>
        </a:defRPr>
      </a:lvl3pPr>
      <a:lvl4pPr marL="1179513" indent="-200025" algn="l" rtl="0" fontAlgn="base">
        <a:spcBef>
          <a:spcPts val="300"/>
        </a:spcBef>
        <a:spcAft>
          <a:spcPts val="1800"/>
        </a:spcAft>
        <a:buClr>
          <a:schemeClr val="accent1"/>
        </a:buClr>
        <a:buFont typeface="Wingdings 2" charset="2"/>
        <a:buChar char=""/>
        <a:defRPr sz="2200" kern="1200">
          <a:solidFill>
            <a:schemeClr val="accent1"/>
          </a:solidFill>
          <a:latin typeface="+mn-lt"/>
          <a:ea typeface="ＭＳ Ｐゴシック" charset="-128"/>
          <a:cs typeface="+mn-cs"/>
        </a:defRPr>
      </a:lvl4pPr>
      <a:lvl5pPr marL="1389063" indent="-182563" algn="l" rtl="0" fontAlgn="base">
        <a:spcBef>
          <a:spcPts val="300"/>
        </a:spcBef>
        <a:spcAft>
          <a:spcPts val="1800"/>
        </a:spcAft>
        <a:buClr>
          <a:srgbClr val="A04DA3"/>
        </a:buClr>
        <a:buFont typeface="Georgia" charset="0"/>
        <a:buChar char="▫"/>
        <a:defRPr sz="2000" kern="1200">
          <a:solidFill>
            <a:srgbClr val="A04DA3"/>
          </a:solidFill>
          <a:latin typeface="+mn-lt"/>
          <a:ea typeface="ＭＳ Ｐゴシック" charset="-128"/>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9FA6D-47D2-46B2-9491-60A361011294}" type="datetime1">
              <a:rPr lang="en-US" smtClean="0">
                <a:solidFill>
                  <a:prstClr val="white">
                    <a:tint val="75000"/>
                  </a:prstClr>
                </a:solidFill>
              </a:rPr>
              <a:pPr/>
              <a:t>7/29/2018</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480D-B1EC-4774-907A-1C9ABD12018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37539998"/>
      </p:ext>
    </p:extLst>
  </p:cSld>
  <p:clrMap bg1="dk1" tx1="lt1" bg2="dk2"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60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baseline="0">
                <a:latin typeface="+mn-lt"/>
              </a:defRPr>
            </a:lvl1pPr>
          </a:lstStyle>
          <a:p>
            <a:pPr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baseline="0">
                <a:latin typeface="+mn-lt"/>
              </a:defRPr>
            </a:lvl1pPr>
          </a:lstStyle>
          <a:p>
            <a:pPr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baseline="0">
                <a:latin typeface="+mn-lt"/>
              </a:defRPr>
            </a:lvl1pPr>
          </a:lstStyle>
          <a:p>
            <a:pPr fontAlgn="base">
              <a:spcBef>
                <a:spcPct val="0"/>
              </a:spcBef>
              <a:spcAft>
                <a:spcPct val="0"/>
              </a:spcAft>
              <a:defRPr/>
            </a:pPr>
            <a:fld id="{F23C72F9-261F-4FEE-B503-8DBC57DF8A4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25835059"/>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tif"/><Relationship Id="rId7" Type="http://schemas.openxmlformats.org/officeDocument/2006/relationships/image" Target="../media/image29.jpeg"/><Relationship Id="rId2" Type="http://schemas.openxmlformats.org/officeDocument/2006/relationships/image" Target="../media/image24.tif"/><Relationship Id="rId1" Type="http://schemas.openxmlformats.org/officeDocument/2006/relationships/slideLayout" Target="../slideLayouts/slideLayout46.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tif"/><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6.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s://arxiv.org/abs/1807.02906"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image" Target="../media/image73.wmf"/><Relationship Id="rId5" Type="http://schemas.openxmlformats.org/officeDocument/2006/relationships/oleObject" Target="../embeddings/oleObject4.bin"/><Relationship Id="rId10" Type="http://schemas.openxmlformats.org/officeDocument/2006/relationships/oleObject" Target="../embeddings/oleObject7.bin"/><Relationship Id="rId4" Type="http://schemas.openxmlformats.org/officeDocument/2006/relationships/image" Target="../media/image72.wmf"/><Relationship Id="rId9"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5.wmf"/></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5.xml"/><Relationship Id="rId1" Type="http://schemas.openxmlformats.org/officeDocument/2006/relationships/vmlDrawing" Target="../drawings/vmlDrawing5.vml"/><Relationship Id="rId4" Type="http://schemas.openxmlformats.org/officeDocument/2006/relationships/image" Target="../media/image83.emf"/></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5.xml"/><Relationship Id="rId4" Type="http://schemas.openxmlformats.org/officeDocument/2006/relationships/image" Target="../media/image26.jpg"/></Relationships>
</file>

<file path=ppt/slides/_rels/slide58.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oleObject" Target="../embeddings/oleObject15.bin"/><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90.wmf"/><Relationship Id="rId2" Type="http://schemas.openxmlformats.org/officeDocument/2006/relationships/slideLayout" Target="../slideLayouts/slideLayout25.xml"/><Relationship Id="rId1" Type="http://schemas.openxmlformats.org/officeDocument/2006/relationships/vmlDrawing" Target="../drawings/vmlDrawing6.vml"/><Relationship Id="rId6" Type="http://schemas.openxmlformats.org/officeDocument/2006/relationships/image" Target="../media/image87.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89.wmf"/><Relationship Id="rId4" Type="http://schemas.openxmlformats.org/officeDocument/2006/relationships/image" Target="../media/image86.wmf"/><Relationship Id="rId9" Type="http://schemas.openxmlformats.org/officeDocument/2006/relationships/oleObject" Target="../embeddings/oleObject13.bin"/><Relationship Id="rId14" Type="http://schemas.openxmlformats.org/officeDocument/2006/relationships/image" Target="../media/image91.wmf"/></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image" Target="../media/image92.wmf"/><Relationship Id="rId5" Type="http://schemas.openxmlformats.org/officeDocument/2006/relationships/oleObject" Target="../embeddings/oleObject16.bin"/><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slideLayout" Target="../slideLayouts/slideLayout25.xml"/><Relationship Id="rId1" Type="http://schemas.openxmlformats.org/officeDocument/2006/relationships/vmlDrawing" Target="../drawings/vmlDrawing8.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01.wmf"/></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5.xml"/><Relationship Id="rId1" Type="http://schemas.openxmlformats.org/officeDocument/2006/relationships/vmlDrawing" Target="../drawings/vmlDrawing9.vml"/><Relationship Id="rId5" Type="http://schemas.openxmlformats.org/officeDocument/2006/relationships/image" Target="../media/image107.emf"/><Relationship Id="rId4" Type="http://schemas.openxmlformats.org/officeDocument/2006/relationships/image" Target="../media/image106.wmf"/></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7.png"/><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3"/>
          <p:cNvPicPr>
            <a:picLocks noChangeAspect="1" noChangeArrowheads="1"/>
          </p:cNvPicPr>
          <p:nvPr/>
        </p:nvPicPr>
        <p:blipFill rotWithShape="1">
          <a:blip r:embed="rId2" cstate="print"/>
          <a:srcRect t="2" b="3103"/>
          <a:stretch/>
        </p:blipFill>
        <p:spPr bwMode="auto">
          <a:xfrm>
            <a:off x="0" y="0"/>
            <a:ext cx="9144000" cy="6858000"/>
          </a:xfrm>
          <a:prstGeom prst="rect">
            <a:avLst/>
          </a:prstGeom>
          <a:noFill/>
          <a:ln w="9525" algn="ctr">
            <a:noFill/>
            <a:miter lim="800000"/>
            <a:headEnd/>
            <a:tailEnd/>
          </a:ln>
        </p:spPr>
      </p:pic>
      <p:sp>
        <p:nvSpPr>
          <p:cNvPr id="66565" name="TextBox 6"/>
          <p:cNvSpPr txBox="1">
            <a:spLocks noChangeArrowheads="1"/>
          </p:cNvSpPr>
          <p:nvPr/>
        </p:nvSpPr>
        <p:spPr bwMode="auto">
          <a:xfrm>
            <a:off x="533400" y="4419361"/>
            <a:ext cx="3733800" cy="400110"/>
          </a:xfrm>
          <a:prstGeom prst="rect">
            <a:avLst/>
          </a:prstGeom>
          <a:noFill/>
          <a:ln w="9525">
            <a:noFill/>
            <a:miter lim="800000"/>
            <a:headEnd/>
            <a:tailEnd/>
          </a:ln>
        </p:spPr>
        <p:txBody>
          <a:bodyPr wrap="square">
            <a:spAutoFit/>
          </a:bodyPr>
          <a:lstStyle/>
          <a:p>
            <a:pPr fontAlgn="base">
              <a:spcBef>
                <a:spcPct val="0"/>
              </a:spcBef>
              <a:spcAft>
                <a:spcPct val="0"/>
              </a:spcAft>
            </a:pPr>
            <a:r>
              <a:rPr lang="en-US" sz="2000" dirty="0">
                <a:solidFill>
                  <a:srgbClr val="FFFFFF"/>
                </a:solidFill>
              </a:rPr>
              <a:t>Cheng </a:t>
            </a:r>
            <a:r>
              <a:rPr lang="en-US" sz="2000" dirty="0" smtClean="0">
                <a:solidFill>
                  <a:srgbClr val="FFFFFF"/>
                </a:solidFill>
              </a:rPr>
              <a:t>Chin</a:t>
            </a:r>
          </a:p>
        </p:txBody>
      </p:sp>
      <p:sp>
        <p:nvSpPr>
          <p:cNvPr id="66567" name="Rectangle 10"/>
          <p:cNvSpPr>
            <a:spLocks noChangeArrowheads="1"/>
          </p:cNvSpPr>
          <p:nvPr/>
        </p:nvSpPr>
        <p:spPr bwMode="auto">
          <a:xfrm>
            <a:off x="533400" y="4819471"/>
            <a:ext cx="2819400" cy="1200329"/>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FFFFFF"/>
                </a:solidFill>
              </a:rPr>
              <a:t>James Franck institute</a:t>
            </a:r>
          </a:p>
          <a:p>
            <a:pPr fontAlgn="base">
              <a:spcBef>
                <a:spcPct val="0"/>
              </a:spcBef>
              <a:spcAft>
                <a:spcPct val="0"/>
              </a:spcAft>
            </a:pPr>
            <a:r>
              <a:rPr lang="en-US" b="1" dirty="0" smtClean="0">
                <a:solidFill>
                  <a:srgbClr val="FFFFFF"/>
                </a:solidFill>
              </a:rPr>
              <a:t>Enrico Fermi institute</a:t>
            </a:r>
          </a:p>
          <a:p>
            <a:pPr fontAlgn="base">
              <a:spcBef>
                <a:spcPct val="0"/>
              </a:spcBef>
              <a:spcAft>
                <a:spcPct val="0"/>
              </a:spcAft>
            </a:pPr>
            <a:r>
              <a:rPr lang="en-US" b="1" dirty="0" smtClean="0">
                <a:solidFill>
                  <a:srgbClr val="FFFFFF"/>
                </a:solidFill>
              </a:rPr>
              <a:t>Department of Physics</a:t>
            </a:r>
            <a:endParaRPr lang="en-US" b="1" dirty="0">
              <a:solidFill>
                <a:srgbClr val="FFFFFF"/>
              </a:solidFill>
            </a:endParaRPr>
          </a:p>
          <a:p>
            <a:pPr fontAlgn="base">
              <a:spcBef>
                <a:spcPct val="0"/>
              </a:spcBef>
              <a:spcAft>
                <a:spcPct val="0"/>
              </a:spcAft>
            </a:pPr>
            <a:r>
              <a:rPr lang="en-US" b="1" dirty="0">
                <a:solidFill>
                  <a:srgbClr val="FFFFFF"/>
                </a:solidFill>
              </a:rPr>
              <a:t>University of </a:t>
            </a:r>
            <a:r>
              <a:rPr lang="en-US" b="1" dirty="0" smtClean="0">
                <a:solidFill>
                  <a:srgbClr val="FFFFFF"/>
                </a:solidFill>
              </a:rPr>
              <a:t>Chicago</a:t>
            </a:r>
            <a:endParaRPr lang="en-US" b="1" dirty="0">
              <a:solidFill>
                <a:srgbClr val="FFFFFF"/>
              </a:solidFill>
            </a:endParaRPr>
          </a:p>
        </p:txBody>
      </p:sp>
      <p:sp>
        <p:nvSpPr>
          <p:cNvPr id="14" name="TextBox 4"/>
          <p:cNvSpPr txBox="1">
            <a:spLocks noChangeArrowheads="1"/>
          </p:cNvSpPr>
          <p:nvPr/>
        </p:nvSpPr>
        <p:spPr bwMode="auto">
          <a:xfrm>
            <a:off x="-152400" y="238780"/>
            <a:ext cx="8991600" cy="33855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1600" i="1" dirty="0" smtClean="0">
                <a:solidFill>
                  <a:schemeClr val="bg1"/>
                </a:solidFill>
              </a:rPr>
              <a:t>Humboldt </a:t>
            </a:r>
            <a:r>
              <a:rPr lang="en-US" sz="1600" i="1" dirty="0" err="1" smtClean="0">
                <a:solidFill>
                  <a:schemeClr val="bg1"/>
                </a:solidFill>
              </a:rPr>
              <a:t>Kolleg</a:t>
            </a:r>
            <a:r>
              <a:rPr lang="en-US" sz="1600" i="1" dirty="0" smtClean="0">
                <a:solidFill>
                  <a:schemeClr val="bg1"/>
                </a:solidFill>
              </a:rPr>
              <a:t>: Controlling quantum  matter: From </a:t>
            </a:r>
            <a:r>
              <a:rPr lang="en-US" sz="1600" i="1" dirty="0" err="1" smtClean="0">
                <a:solidFill>
                  <a:schemeClr val="bg1"/>
                </a:solidFill>
              </a:rPr>
              <a:t>ultracold</a:t>
            </a:r>
            <a:r>
              <a:rPr lang="en-US" sz="1600" i="1" dirty="0" smtClean="0">
                <a:solidFill>
                  <a:schemeClr val="bg1"/>
                </a:solidFill>
              </a:rPr>
              <a:t> atoms to solids, Vilnius, 7/30/18</a:t>
            </a:r>
            <a:endParaRPr lang="en-US" sz="1400" i="1" dirty="0">
              <a:solidFill>
                <a:schemeClr val="bg1"/>
              </a:solidFill>
            </a:endParaRPr>
          </a:p>
        </p:txBody>
      </p:sp>
      <p:sp>
        <p:nvSpPr>
          <p:cNvPr id="4" name="TextBox 3"/>
          <p:cNvSpPr txBox="1"/>
          <p:nvPr/>
        </p:nvSpPr>
        <p:spPr>
          <a:xfrm>
            <a:off x="1262523" y="599182"/>
            <a:ext cx="6738477" cy="1077218"/>
          </a:xfrm>
          <a:prstGeom prst="rect">
            <a:avLst/>
          </a:prstGeom>
          <a:noFill/>
        </p:spPr>
        <p:txBody>
          <a:bodyPr wrap="square" rtlCol="0">
            <a:spAutoFit/>
          </a:bodyPr>
          <a:lstStyle/>
          <a:p>
            <a:pPr algn="ctr"/>
            <a:r>
              <a:rPr lang="en-US" sz="3200" b="1" dirty="0" smtClean="0">
                <a:solidFill>
                  <a:schemeClr val="bg1"/>
                </a:solidFill>
              </a:rPr>
              <a:t>Super resolution imaging with </a:t>
            </a:r>
            <a:r>
              <a:rPr lang="en-US" sz="3200" b="1" dirty="0" err="1" smtClean="0">
                <a:solidFill>
                  <a:schemeClr val="bg1"/>
                </a:solidFill>
              </a:rPr>
              <a:t>ultracold</a:t>
            </a:r>
            <a:r>
              <a:rPr lang="en-US" sz="3200" b="1" dirty="0" smtClean="0">
                <a:solidFill>
                  <a:schemeClr val="bg1"/>
                </a:solidFill>
              </a:rPr>
              <a:t> atoms</a:t>
            </a:r>
            <a:endParaRPr lang="en-US" sz="3200" b="1" dirty="0">
              <a:solidFill>
                <a:schemeClr val="bg1"/>
              </a:solidFill>
            </a:endParaRPr>
          </a:p>
        </p:txBody>
      </p:sp>
      <p:pic>
        <p:nvPicPr>
          <p:cNvPr id="10" name="Picture 11"/>
          <p:cNvPicPr>
            <a:picLocks noChangeAspect="1" noChangeArrowheads="1"/>
          </p:cNvPicPr>
          <p:nvPr/>
        </p:nvPicPr>
        <p:blipFill>
          <a:blip r:embed="rId3" cstate="print"/>
          <a:srcRect/>
          <a:stretch>
            <a:fillRect/>
          </a:stretch>
        </p:blipFill>
        <p:spPr bwMode="auto">
          <a:xfrm>
            <a:off x="2563812" y="6096000"/>
            <a:ext cx="712788" cy="681038"/>
          </a:xfrm>
          <a:prstGeom prst="rect">
            <a:avLst/>
          </a:prstGeom>
          <a:noFill/>
          <a:ln w="9525">
            <a:noFill/>
            <a:miter lim="800000"/>
            <a:headEnd/>
            <a:tailEnd/>
          </a:ln>
        </p:spPr>
      </p:pic>
      <p:sp>
        <p:nvSpPr>
          <p:cNvPr id="11" name="TextBox 10"/>
          <p:cNvSpPr txBox="1"/>
          <p:nvPr/>
        </p:nvSpPr>
        <p:spPr>
          <a:xfrm>
            <a:off x="7322553" y="6172200"/>
            <a:ext cx="1669047" cy="523220"/>
          </a:xfrm>
          <a:prstGeom prst="rect">
            <a:avLst/>
          </a:prstGeom>
          <a:noFill/>
          <a:ln>
            <a:noFill/>
          </a:ln>
          <a:effectLst>
            <a:outerShdw blurRad="50800" dist="38100" algn="l" rotWithShape="0">
              <a:prstClr val="black">
                <a:alpha val="40000"/>
              </a:prstClr>
            </a:outerShdw>
          </a:effectLst>
          <a:scene3d>
            <a:camera prst="orthographicFront"/>
            <a:lightRig rig="sunset" dir="t"/>
          </a:scene3d>
          <a:sp3d prstMaterial="metal"/>
        </p:spPr>
        <p:txBody>
          <a:bodyPr wrap="none" rtlCol="0">
            <a:spAutoFit/>
          </a:bodyPr>
          <a:lstStyle/>
          <a:p>
            <a:pPr fontAlgn="base">
              <a:spcBef>
                <a:spcPct val="0"/>
              </a:spcBef>
              <a:spcAft>
                <a:spcPct val="0"/>
              </a:spcAft>
            </a:pPr>
            <a:r>
              <a:rPr lang="en-US" sz="2800" dirty="0" smtClean="0">
                <a:solidFill>
                  <a:srgbClr val="0000FF"/>
                </a:solidFill>
                <a:effectLst>
                  <a:outerShdw blurRad="38100" dist="38100" dir="2700000" algn="tl">
                    <a:srgbClr val="000000">
                      <a:alpha val="43137"/>
                    </a:srgbClr>
                  </a:outerShdw>
                </a:effectLst>
                <a:latin typeface="Rockwell Extra Bold" pitchFamily="18" charset="0"/>
              </a:rPr>
              <a:t>MRSEC</a:t>
            </a:r>
            <a:endParaRPr lang="en-US" sz="2800" dirty="0">
              <a:solidFill>
                <a:srgbClr val="0000FF"/>
              </a:solidFill>
              <a:effectLst>
                <a:outerShdw blurRad="38100" dist="38100" dir="2700000" algn="tl">
                  <a:srgbClr val="000000">
                    <a:alpha val="43137"/>
                  </a:srgbClr>
                </a:outerShdw>
              </a:effectLst>
              <a:latin typeface="Rockwell Extra Bold" pitchFamily="18" charset="0"/>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3225" y="5945307"/>
            <a:ext cx="831731" cy="83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524000" y="6119336"/>
            <a:ext cx="1079142" cy="738664"/>
          </a:xfrm>
          <a:prstGeom prst="rect">
            <a:avLst/>
          </a:prstGeom>
          <a:noFill/>
        </p:spPr>
        <p:txBody>
          <a:bodyPr wrap="none" rtlCol="0">
            <a:spAutoFit/>
          </a:bodyPr>
          <a:lstStyle/>
          <a:p>
            <a:r>
              <a:rPr lang="en-US" sz="1400" dirty="0" smtClean="0">
                <a:solidFill>
                  <a:schemeClr val="accent3"/>
                </a:solidFill>
              </a:rPr>
              <a:t>National </a:t>
            </a:r>
          </a:p>
          <a:p>
            <a:r>
              <a:rPr lang="en-US" sz="1400" dirty="0" smtClean="0">
                <a:solidFill>
                  <a:schemeClr val="accent3"/>
                </a:solidFill>
              </a:rPr>
              <a:t>Science </a:t>
            </a:r>
          </a:p>
          <a:p>
            <a:r>
              <a:rPr lang="en-US" sz="1400" dirty="0" smtClean="0">
                <a:solidFill>
                  <a:schemeClr val="accent3"/>
                </a:solidFill>
              </a:rPr>
              <a:t>Foundation</a:t>
            </a:r>
            <a:endParaRPr lang="en-US" sz="1400" dirty="0">
              <a:solidFill>
                <a:schemeClr val="accent3"/>
              </a:solidFill>
            </a:endParaRPr>
          </a:p>
        </p:txBody>
      </p:sp>
      <p:sp>
        <p:nvSpPr>
          <p:cNvPr id="16" name="TextBox 15"/>
          <p:cNvSpPr txBox="1"/>
          <p:nvPr/>
        </p:nvSpPr>
        <p:spPr>
          <a:xfrm>
            <a:off x="3581400" y="6096000"/>
            <a:ext cx="950901" cy="738664"/>
          </a:xfrm>
          <a:prstGeom prst="rect">
            <a:avLst/>
          </a:prstGeom>
          <a:noFill/>
        </p:spPr>
        <p:txBody>
          <a:bodyPr wrap="none" rtlCol="0">
            <a:spAutoFit/>
          </a:bodyPr>
          <a:lstStyle/>
          <a:p>
            <a:r>
              <a:rPr lang="en-US" sz="1400" dirty="0" smtClean="0">
                <a:solidFill>
                  <a:schemeClr val="accent3"/>
                </a:solidFill>
              </a:rPr>
              <a:t>Army</a:t>
            </a:r>
          </a:p>
          <a:p>
            <a:r>
              <a:rPr lang="en-US" sz="1400" dirty="0" smtClean="0">
                <a:solidFill>
                  <a:schemeClr val="accent3"/>
                </a:solidFill>
              </a:rPr>
              <a:t>Research</a:t>
            </a:r>
          </a:p>
          <a:p>
            <a:r>
              <a:rPr lang="en-US" sz="1400" dirty="0" smtClean="0">
                <a:solidFill>
                  <a:schemeClr val="accent3"/>
                </a:solidFill>
              </a:rPr>
              <a:t>Office</a:t>
            </a:r>
            <a:endParaRPr lang="en-US" sz="1400" dirty="0">
              <a:solidFill>
                <a:schemeClr val="accent3"/>
              </a:solidFill>
            </a:endParaRPr>
          </a:p>
        </p:txBody>
      </p:sp>
      <p:sp>
        <p:nvSpPr>
          <p:cNvPr id="17" name="TextBox 16"/>
          <p:cNvSpPr txBox="1"/>
          <p:nvPr/>
        </p:nvSpPr>
        <p:spPr>
          <a:xfrm>
            <a:off x="5602299" y="6043136"/>
            <a:ext cx="1686680" cy="738664"/>
          </a:xfrm>
          <a:prstGeom prst="rect">
            <a:avLst/>
          </a:prstGeom>
          <a:noFill/>
        </p:spPr>
        <p:txBody>
          <a:bodyPr wrap="none" rtlCol="0">
            <a:spAutoFit/>
          </a:bodyPr>
          <a:lstStyle/>
          <a:p>
            <a:r>
              <a:rPr lang="en-US" sz="1400" dirty="0" smtClean="0">
                <a:solidFill>
                  <a:schemeClr val="accent3"/>
                </a:solidFill>
              </a:rPr>
              <a:t>Material Research</a:t>
            </a:r>
          </a:p>
          <a:p>
            <a:r>
              <a:rPr lang="en-US" sz="1400" dirty="0" smtClean="0">
                <a:solidFill>
                  <a:schemeClr val="accent3"/>
                </a:solidFill>
              </a:rPr>
              <a:t>Science &amp; </a:t>
            </a:r>
          </a:p>
          <a:p>
            <a:r>
              <a:rPr lang="en-US" sz="1400" dirty="0" smtClean="0">
                <a:solidFill>
                  <a:schemeClr val="accent3"/>
                </a:solidFill>
              </a:rPr>
              <a:t>Engineering center</a:t>
            </a:r>
          </a:p>
        </p:txBody>
      </p:sp>
      <p:sp>
        <p:nvSpPr>
          <p:cNvPr id="5" name="TextBox 4"/>
          <p:cNvSpPr txBox="1"/>
          <p:nvPr/>
        </p:nvSpPr>
        <p:spPr>
          <a:xfrm>
            <a:off x="457200" y="6266536"/>
            <a:ext cx="1313180" cy="369332"/>
          </a:xfrm>
          <a:prstGeom prst="rect">
            <a:avLst/>
          </a:prstGeom>
          <a:noFill/>
        </p:spPr>
        <p:txBody>
          <a:bodyPr wrap="none" rtlCol="0">
            <a:spAutoFit/>
          </a:bodyPr>
          <a:lstStyle/>
          <a:p>
            <a:r>
              <a:rPr lang="en-US" b="1" dirty="0" smtClean="0">
                <a:solidFill>
                  <a:srgbClr val="3333FF"/>
                </a:solidFill>
              </a:rPr>
              <a:t>FUNDING:</a:t>
            </a:r>
            <a:endParaRPr lang="en-US" b="1" dirty="0">
              <a:solidFill>
                <a:srgbClr val="3333FF"/>
              </a:solidFill>
            </a:endParaRPr>
          </a:p>
        </p:txBody>
      </p:sp>
      <p:sp>
        <p:nvSpPr>
          <p:cNvPr id="3" name="TextBox 2"/>
          <p:cNvSpPr txBox="1"/>
          <p:nvPr/>
        </p:nvSpPr>
        <p:spPr>
          <a:xfrm>
            <a:off x="3886200" y="0"/>
            <a:ext cx="184731" cy="369332"/>
          </a:xfrm>
          <a:prstGeom prst="rect">
            <a:avLst/>
          </a:prstGeom>
          <a:noFill/>
        </p:spPr>
        <p:txBody>
          <a:bodyPr wrap="none" rtlCol="0">
            <a:spAutoFit/>
          </a:bodyPr>
          <a:lstStyle/>
          <a:p>
            <a:endParaRPr lang="en-US" dirty="0">
              <a:solidFill>
                <a:schemeClr val="bg1"/>
              </a:solidFill>
            </a:endParaRPr>
          </a:p>
        </p:txBody>
      </p:sp>
    </p:spTree>
    <p:extLst>
      <p:ext uri="{BB962C8B-B14F-4D97-AF65-F5344CB8AC3E}">
        <p14:creationId xmlns:p14="http://schemas.microsoft.com/office/powerpoint/2010/main" val="2603204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Fig2_20180709_Science.pdf"/>
          <p:cNvPicPr>
            <a:picLocks noChangeAspect="1"/>
          </p:cNvPicPr>
          <p:nvPr/>
        </p:nvPicPr>
        <p:blipFill rotWithShape="1">
          <a:blip r:embed="rId2">
            <a:extLst/>
          </a:blip>
          <a:srcRect l="2977" r="55881" b="38428"/>
          <a:stretch/>
        </p:blipFill>
        <p:spPr>
          <a:xfrm>
            <a:off x="1676400" y="1260099"/>
            <a:ext cx="5105400" cy="4686493"/>
          </a:xfrm>
          <a:prstGeom prst="rect">
            <a:avLst/>
          </a:prstGeom>
          <a:ln w="12700">
            <a:miter lim="400000"/>
          </a:ln>
        </p:spPr>
      </p:pic>
      <p:sp>
        <p:nvSpPr>
          <p:cNvPr id="2" name="TextBox 1"/>
          <p:cNvSpPr txBox="1"/>
          <p:nvPr/>
        </p:nvSpPr>
        <p:spPr>
          <a:xfrm>
            <a:off x="2133600" y="228600"/>
            <a:ext cx="5171609" cy="584775"/>
          </a:xfrm>
          <a:prstGeom prst="rect">
            <a:avLst/>
          </a:prstGeom>
          <a:noFill/>
        </p:spPr>
        <p:txBody>
          <a:bodyPr wrap="none" rtlCol="0">
            <a:spAutoFit/>
          </a:bodyPr>
          <a:lstStyle/>
          <a:p>
            <a:r>
              <a:rPr lang="en-US" sz="3200" dirty="0"/>
              <a:t>N</a:t>
            </a:r>
            <a:r>
              <a:rPr lang="en-US" sz="3200" dirty="0" smtClean="0"/>
              <a:t>on-linear optical response</a:t>
            </a:r>
            <a:endParaRPr lang="en-US" sz="3200" dirty="0"/>
          </a:p>
        </p:txBody>
      </p:sp>
      <p:sp>
        <p:nvSpPr>
          <p:cNvPr id="3" name="TextBox 2"/>
          <p:cNvSpPr txBox="1"/>
          <p:nvPr/>
        </p:nvSpPr>
        <p:spPr>
          <a:xfrm>
            <a:off x="6629400" y="4419600"/>
            <a:ext cx="966931" cy="369332"/>
          </a:xfrm>
          <a:prstGeom prst="rect">
            <a:avLst/>
          </a:prstGeom>
          <a:noFill/>
        </p:spPr>
        <p:txBody>
          <a:bodyPr wrap="none" rtlCol="0">
            <a:spAutoFit/>
          </a:bodyPr>
          <a:lstStyle/>
          <a:p>
            <a:r>
              <a:rPr lang="en-US" dirty="0" smtClean="0">
                <a:solidFill>
                  <a:srgbClr val="3333FF"/>
                </a:solidFill>
              </a:rPr>
              <a:t>0.02 </a:t>
            </a:r>
            <a:r>
              <a:rPr lang="en-US" dirty="0" err="1" smtClean="0">
                <a:solidFill>
                  <a:srgbClr val="3333FF"/>
                </a:solidFill>
              </a:rPr>
              <a:t>I</a:t>
            </a:r>
            <a:r>
              <a:rPr lang="en-US" baseline="-25000" dirty="0" err="1" smtClean="0">
                <a:solidFill>
                  <a:srgbClr val="3333FF"/>
                </a:solidFill>
              </a:rPr>
              <a:t>sat</a:t>
            </a:r>
            <a:endParaRPr lang="en-US" dirty="0">
              <a:solidFill>
                <a:srgbClr val="3333FF"/>
              </a:solidFill>
            </a:endParaRPr>
          </a:p>
        </p:txBody>
      </p:sp>
      <p:sp>
        <p:nvSpPr>
          <p:cNvPr id="5" name="TextBox 4"/>
          <p:cNvSpPr txBox="1"/>
          <p:nvPr/>
        </p:nvSpPr>
        <p:spPr>
          <a:xfrm>
            <a:off x="6629400" y="3733800"/>
            <a:ext cx="966931" cy="369332"/>
          </a:xfrm>
          <a:prstGeom prst="rect">
            <a:avLst/>
          </a:prstGeom>
          <a:noFill/>
        </p:spPr>
        <p:txBody>
          <a:bodyPr wrap="none" rtlCol="0">
            <a:spAutoFit/>
          </a:bodyPr>
          <a:lstStyle/>
          <a:p>
            <a:r>
              <a:rPr lang="en-US" dirty="0" smtClean="0">
                <a:solidFill>
                  <a:srgbClr val="00B050"/>
                </a:solidFill>
              </a:rPr>
              <a:t>0.04 </a:t>
            </a:r>
            <a:r>
              <a:rPr lang="en-US" dirty="0" err="1" smtClean="0">
                <a:solidFill>
                  <a:srgbClr val="00B050"/>
                </a:solidFill>
              </a:rPr>
              <a:t>I</a:t>
            </a:r>
            <a:r>
              <a:rPr lang="en-US" baseline="-25000" dirty="0" err="1" smtClean="0">
                <a:solidFill>
                  <a:srgbClr val="00B050"/>
                </a:solidFill>
              </a:rPr>
              <a:t>sat</a:t>
            </a:r>
            <a:endParaRPr lang="en-US" dirty="0">
              <a:solidFill>
                <a:srgbClr val="00B050"/>
              </a:solidFill>
            </a:endParaRPr>
          </a:p>
        </p:txBody>
      </p:sp>
      <p:sp>
        <p:nvSpPr>
          <p:cNvPr id="6" name="TextBox 5"/>
          <p:cNvSpPr txBox="1"/>
          <p:nvPr/>
        </p:nvSpPr>
        <p:spPr>
          <a:xfrm>
            <a:off x="6629400" y="2743200"/>
            <a:ext cx="1422184" cy="369332"/>
          </a:xfrm>
          <a:prstGeom prst="rect">
            <a:avLst/>
          </a:prstGeom>
          <a:noFill/>
        </p:spPr>
        <p:txBody>
          <a:bodyPr wrap="none" rtlCol="0">
            <a:spAutoFit/>
          </a:bodyPr>
          <a:lstStyle/>
          <a:p>
            <a:r>
              <a:rPr lang="en-US" dirty="0" smtClean="0"/>
              <a:t>0.2 ~ 2.7 </a:t>
            </a:r>
            <a:r>
              <a:rPr lang="en-US" dirty="0" err="1" smtClean="0"/>
              <a:t>I</a:t>
            </a:r>
            <a:r>
              <a:rPr lang="en-US" baseline="-25000" dirty="0" err="1" smtClean="0"/>
              <a:t>sat</a:t>
            </a:r>
            <a:endParaRPr lang="en-US" dirty="0"/>
          </a:p>
        </p:txBody>
      </p:sp>
    </p:spTree>
    <p:extLst>
      <p:ext uri="{BB962C8B-B14F-4D97-AF65-F5344CB8AC3E}">
        <p14:creationId xmlns:p14="http://schemas.microsoft.com/office/powerpoint/2010/main" val="682472389"/>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Fig2_20180709_Science.pdf"/>
          <p:cNvPicPr>
            <a:picLocks noChangeAspect="1"/>
          </p:cNvPicPr>
          <p:nvPr/>
        </p:nvPicPr>
        <p:blipFill rotWithShape="1">
          <a:blip r:embed="rId2">
            <a:extLst/>
          </a:blip>
          <a:srcRect l="4000" t="63625" r="55000"/>
          <a:stretch/>
        </p:blipFill>
        <p:spPr>
          <a:xfrm>
            <a:off x="152399" y="1905000"/>
            <a:ext cx="3979817" cy="3200400"/>
          </a:xfrm>
          <a:prstGeom prst="rect">
            <a:avLst/>
          </a:prstGeom>
          <a:ln w="12700">
            <a:miter lim="400000"/>
          </a:ln>
        </p:spPr>
      </p:pic>
      <p:pic>
        <p:nvPicPr>
          <p:cNvPr id="3" name="Fig2_20180709_Science.pdf"/>
          <p:cNvPicPr>
            <a:picLocks noChangeAspect="1"/>
          </p:cNvPicPr>
          <p:nvPr/>
        </p:nvPicPr>
        <p:blipFill rotWithShape="1">
          <a:blip r:embed="rId2">
            <a:extLst/>
          </a:blip>
          <a:srcRect l="44143" b="39170"/>
          <a:stretch/>
        </p:blipFill>
        <p:spPr>
          <a:xfrm>
            <a:off x="4188823" y="1828800"/>
            <a:ext cx="5107577" cy="3411816"/>
          </a:xfrm>
          <a:prstGeom prst="rect">
            <a:avLst/>
          </a:prstGeom>
          <a:ln w="12700">
            <a:miter lim="400000"/>
          </a:ln>
        </p:spPr>
      </p:pic>
      <p:sp>
        <p:nvSpPr>
          <p:cNvPr id="2" name="TextBox 1"/>
          <p:cNvSpPr txBox="1"/>
          <p:nvPr/>
        </p:nvSpPr>
        <p:spPr>
          <a:xfrm>
            <a:off x="1600200" y="409303"/>
            <a:ext cx="6537367" cy="584775"/>
          </a:xfrm>
          <a:prstGeom prst="rect">
            <a:avLst/>
          </a:prstGeom>
          <a:noFill/>
        </p:spPr>
        <p:txBody>
          <a:bodyPr wrap="none" rtlCol="0">
            <a:spAutoFit/>
          </a:bodyPr>
          <a:lstStyle/>
          <a:p>
            <a:r>
              <a:rPr lang="en-US" sz="3200" dirty="0" smtClean="0"/>
              <a:t>Imaging ground state </a:t>
            </a:r>
            <a:r>
              <a:rPr lang="en-US" sz="3200" dirty="0" err="1" smtClean="0"/>
              <a:t>wavefunction</a:t>
            </a:r>
            <a:endParaRPr lang="en-US" sz="3200" dirty="0"/>
          </a:p>
        </p:txBody>
      </p:sp>
      <p:sp>
        <p:nvSpPr>
          <p:cNvPr id="4" name="Rectangle 3"/>
          <p:cNvSpPr/>
          <p:nvPr/>
        </p:nvSpPr>
        <p:spPr>
          <a:xfrm>
            <a:off x="4114800" y="19812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886200" y="3657600"/>
            <a:ext cx="4038600" cy="2819400"/>
            <a:chOff x="3886200" y="3657600"/>
            <a:chExt cx="4038600" cy="2819400"/>
          </a:xfrm>
        </p:grpSpPr>
        <p:sp>
          <p:nvSpPr>
            <p:cNvPr id="5" name="TextBox 4"/>
            <p:cNvSpPr txBox="1"/>
            <p:nvPr/>
          </p:nvSpPr>
          <p:spPr>
            <a:xfrm>
              <a:off x="4943663" y="5671066"/>
              <a:ext cx="2775119" cy="369332"/>
            </a:xfrm>
            <a:prstGeom prst="rect">
              <a:avLst/>
            </a:prstGeom>
            <a:noFill/>
          </p:spPr>
          <p:txBody>
            <a:bodyPr wrap="none" rtlCol="0">
              <a:spAutoFit/>
            </a:bodyPr>
            <a:lstStyle/>
            <a:p>
              <a:r>
                <a:rPr lang="en-US" dirty="0" smtClean="0"/>
                <a:t>90% ground state FWHM</a:t>
              </a:r>
            </a:p>
          </p:txBody>
        </p:sp>
        <p:sp>
          <p:nvSpPr>
            <p:cNvPr id="6" name="Freeform 5"/>
            <p:cNvSpPr/>
            <p:nvPr/>
          </p:nvSpPr>
          <p:spPr>
            <a:xfrm>
              <a:off x="4206072" y="4140926"/>
              <a:ext cx="705562" cy="1711234"/>
            </a:xfrm>
            <a:custGeom>
              <a:avLst/>
              <a:gdLst>
                <a:gd name="connsiteX0" fmla="*/ 653311 w 705562"/>
                <a:gd name="connsiteY0" fmla="*/ 1711234 h 1711234"/>
                <a:gd name="connsiteX1" fmla="*/ 168 w 705562"/>
                <a:gd name="connsiteY1" fmla="*/ 888274 h 1711234"/>
                <a:gd name="connsiteX2" fmla="*/ 705562 w 705562"/>
                <a:gd name="connsiteY2" fmla="*/ 0 h 1711234"/>
                <a:gd name="connsiteX3" fmla="*/ 705562 w 705562"/>
                <a:gd name="connsiteY3" fmla="*/ 0 h 1711234"/>
              </a:gdLst>
              <a:ahLst/>
              <a:cxnLst>
                <a:cxn ang="0">
                  <a:pos x="connsiteX0" y="connsiteY0"/>
                </a:cxn>
                <a:cxn ang="0">
                  <a:pos x="connsiteX1" y="connsiteY1"/>
                </a:cxn>
                <a:cxn ang="0">
                  <a:pos x="connsiteX2" y="connsiteY2"/>
                </a:cxn>
                <a:cxn ang="0">
                  <a:pos x="connsiteX3" y="connsiteY3"/>
                </a:cxn>
              </a:cxnLst>
              <a:rect l="l" t="t" r="r" b="b"/>
              <a:pathLst>
                <a:path w="705562" h="1711234">
                  <a:moveTo>
                    <a:pt x="653311" y="1711234"/>
                  </a:moveTo>
                  <a:cubicBezTo>
                    <a:pt x="322385" y="1442357"/>
                    <a:pt x="-8540" y="1173480"/>
                    <a:pt x="168" y="888274"/>
                  </a:cubicBezTo>
                  <a:cubicBezTo>
                    <a:pt x="8876" y="603068"/>
                    <a:pt x="705562" y="0"/>
                    <a:pt x="705562" y="0"/>
                  </a:cubicBezTo>
                  <a:lnTo>
                    <a:pt x="705562" y="0"/>
                  </a:lnTo>
                </a:path>
              </a:pathLst>
            </a:custGeom>
            <a:noFill/>
            <a:ln>
              <a:solidFill>
                <a:srgbClr val="FF00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21081" y="5334000"/>
              <a:ext cx="2249334" cy="369332"/>
            </a:xfrm>
            <a:prstGeom prst="rect">
              <a:avLst/>
            </a:prstGeom>
            <a:noFill/>
          </p:spPr>
          <p:txBody>
            <a:bodyPr wrap="none" rtlCol="0">
              <a:spAutoFit/>
            </a:bodyPr>
            <a:lstStyle/>
            <a:p>
              <a:r>
                <a:rPr lang="en-US" dirty="0" smtClean="0"/>
                <a:t>ground state FWHM</a:t>
              </a:r>
            </a:p>
          </p:txBody>
        </p:sp>
        <p:sp>
          <p:nvSpPr>
            <p:cNvPr id="9" name="Freeform 8"/>
            <p:cNvSpPr/>
            <p:nvPr/>
          </p:nvSpPr>
          <p:spPr>
            <a:xfrm>
              <a:off x="4419600" y="4191000"/>
              <a:ext cx="533400" cy="1327666"/>
            </a:xfrm>
            <a:custGeom>
              <a:avLst/>
              <a:gdLst>
                <a:gd name="connsiteX0" fmla="*/ 653311 w 705562"/>
                <a:gd name="connsiteY0" fmla="*/ 1711234 h 1711234"/>
                <a:gd name="connsiteX1" fmla="*/ 168 w 705562"/>
                <a:gd name="connsiteY1" fmla="*/ 888274 h 1711234"/>
                <a:gd name="connsiteX2" fmla="*/ 705562 w 705562"/>
                <a:gd name="connsiteY2" fmla="*/ 0 h 1711234"/>
                <a:gd name="connsiteX3" fmla="*/ 705562 w 705562"/>
                <a:gd name="connsiteY3" fmla="*/ 0 h 1711234"/>
              </a:gdLst>
              <a:ahLst/>
              <a:cxnLst>
                <a:cxn ang="0">
                  <a:pos x="connsiteX0" y="connsiteY0"/>
                </a:cxn>
                <a:cxn ang="0">
                  <a:pos x="connsiteX1" y="connsiteY1"/>
                </a:cxn>
                <a:cxn ang="0">
                  <a:pos x="connsiteX2" y="connsiteY2"/>
                </a:cxn>
                <a:cxn ang="0">
                  <a:pos x="connsiteX3" y="connsiteY3"/>
                </a:cxn>
              </a:cxnLst>
              <a:rect l="l" t="t" r="r" b="b"/>
              <a:pathLst>
                <a:path w="705562" h="1711234">
                  <a:moveTo>
                    <a:pt x="653311" y="1711234"/>
                  </a:moveTo>
                  <a:cubicBezTo>
                    <a:pt x="322385" y="1442357"/>
                    <a:pt x="-8540" y="1173480"/>
                    <a:pt x="168" y="888274"/>
                  </a:cubicBezTo>
                  <a:cubicBezTo>
                    <a:pt x="8876" y="603068"/>
                    <a:pt x="705562" y="0"/>
                    <a:pt x="705562" y="0"/>
                  </a:cubicBezTo>
                  <a:lnTo>
                    <a:pt x="705562" y="0"/>
                  </a:lnTo>
                </a:path>
              </a:pathLst>
            </a:custGeom>
            <a:noFill/>
            <a:ln>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13801" y="6107668"/>
              <a:ext cx="2710999" cy="369332"/>
            </a:xfrm>
            <a:prstGeom prst="rect">
              <a:avLst/>
            </a:prstGeom>
            <a:noFill/>
          </p:spPr>
          <p:txBody>
            <a:bodyPr wrap="none" rtlCol="0">
              <a:spAutoFit/>
            </a:bodyPr>
            <a:lstStyle/>
            <a:p>
              <a:r>
                <a:rPr lang="en-US" dirty="0" smtClean="0"/>
                <a:t>Super resolution  FWHM</a:t>
              </a:r>
            </a:p>
          </p:txBody>
        </p:sp>
        <p:sp>
          <p:nvSpPr>
            <p:cNvPr id="11" name="Freeform 10"/>
            <p:cNvSpPr/>
            <p:nvPr/>
          </p:nvSpPr>
          <p:spPr>
            <a:xfrm>
              <a:off x="3886200" y="3657600"/>
              <a:ext cx="1371600" cy="2625634"/>
            </a:xfrm>
            <a:custGeom>
              <a:avLst/>
              <a:gdLst>
                <a:gd name="connsiteX0" fmla="*/ 653311 w 705562"/>
                <a:gd name="connsiteY0" fmla="*/ 1711234 h 1711234"/>
                <a:gd name="connsiteX1" fmla="*/ 168 w 705562"/>
                <a:gd name="connsiteY1" fmla="*/ 888274 h 1711234"/>
                <a:gd name="connsiteX2" fmla="*/ 705562 w 705562"/>
                <a:gd name="connsiteY2" fmla="*/ 0 h 1711234"/>
                <a:gd name="connsiteX3" fmla="*/ 705562 w 705562"/>
                <a:gd name="connsiteY3" fmla="*/ 0 h 1711234"/>
              </a:gdLst>
              <a:ahLst/>
              <a:cxnLst>
                <a:cxn ang="0">
                  <a:pos x="connsiteX0" y="connsiteY0"/>
                </a:cxn>
                <a:cxn ang="0">
                  <a:pos x="connsiteX1" y="connsiteY1"/>
                </a:cxn>
                <a:cxn ang="0">
                  <a:pos x="connsiteX2" y="connsiteY2"/>
                </a:cxn>
                <a:cxn ang="0">
                  <a:pos x="connsiteX3" y="connsiteY3"/>
                </a:cxn>
              </a:cxnLst>
              <a:rect l="l" t="t" r="r" b="b"/>
              <a:pathLst>
                <a:path w="705562" h="1711234">
                  <a:moveTo>
                    <a:pt x="653311" y="1711234"/>
                  </a:moveTo>
                  <a:cubicBezTo>
                    <a:pt x="322385" y="1442357"/>
                    <a:pt x="-8540" y="1173480"/>
                    <a:pt x="168" y="888274"/>
                  </a:cubicBezTo>
                  <a:cubicBezTo>
                    <a:pt x="8876" y="603068"/>
                    <a:pt x="705562" y="0"/>
                    <a:pt x="705562" y="0"/>
                  </a:cubicBezTo>
                  <a:lnTo>
                    <a:pt x="705562" y="0"/>
                  </a:lnTo>
                </a:path>
              </a:pathLst>
            </a:custGeom>
            <a:noFill/>
            <a:ln>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5879816" y="2514600"/>
            <a:ext cx="902811" cy="369332"/>
          </a:xfrm>
          <a:prstGeom prst="rect">
            <a:avLst/>
          </a:prstGeom>
          <a:noFill/>
        </p:spPr>
        <p:txBody>
          <a:bodyPr wrap="none" rtlCol="0">
            <a:spAutoFit/>
          </a:bodyPr>
          <a:lstStyle/>
          <a:p>
            <a:r>
              <a:rPr lang="en-US" dirty="0" smtClean="0">
                <a:solidFill>
                  <a:srgbClr val="967200"/>
                </a:solidFill>
              </a:rPr>
              <a:t>Theory</a:t>
            </a:r>
          </a:p>
        </p:txBody>
      </p:sp>
      <p:cxnSp>
        <p:nvCxnSpPr>
          <p:cNvPr id="13" name="Straight Arrow Connector 12"/>
          <p:cNvCxnSpPr/>
          <p:nvPr/>
        </p:nvCxnSpPr>
        <p:spPr>
          <a:xfrm flipH="1">
            <a:off x="5879816" y="2971800"/>
            <a:ext cx="451406" cy="914400"/>
          </a:xfrm>
          <a:prstGeom prst="straightConnector1">
            <a:avLst/>
          </a:prstGeom>
          <a:ln>
            <a:solidFill>
              <a:srgbClr val="9672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62800" y="2907268"/>
            <a:ext cx="633507" cy="369332"/>
          </a:xfrm>
          <a:prstGeom prst="rect">
            <a:avLst/>
          </a:prstGeom>
          <a:noFill/>
        </p:spPr>
        <p:txBody>
          <a:bodyPr wrap="none" rtlCol="0">
            <a:spAutoFit/>
          </a:bodyPr>
          <a:lstStyle/>
          <a:p>
            <a:r>
              <a:rPr lang="en-US" dirty="0" smtClean="0">
                <a:solidFill>
                  <a:srgbClr val="7030A0"/>
                </a:solidFill>
              </a:rPr>
              <a:t>data</a:t>
            </a:r>
          </a:p>
        </p:txBody>
      </p:sp>
      <p:cxnSp>
        <p:nvCxnSpPr>
          <p:cNvPr id="17" name="Straight Arrow Connector 16"/>
          <p:cNvCxnSpPr/>
          <p:nvPr/>
        </p:nvCxnSpPr>
        <p:spPr>
          <a:xfrm flipH="1">
            <a:off x="6858000" y="3276600"/>
            <a:ext cx="375206" cy="45720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4698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Fig3_20180709_Science.pdf"/>
          <p:cNvPicPr>
            <a:picLocks noChangeAspect="1"/>
          </p:cNvPicPr>
          <p:nvPr/>
        </p:nvPicPr>
        <p:blipFill rotWithShape="1">
          <a:blip r:embed="rId2">
            <a:extLst/>
          </a:blip>
          <a:srcRect r="52286"/>
          <a:stretch/>
        </p:blipFill>
        <p:spPr>
          <a:xfrm>
            <a:off x="533400" y="1365580"/>
            <a:ext cx="4362994" cy="4126840"/>
          </a:xfrm>
          <a:prstGeom prst="rect">
            <a:avLst/>
          </a:prstGeom>
          <a:ln w="12700">
            <a:miter lim="400000"/>
          </a:ln>
        </p:spPr>
      </p:pic>
      <p:sp>
        <p:nvSpPr>
          <p:cNvPr id="2" name="TextBox 1"/>
          <p:cNvSpPr txBox="1"/>
          <p:nvPr/>
        </p:nvSpPr>
        <p:spPr>
          <a:xfrm>
            <a:off x="228600" y="238780"/>
            <a:ext cx="8800807" cy="523220"/>
          </a:xfrm>
          <a:prstGeom prst="rect">
            <a:avLst/>
          </a:prstGeom>
          <a:noFill/>
        </p:spPr>
        <p:txBody>
          <a:bodyPr wrap="none" rtlCol="0">
            <a:spAutoFit/>
          </a:bodyPr>
          <a:lstStyle/>
          <a:p>
            <a:r>
              <a:rPr lang="en-US" sz="2800" dirty="0" smtClean="0"/>
              <a:t>Application 1: nanometer dynamics within a lattice site</a:t>
            </a:r>
            <a:endParaRPr lang="en-US" sz="2800" dirty="0"/>
          </a:p>
        </p:txBody>
      </p:sp>
      <p:sp>
        <p:nvSpPr>
          <p:cNvPr id="3" name="TextBox 2"/>
          <p:cNvSpPr txBox="1"/>
          <p:nvPr/>
        </p:nvSpPr>
        <p:spPr>
          <a:xfrm>
            <a:off x="2971800" y="5650468"/>
            <a:ext cx="1351652" cy="369332"/>
          </a:xfrm>
          <a:prstGeom prst="rect">
            <a:avLst/>
          </a:prstGeom>
          <a:noFill/>
        </p:spPr>
        <p:txBody>
          <a:bodyPr wrap="none" rtlCol="0">
            <a:spAutoFit/>
          </a:bodyPr>
          <a:lstStyle/>
          <a:p>
            <a:r>
              <a:rPr lang="en-US" dirty="0" smtClean="0"/>
              <a:t>Experiment</a:t>
            </a:r>
            <a:endParaRPr lang="en-US" dirty="0"/>
          </a:p>
        </p:txBody>
      </p:sp>
      <p:grpSp>
        <p:nvGrpSpPr>
          <p:cNvPr id="5" name="Group 4"/>
          <p:cNvGrpSpPr/>
          <p:nvPr/>
        </p:nvGrpSpPr>
        <p:grpSpPr>
          <a:xfrm>
            <a:off x="4984990" y="1905000"/>
            <a:ext cx="3701810" cy="4103132"/>
            <a:chOff x="4984990" y="1905000"/>
            <a:chExt cx="3701810" cy="4103132"/>
          </a:xfrm>
        </p:grpSpPr>
        <p:pic>
          <p:nvPicPr>
            <p:cNvPr id="4" name="SuppFigNum-20180706.pdf"/>
            <p:cNvPicPr>
              <a:picLocks noChangeAspect="1"/>
            </p:cNvPicPr>
            <p:nvPr/>
          </p:nvPicPr>
          <p:blipFill rotWithShape="1">
            <a:blip r:embed="rId3">
              <a:extLst/>
            </a:blip>
            <a:srcRect r="50000"/>
            <a:stretch/>
          </p:blipFill>
          <p:spPr>
            <a:xfrm>
              <a:off x="4984990" y="1905000"/>
              <a:ext cx="3701810" cy="3587419"/>
            </a:xfrm>
            <a:prstGeom prst="rect">
              <a:avLst/>
            </a:prstGeom>
            <a:ln w="12700">
              <a:miter lim="400000"/>
            </a:ln>
          </p:spPr>
        </p:pic>
        <p:sp>
          <p:nvSpPr>
            <p:cNvPr id="6" name="TextBox 5"/>
            <p:cNvSpPr txBox="1"/>
            <p:nvPr/>
          </p:nvSpPr>
          <p:spPr>
            <a:xfrm>
              <a:off x="5547226" y="5638800"/>
              <a:ext cx="2377574" cy="369332"/>
            </a:xfrm>
            <a:prstGeom prst="rect">
              <a:avLst/>
            </a:prstGeom>
            <a:noFill/>
          </p:spPr>
          <p:txBody>
            <a:bodyPr wrap="none" rtlCol="0">
              <a:spAutoFit/>
            </a:bodyPr>
            <a:lstStyle/>
            <a:p>
              <a:r>
                <a:rPr lang="en-US" dirty="0" smtClean="0"/>
                <a:t>Numerical calculation</a:t>
              </a:r>
              <a:endParaRPr lang="en-US" dirty="0"/>
            </a:p>
          </p:txBody>
        </p:sp>
      </p:grpSp>
    </p:spTree>
    <p:extLst>
      <p:ext uri="{BB962C8B-B14F-4D97-AF65-F5344CB8AC3E}">
        <p14:creationId xmlns:p14="http://schemas.microsoft.com/office/powerpoint/2010/main" val="7413417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2800" dirty="0" smtClean="0"/>
              <a:t>Application 2: Trap parameter inhomogeneity</a:t>
            </a:r>
            <a:endParaRPr lang="en-US" sz="2800" dirty="0"/>
          </a:p>
        </p:txBody>
      </p:sp>
      <p:pic>
        <p:nvPicPr>
          <p:cNvPr id="4" name="Fig2_20180709_Science.pdf"/>
          <p:cNvPicPr>
            <a:picLocks noChangeAspect="1"/>
          </p:cNvPicPr>
          <p:nvPr/>
        </p:nvPicPr>
        <p:blipFill rotWithShape="1">
          <a:blip r:embed="rId2">
            <a:extLst/>
          </a:blip>
          <a:srcRect l="47000" t="62460"/>
          <a:stretch/>
        </p:blipFill>
        <p:spPr>
          <a:xfrm>
            <a:off x="152400" y="1371600"/>
            <a:ext cx="4720501" cy="2050868"/>
          </a:xfrm>
          <a:prstGeom prst="rect">
            <a:avLst/>
          </a:prstGeom>
          <a:ln w="12700">
            <a:miter lim="400000"/>
          </a:ln>
        </p:spPr>
      </p:pic>
      <p:pic>
        <p:nvPicPr>
          <p:cNvPr id="5" name="Fig3_20180709_Science.pdf"/>
          <p:cNvPicPr>
            <a:picLocks noChangeAspect="1"/>
          </p:cNvPicPr>
          <p:nvPr/>
        </p:nvPicPr>
        <p:blipFill rotWithShape="1">
          <a:blip r:embed="rId3">
            <a:extLst/>
          </a:blip>
          <a:srcRect l="63819" t="62187" r="-167"/>
          <a:stretch/>
        </p:blipFill>
        <p:spPr>
          <a:xfrm>
            <a:off x="4465320" y="1295400"/>
            <a:ext cx="4530506" cy="2127068"/>
          </a:xfrm>
          <a:prstGeom prst="rect">
            <a:avLst/>
          </a:prstGeom>
          <a:ln w="12700">
            <a:miter lim="400000"/>
          </a:ln>
        </p:spPr>
      </p:pic>
      <p:sp>
        <p:nvSpPr>
          <p:cNvPr id="6" name="TextBox 5"/>
          <p:cNvSpPr txBox="1"/>
          <p:nvPr/>
        </p:nvSpPr>
        <p:spPr>
          <a:xfrm>
            <a:off x="381000" y="3429000"/>
            <a:ext cx="954107" cy="369332"/>
          </a:xfrm>
          <a:prstGeom prst="rect">
            <a:avLst/>
          </a:prstGeom>
          <a:noFill/>
        </p:spPr>
        <p:txBody>
          <a:bodyPr wrap="none" rtlCol="0">
            <a:spAutoFit/>
          </a:bodyPr>
          <a:lstStyle/>
          <a:p>
            <a:r>
              <a:rPr lang="en-US" dirty="0" smtClean="0"/>
              <a:t>Density</a:t>
            </a:r>
            <a:endParaRPr lang="en-US" dirty="0"/>
          </a:p>
        </p:txBody>
      </p:sp>
      <p:sp>
        <p:nvSpPr>
          <p:cNvPr id="7" name="TextBox 6"/>
          <p:cNvSpPr txBox="1"/>
          <p:nvPr/>
        </p:nvSpPr>
        <p:spPr>
          <a:xfrm>
            <a:off x="2482443" y="3429000"/>
            <a:ext cx="1479957" cy="369332"/>
          </a:xfrm>
          <a:prstGeom prst="rect">
            <a:avLst/>
          </a:prstGeom>
          <a:noFill/>
        </p:spPr>
        <p:txBody>
          <a:bodyPr wrap="none" rtlCol="0">
            <a:spAutoFit/>
          </a:bodyPr>
          <a:lstStyle/>
          <a:p>
            <a:r>
              <a:rPr lang="en-US" dirty="0" smtClean="0"/>
              <a:t>Temperature</a:t>
            </a:r>
            <a:endParaRPr lang="en-US" dirty="0"/>
          </a:p>
        </p:txBody>
      </p:sp>
      <p:sp>
        <p:nvSpPr>
          <p:cNvPr id="8" name="TextBox 7"/>
          <p:cNvSpPr txBox="1"/>
          <p:nvPr/>
        </p:nvSpPr>
        <p:spPr>
          <a:xfrm>
            <a:off x="4692243" y="3429000"/>
            <a:ext cx="1727781" cy="369332"/>
          </a:xfrm>
          <a:prstGeom prst="rect">
            <a:avLst/>
          </a:prstGeom>
          <a:noFill/>
        </p:spPr>
        <p:txBody>
          <a:bodyPr wrap="none" rtlCol="0">
            <a:spAutoFit/>
          </a:bodyPr>
          <a:lstStyle/>
          <a:p>
            <a:r>
              <a:rPr lang="en-US" dirty="0" smtClean="0"/>
              <a:t>Trap frequency</a:t>
            </a:r>
            <a:endParaRPr lang="en-US" dirty="0"/>
          </a:p>
        </p:txBody>
      </p:sp>
      <p:sp>
        <p:nvSpPr>
          <p:cNvPr id="9" name="TextBox 8"/>
          <p:cNvSpPr txBox="1"/>
          <p:nvPr/>
        </p:nvSpPr>
        <p:spPr>
          <a:xfrm>
            <a:off x="6934200" y="3429000"/>
            <a:ext cx="1107996" cy="369332"/>
          </a:xfrm>
          <a:prstGeom prst="rect">
            <a:avLst/>
          </a:prstGeom>
          <a:noFill/>
        </p:spPr>
        <p:txBody>
          <a:bodyPr wrap="none" rtlCol="0">
            <a:spAutoFit/>
          </a:bodyPr>
          <a:lstStyle/>
          <a:p>
            <a:r>
              <a:rPr lang="en-US" dirty="0"/>
              <a:t>D</a:t>
            </a:r>
            <a:r>
              <a:rPr lang="en-US" dirty="0" smtClean="0"/>
              <a:t>amping</a:t>
            </a:r>
            <a:endParaRPr lang="en-US" dirty="0"/>
          </a:p>
        </p:txBody>
      </p:sp>
      <p:pic>
        <p:nvPicPr>
          <p:cNvPr id="10" name="Fig3_20180709_Science.pdf"/>
          <p:cNvPicPr>
            <a:picLocks noChangeAspect="1"/>
          </p:cNvPicPr>
          <p:nvPr/>
        </p:nvPicPr>
        <p:blipFill rotWithShape="1">
          <a:blip r:embed="rId3">
            <a:extLst/>
          </a:blip>
          <a:srcRect l="49259" t="654" r="2951" b="41639"/>
          <a:stretch/>
        </p:blipFill>
        <p:spPr>
          <a:xfrm>
            <a:off x="1924722" y="3886200"/>
            <a:ext cx="5238078" cy="2854523"/>
          </a:xfrm>
          <a:prstGeom prst="rect">
            <a:avLst/>
          </a:prstGeom>
          <a:ln w="12700">
            <a:miter lim="400000"/>
          </a:ln>
        </p:spPr>
      </p:pic>
    </p:spTree>
    <p:extLst>
      <p:ext uri="{BB962C8B-B14F-4D97-AF65-F5344CB8AC3E}">
        <p14:creationId xmlns:p14="http://schemas.microsoft.com/office/powerpoint/2010/main" val="5113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737" y="152400"/>
            <a:ext cx="8229600" cy="1143000"/>
          </a:xfrm>
        </p:spPr>
        <p:txBody>
          <a:bodyPr/>
          <a:lstStyle/>
          <a:p>
            <a:r>
              <a:rPr lang="en-US" dirty="0" smtClean="0"/>
              <a:t>Bonus: </a:t>
            </a:r>
            <a:r>
              <a:rPr lang="en-US" dirty="0" err="1" smtClean="0"/>
              <a:t>Morie</a:t>
            </a:r>
            <a:r>
              <a:rPr lang="en-US" dirty="0" smtClean="0"/>
              <a:t> pattern</a:t>
            </a:r>
            <a:endParaRPr lang="en-US" dirty="0"/>
          </a:p>
        </p:txBody>
      </p:sp>
      <p:pic>
        <p:nvPicPr>
          <p:cNvPr id="4" name="Fig4_20180709_Science.pdf"/>
          <p:cNvPicPr>
            <a:picLocks noChangeAspect="1"/>
          </p:cNvPicPr>
          <p:nvPr/>
        </p:nvPicPr>
        <p:blipFill rotWithShape="1">
          <a:blip r:embed="rId2">
            <a:extLst/>
          </a:blip>
          <a:srcRect l="3023" r="77119" b="68909"/>
          <a:stretch/>
        </p:blipFill>
        <p:spPr>
          <a:xfrm>
            <a:off x="2819400" y="1676400"/>
            <a:ext cx="3558275" cy="3810000"/>
          </a:xfrm>
          <a:prstGeom prst="rect">
            <a:avLst/>
          </a:prstGeom>
          <a:ln w="12700">
            <a:miter lim="400000"/>
          </a:ln>
        </p:spPr>
      </p:pic>
      <p:sp>
        <p:nvSpPr>
          <p:cNvPr id="5" name="TextBox 4"/>
          <p:cNvSpPr txBox="1"/>
          <p:nvPr/>
        </p:nvSpPr>
        <p:spPr>
          <a:xfrm>
            <a:off x="1676400" y="1524000"/>
            <a:ext cx="1800493" cy="369332"/>
          </a:xfrm>
          <a:prstGeom prst="rect">
            <a:avLst/>
          </a:prstGeom>
          <a:noFill/>
        </p:spPr>
        <p:txBody>
          <a:bodyPr wrap="none" rtlCol="0">
            <a:spAutoFit/>
          </a:bodyPr>
          <a:lstStyle/>
          <a:p>
            <a:r>
              <a:rPr lang="en-US" dirty="0" smtClean="0">
                <a:sym typeface="Symbol"/>
              </a:rPr>
              <a:t></a:t>
            </a:r>
            <a:r>
              <a:rPr lang="en-US" baseline="-25000" dirty="0" smtClean="0">
                <a:sym typeface="Symbol"/>
              </a:rPr>
              <a:t>trap</a:t>
            </a:r>
            <a:r>
              <a:rPr lang="en-US" dirty="0" smtClean="0">
                <a:sym typeface="Symbol"/>
              </a:rPr>
              <a:t>=852.37 nm</a:t>
            </a:r>
            <a:endParaRPr lang="en-US" baseline="-25000" dirty="0"/>
          </a:p>
        </p:txBody>
      </p:sp>
      <p:sp>
        <p:nvSpPr>
          <p:cNvPr id="6" name="TextBox 5"/>
          <p:cNvSpPr txBox="1"/>
          <p:nvPr/>
        </p:nvSpPr>
        <p:spPr>
          <a:xfrm>
            <a:off x="6308308" y="5257800"/>
            <a:ext cx="1758815" cy="369332"/>
          </a:xfrm>
          <a:prstGeom prst="rect">
            <a:avLst/>
          </a:prstGeom>
          <a:noFill/>
        </p:spPr>
        <p:txBody>
          <a:bodyPr wrap="none" rtlCol="0">
            <a:spAutoFit/>
          </a:bodyPr>
          <a:lstStyle/>
          <a:p>
            <a:r>
              <a:rPr lang="en-US" dirty="0" smtClean="0">
                <a:solidFill>
                  <a:srgbClr val="FF0000"/>
                </a:solidFill>
                <a:sym typeface="Symbol"/>
              </a:rPr>
              <a:t></a:t>
            </a:r>
            <a:r>
              <a:rPr lang="en-US" baseline="-25000" dirty="0" smtClean="0">
                <a:solidFill>
                  <a:srgbClr val="FF0000"/>
                </a:solidFill>
                <a:sym typeface="Symbol"/>
              </a:rPr>
              <a:t>OP</a:t>
            </a:r>
            <a:r>
              <a:rPr lang="en-US" dirty="0" smtClean="0">
                <a:solidFill>
                  <a:srgbClr val="FF0000"/>
                </a:solidFill>
                <a:sym typeface="Symbol"/>
              </a:rPr>
              <a:t>=852.34 nm</a:t>
            </a:r>
            <a:endParaRPr lang="en-US" baseline="-25000" dirty="0">
              <a:solidFill>
                <a:srgbClr val="FF0000"/>
              </a:solidFill>
            </a:endParaRPr>
          </a:p>
        </p:txBody>
      </p:sp>
      <p:cxnSp>
        <p:nvCxnSpPr>
          <p:cNvPr id="9" name="Straight Arrow Connector 8"/>
          <p:cNvCxnSpPr/>
          <p:nvPr/>
        </p:nvCxnSpPr>
        <p:spPr>
          <a:xfrm>
            <a:off x="3505200" y="5943600"/>
            <a:ext cx="1093337"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76600" y="6183868"/>
            <a:ext cx="2746265" cy="369332"/>
          </a:xfrm>
          <a:prstGeom prst="rect">
            <a:avLst/>
          </a:prstGeom>
          <a:noFill/>
        </p:spPr>
        <p:txBody>
          <a:bodyPr wrap="none" rtlCol="0">
            <a:spAutoFit/>
          </a:bodyPr>
          <a:lstStyle/>
          <a:p>
            <a:r>
              <a:rPr lang="en-US" dirty="0">
                <a:sym typeface="Symbol"/>
              </a:rPr>
              <a:t></a:t>
            </a:r>
            <a:r>
              <a:rPr lang="en-US" baseline="-25000" dirty="0" smtClean="0">
                <a:sym typeface="Symbol"/>
              </a:rPr>
              <a:t>trap</a:t>
            </a:r>
            <a:r>
              <a:rPr lang="en-US" dirty="0">
                <a:sym typeface="Symbol"/>
              </a:rPr>
              <a:t> </a:t>
            </a:r>
            <a:r>
              <a:rPr lang="en-US" dirty="0" smtClean="0">
                <a:sym typeface="Symbol"/>
              </a:rPr>
              <a:t></a:t>
            </a:r>
            <a:r>
              <a:rPr lang="en-US" baseline="-25000" dirty="0" smtClean="0">
                <a:sym typeface="Symbol"/>
              </a:rPr>
              <a:t>op</a:t>
            </a:r>
            <a:r>
              <a:rPr lang="en-US" dirty="0" smtClean="0">
                <a:sym typeface="Symbol"/>
              </a:rPr>
              <a:t>/(</a:t>
            </a:r>
            <a:r>
              <a:rPr lang="en-US" dirty="0">
                <a:sym typeface="Symbol"/>
              </a:rPr>
              <a:t></a:t>
            </a:r>
            <a:r>
              <a:rPr lang="en-US" baseline="-25000" dirty="0" smtClean="0">
                <a:sym typeface="Symbol"/>
              </a:rPr>
              <a:t>trap</a:t>
            </a:r>
            <a:r>
              <a:rPr lang="en-US" dirty="0" smtClean="0">
                <a:sym typeface="Symbol"/>
              </a:rPr>
              <a:t>-</a:t>
            </a:r>
            <a:r>
              <a:rPr lang="en-US" dirty="0">
                <a:sym typeface="Symbol"/>
              </a:rPr>
              <a:t> </a:t>
            </a:r>
            <a:r>
              <a:rPr lang="en-US" dirty="0" smtClean="0">
                <a:sym typeface="Symbol"/>
              </a:rPr>
              <a:t></a:t>
            </a:r>
            <a:r>
              <a:rPr lang="en-US" baseline="-25000" dirty="0" smtClean="0">
                <a:sym typeface="Symbol"/>
              </a:rPr>
              <a:t>op</a:t>
            </a:r>
            <a:r>
              <a:rPr lang="en-US" dirty="0" smtClean="0">
                <a:sym typeface="Symbol"/>
              </a:rPr>
              <a:t>) ~ </a:t>
            </a:r>
            <a:r>
              <a:rPr lang="en-US" dirty="0" smtClean="0"/>
              <a:t>1 cm</a:t>
            </a:r>
            <a:endParaRPr lang="en-US" dirty="0"/>
          </a:p>
        </p:txBody>
      </p:sp>
    </p:spTree>
    <p:extLst>
      <p:ext uri="{BB962C8B-B14F-4D97-AF65-F5344CB8AC3E}">
        <p14:creationId xmlns:p14="http://schemas.microsoft.com/office/powerpoint/2010/main" val="3043566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Fig4_20180709_Science.pdf"/>
          <p:cNvPicPr>
            <a:picLocks noChangeAspect="1"/>
          </p:cNvPicPr>
          <p:nvPr/>
        </p:nvPicPr>
        <p:blipFill rotWithShape="1">
          <a:blip r:embed="rId2">
            <a:extLst/>
          </a:blip>
          <a:srcRect l="25000" r="18428" b="67234"/>
          <a:stretch/>
        </p:blipFill>
        <p:spPr>
          <a:xfrm>
            <a:off x="1219200" y="1447800"/>
            <a:ext cx="7118202" cy="2819400"/>
          </a:xfrm>
          <a:prstGeom prst="rect">
            <a:avLst/>
          </a:prstGeom>
          <a:ln w="12700">
            <a:miter lim="400000"/>
          </a:ln>
        </p:spPr>
      </p:pic>
      <p:sp>
        <p:nvSpPr>
          <p:cNvPr id="2" name="TextBox 1"/>
          <p:cNvSpPr txBox="1"/>
          <p:nvPr/>
        </p:nvSpPr>
        <p:spPr>
          <a:xfrm>
            <a:off x="2816280" y="533400"/>
            <a:ext cx="3736920" cy="584775"/>
          </a:xfrm>
          <a:prstGeom prst="rect">
            <a:avLst/>
          </a:prstGeom>
          <a:noFill/>
        </p:spPr>
        <p:txBody>
          <a:bodyPr wrap="none" rtlCol="0">
            <a:spAutoFit/>
          </a:bodyPr>
          <a:lstStyle/>
          <a:p>
            <a:r>
              <a:rPr lang="en-US" sz="3200" dirty="0" err="1" smtClean="0"/>
              <a:t>Morie</a:t>
            </a:r>
            <a:r>
              <a:rPr lang="en-US" sz="3200" dirty="0" smtClean="0"/>
              <a:t> magnification</a:t>
            </a:r>
            <a:endParaRPr lang="en-US" sz="3200" dirty="0"/>
          </a:p>
        </p:txBody>
      </p:sp>
      <p:sp>
        <p:nvSpPr>
          <p:cNvPr id="3" name="TextBox 2"/>
          <p:cNvSpPr txBox="1"/>
          <p:nvPr/>
        </p:nvSpPr>
        <p:spPr>
          <a:xfrm>
            <a:off x="3886200" y="3897868"/>
            <a:ext cx="3852337" cy="369332"/>
          </a:xfrm>
          <a:prstGeom prst="rect">
            <a:avLst/>
          </a:prstGeom>
          <a:noFill/>
        </p:spPr>
        <p:txBody>
          <a:bodyPr wrap="none" rtlCol="0">
            <a:spAutoFit/>
          </a:bodyPr>
          <a:lstStyle/>
          <a:p>
            <a:r>
              <a:rPr lang="en-US" dirty="0" smtClean="0"/>
              <a:t>Magnification  =  1,000~1,000,000 x</a:t>
            </a:r>
            <a:endParaRPr lang="en-US" dirty="0"/>
          </a:p>
        </p:txBody>
      </p:sp>
      <p:pic>
        <p:nvPicPr>
          <p:cNvPr id="262146" name="Picture 2" descr="Image result for Thin meat sl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366" y="4572000"/>
            <a:ext cx="2770215" cy="1844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4971871"/>
            <a:ext cx="3810000" cy="1200329"/>
          </a:xfrm>
          <a:prstGeom prst="rect">
            <a:avLst/>
          </a:prstGeom>
          <a:noFill/>
        </p:spPr>
        <p:txBody>
          <a:bodyPr wrap="square" rtlCol="0">
            <a:spAutoFit/>
          </a:bodyPr>
          <a:lstStyle/>
          <a:p>
            <a:r>
              <a:rPr lang="en-US" dirty="0" smtClean="0"/>
              <a:t>We slice the </a:t>
            </a:r>
            <a:r>
              <a:rPr lang="en-US" dirty="0" err="1" smtClean="0"/>
              <a:t>wavefunction</a:t>
            </a:r>
            <a:r>
              <a:rPr lang="en-US" dirty="0" smtClean="0"/>
              <a:t> </a:t>
            </a:r>
          </a:p>
          <a:p>
            <a:r>
              <a:rPr lang="en-US" dirty="0" smtClean="0"/>
              <a:t>Into 20,000 pieces and distribute </a:t>
            </a:r>
          </a:p>
          <a:p>
            <a:r>
              <a:rPr lang="en-US" dirty="0" smtClean="0"/>
              <a:t>them in a single image.</a:t>
            </a:r>
          </a:p>
          <a:p>
            <a:r>
              <a:rPr lang="en-US" dirty="0" smtClean="0"/>
              <a:t> </a:t>
            </a:r>
            <a:endParaRPr lang="en-US" dirty="0"/>
          </a:p>
        </p:txBody>
      </p:sp>
    </p:spTree>
    <p:extLst>
      <p:ext uri="{BB962C8B-B14F-4D97-AF65-F5344CB8AC3E}">
        <p14:creationId xmlns:p14="http://schemas.microsoft.com/office/powerpoint/2010/main" val="313300686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err="1" smtClean="0"/>
              <a:t>Morie</a:t>
            </a:r>
            <a:r>
              <a:rPr lang="en-US" sz="4000" dirty="0" smtClean="0"/>
              <a:t> microscopy and validation</a:t>
            </a:r>
            <a:endParaRPr lang="en-US" sz="4000" dirty="0"/>
          </a:p>
        </p:txBody>
      </p:sp>
      <p:pic>
        <p:nvPicPr>
          <p:cNvPr id="4" name="Fig4_20180709_Science.pdf"/>
          <p:cNvPicPr>
            <a:picLocks noChangeAspect="1"/>
          </p:cNvPicPr>
          <p:nvPr/>
        </p:nvPicPr>
        <p:blipFill rotWithShape="1">
          <a:blip r:embed="rId2">
            <a:extLst/>
          </a:blip>
          <a:srcRect l="674" t="31755" r="19180" b="980"/>
          <a:stretch/>
        </p:blipFill>
        <p:spPr>
          <a:xfrm>
            <a:off x="304800" y="1295400"/>
            <a:ext cx="8491034" cy="4872447"/>
          </a:xfrm>
          <a:prstGeom prst="rect">
            <a:avLst/>
          </a:prstGeom>
          <a:ln w="12700">
            <a:miter lim="400000"/>
          </a:ln>
        </p:spPr>
      </p:pic>
      <p:sp>
        <p:nvSpPr>
          <p:cNvPr id="5" name="Rectangle 4"/>
          <p:cNvSpPr/>
          <p:nvPr/>
        </p:nvSpPr>
        <p:spPr>
          <a:xfrm>
            <a:off x="76200" y="762000"/>
            <a:ext cx="609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33528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3350622"/>
            <a:ext cx="3004634" cy="3050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14800" y="10668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 y="3346267"/>
            <a:ext cx="6096000" cy="274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62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839200" cy="4525963"/>
          </a:xfrm>
        </p:spPr>
        <p:txBody>
          <a:bodyPr/>
          <a:lstStyle/>
          <a:p>
            <a:r>
              <a:rPr lang="en-US" sz="2800" dirty="0" smtClean="0"/>
              <a:t>Super resolution based on </a:t>
            </a:r>
            <a:r>
              <a:rPr lang="en-US" sz="2800" dirty="0" smtClean="0"/>
              <a:t>strong optical </a:t>
            </a:r>
            <a:r>
              <a:rPr lang="en-US" sz="2800" dirty="0" smtClean="0"/>
              <a:t>pumping</a:t>
            </a:r>
          </a:p>
          <a:p>
            <a:pPr lvl="1"/>
            <a:r>
              <a:rPr lang="en-US" sz="2400" dirty="0" smtClean="0">
                <a:solidFill>
                  <a:srgbClr val="FF0000"/>
                </a:solidFill>
              </a:rPr>
              <a:t>Resolution (FWHM) </a:t>
            </a:r>
            <a:r>
              <a:rPr lang="en-US" sz="2400" dirty="0" smtClean="0">
                <a:solidFill>
                  <a:srgbClr val="FF0000"/>
                </a:solidFill>
              </a:rPr>
              <a:t>= </a:t>
            </a:r>
            <a:r>
              <a:rPr lang="en-US" sz="2400" dirty="0" smtClean="0">
                <a:solidFill>
                  <a:srgbClr val="FF0000"/>
                </a:solidFill>
              </a:rPr>
              <a:t>32(3) nm</a:t>
            </a:r>
          </a:p>
          <a:p>
            <a:pPr lvl="1"/>
            <a:r>
              <a:rPr lang="en-US" sz="2400" dirty="0" smtClean="0">
                <a:solidFill>
                  <a:srgbClr val="FF0000"/>
                </a:solidFill>
              </a:rPr>
              <a:t>Localization resolution 1</a:t>
            </a:r>
            <a:r>
              <a:rPr lang="en-US" sz="2400" dirty="0" smtClean="0">
                <a:solidFill>
                  <a:srgbClr val="FF0000"/>
                </a:solidFill>
                <a:sym typeface="Symbol"/>
              </a:rPr>
              <a:t> = 400 pm</a:t>
            </a:r>
            <a:endParaRPr lang="en-US" sz="2400" dirty="0" smtClean="0">
              <a:solidFill>
                <a:srgbClr val="FF0000"/>
              </a:solidFill>
            </a:endParaRPr>
          </a:p>
          <a:p>
            <a:r>
              <a:rPr lang="en-US" sz="2800" dirty="0" smtClean="0">
                <a:solidFill>
                  <a:srgbClr val="FF0000"/>
                </a:solidFill>
              </a:rPr>
              <a:t>Super fast imaging at 1 </a:t>
            </a:r>
            <a:r>
              <a:rPr lang="en-US" sz="2800" dirty="0" smtClean="0">
                <a:solidFill>
                  <a:srgbClr val="FF0000"/>
                </a:solidFill>
                <a:sym typeface="Symbol"/>
              </a:rPr>
              <a:t></a:t>
            </a:r>
            <a:r>
              <a:rPr lang="en-US" sz="2800" dirty="0" smtClean="0">
                <a:solidFill>
                  <a:srgbClr val="FF0000"/>
                </a:solidFill>
              </a:rPr>
              <a:t>s </a:t>
            </a:r>
          </a:p>
          <a:p>
            <a:pPr lvl="1"/>
            <a:r>
              <a:rPr lang="en-US" sz="2400" dirty="0" smtClean="0"/>
              <a:t>No measurement </a:t>
            </a:r>
            <a:r>
              <a:rPr lang="en-US" sz="2400" dirty="0" err="1" smtClean="0"/>
              <a:t>backaction</a:t>
            </a:r>
            <a:endParaRPr lang="en-US" sz="2400" dirty="0" smtClean="0"/>
          </a:p>
          <a:p>
            <a:pPr lvl="1"/>
            <a:r>
              <a:rPr lang="en-US" sz="2400" dirty="0" smtClean="0"/>
              <a:t>No cooling is needed</a:t>
            </a:r>
            <a:endParaRPr lang="en-US" sz="2400" dirty="0" smtClean="0"/>
          </a:p>
          <a:p>
            <a:r>
              <a:rPr lang="en-US" sz="2800" dirty="0" err="1" smtClean="0"/>
              <a:t>Morie</a:t>
            </a:r>
            <a:r>
              <a:rPr lang="en-US" sz="2800" dirty="0" smtClean="0"/>
              <a:t> </a:t>
            </a:r>
            <a:r>
              <a:rPr lang="en-US" sz="2800" dirty="0" smtClean="0"/>
              <a:t>magnification from </a:t>
            </a:r>
            <a:r>
              <a:rPr lang="en-US" sz="2800" i="1" dirty="0" smtClean="0">
                <a:solidFill>
                  <a:srgbClr val="FF0000"/>
                </a:solidFill>
              </a:rPr>
              <a:t>nanometer to millimeter</a:t>
            </a:r>
            <a:endParaRPr lang="en-US" sz="2800" i="1" dirty="0" smtClean="0">
              <a:solidFill>
                <a:srgbClr val="FF0000"/>
              </a:solidFill>
            </a:endParaRPr>
          </a:p>
          <a:p>
            <a:r>
              <a:rPr lang="en-US" sz="2800" dirty="0" smtClean="0"/>
              <a:t>Observations</a:t>
            </a:r>
          </a:p>
          <a:p>
            <a:pPr lvl="1"/>
            <a:r>
              <a:rPr lang="en-US" sz="2400" dirty="0" smtClean="0"/>
              <a:t>Inhomogeneity of temperature and l</a:t>
            </a:r>
            <a:r>
              <a:rPr lang="en-US" sz="2400" dirty="0" smtClean="0"/>
              <a:t>attice parameters</a:t>
            </a:r>
          </a:p>
          <a:p>
            <a:pPr lvl="1"/>
            <a:r>
              <a:rPr lang="en-US" sz="2400" dirty="0" smtClean="0"/>
              <a:t>Coherent, </a:t>
            </a:r>
            <a:r>
              <a:rPr lang="en-US" sz="2400" dirty="0" err="1" smtClean="0"/>
              <a:t>anharmonic</a:t>
            </a:r>
            <a:r>
              <a:rPr lang="en-US" sz="2400" dirty="0" smtClean="0"/>
              <a:t> dynamics within a lattice site</a:t>
            </a:r>
            <a:endParaRPr lang="en-US" sz="2400" dirty="0"/>
          </a:p>
          <a:p>
            <a:pPr marL="457200" lvl="1" indent="0">
              <a:buNone/>
            </a:pPr>
            <a:endParaRPr lang="en-US" sz="2400" dirty="0" smtClean="0"/>
          </a:p>
        </p:txBody>
      </p:sp>
    </p:spTree>
    <p:extLst>
      <p:ext uri="{BB962C8B-B14F-4D97-AF65-F5344CB8AC3E}">
        <p14:creationId xmlns:p14="http://schemas.microsoft.com/office/powerpoint/2010/main" val="2764247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asted-image.tiff" descr="pasted-image.tiff"/>
          <p:cNvPicPr>
            <a:picLocks noChangeAspect="1"/>
          </p:cNvPicPr>
          <p:nvPr/>
        </p:nvPicPr>
        <p:blipFill>
          <a:blip r:embed="rId2">
            <a:extLst/>
          </a:blip>
          <a:stretch>
            <a:fillRect/>
          </a:stretch>
        </p:blipFill>
        <p:spPr>
          <a:xfrm>
            <a:off x="4169056" y="2867068"/>
            <a:ext cx="1217686" cy="1217686"/>
          </a:xfrm>
          <a:prstGeom prst="rect">
            <a:avLst/>
          </a:prstGeom>
          <a:ln w="12700">
            <a:miter lim="400000"/>
          </a:ln>
        </p:spPr>
      </p:pic>
      <p:pic>
        <p:nvPicPr>
          <p:cNvPr id="144" name="pasted-image.tiff" descr="pasted-image.tiff"/>
          <p:cNvPicPr>
            <a:picLocks noChangeAspect="1"/>
          </p:cNvPicPr>
          <p:nvPr/>
        </p:nvPicPr>
        <p:blipFill>
          <a:blip r:embed="rId3">
            <a:extLst/>
          </a:blip>
          <a:stretch>
            <a:fillRect/>
          </a:stretch>
        </p:blipFill>
        <p:spPr>
          <a:xfrm>
            <a:off x="2638955" y="2907268"/>
            <a:ext cx="787649" cy="1217686"/>
          </a:xfrm>
          <a:prstGeom prst="rect">
            <a:avLst/>
          </a:prstGeom>
          <a:ln w="12700">
            <a:miter lim="400000"/>
          </a:ln>
        </p:spPr>
      </p:pic>
      <p:sp>
        <p:nvSpPr>
          <p:cNvPr id="151" name="Postdocs"/>
          <p:cNvSpPr/>
          <p:nvPr/>
        </p:nvSpPr>
        <p:spPr>
          <a:xfrm rot="16200000">
            <a:off x="1296328" y="1343596"/>
            <a:ext cx="1201608" cy="44146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400" b="1">
                <a:latin typeface="+mj-lt"/>
                <a:ea typeface="+mj-ea"/>
                <a:cs typeface="+mj-cs"/>
                <a:sym typeface="Helvetica"/>
              </a:defRPr>
            </a:lvl1pPr>
          </a:lstStyle>
          <a:p>
            <a:r>
              <a:rPr>
                <a:solidFill>
                  <a:prstClr val="white"/>
                </a:solidFill>
              </a:rPr>
              <a:t>Postdocs</a:t>
            </a:r>
          </a:p>
        </p:txBody>
      </p:sp>
      <p:sp>
        <p:nvSpPr>
          <p:cNvPr id="152" name="Grads"/>
          <p:cNvSpPr/>
          <p:nvPr/>
        </p:nvSpPr>
        <p:spPr>
          <a:xfrm rot="16200000">
            <a:off x="1552451" y="3236938"/>
            <a:ext cx="810795" cy="44146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400" b="1">
                <a:latin typeface="+mj-lt"/>
                <a:ea typeface="+mj-ea"/>
                <a:cs typeface="+mj-cs"/>
                <a:sym typeface="Helvetica"/>
              </a:defRPr>
            </a:lvl1pPr>
          </a:lstStyle>
          <a:p>
            <a:r>
              <a:rPr>
                <a:solidFill>
                  <a:prstClr val="white"/>
                </a:solidFill>
              </a:rPr>
              <a:t>Grads</a:t>
            </a:r>
          </a:p>
        </p:txBody>
      </p:sp>
      <p:sp>
        <p:nvSpPr>
          <p:cNvPr id="154" name="Brian DeSalvo"/>
          <p:cNvSpPr/>
          <p:nvPr/>
        </p:nvSpPr>
        <p:spPr>
          <a:xfrm>
            <a:off x="2356265" y="2201863"/>
            <a:ext cx="1400509" cy="349131"/>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sz="1800" dirty="0"/>
              <a:t>Brian </a:t>
            </a:r>
            <a:r>
              <a:rPr sz="1800" dirty="0" err="1"/>
              <a:t>DeSalvo</a:t>
            </a:r>
            <a:endParaRPr sz="1800" dirty="0"/>
          </a:p>
        </p:txBody>
      </p:sp>
      <p:sp>
        <p:nvSpPr>
          <p:cNvPr id="156" name="Mickey McDonald"/>
          <p:cNvSpPr/>
          <p:nvPr/>
        </p:nvSpPr>
        <p:spPr>
          <a:xfrm>
            <a:off x="3893614" y="2142143"/>
            <a:ext cx="1790166" cy="349131"/>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sz="1800" dirty="0">
                <a:solidFill>
                  <a:srgbClr val="FF0000"/>
                </a:solidFill>
              </a:rPr>
              <a:t>Mickey McDonald</a:t>
            </a:r>
          </a:p>
        </p:txBody>
      </p:sp>
      <p:sp>
        <p:nvSpPr>
          <p:cNvPr id="157" name="Jonathan Trisnadi"/>
          <p:cNvSpPr/>
          <p:nvPr/>
        </p:nvSpPr>
        <p:spPr>
          <a:xfrm>
            <a:off x="3903238" y="4162468"/>
            <a:ext cx="1749322" cy="349131"/>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sz="1800" dirty="0">
                <a:solidFill>
                  <a:srgbClr val="FF0000"/>
                </a:solidFill>
              </a:rPr>
              <a:t>Jonathan </a:t>
            </a:r>
            <a:r>
              <a:rPr sz="1800" dirty="0" err="1">
                <a:solidFill>
                  <a:srgbClr val="FF0000"/>
                </a:solidFill>
              </a:rPr>
              <a:t>Trisnadi</a:t>
            </a:r>
            <a:endParaRPr sz="1800" dirty="0">
              <a:solidFill>
                <a:srgbClr val="FF0000"/>
              </a:solidFill>
            </a:endParaRPr>
          </a:p>
        </p:txBody>
      </p:sp>
      <p:sp>
        <p:nvSpPr>
          <p:cNvPr id="159" name="Krutik Patel"/>
          <p:cNvSpPr/>
          <p:nvPr/>
        </p:nvSpPr>
        <p:spPr>
          <a:xfrm>
            <a:off x="2442427" y="4116248"/>
            <a:ext cx="1180705" cy="349131"/>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sz="1800" dirty="0" err="1"/>
              <a:t>Krutik</a:t>
            </a:r>
            <a:r>
              <a:rPr sz="1800" dirty="0"/>
              <a:t> Patel</a:t>
            </a:r>
          </a:p>
        </p:txBody>
      </p:sp>
      <p:sp>
        <p:nvSpPr>
          <p:cNvPr id="155" name="Anita Gaj"/>
          <p:cNvSpPr/>
          <p:nvPr/>
        </p:nvSpPr>
        <p:spPr>
          <a:xfrm>
            <a:off x="5914968" y="2126755"/>
            <a:ext cx="1341710" cy="379908"/>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lang="en-US" dirty="0" err="1" smtClean="0"/>
              <a:t>Jiazhong</a:t>
            </a:r>
            <a:r>
              <a:rPr lang="en-US" dirty="0" smtClean="0"/>
              <a:t> Hu</a:t>
            </a:r>
            <a:endParaRPr dirty="0"/>
          </a:p>
        </p:txBody>
      </p:sp>
      <p:sp>
        <p:nvSpPr>
          <p:cNvPr id="172" name="Rectangle"/>
          <p:cNvSpPr/>
          <p:nvPr/>
        </p:nvSpPr>
        <p:spPr>
          <a:xfrm>
            <a:off x="5766932" y="743687"/>
            <a:ext cx="1349946" cy="1373738"/>
          </a:xfrm>
          <a:prstGeom prst="rect">
            <a:avLst/>
          </a:prstGeom>
          <a:noFill/>
          <a:ln w="38100" cap="flat">
            <a:noFill/>
            <a:prstDash val="solid"/>
            <a:miter lim="400000"/>
          </a:ln>
          <a:effectLst/>
        </p:spPr>
        <p:txBody>
          <a:bodyPr wrap="square" lIns="50800" tIns="50800" rIns="50800" bIns="50800" numCol="1" anchor="ctr">
            <a:noAutofit/>
          </a:bodyPr>
          <a:lstStyle/>
          <a:p>
            <a:pPr>
              <a:defRPr sz="2400"/>
            </a:pPr>
            <a:endParaRPr sz="2400">
              <a:solidFill>
                <a:prstClr val="white"/>
              </a:solidFill>
            </a:endParaRPr>
          </a:p>
        </p:txBody>
      </p:sp>
      <p:pic>
        <p:nvPicPr>
          <p:cNvPr id="142" name="pasted-imag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492" y="2847664"/>
            <a:ext cx="1151267" cy="1339455"/>
          </a:xfrm>
          <a:prstGeom prst="rect">
            <a:avLst/>
          </a:prstGeom>
          <a:ln w="12700">
            <a:noFill/>
            <a:miter lim="400000"/>
          </a:ln>
        </p:spPr>
      </p:pic>
      <p:sp>
        <p:nvSpPr>
          <p:cNvPr id="160" name="Logan Clark"/>
          <p:cNvSpPr/>
          <p:nvPr/>
        </p:nvSpPr>
        <p:spPr>
          <a:xfrm>
            <a:off x="6212885" y="4116718"/>
            <a:ext cx="933971" cy="379908"/>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lang="en-US" dirty="0" smtClean="0"/>
              <a:t>Lei </a:t>
            </a:r>
            <a:r>
              <a:rPr lang="en-US" dirty="0" err="1" smtClean="0"/>
              <a:t>Feng</a:t>
            </a:r>
            <a:endParaRPr dirty="0"/>
          </a:p>
        </p:txBody>
      </p:sp>
      <p:pic>
        <p:nvPicPr>
          <p:cNvPr id="43" name="Picture 6" descr="Image result for jiazhong h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74" r="12661" b="12904"/>
          <a:stretch/>
        </p:blipFill>
        <p:spPr bwMode="auto">
          <a:xfrm>
            <a:off x="5988580" y="906463"/>
            <a:ext cx="991679" cy="1143000"/>
          </a:xfrm>
          <a:prstGeom prst="rect">
            <a:avLst/>
          </a:prstGeom>
          <a:noFill/>
          <a:ln>
            <a:solidFill>
              <a:srgbClr val="2E3558"/>
            </a:solidFill>
          </a:ln>
          <a:extLst>
            <a:ext uri="{909E8E84-426E-40DD-AFC4-6F175D3DCCD1}">
              <a14:hiddenFill xmlns:a14="http://schemas.microsoft.com/office/drawing/2010/main">
                <a:solidFill>
                  <a:srgbClr val="FFFFFF"/>
                </a:solidFill>
              </a14:hiddenFill>
            </a:ext>
          </a:extLst>
        </p:spPr>
      </p:pic>
      <p:pic>
        <p:nvPicPr>
          <p:cNvPr id="44" name="Picture 8" descr="https://ultracold.uchicago.edu/sites/default/files/web/GeyueCai.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56" t="15475" r="16193" b="30365"/>
          <a:stretch/>
        </p:blipFill>
        <p:spPr bwMode="auto">
          <a:xfrm>
            <a:off x="2514956" y="4909063"/>
            <a:ext cx="1222871" cy="1219200"/>
          </a:xfrm>
          <a:prstGeom prst="rect">
            <a:avLst/>
          </a:prstGeom>
          <a:noFill/>
          <a:ln>
            <a:solidFill>
              <a:srgbClr val="2E3558"/>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956" y="6336268"/>
            <a:ext cx="1137940" cy="369332"/>
          </a:xfrm>
          <a:prstGeom prst="rect">
            <a:avLst/>
          </a:prstGeom>
          <a:noFill/>
        </p:spPr>
        <p:txBody>
          <a:bodyPr wrap="none" rtlCol="0">
            <a:spAutoFit/>
          </a:bodyPr>
          <a:lstStyle/>
          <a:p>
            <a:r>
              <a:rPr lang="en-US" b="1" dirty="0" err="1" smtClean="0"/>
              <a:t>Geyue</a:t>
            </a:r>
            <a:r>
              <a:rPr lang="en-US" b="1" dirty="0" smtClean="0"/>
              <a:t> </a:t>
            </a:r>
            <a:r>
              <a:rPr lang="en-US" b="1" dirty="0" err="1" smtClean="0"/>
              <a:t>Cai</a:t>
            </a:r>
            <a:endParaRPr lang="en-US" b="1" dirty="0"/>
          </a:p>
        </p:txBody>
      </p:sp>
      <p:pic>
        <p:nvPicPr>
          <p:cNvPr id="47" name="Picture 2" descr="https://ultracold.uchicago.edu/sites/default/files/web/ZhendongZhan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676" t="24676" r="13264" b="25973"/>
          <a:stretch/>
        </p:blipFill>
        <p:spPr bwMode="auto">
          <a:xfrm>
            <a:off x="6016292" y="4752664"/>
            <a:ext cx="1293583" cy="1371600"/>
          </a:xfrm>
          <a:prstGeom prst="rect">
            <a:avLst/>
          </a:prstGeom>
          <a:noFill/>
          <a:ln>
            <a:solidFill>
              <a:srgbClr val="2E3558"/>
            </a:solidFill>
          </a:ln>
          <a:extLst>
            <a:ext uri="{909E8E84-426E-40DD-AFC4-6F175D3DCCD1}">
              <a14:hiddenFill xmlns:a14="http://schemas.microsoft.com/office/drawing/2010/main">
                <a:solidFill>
                  <a:srgbClr val="FFFFFF"/>
                </a:solidFill>
              </a14:hiddenFill>
            </a:ext>
          </a:extLst>
        </p:spPr>
      </p:pic>
      <p:sp>
        <p:nvSpPr>
          <p:cNvPr id="48" name="Rectangle 47"/>
          <p:cNvSpPr/>
          <p:nvPr/>
        </p:nvSpPr>
        <p:spPr>
          <a:xfrm>
            <a:off x="6016292" y="6200464"/>
            <a:ext cx="1208755" cy="553995"/>
          </a:xfrm>
          <a:prstGeom prst="rect">
            <a:avLst/>
          </a:prstGeom>
        </p:spPr>
        <p:txBody>
          <a:bodyPr wrap="square" lIns="91434" tIns="45718" rIns="91434" bIns="45718">
            <a:spAutoFit/>
          </a:bodyPr>
          <a:lstStyle/>
          <a:p>
            <a:pPr algn="ctr" defTabSz="914332"/>
            <a:r>
              <a:rPr lang="en-US" sz="1500" b="1" dirty="0" err="1"/>
              <a:t>Zhendong</a:t>
            </a:r>
            <a:r>
              <a:rPr lang="en-US" sz="1500" b="1" dirty="0"/>
              <a:t> Zhang</a:t>
            </a:r>
          </a:p>
        </p:txBody>
      </p:sp>
      <p:pic>
        <p:nvPicPr>
          <p:cNvPr id="49" name="Picture 6" descr="https://ultracold.uchicago.edu/sites/default/files/web/KaixuanYa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71" t="3171" r="18988" b="19586"/>
          <a:stretch/>
        </p:blipFill>
        <p:spPr bwMode="auto">
          <a:xfrm>
            <a:off x="4159780" y="4772068"/>
            <a:ext cx="1295400" cy="1337826"/>
          </a:xfrm>
          <a:prstGeom prst="rect">
            <a:avLst/>
          </a:prstGeom>
          <a:noFill/>
          <a:ln>
            <a:solidFill>
              <a:srgbClr val="2E3558"/>
            </a:solidFill>
          </a:ln>
          <a:extLst>
            <a:ext uri="{909E8E84-426E-40DD-AFC4-6F175D3DCCD1}">
              <a14:hiddenFill xmlns:a14="http://schemas.microsoft.com/office/drawing/2010/main">
                <a:solidFill>
                  <a:srgbClr val="FFFFFF"/>
                </a:solidFill>
              </a14:hiddenFill>
            </a:ext>
          </a:extLst>
        </p:spPr>
      </p:pic>
      <p:sp>
        <p:nvSpPr>
          <p:cNvPr id="52" name="Rectangle 51"/>
          <p:cNvSpPr/>
          <p:nvPr/>
        </p:nvSpPr>
        <p:spPr>
          <a:xfrm>
            <a:off x="4159780" y="6199273"/>
            <a:ext cx="1208755" cy="553995"/>
          </a:xfrm>
          <a:prstGeom prst="rect">
            <a:avLst/>
          </a:prstGeom>
        </p:spPr>
        <p:txBody>
          <a:bodyPr wrap="square" lIns="91434" tIns="45718" rIns="91434" bIns="45718">
            <a:spAutoFit/>
          </a:bodyPr>
          <a:lstStyle/>
          <a:p>
            <a:pPr algn="ctr" defTabSz="914332"/>
            <a:r>
              <a:rPr lang="en-US" sz="1500" b="1" dirty="0">
                <a:solidFill>
                  <a:srgbClr val="FF0000"/>
                </a:solidFill>
              </a:rPr>
              <a:t>Kai-Xuan </a:t>
            </a:r>
          </a:p>
          <a:p>
            <a:pPr algn="ctr" defTabSz="914332"/>
            <a:r>
              <a:rPr lang="en-US" sz="1500" b="1" dirty="0">
                <a:solidFill>
                  <a:srgbClr val="FF0000"/>
                </a:solidFill>
              </a:rPr>
              <a:t>Yao</a:t>
            </a:r>
          </a:p>
        </p:txBody>
      </p:sp>
      <p:sp>
        <p:nvSpPr>
          <p:cNvPr id="5" name="AutoShape 2" descr="Image result for logan clark chica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logan clark chicago"/>
          <p:cNvSpPr>
            <a:spLocks noChangeAspect="1" noChangeArrowheads="1"/>
          </p:cNvSpPr>
          <p:nvPr/>
        </p:nvSpPr>
        <p:spPr bwMode="auto">
          <a:xfrm>
            <a:off x="307975" y="381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Image result for Mickey Mcdonald physics"/>
          <p:cNvSpPr>
            <a:spLocks noChangeAspect="1" noChangeArrowheads="1"/>
          </p:cNvSpPr>
          <p:nvPr/>
        </p:nvSpPr>
        <p:spPr bwMode="auto">
          <a:xfrm>
            <a:off x="460374" y="228600"/>
            <a:ext cx="548322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800" dirty="0" smtClean="0"/>
              <a:t>Group  Members</a:t>
            </a:r>
            <a:endParaRPr lang="en-US" sz="2800" dirty="0"/>
          </a:p>
        </p:txBody>
      </p:sp>
      <p:pic>
        <p:nvPicPr>
          <p:cNvPr id="259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5980" y="919285"/>
            <a:ext cx="1066800" cy="124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5" descr="Image result for Brian DeSalvo physics"/>
          <p:cNvSpPr>
            <a:spLocks noChangeAspect="1" noChangeArrowheads="1"/>
          </p:cNvSpPr>
          <p:nvPr/>
        </p:nvSpPr>
        <p:spPr bwMode="auto">
          <a:xfrm>
            <a:off x="2334155" y="685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9078"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18994" t="12941" r="14980" b="40715"/>
          <a:stretch/>
        </p:blipFill>
        <p:spPr bwMode="auto">
          <a:xfrm>
            <a:off x="2483380" y="940621"/>
            <a:ext cx="1267965" cy="1337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8" descr="Image result for Li-chung H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3810000" y="533400"/>
            <a:ext cx="2018766" cy="62404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285234"/>
      </p:ext>
    </p:extLst>
  </p:cSld>
  <p:clrMapOvr>
    <a:masterClrMapping/>
  </p:clrMapOvr>
  <p:transition spd="med"/>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asted-image.tiff" descr="pasted-image.tiff"/>
          <p:cNvPicPr>
            <a:picLocks noChangeAspect="1"/>
          </p:cNvPicPr>
          <p:nvPr/>
        </p:nvPicPr>
        <p:blipFill>
          <a:blip r:embed="rId2">
            <a:extLst/>
          </a:blip>
          <a:stretch>
            <a:fillRect/>
          </a:stretch>
        </p:blipFill>
        <p:spPr>
          <a:xfrm>
            <a:off x="1648355" y="2907268"/>
            <a:ext cx="787649" cy="1217686"/>
          </a:xfrm>
          <a:prstGeom prst="rect">
            <a:avLst/>
          </a:prstGeom>
          <a:ln w="12700">
            <a:miter lim="400000"/>
          </a:ln>
        </p:spPr>
      </p:pic>
      <p:sp>
        <p:nvSpPr>
          <p:cNvPr id="151" name="Postdocs"/>
          <p:cNvSpPr/>
          <p:nvPr/>
        </p:nvSpPr>
        <p:spPr>
          <a:xfrm rot="16200000">
            <a:off x="305728" y="1343596"/>
            <a:ext cx="1201608" cy="44146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400" b="1">
                <a:latin typeface="+mj-lt"/>
                <a:ea typeface="+mj-ea"/>
                <a:cs typeface="+mj-cs"/>
                <a:sym typeface="Helvetica"/>
              </a:defRPr>
            </a:lvl1pPr>
          </a:lstStyle>
          <a:p>
            <a:r>
              <a:rPr>
                <a:solidFill>
                  <a:prstClr val="white"/>
                </a:solidFill>
              </a:rPr>
              <a:t>Postdocs</a:t>
            </a:r>
          </a:p>
        </p:txBody>
      </p:sp>
      <p:sp>
        <p:nvSpPr>
          <p:cNvPr id="152" name="Grads"/>
          <p:cNvSpPr/>
          <p:nvPr/>
        </p:nvSpPr>
        <p:spPr>
          <a:xfrm rot="16200000">
            <a:off x="561851" y="3236938"/>
            <a:ext cx="810795" cy="44146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400" b="1">
                <a:latin typeface="+mj-lt"/>
                <a:ea typeface="+mj-ea"/>
                <a:cs typeface="+mj-cs"/>
                <a:sym typeface="Helvetica"/>
              </a:defRPr>
            </a:lvl1pPr>
          </a:lstStyle>
          <a:p>
            <a:r>
              <a:rPr>
                <a:solidFill>
                  <a:prstClr val="white"/>
                </a:solidFill>
              </a:rPr>
              <a:t>Grads</a:t>
            </a:r>
          </a:p>
        </p:txBody>
      </p:sp>
      <p:sp>
        <p:nvSpPr>
          <p:cNvPr id="154" name="Brian DeSalvo"/>
          <p:cNvSpPr/>
          <p:nvPr/>
        </p:nvSpPr>
        <p:spPr>
          <a:xfrm>
            <a:off x="1365665" y="2201863"/>
            <a:ext cx="1400509" cy="349131"/>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sz="1800" dirty="0"/>
              <a:t>Brian </a:t>
            </a:r>
            <a:r>
              <a:rPr sz="1800" dirty="0" err="1"/>
              <a:t>DeSalvo</a:t>
            </a:r>
            <a:endParaRPr sz="1800" dirty="0"/>
          </a:p>
        </p:txBody>
      </p:sp>
      <p:sp>
        <p:nvSpPr>
          <p:cNvPr id="159" name="Krutik Patel"/>
          <p:cNvSpPr/>
          <p:nvPr/>
        </p:nvSpPr>
        <p:spPr>
          <a:xfrm>
            <a:off x="1451827" y="4116248"/>
            <a:ext cx="1180705" cy="349131"/>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sz="1800" dirty="0" err="1"/>
              <a:t>Krutik</a:t>
            </a:r>
            <a:r>
              <a:rPr sz="1800" dirty="0"/>
              <a:t> Patel</a:t>
            </a:r>
          </a:p>
        </p:txBody>
      </p:sp>
      <p:pic>
        <p:nvPicPr>
          <p:cNvPr id="44" name="Picture 8" descr="https://ultracold.uchicago.edu/sites/default/files/web/GeyueCa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56" t="15475" r="16193" b="30365"/>
          <a:stretch/>
        </p:blipFill>
        <p:spPr bwMode="auto">
          <a:xfrm>
            <a:off x="1524356" y="4909063"/>
            <a:ext cx="1222871" cy="1219200"/>
          </a:xfrm>
          <a:prstGeom prst="rect">
            <a:avLst/>
          </a:prstGeom>
          <a:noFill/>
          <a:ln>
            <a:solidFill>
              <a:srgbClr val="2E3558"/>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356" y="6336268"/>
            <a:ext cx="1137940" cy="369332"/>
          </a:xfrm>
          <a:prstGeom prst="rect">
            <a:avLst/>
          </a:prstGeom>
          <a:noFill/>
        </p:spPr>
        <p:txBody>
          <a:bodyPr wrap="none" rtlCol="0">
            <a:spAutoFit/>
          </a:bodyPr>
          <a:lstStyle/>
          <a:p>
            <a:r>
              <a:rPr lang="en-US" b="1" dirty="0" err="1" smtClean="0"/>
              <a:t>Geyue</a:t>
            </a:r>
            <a:r>
              <a:rPr lang="en-US" b="1" dirty="0" smtClean="0"/>
              <a:t> </a:t>
            </a:r>
            <a:r>
              <a:rPr lang="en-US" b="1" dirty="0" err="1" smtClean="0"/>
              <a:t>Cai</a:t>
            </a:r>
            <a:endParaRPr lang="en-US" b="1" dirty="0"/>
          </a:p>
        </p:txBody>
      </p:sp>
      <p:sp>
        <p:nvSpPr>
          <p:cNvPr id="5" name="AutoShape 2" descr="Image result for logan clark chica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logan clark chicago"/>
          <p:cNvSpPr>
            <a:spLocks noChangeAspect="1" noChangeArrowheads="1"/>
          </p:cNvSpPr>
          <p:nvPr/>
        </p:nvSpPr>
        <p:spPr bwMode="auto">
          <a:xfrm>
            <a:off x="307975" y="381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Image result for Mickey Mcdonald physics"/>
          <p:cNvSpPr>
            <a:spLocks noChangeAspect="1" noChangeArrowheads="1"/>
          </p:cNvSpPr>
          <p:nvPr/>
        </p:nvSpPr>
        <p:spPr bwMode="auto">
          <a:xfrm>
            <a:off x="460374" y="228600"/>
            <a:ext cx="548322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800" dirty="0" smtClean="0"/>
              <a:t>Group  Members</a:t>
            </a:r>
            <a:endParaRPr lang="en-US" sz="2800" dirty="0"/>
          </a:p>
        </p:txBody>
      </p:sp>
      <p:sp>
        <p:nvSpPr>
          <p:cNvPr id="7" name="AutoShape 5" descr="Image result for Brian DeSalvo physics"/>
          <p:cNvSpPr>
            <a:spLocks noChangeAspect="1" noChangeArrowheads="1"/>
          </p:cNvSpPr>
          <p:nvPr/>
        </p:nvSpPr>
        <p:spPr bwMode="auto">
          <a:xfrm>
            <a:off x="1343555" y="685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9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8994" t="12941" r="14980" b="40715"/>
          <a:stretch/>
        </p:blipFill>
        <p:spPr bwMode="auto">
          <a:xfrm>
            <a:off x="1492780" y="940621"/>
            <a:ext cx="1267965" cy="1337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8" descr="Image result for Li-chung H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187980" y="762000"/>
            <a:ext cx="1783820" cy="601980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29000" y="3352800"/>
            <a:ext cx="5562600" cy="437297"/>
          </a:xfrm>
          <a:prstGeom prst="rect">
            <a:avLst/>
          </a:prstGeom>
          <a:gradFill>
            <a:gsLst>
              <a:gs pos="0">
                <a:srgbClr val="3333FF"/>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14800" y="5334000"/>
            <a:ext cx="457200" cy="35305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391400" y="5410200"/>
            <a:ext cx="457200" cy="35305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flipV="1">
            <a:off x="3429000" y="2971800"/>
            <a:ext cx="5562600" cy="381000"/>
          </a:xfrm>
          <a:prstGeom prst="rect">
            <a:avLst/>
          </a:prstGeom>
          <a:gradFill>
            <a:gsLst>
              <a:gs pos="0">
                <a:srgbClr val="3333FF"/>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53100" y="3164910"/>
            <a:ext cx="304800" cy="27008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4199" name="Picture 7" descr="Image result for wavy 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84743">
            <a:off x="4076309" y="3517137"/>
            <a:ext cx="2423813" cy="19240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Image result for wavy 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81646" flipV="1">
            <a:off x="5624759" y="3401255"/>
            <a:ext cx="2568080" cy="1836603"/>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V="1">
            <a:off x="8427852" y="3352800"/>
            <a:ext cx="0" cy="223392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24800" y="4267200"/>
            <a:ext cx="510076" cy="584775"/>
          </a:xfrm>
          <a:prstGeom prst="rect">
            <a:avLst/>
          </a:prstGeom>
          <a:noFill/>
        </p:spPr>
        <p:txBody>
          <a:bodyPr wrap="none" rtlCol="0">
            <a:spAutoFit/>
          </a:bodyPr>
          <a:lstStyle/>
          <a:p>
            <a:r>
              <a:rPr lang="en-US" sz="3200" i="1" dirty="0" smtClean="0">
                <a:solidFill>
                  <a:srgbClr val="FF0000"/>
                </a:solidFill>
              </a:rPr>
              <a:t>E</a:t>
            </a:r>
            <a:r>
              <a:rPr lang="en-US" sz="3200" i="1" baseline="-25000" dirty="0" smtClean="0">
                <a:solidFill>
                  <a:srgbClr val="FF0000"/>
                </a:solidFill>
              </a:rPr>
              <a:t>F</a:t>
            </a:r>
            <a:endParaRPr lang="en-US" sz="3200" i="1" dirty="0" smtClean="0">
              <a:solidFill>
                <a:srgbClr val="FF0000"/>
              </a:solidFill>
            </a:endParaRPr>
          </a:p>
        </p:txBody>
      </p:sp>
      <p:sp>
        <p:nvSpPr>
          <p:cNvPr id="18" name="TextBox 17"/>
          <p:cNvSpPr txBox="1"/>
          <p:nvPr/>
        </p:nvSpPr>
        <p:spPr>
          <a:xfrm>
            <a:off x="3962400" y="1905000"/>
            <a:ext cx="4451283" cy="523220"/>
          </a:xfrm>
          <a:prstGeom prst="rect">
            <a:avLst/>
          </a:prstGeom>
          <a:noFill/>
        </p:spPr>
        <p:txBody>
          <a:bodyPr wrap="none" rtlCol="0">
            <a:spAutoFit/>
          </a:bodyPr>
          <a:lstStyle/>
          <a:p>
            <a:r>
              <a:rPr lang="en-US" sz="2800" dirty="0" smtClean="0"/>
              <a:t>Bose-Fermi-Bose interactions</a:t>
            </a:r>
            <a:endParaRPr lang="en-US" sz="2800" dirty="0"/>
          </a:p>
        </p:txBody>
      </p:sp>
    </p:spTree>
    <p:extLst>
      <p:ext uri="{BB962C8B-B14F-4D97-AF65-F5344CB8AC3E}">
        <p14:creationId xmlns:p14="http://schemas.microsoft.com/office/powerpoint/2010/main" val="3348959640"/>
      </p:ext>
    </p:extLst>
  </p:cSld>
  <p:clrMapOvr>
    <a:masterClrMapping/>
  </p:clrMapOvr>
  <p:transition spd="med"/>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12"/>
          <p:cNvGraphicFramePr>
            <a:graphicFrameLocks noChangeAspect="1"/>
          </p:cNvGraphicFramePr>
          <p:nvPr/>
        </p:nvGraphicFramePr>
        <p:xfrm>
          <a:off x="2027238" y="2133600"/>
          <a:ext cx="5516562" cy="2784475"/>
        </p:xfrm>
        <a:graphic>
          <a:graphicData uri="http://schemas.openxmlformats.org/presentationml/2006/ole">
            <mc:AlternateContent xmlns:mc="http://schemas.openxmlformats.org/markup-compatibility/2006">
              <mc:Choice xmlns:v="urn:schemas-microsoft-com:vml" Requires="v">
                <p:oleObj spid="_x0000_s257047" name="Acrobat Document" r:id="rId3" imgW="5829300" imgH="7543623" progId="AcroExch.Document.7">
                  <p:embed/>
                </p:oleObj>
              </mc:Choice>
              <mc:Fallback>
                <p:oleObj name="Acrobat Document" r:id="rId3" imgW="5829300" imgH="7543623"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23672" b="37265"/>
                      <a:stretch>
                        <a:fillRect/>
                      </a:stretch>
                    </p:blipFill>
                    <p:spPr bwMode="auto">
                      <a:xfrm>
                        <a:off x="2027238" y="2133600"/>
                        <a:ext cx="5516562" cy="278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2"/>
          <p:cNvSpPr>
            <a:spLocks noGrp="1" noChangeArrowheads="1"/>
          </p:cNvSpPr>
          <p:nvPr>
            <p:ph type="title" idx="4294967295"/>
          </p:nvPr>
        </p:nvSpPr>
        <p:spPr>
          <a:xfrm>
            <a:off x="457200" y="274638"/>
            <a:ext cx="8229600" cy="984250"/>
          </a:xfrm>
        </p:spPr>
        <p:txBody>
          <a:bodyPr/>
          <a:lstStyle/>
          <a:p>
            <a:r>
              <a:rPr lang="en-US" altLang="en-US" sz="2400" dirty="0" smtClean="0"/>
              <a:t>Imaging atomic quantum gas in a 2D optical lattices</a:t>
            </a:r>
          </a:p>
        </p:txBody>
      </p:sp>
      <p:sp>
        <p:nvSpPr>
          <p:cNvPr id="5124" name="Text Box 6"/>
          <p:cNvSpPr txBox="1">
            <a:spLocks noChangeArrowheads="1"/>
          </p:cNvSpPr>
          <p:nvPr/>
        </p:nvSpPr>
        <p:spPr bwMode="auto">
          <a:xfrm>
            <a:off x="3962400" y="1295400"/>
            <a:ext cx="1689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Arial" charset="0"/>
              </a:defRPr>
            </a:lvl1pPr>
            <a:lvl2pPr marL="742950" indent="-285750" eaLnBrk="0" hangingPunct="0">
              <a:defRPr baseline="30000">
                <a:solidFill>
                  <a:schemeClr val="tx1"/>
                </a:solidFill>
                <a:latin typeface="Arial" charset="0"/>
              </a:defRPr>
            </a:lvl2pPr>
            <a:lvl3pPr marL="1143000" indent="-228600" eaLnBrk="0" hangingPunct="0">
              <a:defRPr baseline="30000">
                <a:solidFill>
                  <a:schemeClr val="tx1"/>
                </a:solidFill>
                <a:latin typeface="Arial" charset="0"/>
              </a:defRPr>
            </a:lvl3pPr>
            <a:lvl4pPr marL="1600200" indent="-228600" eaLnBrk="0" hangingPunct="0">
              <a:defRPr baseline="30000">
                <a:solidFill>
                  <a:schemeClr val="tx1"/>
                </a:solidFill>
                <a:latin typeface="Arial" charset="0"/>
              </a:defRPr>
            </a:lvl4pPr>
            <a:lvl5pPr marL="2057400" indent="-228600" eaLnBrk="0" hangingPunct="0">
              <a:defRPr baseline="30000">
                <a:solidFill>
                  <a:schemeClr val="tx1"/>
                </a:solidFill>
                <a:latin typeface="Arial" charset="0"/>
              </a:defRPr>
            </a:lvl5pPr>
            <a:lvl6pPr marL="2514600" indent="-228600" eaLnBrk="0" fontAlgn="base" hangingPunct="0">
              <a:spcBef>
                <a:spcPct val="0"/>
              </a:spcBef>
              <a:spcAft>
                <a:spcPct val="0"/>
              </a:spcAft>
              <a:defRPr baseline="30000">
                <a:solidFill>
                  <a:schemeClr val="tx1"/>
                </a:solidFill>
                <a:latin typeface="Arial" charset="0"/>
              </a:defRPr>
            </a:lvl6pPr>
            <a:lvl7pPr marL="2971800" indent="-228600" eaLnBrk="0" fontAlgn="base" hangingPunct="0">
              <a:spcBef>
                <a:spcPct val="0"/>
              </a:spcBef>
              <a:spcAft>
                <a:spcPct val="0"/>
              </a:spcAft>
              <a:defRPr baseline="30000">
                <a:solidFill>
                  <a:schemeClr val="tx1"/>
                </a:solidFill>
                <a:latin typeface="Arial" charset="0"/>
              </a:defRPr>
            </a:lvl7pPr>
            <a:lvl8pPr marL="3429000" indent="-228600" eaLnBrk="0" fontAlgn="base" hangingPunct="0">
              <a:spcBef>
                <a:spcPct val="0"/>
              </a:spcBef>
              <a:spcAft>
                <a:spcPct val="0"/>
              </a:spcAft>
              <a:defRPr baseline="30000">
                <a:solidFill>
                  <a:schemeClr val="tx1"/>
                </a:solidFill>
                <a:latin typeface="Arial" charset="0"/>
              </a:defRPr>
            </a:lvl8pPr>
            <a:lvl9pPr marL="3886200" indent="-228600" eaLnBrk="0" fontAlgn="base" hangingPunct="0">
              <a:spcBef>
                <a:spcPct val="0"/>
              </a:spcBef>
              <a:spcAft>
                <a:spcPct val="0"/>
              </a:spcAft>
              <a:defRPr baseline="30000">
                <a:solidFill>
                  <a:schemeClr val="tx1"/>
                </a:solidFill>
                <a:latin typeface="Arial" charset="0"/>
              </a:defRPr>
            </a:lvl9pPr>
          </a:lstStyle>
          <a:p>
            <a:pPr algn="ctr"/>
            <a:r>
              <a:rPr lang="en-US" altLang="en-US" sz="2400" b="1" baseline="0">
                <a:solidFill>
                  <a:srgbClr val="000000"/>
                </a:solidFill>
                <a:latin typeface="Times New Roman" pitchFamily="18" charset="0"/>
                <a:sym typeface="Symbol" pitchFamily="18" charset="2"/>
              </a:rPr>
              <a:t>Microscope</a:t>
            </a:r>
          </a:p>
          <a:p>
            <a:pPr algn="ctr"/>
            <a:r>
              <a:rPr lang="en-US" altLang="en-US" sz="2400" b="1" baseline="0">
                <a:solidFill>
                  <a:srgbClr val="000000"/>
                </a:solidFill>
                <a:latin typeface="Times New Roman" pitchFamily="18" charset="0"/>
                <a:sym typeface="Symbol" pitchFamily="18" charset="2"/>
              </a:rPr>
              <a:t>objective</a:t>
            </a:r>
          </a:p>
        </p:txBody>
      </p:sp>
      <p:sp>
        <p:nvSpPr>
          <p:cNvPr id="5125" name="Text Box 8"/>
          <p:cNvSpPr txBox="1">
            <a:spLocks noChangeArrowheads="1"/>
          </p:cNvSpPr>
          <p:nvPr/>
        </p:nvSpPr>
        <p:spPr bwMode="auto">
          <a:xfrm>
            <a:off x="2082800" y="2501900"/>
            <a:ext cx="200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Arial" charset="0"/>
              </a:defRPr>
            </a:lvl1pPr>
            <a:lvl2pPr marL="742950" indent="-285750" eaLnBrk="0" hangingPunct="0">
              <a:defRPr baseline="30000">
                <a:solidFill>
                  <a:schemeClr val="tx1"/>
                </a:solidFill>
                <a:latin typeface="Arial" charset="0"/>
              </a:defRPr>
            </a:lvl2pPr>
            <a:lvl3pPr marL="1143000" indent="-228600" eaLnBrk="0" hangingPunct="0">
              <a:defRPr baseline="30000">
                <a:solidFill>
                  <a:schemeClr val="tx1"/>
                </a:solidFill>
                <a:latin typeface="Arial" charset="0"/>
              </a:defRPr>
            </a:lvl3pPr>
            <a:lvl4pPr marL="1600200" indent="-228600" eaLnBrk="0" hangingPunct="0">
              <a:defRPr baseline="30000">
                <a:solidFill>
                  <a:schemeClr val="tx1"/>
                </a:solidFill>
                <a:latin typeface="Arial" charset="0"/>
              </a:defRPr>
            </a:lvl4pPr>
            <a:lvl5pPr marL="2057400" indent="-228600" eaLnBrk="0" hangingPunct="0">
              <a:defRPr baseline="30000">
                <a:solidFill>
                  <a:schemeClr val="tx1"/>
                </a:solidFill>
                <a:latin typeface="Arial" charset="0"/>
              </a:defRPr>
            </a:lvl5pPr>
            <a:lvl6pPr marL="2514600" indent="-228600" eaLnBrk="0" fontAlgn="base" hangingPunct="0">
              <a:spcBef>
                <a:spcPct val="0"/>
              </a:spcBef>
              <a:spcAft>
                <a:spcPct val="0"/>
              </a:spcAft>
              <a:defRPr baseline="30000">
                <a:solidFill>
                  <a:schemeClr val="tx1"/>
                </a:solidFill>
                <a:latin typeface="Arial" charset="0"/>
              </a:defRPr>
            </a:lvl6pPr>
            <a:lvl7pPr marL="2971800" indent="-228600" eaLnBrk="0" fontAlgn="base" hangingPunct="0">
              <a:spcBef>
                <a:spcPct val="0"/>
              </a:spcBef>
              <a:spcAft>
                <a:spcPct val="0"/>
              </a:spcAft>
              <a:defRPr baseline="30000">
                <a:solidFill>
                  <a:schemeClr val="tx1"/>
                </a:solidFill>
                <a:latin typeface="Arial" charset="0"/>
              </a:defRPr>
            </a:lvl7pPr>
            <a:lvl8pPr marL="3429000" indent="-228600" eaLnBrk="0" fontAlgn="base" hangingPunct="0">
              <a:spcBef>
                <a:spcPct val="0"/>
              </a:spcBef>
              <a:spcAft>
                <a:spcPct val="0"/>
              </a:spcAft>
              <a:defRPr baseline="30000">
                <a:solidFill>
                  <a:schemeClr val="tx1"/>
                </a:solidFill>
                <a:latin typeface="Arial" charset="0"/>
              </a:defRPr>
            </a:lvl8pPr>
            <a:lvl9pPr marL="3886200" indent="-228600" eaLnBrk="0" fontAlgn="base" hangingPunct="0">
              <a:spcBef>
                <a:spcPct val="0"/>
              </a:spcBef>
              <a:spcAft>
                <a:spcPct val="0"/>
              </a:spcAft>
              <a:defRPr baseline="30000">
                <a:solidFill>
                  <a:schemeClr val="tx1"/>
                </a:solidFill>
                <a:latin typeface="Arial" charset="0"/>
              </a:defRPr>
            </a:lvl9pPr>
          </a:lstStyle>
          <a:p>
            <a:r>
              <a:rPr lang="en-US" altLang="en-US" sz="2400" b="1" baseline="0">
                <a:solidFill>
                  <a:srgbClr val="FF0000"/>
                </a:solidFill>
                <a:latin typeface="Times New Roman" pitchFamily="18" charset="0"/>
              </a:rPr>
              <a:t>Lattice beams</a:t>
            </a:r>
          </a:p>
        </p:txBody>
      </p:sp>
      <p:sp>
        <p:nvSpPr>
          <p:cNvPr id="5126" name="Text Box 9"/>
          <p:cNvSpPr txBox="1">
            <a:spLocks noChangeArrowheads="1"/>
          </p:cNvSpPr>
          <p:nvPr/>
        </p:nvSpPr>
        <p:spPr bwMode="auto">
          <a:xfrm>
            <a:off x="5922963" y="4813300"/>
            <a:ext cx="1479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Arial" charset="0"/>
              </a:defRPr>
            </a:lvl1pPr>
            <a:lvl2pPr marL="742950" indent="-285750" eaLnBrk="0" hangingPunct="0">
              <a:defRPr baseline="30000">
                <a:solidFill>
                  <a:schemeClr val="tx1"/>
                </a:solidFill>
                <a:latin typeface="Arial" charset="0"/>
              </a:defRPr>
            </a:lvl2pPr>
            <a:lvl3pPr marL="1143000" indent="-228600" eaLnBrk="0" hangingPunct="0">
              <a:defRPr baseline="30000">
                <a:solidFill>
                  <a:schemeClr val="tx1"/>
                </a:solidFill>
                <a:latin typeface="Arial" charset="0"/>
              </a:defRPr>
            </a:lvl3pPr>
            <a:lvl4pPr marL="1600200" indent="-228600" eaLnBrk="0" hangingPunct="0">
              <a:defRPr baseline="30000">
                <a:solidFill>
                  <a:schemeClr val="tx1"/>
                </a:solidFill>
                <a:latin typeface="Arial" charset="0"/>
              </a:defRPr>
            </a:lvl4pPr>
            <a:lvl5pPr marL="2057400" indent="-228600" eaLnBrk="0" hangingPunct="0">
              <a:defRPr baseline="30000">
                <a:solidFill>
                  <a:schemeClr val="tx1"/>
                </a:solidFill>
                <a:latin typeface="Arial" charset="0"/>
              </a:defRPr>
            </a:lvl5pPr>
            <a:lvl6pPr marL="2514600" indent="-228600" eaLnBrk="0" fontAlgn="base" hangingPunct="0">
              <a:spcBef>
                <a:spcPct val="0"/>
              </a:spcBef>
              <a:spcAft>
                <a:spcPct val="0"/>
              </a:spcAft>
              <a:defRPr baseline="30000">
                <a:solidFill>
                  <a:schemeClr val="tx1"/>
                </a:solidFill>
                <a:latin typeface="Arial" charset="0"/>
              </a:defRPr>
            </a:lvl6pPr>
            <a:lvl7pPr marL="2971800" indent="-228600" eaLnBrk="0" fontAlgn="base" hangingPunct="0">
              <a:spcBef>
                <a:spcPct val="0"/>
              </a:spcBef>
              <a:spcAft>
                <a:spcPct val="0"/>
              </a:spcAft>
              <a:defRPr baseline="30000">
                <a:solidFill>
                  <a:schemeClr val="tx1"/>
                </a:solidFill>
                <a:latin typeface="Arial" charset="0"/>
              </a:defRPr>
            </a:lvl7pPr>
            <a:lvl8pPr marL="3429000" indent="-228600" eaLnBrk="0" fontAlgn="base" hangingPunct="0">
              <a:spcBef>
                <a:spcPct val="0"/>
              </a:spcBef>
              <a:spcAft>
                <a:spcPct val="0"/>
              </a:spcAft>
              <a:defRPr baseline="30000">
                <a:solidFill>
                  <a:schemeClr val="tx1"/>
                </a:solidFill>
                <a:latin typeface="Arial" charset="0"/>
              </a:defRPr>
            </a:lvl8pPr>
            <a:lvl9pPr marL="3886200" indent="-228600" eaLnBrk="0" fontAlgn="base" hangingPunct="0">
              <a:spcBef>
                <a:spcPct val="0"/>
              </a:spcBef>
              <a:spcAft>
                <a:spcPct val="0"/>
              </a:spcAft>
              <a:defRPr baseline="30000">
                <a:solidFill>
                  <a:schemeClr val="tx1"/>
                </a:solidFill>
                <a:latin typeface="Arial" charset="0"/>
              </a:defRPr>
            </a:lvl9pPr>
          </a:lstStyle>
          <a:p>
            <a:r>
              <a:rPr lang="en-US" altLang="en-US" sz="2400" b="1" baseline="0">
                <a:solidFill>
                  <a:srgbClr val="333399"/>
                </a:solidFill>
                <a:latin typeface="Times New Roman" pitchFamily="18" charset="0"/>
              </a:rPr>
              <a:t>Vertical</a:t>
            </a:r>
          </a:p>
          <a:p>
            <a:r>
              <a:rPr lang="en-US" altLang="en-US" sz="2400" b="1" baseline="0">
                <a:solidFill>
                  <a:srgbClr val="333399"/>
                </a:solidFill>
                <a:latin typeface="Times New Roman" pitchFamily="18" charset="0"/>
              </a:rPr>
              <a:t>compress.</a:t>
            </a:r>
          </a:p>
          <a:p>
            <a:r>
              <a:rPr lang="en-US" altLang="en-US" sz="2400" b="1" baseline="0">
                <a:solidFill>
                  <a:srgbClr val="333399"/>
                </a:solidFill>
                <a:latin typeface="Times New Roman" pitchFamily="18" charset="0"/>
              </a:rPr>
              <a:t>beams</a:t>
            </a:r>
          </a:p>
        </p:txBody>
      </p:sp>
      <p:sp>
        <p:nvSpPr>
          <p:cNvPr id="5128" name="Text Box 6"/>
          <p:cNvSpPr txBox="1">
            <a:spLocks noChangeArrowheads="1"/>
          </p:cNvSpPr>
          <p:nvPr/>
        </p:nvSpPr>
        <p:spPr bwMode="auto">
          <a:xfrm>
            <a:off x="3838575" y="5703888"/>
            <a:ext cx="2055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Arial" charset="0"/>
              </a:defRPr>
            </a:lvl1pPr>
            <a:lvl2pPr marL="742950" indent="-285750" eaLnBrk="0" hangingPunct="0">
              <a:defRPr baseline="30000">
                <a:solidFill>
                  <a:schemeClr val="tx1"/>
                </a:solidFill>
                <a:latin typeface="Arial" charset="0"/>
              </a:defRPr>
            </a:lvl2pPr>
            <a:lvl3pPr marL="1143000" indent="-228600" eaLnBrk="0" hangingPunct="0">
              <a:defRPr baseline="30000">
                <a:solidFill>
                  <a:schemeClr val="tx1"/>
                </a:solidFill>
                <a:latin typeface="Arial" charset="0"/>
              </a:defRPr>
            </a:lvl3pPr>
            <a:lvl4pPr marL="1600200" indent="-228600" eaLnBrk="0" hangingPunct="0">
              <a:defRPr baseline="30000">
                <a:solidFill>
                  <a:schemeClr val="tx1"/>
                </a:solidFill>
                <a:latin typeface="Arial" charset="0"/>
              </a:defRPr>
            </a:lvl4pPr>
            <a:lvl5pPr marL="2057400" indent="-228600" eaLnBrk="0" hangingPunct="0">
              <a:defRPr baseline="30000">
                <a:solidFill>
                  <a:schemeClr val="tx1"/>
                </a:solidFill>
                <a:latin typeface="Arial" charset="0"/>
              </a:defRPr>
            </a:lvl5pPr>
            <a:lvl6pPr marL="2514600" indent="-228600" eaLnBrk="0" fontAlgn="base" hangingPunct="0">
              <a:spcBef>
                <a:spcPct val="0"/>
              </a:spcBef>
              <a:spcAft>
                <a:spcPct val="0"/>
              </a:spcAft>
              <a:defRPr baseline="30000">
                <a:solidFill>
                  <a:schemeClr val="tx1"/>
                </a:solidFill>
                <a:latin typeface="Arial" charset="0"/>
              </a:defRPr>
            </a:lvl6pPr>
            <a:lvl7pPr marL="2971800" indent="-228600" eaLnBrk="0" fontAlgn="base" hangingPunct="0">
              <a:spcBef>
                <a:spcPct val="0"/>
              </a:spcBef>
              <a:spcAft>
                <a:spcPct val="0"/>
              </a:spcAft>
              <a:defRPr baseline="30000">
                <a:solidFill>
                  <a:schemeClr val="tx1"/>
                </a:solidFill>
                <a:latin typeface="Arial" charset="0"/>
              </a:defRPr>
            </a:lvl7pPr>
            <a:lvl8pPr marL="3429000" indent="-228600" eaLnBrk="0" fontAlgn="base" hangingPunct="0">
              <a:spcBef>
                <a:spcPct val="0"/>
              </a:spcBef>
              <a:spcAft>
                <a:spcPct val="0"/>
              </a:spcAft>
              <a:defRPr baseline="30000">
                <a:solidFill>
                  <a:schemeClr val="tx1"/>
                </a:solidFill>
                <a:latin typeface="Arial" charset="0"/>
              </a:defRPr>
            </a:lvl8pPr>
            <a:lvl9pPr marL="3886200" indent="-228600" eaLnBrk="0" fontAlgn="base" hangingPunct="0">
              <a:spcBef>
                <a:spcPct val="0"/>
              </a:spcBef>
              <a:spcAft>
                <a:spcPct val="0"/>
              </a:spcAft>
              <a:defRPr baseline="30000">
                <a:solidFill>
                  <a:schemeClr val="tx1"/>
                </a:solidFill>
                <a:latin typeface="Arial" charset="0"/>
              </a:defRPr>
            </a:lvl9pPr>
          </a:lstStyle>
          <a:p>
            <a:r>
              <a:rPr lang="en-US" altLang="en-US" sz="2400" b="1" baseline="0">
                <a:solidFill>
                  <a:srgbClr val="0080FF"/>
                </a:solidFill>
                <a:latin typeface="Times New Roman" pitchFamily="18" charset="0"/>
                <a:sym typeface="Symbol" pitchFamily="18" charset="2"/>
              </a:rPr>
              <a:t>Imaging beam</a:t>
            </a:r>
          </a:p>
        </p:txBody>
      </p:sp>
      <p:sp>
        <p:nvSpPr>
          <p:cNvPr id="5130" name="Text Box 11"/>
          <p:cNvSpPr txBox="1">
            <a:spLocks noChangeArrowheads="1"/>
          </p:cNvSpPr>
          <p:nvPr/>
        </p:nvSpPr>
        <p:spPr bwMode="auto">
          <a:xfrm>
            <a:off x="150813" y="5095875"/>
            <a:ext cx="3506787" cy="923330"/>
          </a:xfrm>
          <a:prstGeom prst="rect">
            <a:avLst/>
          </a:prstGeom>
          <a:solidFill>
            <a:srgbClr val="CCFFFF"/>
          </a:solidFill>
          <a:ln w="25400">
            <a:solidFill>
              <a:srgbClr val="000080"/>
            </a:solidFill>
            <a:miter lim="800000"/>
            <a:headEnd/>
            <a:tailEnd/>
          </a:ln>
        </p:spPr>
        <p:txBody>
          <a:bodyPr>
            <a:spAutoFit/>
          </a:bodyPr>
          <a:lstStyle>
            <a:lvl1pPr eaLnBrk="0" hangingPunct="0">
              <a:defRPr baseline="30000">
                <a:solidFill>
                  <a:schemeClr val="tx1"/>
                </a:solidFill>
                <a:latin typeface="Arial" charset="0"/>
              </a:defRPr>
            </a:lvl1pPr>
            <a:lvl2pPr marL="742950" indent="-285750" eaLnBrk="0" hangingPunct="0">
              <a:defRPr baseline="30000">
                <a:solidFill>
                  <a:schemeClr val="tx1"/>
                </a:solidFill>
                <a:latin typeface="Arial" charset="0"/>
              </a:defRPr>
            </a:lvl2pPr>
            <a:lvl3pPr marL="1143000" indent="-228600" eaLnBrk="0" hangingPunct="0">
              <a:defRPr baseline="30000">
                <a:solidFill>
                  <a:schemeClr val="tx1"/>
                </a:solidFill>
                <a:latin typeface="Arial" charset="0"/>
              </a:defRPr>
            </a:lvl3pPr>
            <a:lvl4pPr marL="1600200" indent="-228600" eaLnBrk="0" hangingPunct="0">
              <a:defRPr baseline="30000">
                <a:solidFill>
                  <a:schemeClr val="tx1"/>
                </a:solidFill>
                <a:latin typeface="Arial" charset="0"/>
              </a:defRPr>
            </a:lvl4pPr>
            <a:lvl5pPr marL="2057400" indent="-228600" eaLnBrk="0" hangingPunct="0">
              <a:defRPr baseline="30000">
                <a:solidFill>
                  <a:schemeClr val="tx1"/>
                </a:solidFill>
                <a:latin typeface="Arial" charset="0"/>
              </a:defRPr>
            </a:lvl5pPr>
            <a:lvl6pPr marL="2514600" indent="-228600" eaLnBrk="0" fontAlgn="base" hangingPunct="0">
              <a:spcBef>
                <a:spcPct val="0"/>
              </a:spcBef>
              <a:spcAft>
                <a:spcPct val="0"/>
              </a:spcAft>
              <a:defRPr baseline="30000">
                <a:solidFill>
                  <a:schemeClr val="tx1"/>
                </a:solidFill>
                <a:latin typeface="Arial" charset="0"/>
              </a:defRPr>
            </a:lvl6pPr>
            <a:lvl7pPr marL="2971800" indent="-228600" eaLnBrk="0" fontAlgn="base" hangingPunct="0">
              <a:spcBef>
                <a:spcPct val="0"/>
              </a:spcBef>
              <a:spcAft>
                <a:spcPct val="0"/>
              </a:spcAft>
              <a:defRPr baseline="30000">
                <a:solidFill>
                  <a:schemeClr val="tx1"/>
                </a:solidFill>
                <a:latin typeface="Arial" charset="0"/>
              </a:defRPr>
            </a:lvl7pPr>
            <a:lvl8pPr marL="3429000" indent="-228600" eaLnBrk="0" fontAlgn="base" hangingPunct="0">
              <a:spcBef>
                <a:spcPct val="0"/>
              </a:spcBef>
              <a:spcAft>
                <a:spcPct val="0"/>
              </a:spcAft>
              <a:defRPr baseline="30000">
                <a:solidFill>
                  <a:schemeClr val="tx1"/>
                </a:solidFill>
                <a:latin typeface="Arial" charset="0"/>
              </a:defRPr>
            </a:lvl8pPr>
            <a:lvl9pPr marL="3886200" indent="-228600" eaLnBrk="0" fontAlgn="base" hangingPunct="0">
              <a:spcBef>
                <a:spcPct val="0"/>
              </a:spcBef>
              <a:spcAft>
                <a:spcPct val="0"/>
              </a:spcAft>
              <a:defRPr baseline="30000">
                <a:solidFill>
                  <a:schemeClr val="tx1"/>
                </a:solidFill>
                <a:latin typeface="Arial" charset="0"/>
              </a:defRPr>
            </a:lvl9pPr>
          </a:lstStyle>
          <a:p>
            <a:pPr eaLnBrk="1" hangingPunct="1"/>
            <a:r>
              <a:rPr lang="en-US" altLang="en-US" baseline="0" dirty="0"/>
              <a:t>Particle number: 6000~15000</a:t>
            </a:r>
          </a:p>
          <a:p>
            <a:pPr eaLnBrk="1" hangingPunct="1"/>
            <a:r>
              <a:rPr lang="en-US" altLang="en-US" baseline="0" dirty="0" smtClean="0">
                <a:sym typeface="Symbol" pitchFamily="18" charset="2"/>
              </a:rPr>
              <a:t>Imaging resolution: 1 micron</a:t>
            </a:r>
          </a:p>
          <a:p>
            <a:pPr eaLnBrk="1" hangingPunct="1"/>
            <a:r>
              <a:rPr lang="en-US" altLang="en-US" baseline="0" dirty="0" smtClean="0">
                <a:sym typeface="Symbol" pitchFamily="18" charset="2"/>
              </a:rPr>
              <a:t>Lattice and bulk </a:t>
            </a:r>
            <a:r>
              <a:rPr lang="en-US" altLang="en-US" baseline="0" dirty="0" err="1" smtClean="0">
                <a:sym typeface="Symbol" pitchFamily="18" charset="2"/>
              </a:rPr>
              <a:t>meaurement</a:t>
            </a:r>
            <a:endParaRPr lang="en-US" altLang="en-US" baseline="0" dirty="0">
              <a:sym typeface="Symbol" pitchFamily="18" charset="2"/>
            </a:endParaRPr>
          </a:p>
        </p:txBody>
      </p:sp>
      <p:sp>
        <p:nvSpPr>
          <p:cNvPr id="11" name="TextBox 10"/>
          <p:cNvSpPr txBox="1"/>
          <p:nvPr/>
        </p:nvSpPr>
        <p:spPr>
          <a:xfrm>
            <a:off x="4022829" y="6336268"/>
            <a:ext cx="5044971" cy="369332"/>
          </a:xfrm>
          <a:prstGeom prst="rect">
            <a:avLst/>
          </a:prstGeom>
          <a:noFill/>
        </p:spPr>
        <p:txBody>
          <a:bodyPr wrap="none" rtlCol="0">
            <a:spAutoFit/>
          </a:bodyPr>
          <a:lstStyle/>
          <a:p>
            <a:r>
              <a:rPr lang="en-US" dirty="0" smtClean="0"/>
              <a:t>In situ observation of Mott plateau, Nature 2009</a:t>
            </a:r>
            <a:endParaRPr lang="en-US" dirty="0"/>
          </a:p>
        </p:txBody>
      </p:sp>
    </p:spTree>
    <p:extLst>
      <p:ext uri="{BB962C8B-B14F-4D97-AF65-F5344CB8AC3E}">
        <p14:creationId xmlns:p14="http://schemas.microsoft.com/office/powerpoint/2010/main" val="3345684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ostdocs"/>
          <p:cNvSpPr/>
          <p:nvPr/>
        </p:nvSpPr>
        <p:spPr>
          <a:xfrm rot="16200000">
            <a:off x="229528" y="1343596"/>
            <a:ext cx="1201608" cy="44146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400" b="1">
                <a:latin typeface="+mj-lt"/>
                <a:ea typeface="+mj-ea"/>
                <a:cs typeface="+mj-cs"/>
                <a:sym typeface="Helvetica"/>
              </a:defRPr>
            </a:lvl1pPr>
          </a:lstStyle>
          <a:p>
            <a:r>
              <a:rPr>
                <a:solidFill>
                  <a:prstClr val="white"/>
                </a:solidFill>
              </a:rPr>
              <a:t>Postdocs</a:t>
            </a:r>
          </a:p>
        </p:txBody>
      </p:sp>
      <p:sp>
        <p:nvSpPr>
          <p:cNvPr id="152" name="Grads"/>
          <p:cNvSpPr/>
          <p:nvPr/>
        </p:nvSpPr>
        <p:spPr>
          <a:xfrm rot="16200000">
            <a:off x="485651" y="3236938"/>
            <a:ext cx="810795" cy="44146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400" b="1">
                <a:latin typeface="+mj-lt"/>
                <a:ea typeface="+mj-ea"/>
                <a:cs typeface="+mj-cs"/>
                <a:sym typeface="Helvetica"/>
              </a:defRPr>
            </a:lvl1pPr>
          </a:lstStyle>
          <a:p>
            <a:r>
              <a:rPr>
                <a:solidFill>
                  <a:prstClr val="white"/>
                </a:solidFill>
              </a:rPr>
              <a:t>Grads</a:t>
            </a:r>
          </a:p>
        </p:txBody>
      </p:sp>
      <p:sp>
        <p:nvSpPr>
          <p:cNvPr id="155" name="Anita Gaj"/>
          <p:cNvSpPr/>
          <p:nvPr/>
        </p:nvSpPr>
        <p:spPr>
          <a:xfrm>
            <a:off x="1374188" y="2194717"/>
            <a:ext cx="1341710" cy="379908"/>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lang="en-US" dirty="0" err="1" smtClean="0"/>
              <a:t>Jiazhong</a:t>
            </a:r>
            <a:r>
              <a:rPr lang="en-US" dirty="0" smtClean="0"/>
              <a:t> Hu</a:t>
            </a:r>
            <a:endParaRPr dirty="0"/>
          </a:p>
        </p:txBody>
      </p:sp>
      <p:sp>
        <p:nvSpPr>
          <p:cNvPr id="172" name="Rectangle"/>
          <p:cNvSpPr/>
          <p:nvPr/>
        </p:nvSpPr>
        <p:spPr>
          <a:xfrm>
            <a:off x="1226152" y="811649"/>
            <a:ext cx="1349946" cy="1373738"/>
          </a:xfrm>
          <a:prstGeom prst="rect">
            <a:avLst/>
          </a:prstGeom>
          <a:noFill/>
          <a:ln w="38100" cap="flat">
            <a:noFill/>
            <a:prstDash val="solid"/>
            <a:miter lim="400000"/>
          </a:ln>
          <a:effectLst/>
        </p:spPr>
        <p:txBody>
          <a:bodyPr wrap="square" lIns="50800" tIns="50800" rIns="50800" bIns="50800" numCol="1" anchor="ctr">
            <a:noAutofit/>
          </a:bodyPr>
          <a:lstStyle/>
          <a:p>
            <a:pPr>
              <a:defRPr sz="2400"/>
            </a:pPr>
            <a:endParaRPr sz="2400">
              <a:solidFill>
                <a:prstClr val="white"/>
              </a:solidFill>
            </a:endParaRPr>
          </a:p>
        </p:txBody>
      </p:sp>
      <p:pic>
        <p:nvPicPr>
          <p:cNvPr id="142" name="pasted-ima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712" y="2915626"/>
            <a:ext cx="1151267" cy="1339455"/>
          </a:xfrm>
          <a:prstGeom prst="rect">
            <a:avLst/>
          </a:prstGeom>
          <a:ln w="12700">
            <a:noFill/>
            <a:miter lim="400000"/>
          </a:ln>
        </p:spPr>
      </p:pic>
      <p:sp>
        <p:nvSpPr>
          <p:cNvPr id="160" name="Logan Clark"/>
          <p:cNvSpPr/>
          <p:nvPr/>
        </p:nvSpPr>
        <p:spPr>
          <a:xfrm>
            <a:off x="1672105" y="4184680"/>
            <a:ext cx="933971" cy="379908"/>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2000" b="1">
                <a:latin typeface="+mj-lt"/>
                <a:ea typeface="+mj-ea"/>
                <a:cs typeface="+mj-cs"/>
                <a:sym typeface="Helvetica"/>
              </a:defRPr>
            </a:lvl1pPr>
          </a:lstStyle>
          <a:p>
            <a:r>
              <a:rPr lang="en-US" dirty="0" smtClean="0"/>
              <a:t>Lei </a:t>
            </a:r>
            <a:r>
              <a:rPr lang="en-US" dirty="0" err="1" smtClean="0"/>
              <a:t>Feng</a:t>
            </a:r>
            <a:endParaRPr dirty="0"/>
          </a:p>
        </p:txBody>
      </p:sp>
      <p:pic>
        <p:nvPicPr>
          <p:cNvPr id="43" name="Picture 6" descr="Image result for jiazhong h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74" r="12661" b="12904"/>
          <a:stretch/>
        </p:blipFill>
        <p:spPr bwMode="auto">
          <a:xfrm>
            <a:off x="1447800" y="974425"/>
            <a:ext cx="991679" cy="1143000"/>
          </a:xfrm>
          <a:prstGeom prst="rect">
            <a:avLst/>
          </a:prstGeom>
          <a:noFill/>
          <a:ln>
            <a:solidFill>
              <a:srgbClr val="2E3558"/>
            </a:solidFill>
          </a:ln>
          <a:extLst>
            <a:ext uri="{909E8E84-426E-40DD-AFC4-6F175D3DCCD1}">
              <a14:hiddenFill xmlns:a14="http://schemas.microsoft.com/office/drawing/2010/main">
                <a:solidFill>
                  <a:srgbClr val="FFFFFF"/>
                </a:solidFill>
              </a14:hiddenFill>
            </a:ext>
          </a:extLst>
        </p:spPr>
      </p:pic>
      <p:pic>
        <p:nvPicPr>
          <p:cNvPr id="47" name="Picture 2" descr="https://ultracold.uchicago.edu/sites/default/files/web/ZhendongZhan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76" t="24676" r="13264" b="25973"/>
          <a:stretch/>
        </p:blipFill>
        <p:spPr bwMode="auto">
          <a:xfrm>
            <a:off x="1475512" y="4820626"/>
            <a:ext cx="1293583" cy="1371600"/>
          </a:xfrm>
          <a:prstGeom prst="rect">
            <a:avLst/>
          </a:prstGeom>
          <a:noFill/>
          <a:ln>
            <a:solidFill>
              <a:srgbClr val="2E3558"/>
            </a:solidFill>
          </a:ln>
          <a:extLst>
            <a:ext uri="{909E8E84-426E-40DD-AFC4-6F175D3DCCD1}">
              <a14:hiddenFill xmlns:a14="http://schemas.microsoft.com/office/drawing/2010/main">
                <a:solidFill>
                  <a:srgbClr val="FFFFFF"/>
                </a:solidFill>
              </a14:hiddenFill>
            </a:ext>
          </a:extLst>
        </p:spPr>
      </p:pic>
      <p:sp>
        <p:nvSpPr>
          <p:cNvPr id="48" name="Rectangle 47"/>
          <p:cNvSpPr/>
          <p:nvPr/>
        </p:nvSpPr>
        <p:spPr>
          <a:xfrm>
            <a:off x="1475512" y="6268426"/>
            <a:ext cx="1208755" cy="553995"/>
          </a:xfrm>
          <a:prstGeom prst="rect">
            <a:avLst/>
          </a:prstGeom>
        </p:spPr>
        <p:txBody>
          <a:bodyPr wrap="square" lIns="91434" tIns="45718" rIns="91434" bIns="45718">
            <a:spAutoFit/>
          </a:bodyPr>
          <a:lstStyle/>
          <a:p>
            <a:pPr algn="ctr" defTabSz="914332"/>
            <a:r>
              <a:rPr lang="en-US" sz="1500" b="1" dirty="0" err="1"/>
              <a:t>Zhendong</a:t>
            </a:r>
            <a:r>
              <a:rPr lang="en-US" sz="1500" b="1" dirty="0"/>
              <a:t> Zhang</a:t>
            </a:r>
          </a:p>
        </p:txBody>
      </p:sp>
      <p:sp>
        <p:nvSpPr>
          <p:cNvPr id="5" name="AutoShape 2" descr="Image result for logan clark chica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logan clark chicago"/>
          <p:cNvSpPr>
            <a:spLocks noChangeAspect="1" noChangeArrowheads="1"/>
          </p:cNvSpPr>
          <p:nvPr/>
        </p:nvSpPr>
        <p:spPr bwMode="auto">
          <a:xfrm>
            <a:off x="307975" y="381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Image result for Mickey Mcdonald physics"/>
          <p:cNvSpPr>
            <a:spLocks noChangeAspect="1" noChangeArrowheads="1"/>
          </p:cNvSpPr>
          <p:nvPr/>
        </p:nvSpPr>
        <p:spPr bwMode="auto">
          <a:xfrm>
            <a:off x="460374" y="228600"/>
            <a:ext cx="548322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800" dirty="0" smtClean="0"/>
              <a:t>Group  Members</a:t>
            </a:r>
            <a:endParaRPr lang="en-US" sz="2800" dirty="0"/>
          </a:p>
        </p:txBody>
      </p:sp>
      <p:sp>
        <p:nvSpPr>
          <p:cNvPr id="8" name="AutoShape 8" descr="Image result for Li-chung H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111780" y="685801"/>
            <a:ext cx="1936220" cy="6136620"/>
          </a:xfrm>
          <a:prstGeom prst="rect">
            <a:avLst/>
          </a:prstGeom>
          <a:noFill/>
          <a:ln w="28575">
            <a:solidFill>
              <a:srgbClr val="333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creen Shot 2018-07-27 at 8.05.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2585160"/>
            <a:ext cx="5976848" cy="4196640"/>
          </a:xfrm>
          <a:prstGeom prst="rect">
            <a:avLst/>
          </a:prstGeom>
        </p:spPr>
      </p:pic>
      <p:sp>
        <p:nvSpPr>
          <p:cNvPr id="10" name="TextBox 9"/>
          <p:cNvSpPr txBox="1"/>
          <p:nvPr/>
        </p:nvSpPr>
        <p:spPr>
          <a:xfrm>
            <a:off x="4228029" y="1255693"/>
            <a:ext cx="3861634" cy="954107"/>
          </a:xfrm>
          <a:prstGeom prst="rect">
            <a:avLst/>
          </a:prstGeom>
          <a:noFill/>
        </p:spPr>
        <p:txBody>
          <a:bodyPr wrap="none" rtlCol="0">
            <a:spAutoFit/>
          </a:bodyPr>
          <a:lstStyle/>
          <a:p>
            <a:pPr algn="ctr"/>
            <a:r>
              <a:rPr lang="en-US" sz="2800" dirty="0" smtClean="0"/>
              <a:t>Quantum simulation of </a:t>
            </a:r>
          </a:p>
          <a:p>
            <a:pPr algn="ctr"/>
            <a:r>
              <a:rPr lang="en-US" sz="2800" dirty="0" smtClean="0"/>
              <a:t>Hawking-Unruh radiation</a:t>
            </a:r>
          </a:p>
        </p:txBody>
      </p:sp>
      <p:sp>
        <p:nvSpPr>
          <p:cNvPr id="12" name="TextBox 11"/>
          <p:cNvSpPr txBox="1"/>
          <p:nvPr/>
        </p:nvSpPr>
        <p:spPr>
          <a:xfrm>
            <a:off x="7086600" y="6400800"/>
            <a:ext cx="1883849" cy="369332"/>
          </a:xfrm>
          <a:prstGeom prst="rect">
            <a:avLst/>
          </a:prstGeom>
          <a:noFill/>
        </p:spPr>
        <p:txBody>
          <a:bodyPr wrap="none" rtlCol="0">
            <a:spAutoFit/>
          </a:bodyPr>
          <a:lstStyle/>
          <a:p>
            <a:r>
              <a:rPr lang="en-US" i="1" dirty="0" err="1"/>
              <a:t>arXiv</a:t>
            </a:r>
            <a:r>
              <a:rPr lang="en-US" i="1" dirty="0"/>
              <a:t>: </a:t>
            </a:r>
            <a:r>
              <a:rPr lang="en-US" i="1" dirty="0" smtClean="0"/>
              <a:t>1807.07504</a:t>
            </a:r>
            <a:endParaRPr lang="en-US" i="1" dirty="0"/>
          </a:p>
        </p:txBody>
      </p:sp>
    </p:spTree>
    <p:extLst>
      <p:ext uri="{BB962C8B-B14F-4D97-AF65-F5344CB8AC3E}">
        <p14:creationId xmlns:p14="http://schemas.microsoft.com/office/powerpoint/2010/main" val="3207975271"/>
      </p:ext>
    </p:extLst>
  </p:cSld>
  <p:clrMapOvr>
    <a:masterClrMapping/>
  </p:clrMapOvr>
  <p:transition spd="med"/>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Morie</a:t>
            </a:r>
            <a:r>
              <a:rPr lang="en-US" dirty="0" smtClean="0"/>
              <a:t> microscopy</a:t>
            </a:r>
            <a:endParaRPr lang="en-US" dirty="0"/>
          </a:p>
        </p:txBody>
      </p:sp>
      <p:pic>
        <p:nvPicPr>
          <p:cNvPr id="4" name="Fig4_20180709_Science.pdf"/>
          <p:cNvPicPr>
            <a:picLocks noChangeAspect="1"/>
          </p:cNvPicPr>
          <p:nvPr/>
        </p:nvPicPr>
        <p:blipFill rotWithShape="1">
          <a:blip r:embed="rId2">
            <a:extLst/>
          </a:blip>
          <a:srcRect l="674" t="31755" r="19180" b="980"/>
          <a:stretch/>
        </p:blipFill>
        <p:spPr>
          <a:xfrm>
            <a:off x="304800" y="1295400"/>
            <a:ext cx="8491034" cy="4872447"/>
          </a:xfrm>
          <a:prstGeom prst="rect">
            <a:avLst/>
          </a:prstGeom>
          <a:ln w="12700">
            <a:miter lim="400000"/>
          </a:ln>
        </p:spPr>
      </p:pic>
      <p:sp>
        <p:nvSpPr>
          <p:cNvPr id="5" name="Rectangle 4"/>
          <p:cNvSpPr/>
          <p:nvPr/>
        </p:nvSpPr>
        <p:spPr>
          <a:xfrm>
            <a:off x="76200" y="762000"/>
            <a:ext cx="609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33528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3350622"/>
            <a:ext cx="3004634" cy="3050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14800" y="1066800"/>
            <a:ext cx="457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 y="3346267"/>
            <a:ext cx="6096000" cy="274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178" t="5389" b="66942"/>
          <a:stretch/>
        </p:blipFill>
        <p:spPr bwMode="auto">
          <a:xfrm>
            <a:off x="658584" y="4114800"/>
            <a:ext cx="1736544" cy="180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178" t="33403" b="44398"/>
          <a:stretch/>
        </p:blipFill>
        <p:spPr bwMode="auto">
          <a:xfrm>
            <a:off x="2410368" y="4493622"/>
            <a:ext cx="1736544" cy="144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178" t="55113" b="22443"/>
          <a:stretch/>
        </p:blipFill>
        <p:spPr bwMode="auto">
          <a:xfrm>
            <a:off x="4146912" y="4493622"/>
            <a:ext cx="1736544" cy="146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178" t="77369"/>
          <a:stretch/>
        </p:blipFill>
        <p:spPr bwMode="auto">
          <a:xfrm>
            <a:off x="5883456" y="4493622"/>
            <a:ext cx="1736544" cy="1474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6"/>
          <p:cNvPicPr>
            <a:picLocks noChangeAspect="1" noChangeArrowheads="1"/>
          </p:cNvPicPr>
          <p:nvPr/>
        </p:nvPicPr>
        <p:blipFill>
          <a:blip r:embed="rId3">
            <a:extLst>
              <a:ext uri="{28A0092B-C50C-407E-A947-70E740481C1C}">
                <a14:useLocalDpi xmlns:a14="http://schemas.microsoft.com/office/drawing/2010/main" val="0"/>
              </a:ext>
            </a:extLst>
          </a:blip>
          <a:srcRect l="4790" r="2875"/>
          <a:stretch>
            <a:fillRect/>
          </a:stretch>
        </p:blipFill>
        <p:spPr bwMode="auto">
          <a:xfrm>
            <a:off x="1066800" y="685800"/>
            <a:ext cx="7239000"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9"/>
          <p:cNvSpPr txBox="1">
            <a:spLocks noChangeArrowheads="1"/>
          </p:cNvSpPr>
          <p:nvPr/>
        </p:nvSpPr>
        <p:spPr bwMode="auto">
          <a:xfrm>
            <a:off x="6196013" y="5638800"/>
            <a:ext cx="2033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Arial" charset="0"/>
              </a:defRPr>
            </a:lvl1pPr>
            <a:lvl2pPr marL="742950" indent="-285750" eaLnBrk="0" hangingPunct="0">
              <a:defRPr baseline="30000">
                <a:solidFill>
                  <a:schemeClr val="tx1"/>
                </a:solidFill>
                <a:latin typeface="Arial" charset="0"/>
              </a:defRPr>
            </a:lvl2pPr>
            <a:lvl3pPr marL="1143000" indent="-228600" eaLnBrk="0" hangingPunct="0">
              <a:defRPr baseline="30000">
                <a:solidFill>
                  <a:schemeClr val="tx1"/>
                </a:solidFill>
                <a:latin typeface="Arial" charset="0"/>
              </a:defRPr>
            </a:lvl3pPr>
            <a:lvl4pPr marL="1600200" indent="-228600" eaLnBrk="0" hangingPunct="0">
              <a:defRPr baseline="30000">
                <a:solidFill>
                  <a:schemeClr val="tx1"/>
                </a:solidFill>
                <a:latin typeface="Arial" charset="0"/>
              </a:defRPr>
            </a:lvl4pPr>
            <a:lvl5pPr marL="2057400" indent="-228600" eaLnBrk="0" hangingPunct="0">
              <a:defRPr baseline="30000">
                <a:solidFill>
                  <a:schemeClr val="tx1"/>
                </a:solidFill>
                <a:latin typeface="Arial" charset="0"/>
              </a:defRPr>
            </a:lvl5pPr>
            <a:lvl6pPr marL="2514600" indent="-228600" eaLnBrk="0" fontAlgn="base" hangingPunct="0">
              <a:spcBef>
                <a:spcPct val="0"/>
              </a:spcBef>
              <a:spcAft>
                <a:spcPct val="0"/>
              </a:spcAft>
              <a:defRPr baseline="30000">
                <a:solidFill>
                  <a:schemeClr val="tx1"/>
                </a:solidFill>
                <a:latin typeface="Arial" charset="0"/>
              </a:defRPr>
            </a:lvl6pPr>
            <a:lvl7pPr marL="2971800" indent="-228600" eaLnBrk="0" fontAlgn="base" hangingPunct="0">
              <a:spcBef>
                <a:spcPct val="0"/>
              </a:spcBef>
              <a:spcAft>
                <a:spcPct val="0"/>
              </a:spcAft>
              <a:defRPr baseline="30000">
                <a:solidFill>
                  <a:schemeClr val="tx1"/>
                </a:solidFill>
                <a:latin typeface="Arial" charset="0"/>
              </a:defRPr>
            </a:lvl7pPr>
            <a:lvl8pPr marL="3429000" indent="-228600" eaLnBrk="0" fontAlgn="base" hangingPunct="0">
              <a:spcBef>
                <a:spcPct val="0"/>
              </a:spcBef>
              <a:spcAft>
                <a:spcPct val="0"/>
              </a:spcAft>
              <a:defRPr baseline="30000">
                <a:solidFill>
                  <a:schemeClr val="tx1"/>
                </a:solidFill>
                <a:latin typeface="Arial" charset="0"/>
              </a:defRPr>
            </a:lvl8pPr>
            <a:lvl9pPr marL="3886200" indent="-228600" eaLnBrk="0" fontAlgn="base" hangingPunct="0">
              <a:spcBef>
                <a:spcPct val="0"/>
              </a:spcBef>
              <a:spcAft>
                <a:spcPct val="0"/>
              </a:spcAft>
              <a:defRPr baseline="30000">
                <a:solidFill>
                  <a:schemeClr val="tx1"/>
                </a:solidFill>
                <a:latin typeface="Arial" charset="0"/>
              </a:defRPr>
            </a:lvl9pPr>
          </a:lstStyle>
          <a:p>
            <a:pPr eaLnBrk="1" hangingPunct="1"/>
            <a:r>
              <a:rPr lang="en-US" altLang="en-US" sz="2000" baseline="0" dirty="0">
                <a:solidFill>
                  <a:srgbClr val="000000"/>
                </a:solidFill>
              </a:rPr>
              <a:t>Averaged image</a:t>
            </a:r>
          </a:p>
        </p:txBody>
      </p:sp>
      <p:graphicFrame>
        <p:nvGraphicFramePr>
          <p:cNvPr id="7170" name="Object 7"/>
          <p:cNvGraphicFramePr>
            <a:graphicFrameLocks noChangeAspect="1"/>
          </p:cNvGraphicFramePr>
          <p:nvPr>
            <p:extLst>
              <p:ext uri="{D42A27DB-BD31-4B8C-83A1-F6EECF244321}">
                <p14:modId xmlns:p14="http://schemas.microsoft.com/office/powerpoint/2010/main" val="1852766855"/>
              </p:ext>
            </p:extLst>
          </p:nvPr>
        </p:nvGraphicFramePr>
        <p:xfrm>
          <a:off x="1433513" y="5740400"/>
          <a:ext cx="1163637" cy="288925"/>
        </p:xfrm>
        <a:graphic>
          <a:graphicData uri="http://schemas.openxmlformats.org/presentationml/2006/ole">
            <mc:AlternateContent xmlns:mc="http://schemas.openxmlformats.org/markup-compatibility/2006">
              <mc:Choice xmlns:v="urn:schemas-microsoft-com:vml" Requires="v">
                <p:oleObj spid="_x0000_s258071" name="Equation" r:id="rId4" imgW="761760" imgH="190440" progId="Equation.DSMT4">
                  <p:embed/>
                </p:oleObj>
              </mc:Choice>
              <mc:Fallback>
                <p:oleObj name="Equation" r:id="rId4" imgW="761760" imgH="190440" progId="Equation.DSMT4">
                  <p:embed/>
                  <p:pic>
                    <p:nvPicPr>
                      <p:cNvPr id="0" name=""/>
                      <p:cNvPicPr>
                        <a:picLocks noChangeAspect="1" noChangeArrowheads="1"/>
                      </p:cNvPicPr>
                      <p:nvPr/>
                    </p:nvPicPr>
                    <p:blipFill>
                      <a:blip r:embed="rId5"/>
                      <a:srcRect/>
                      <a:stretch>
                        <a:fillRect/>
                      </a:stretch>
                    </p:blipFill>
                    <p:spPr bwMode="auto">
                      <a:xfrm>
                        <a:off x="1433513" y="5740400"/>
                        <a:ext cx="1163637"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3" name="Text Box 6"/>
          <p:cNvSpPr txBox="1">
            <a:spLocks noChangeArrowheads="1"/>
          </p:cNvSpPr>
          <p:nvPr/>
        </p:nvSpPr>
        <p:spPr bwMode="auto">
          <a:xfrm>
            <a:off x="5665788" y="912813"/>
            <a:ext cx="24876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Arial" charset="0"/>
              </a:defRPr>
            </a:lvl1pPr>
            <a:lvl2pPr marL="742950" indent="-285750" eaLnBrk="0" hangingPunct="0">
              <a:defRPr baseline="30000">
                <a:solidFill>
                  <a:schemeClr val="tx1"/>
                </a:solidFill>
                <a:latin typeface="Arial" charset="0"/>
              </a:defRPr>
            </a:lvl2pPr>
            <a:lvl3pPr marL="1143000" indent="-228600" eaLnBrk="0" hangingPunct="0">
              <a:defRPr baseline="30000">
                <a:solidFill>
                  <a:schemeClr val="tx1"/>
                </a:solidFill>
                <a:latin typeface="Arial" charset="0"/>
              </a:defRPr>
            </a:lvl3pPr>
            <a:lvl4pPr marL="1600200" indent="-228600" eaLnBrk="0" hangingPunct="0">
              <a:defRPr baseline="30000">
                <a:solidFill>
                  <a:schemeClr val="tx1"/>
                </a:solidFill>
                <a:latin typeface="Arial" charset="0"/>
              </a:defRPr>
            </a:lvl4pPr>
            <a:lvl5pPr marL="2057400" indent="-228600" eaLnBrk="0" hangingPunct="0">
              <a:defRPr baseline="30000">
                <a:solidFill>
                  <a:schemeClr val="tx1"/>
                </a:solidFill>
                <a:latin typeface="Arial" charset="0"/>
              </a:defRPr>
            </a:lvl5pPr>
            <a:lvl6pPr marL="2514600" indent="-228600" eaLnBrk="0" fontAlgn="base" hangingPunct="0">
              <a:spcBef>
                <a:spcPct val="0"/>
              </a:spcBef>
              <a:spcAft>
                <a:spcPct val="0"/>
              </a:spcAft>
              <a:defRPr baseline="30000">
                <a:solidFill>
                  <a:schemeClr val="tx1"/>
                </a:solidFill>
                <a:latin typeface="Arial" charset="0"/>
              </a:defRPr>
            </a:lvl6pPr>
            <a:lvl7pPr marL="2971800" indent="-228600" eaLnBrk="0" fontAlgn="base" hangingPunct="0">
              <a:spcBef>
                <a:spcPct val="0"/>
              </a:spcBef>
              <a:spcAft>
                <a:spcPct val="0"/>
              </a:spcAft>
              <a:defRPr baseline="30000">
                <a:solidFill>
                  <a:schemeClr val="tx1"/>
                </a:solidFill>
                <a:latin typeface="Arial" charset="0"/>
              </a:defRPr>
            </a:lvl7pPr>
            <a:lvl8pPr marL="3429000" indent="-228600" eaLnBrk="0" fontAlgn="base" hangingPunct="0">
              <a:spcBef>
                <a:spcPct val="0"/>
              </a:spcBef>
              <a:spcAft>
                <a:spcPct val="0"/>
              </a:spcAft>
              <a:defRPr baseline="30000">
                <a:solidFill>
                  <a:schemeClr val="tx1"/>
                </a:solidFill>
                <a:latin typeface="Arial" charset="0"/>
              </a:defRPr>
            </a:lvl8pPr>
            <a:lvl9pPr marL="3886200" indent="-228600" eaLnBrk="0" fontAlgn="base" hangingPunct="0">
              <a:spcBef>
                <a:spcPct val="0"/>
              </a:spcBef>
              <a:spcAft>
                <a:spcPct val="0"/>
              </a:spcAft>
              <a:defRPr baseline="30000">
                <a:solidFill>
                  <a:schemeClr val="tx1"/>
                </a:solidFill>
                <a:latin typeface="Arial" charset="0"/>
              </a:defRPr>
            </a:lvl9pPr>
          </a:lstStyle>
          <a:p>
            <a:pPr eaLnBrk="1" hangingPunct="1"/>
            <a:r>
              <a:rPr lang="en-US" altLang="en-US" baseline="0" dirty="0"/>
              <a:t>Resolution: </a:t>
            </a:r>
            <a:r>
              <a:rPr lang="en-US" altLang="en-US" baseline="0" dirty="0" smtClean="0"/>
              <a:t>1.0 </a:t>
            </a:r>
            <a:r>
              <a:rPr lang="en-US" altLang="en-US" baseline="0" dirty="0">
                <a:solidFill>
                  <a:srgbClr val="000000"/>
                </a:solidFill>
              </a:rPr>
              <a:t>µm</a:t>
            </a:r>
          </a:p>
          <a:p>
            <a:pPr eaLnBrk="1" hangingPunct="1"/>
            <a:r>
              <a:rPr lang="en-US" altLang="en-US" baseline="0" dirty="0">
                <a:solidFill>
                  <a:srgbClr val="000000"/>
                </a:solidFill>
              </a:rPr>
              <a:t>Pixel: 0.6 µm</a:t>
            </a:r>
          </a:p>
          <a:p>
            <a:pPr eaLnBrk="1" hangingPunct="1"/>
            <a:r>
              <a:rPr lang="en-US" altLang="en-US" baseline="0" dirty="0">
                <a:solidFill>
                  <a:srgbClr val="000000"/>
                </a:solidFill>
              </a:rPr>
              <a:t>Lattice const.: 0.53 µm</a:t>
            </a:r>
          </a:p>
        </p:txBody>
      </p:sp>
      <p:sp>
        <p:nvSpPr>
          <p:cNvPr id="7174" name="Text Box 11"/>
          <p:cNvSpPr txBox="1">
            <a:spLocks noChangeArrowheads="1"/>
          </p:cNvSpPr>
          <p:nvPr/>
        </p:nvSpPr>
        <p:spPr bwMode="auto">
          <a:xfrm>
            <a:off x="1050925" y="319088"/>
            <a:ext cx="191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30000">
                <a:solidFill>
                  <a:schemeClr val="tx1"/>
                </a:solidFill>
                <a:latin typeface="Arial" charset="0"/>
              </a:defRPr>
            </a:lvl1pPr>
            <a:lvl2pPr marL="742950" indent="-285750" eaLnBrk="0" hangingPunct="0">
              <a:defRPr baseline="30000">
                <a:solidFill>
                  <a:schemeClr val="tx1"/>
                </a:solidFill>
                <a:latin typeface="Arial" charset="0"/>
              </a:defRPr>
            </a:lvl2pPr>
            <a:lvl3pPr marL="1143000" indent="-228600" eaLnBrk="0" hangingPunct="0">
              <a:defRPr baseline="30000">
                <a:solidFill>
                  <a:schemeClr val="tx1"/>
                </a:solidFill>
                <a:latin typeface="Arial" charset="0"/>
              </a:defRPr>
            </a:lvl3pPr>
            <a:lvl4pPr marL="1600200" indent="-228600" eaLnBrk="0" hangingPunct="0">
              <a:defRPr baseline="30000">
                <a:solidFill>
                  <a:schemeClr val="tx1"/>
                </a:solidFill>
                <a:latin typeface="Arial" charset="0"/>
              </a:defRPr>
            </a:lvl4pPr>
            <a:lvl5pPr marL="2057400" indent="-228600" eaLnBrk="0" hangingPunct="0">
              <a:defRPr baseline="30000">
                <a:solidFill>
                  <a:schemeClr val="tx1"/>
                </a:solidFill>
                <a:latin typeface="Arial" charset="0"/>
              </a:defRPr>
            </a:lvl5pPr>
            <a:lvl6pPr marL="2514600" indent="-228600" eaLnBrk="0" fontAlgn="base" hangingPunct="0">
              <a:spcBef>
                <a:spcPct val="0"/>
              </a:spcBef>
              <a:spcAft>
                <a:spcPct val="0"/>
              </a:spcAft>
              <a:defRPr baseline="30000">
                <a:solidFill>
                  <a:schemeClr val="tx1"/>
                </a:solidFill>
                <a:latin typeface="Arial" charset="0"/>
              </a:defRPr>
            </a:lvl6pPr>
            <a:lvl7pPr marL="2971800" indent="-228600" eaLnBrk="0" fontAlgn="base" hangingPunct="0">
              <a:spcBef>
                <a:spcPct val="0"/>
              </a:spcBef>
              <a:spcAft>
                <a:spcPct val="0"/>
              </a:spcAft>
              <a:defRPr baseline="30000">
                <a:solidFill>
                  <a:schemeClr val="tx1"/>
                </a:solidFill>
                <a:latin typeface="Arial" charset="0"/>
              </a:defRPr>
            </a:lvl7pPr>
            <a:lvl8pPr marL="3429000" indent="-228600" eaLnBrk="0" fontAlgn="base" hangingPunct="0">
              <a:spcBef>
                <a:spcPct val="0"/>
              </a:spcBef>
              <a:spcAft>
                <a:spcPct val="0"/>
              </a:spcAft>
              <a:defRPr baseline="30000">
                <a:solidFill>
                  <a:schemeClr val="tx1"/>
                </a:solidFill>
                <a:latin typeface="Arial" charset="0"/>
              </a:defRPr>
            </a:lvl8pPr>
            <a:lvl9pPr marL="3886200" indent="-228600" eaLnBrk="0" fontAlgn="base" hangingPunct="0">
              <a:spcBef>
                <a:spcPct val="0"/>
              </a:spcBef>
              <a:spcAft>
                <a:spcPct val="0"/>
              </a:spcAft>
              <a:defRPr baseline="30000">
                <a:solidFill>
                  <a:schemeClr val="tx1"/>
                </a:solidFill>
                <a:latin typeface="Arial" charset="0"/>
              </a:defRPr>
            </a:lvl9pPr>
          </a:lstStyle>
          <a:p>
            <a:pPr eaLnBrk="1" hangingPunct="1"/>
            <a:r>
              <a:rPr lang="en-US" altLang="en-US" b="1" i="1" baseline="0"/>
              <a:t>A closer cook…</a:t>
            </a:r>
          </a:p>
        </p:txBody>
      </p:sp>
    </p:spTree>
    <p:extLst>
      <p:ext uri="{BB962C8B-B14F-4D97-AF65-F5344CB8AC3E}">
        <p14:creationId xmlns:p14="http://schemas.microsoft.com/office/powerpoint/2010/main" val="812924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SM_optics_20180707.pdf"/>
          <p:cNvPicPr>
            <a:picLocks noChangeAspect="1"/>
          </p:cNvPicPr>
          <p:nvPr/>
        </p:nvPicPr>
        <p:blipFill>
          <a:blip r:embed="rId2">
            <a:extLst/>
          </a:blip>
          <a:stretch>
            <a:fillRect/>
          </a:stretch>
        </p:blipFill>
        <p:spPr>
          <a:xfrm>
            <a:off x="495598" y="2005922"/>
            <a:ext cx="8152805" cy="2846156"/>
          </a:xfrm>
          <a:prstGeom prst="rect">
            <a:avLst/>
          </a:prstGeom>
          <a:ln w="12700">
            <a:miter lim="400000"/>
          </a:ln>
        </p:spPr>
      </p:pic>
    </p:spTree>
    <p:extLst>
      <p:ext uri="{BB962C8B-B14F-4D97-AF65-F5344CB8AC3E}">
        <p14:creationId xmlns:p14="http://schemas.microsoft.com/office/powerpoint/2010/main" val="112138648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SuppFigNum-20180706.pdf"/>
          <p:cNvPicPr>
            <a:picLocks noChangeAspect="1"/>
          </p:cNvPicPr>
          <p:nvPr/>
        </p:nvPicPr>
        <p:blipFill>
          <a:blip r:embed="rId2">
            <a:extLst/>
          </a:blip>
          <a:stretch>
            <a:fillRect/>
          </a:stretch>
        </p:blipFill>
        <p:spPr>
          <a:xfrm>
            <a:off x="2596083" y="1995785"/>
            <a:ext cx="3951834" cy="2866430"/>
          </a:xfrm>
          <a:prstGeom prst="rect">
            <a:avLst/>
          </a:prstGeom>
          <a:ln w="12700">
            <a:miter lim="400000"/>
          </a:ln>
        </p:spPr>
      </p:pic>
    </p:spTree>
    <p:extLst>
      <p:ext uri="{BB962C8B-B14F-4D97-AF65-F5344CB8AC3E}">
        <p14:creationId xmlns:p14="http://schemas.microsoft.com/office/powerpoint/2010/main" val="326464511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2305050"/>
            <a:ext cx="45529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7745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8" y="1557338"/>
            <a:ext cx="3933825"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105400"/>
            <a:ext cx="388620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3770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304800"/>
            <a:ext cx="52863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7754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8488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031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44075"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125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site microscope gallery</a:t>
            </a:r>
            <a:endParaRPr lang="en-US" dirty="0"/>
          </a:p>
        </p:txBody>
      </p:sp>
      <p:sp>
        <p:nvSpPr>
          <p:cNvPr id="4" name="AutoShape 2" descr="Image result for quantum gas microsco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9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2066925"/>
            <a:ext cx="4105469" cy="273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5" descr="Image result for quantum gas microscop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9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66925"/>
            <a:ext cx="3657600" cy="307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901185" y="5269468"/>
            <a:ext cx="3709415" cy="369332"/>
          </a:xfrm>
          <a:prstGeom prst="rect">
            <a:avLst/>
          </a:prstGeom>
          <a:noFill/>
        </p:spPr>
        <p:txBody>
          <a:bodyPr wrap="square" rtlCol="0">
            <a:spAutoFit/>
          </a:bodyPr>
          <a:lstStyle/>
          <a:p>
            <a:r>
              <a:rPr lang="en-US" dirty="0" smtClean="0"/>
              <a:t>Greiner Group, Harvard University</a:t>
            </a:r>
            <a:endParaRPr lang="en-US" dirty="0"/>
          </a:p>
        </p:txBody>
      </p:sp>
      <p:sp>
        <p:nvSpPr>
          <p:cNvPr id="7" name="TextBox 6"/>
          <p:cNvSpPr txBox="1"/>
          <p:nvPr/>
        </p:nvSpPr>
        <p:spPr>
          <a:xfrm>
            <a:off x="1295400" y="6096000"/>
            <a:ext cx="7721153" cy="369332"/>
          </a:xfrm>
          <a:prstGeom prst="rect">
            <a:avLst/>
          </a:prstGeom>
          <a:noFill/>
        </p:spPr>
        <p:txBody>
          <a:bodyPr wrap="none" rtlCol="0">
            <a:spAutoFit/>
          </a:bodyPr>
          <a:lstStyle/>
          <a:p>
            <a:r>
              <a:rPr lang="en-US" dirty="0" smtClean="0"/>
              <a:t>Other groups: Munich/MPQ, MIT, Kyoto, Toronto</a:t>
            </a:r>
            <a:r>
              <a:rPr lang="en-US" dirty="0"/>
              <a:t>, </a:t>
            </a:r>
            <a:r>
              <a:rPr lang="en-US" dirty="0" smtClean="0"/>
              <a:t>Princeton, Strathclyde…</a:t>
            </a:r>
            <a:endParaRPr lang="en-US" dirty="0"/>
          </a:p>
        </p:txBody>
      </p:sp>
    </p:spTree>
    <p:extLst>
      <p:ext uri="{BB962C8B-B14F-4D97-AF65-F5344CB8AC3E}">
        <p14:creationId xmlns:p14="http://schemas.microsoft.com/office/powerpoint/2010/main" val="28408953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2700338"/>
            <a:ext cx="461010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5257800"/>
            <a:ext cx="41433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734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Super resolution imaging in optical lattices</a:t>
            </a:r>
            <a:endParaRPr lang="en-US" sz="3200" dirty="0"/>
          </a:p>
        </p:txBody>
      </p:sp>
      <p:sp>
        <p:nvSpPr>
          <p:cNvPr id="3" name="Content Placeholder 2"/>
          <p:cNvSpPr>
            <a:spLocks noGrp="1"/>
          </p:cNvSpPr>
          <p:nvPr>
            <p:ph idx="1"/>
          </p:nvPr>
        </p:nvSpPr>
        <p:spPr/>
        <p:txBody>
          <a:bodyPr/>
          <a:lstStyle/>
          <a:p>
            <a:r>
              <a:rPr lang="en-US" sz="2800" dirty="0" smtClean="0"/>
              <a:t>Super resolution imaging based on non-linear optical response?</a:t>
            </a:r>
          </a:p>
          <a:p>
            <a:pPr marL="0" indent="0">
              <a:buNone/>
            </a:pPr>
            <a:r>
              <a:rPr lang="en-US" sz="2800" dirty="0" smtClean="0"/>
              <a:t>    (Typically 50 nm in biological microscopy)</a:t>
            </a:r>
          </a:p>
          <a:p>
            <a:pPr marL="0" indent="0">
              <a:buNone/>
            </a:pPr>
            <a:endParaRPr lang="en-US" sz="2800" dirty="0"/>
          </a:p>
          <a:p>
            <a:r>
              <a:rPr lang="en-US" sz="2800" dirty="0" smtClean="0"/>
              <a:t>Can we do better localization resolution (2 nm) than biologists and ion trappers?</a:t>
            </a:r>
          </a:p>
          <a:p>
            <a:pPr marL="0" indent="0">
              <a:buNone/>
            </a:pPr>
            <a:endParaRPr lang="en-US" sz="2800" dirty="0" smtClean="0"/>
          </a:p>
          <a:p>
            <a:r>
              <a:rPr lang="en-US" sz="2800" dirty="0" smtClean="0"/>
              <a:t>Can we see </a:t>
            </a:r>
            <a:r>
              <a:rPr lang="en-US" sz="2800" dirty="0" err="1" smtClean="0"/>
              <a:t>wavefunctions</a:t>
            </a:r>
            <a:r>
              <a:rPr lang="en-US" sz="2800" dirty="0" smtClean="0"/>
              <a:t> and what physics can we learn from super imaging?</a:t>
            </a:r>
            <a:endParaRPr lang="en-US" sz="2800" dirty="0"/>
          </a:p>
        </p:txBody>
      </p:sp>
    </p:spTree>
    <p:extLst>
      <p:ext uri="{BB962C8B-B14F-4D97-AF65-F5344CB8AC3E}">
        <p14:creationId xmlns:p14="http://schemas.microsoft.com/office/powerpoint/2010/main" val="26656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idea: Optical pumping</a:t>
            </a:r>
            <a:endParaRPr lang="en-US" dirty="0"/>
          </a:p>
        </p:txBody>
      </p:sp>
      <p:pic>
        <p:nvPicPr>
          <p:cNvPr id="265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61" t="4248" r="18579"/>
          <a:stretch/>
        </p:blipFill>
        <p:spPr bwMode="auto">
          <a:xfrm>
            <a:off x="1233504" y="2344739"/>
            <a:ext cx="3567096"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5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794" y="2209800"/>
            <a:ext cx="2358912" cy="236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TextBox 8"/>
              <p:cNvSpPr txBox="1"/>
              <p:nvPr/>
            </p:nvSpPr>
            <p:spPr>
              <a:xfrm>
                <a:off x="1295400" y="5105400"/>
                <a:ext cx="6330516" cy="860748"/>
              </a:xfrm>
              <a:prstGeom prst="rect">
                <a:avLst/>
              </a:prstGeom>
              <a:noFill/>
            </p:spPr>
            <p:txBody>
              <a:bodyPr wrap="none" rtlCol="0">
                <a:spAutoFit/>
              </a:bodyPr>
              <a:lstStyle/>
              <a:p>
                <a:r>
                  <a:rPr lang="en-US" sz="2000" dirty="0" smtClean="0"/>
                  <a:t>Optical pumping efficiency </a:t>
                </a:r>
                <a14:m>
                  <m:oMath xmlns:m="http://schemas.openxmlformats.org/officeDocument/2006/math">
                    <m:r>
                      <a:rPr lang="en-US" sz="2000" i="1" smtClean="0">
                        <a:latin typeface="Cambria Math"/>
                      </a:rPr>
                      <m:t>𝐴</m:t>
                    </m:r>
                    <m:d>
                      <m:dPr>
                        <m:ctrlPr>
                          <a:rPr lang="en-US" sz="2000" b="0" i="1" smtClean="0">
                            <a:latin typeface="Cambria Math"/>
                          </a:rPr>
                        </m:ctrlPr>
                      </m:dPr>
                      <m:e>
                        <m:r>
                          <a:rPr lang="en-US" sz="2000" b="0" i="1" smtClean="0">
                            <a:latin typeface="Cambria Math"/>
                          </a:rPr>
                          <m:t>𝐼</m:t>
                        </m:r>
                        <m:r>
                          <a:rPr lang="en-US" sz="2000" b="0" i="1" smtClean="0">
                            <a:latin typeface="Cambria Math"/>
                          </a:rPr>
                          <m:t>,</m:t>
                        </m:r>
                        <m:r>
                          <a:rPr lang="en-US" sz="2000" b="0" i="1" smtClean="0">
                            <a:latin typeface="Cambria Math"/>
                          </a:rPr>
                          <m:t>𝑡</m:t>
                        </m:r>
                      </m:e>
                    </m:d>
                    <m:r>
                      <a:rPr lang="en-US" sz="2000" i="1" smtClean="0">
                        <a:latin typeface="Cambria Math"/>
                      </a:rPr>
                      <m:t>=1</m:t>
                    </m:r>
                    <m:r>
                      <a:rPr lang="en-US" sz="2000" b="0" i="1" smtClean="0">
                        <a:latin typeface="Cambria Math"/>
                      </a:rPr>
                      <m:t>−</m:t>
                    </m:r>
                    <m:func>
                      <m:funcPr>
                        <m:ctrlPr>
                          <a:rPr lang="en-US" sz="2000" b="0" i="1" smtClean="0">
                            <a:latin typeface="Cambria Math"/>
                          </a:rPr>
                        </m:ctrlPr>
                      </m:funcPr>
                      <m:fName>
                        <m:r>
                          <m:rPr>
                            <m:sty m:val="p"/>
                          </m:rPr>
                          <a:rPr lang="en-US" sz="2000" b="0" i="0" smtClean="0">
                            <a:latin typeface="Cambria Math"/>
                          </a:rPr>
                          <m:t>exp</m:t>
                        </m:r>
                      </m:fName>
                      <m:e>
                        <m:d>
                          <m:dPr>
                            <m:ctrlPr>
                              <a:rPr lang="en-US" sz="2000" b="0" i="1" smtClean="0">
                                <a:latin typeface="Cambria Math"/>
                              </a:rPr>
                            </m:ctrlPr>
                          </m:dPr>
                          <m:e>
                            <m:r>
                              <a:rPr lang="en-US" sz="2000" b="0" i="1" smtClean="0">
                                <a:latin typeface="Cambria Math"/>
                              </a:rPr>
                              <m:t>−</m:t>
                            </m:r>
                            <m:r>
                              <a:rPr lang="en-US" sz="2000" b="0" i="1" smtClean="0">
                                <a:latin typeface="Cambria Math"/>
                                <a:ea typeface="Cambria Math"/>
                              </a:rPr>
                              <m:t>𝛼</m:t>
                            </m:r>
                            <m:f>
                              <m:fPr>
                                <m:ctrlPr>
                                  <a:rPr lang="en-US" sz="2000" b="0" i="1" smtClean="0">
                                    <a:latin typeface="Cambria Math"/>
                                    <a:ea typeface="Cambria Math"/>
                                  </a:rPr>
                                </m:ctrlPr>
                              </m:fPr>
                              <m:num>
                                <m:r>
                                  <a:rPr lang="en-US" sz="2000" b="0" i="1" smtClean="0">
                                    <a:latin typeface="Cambria Math"/>
                                    <a:ea typeface="Cambria Math"/>
                                  </a:rPr>
                                  <m:t>𝐼𝑠</m:t>
                                </m:r>
                              </m:num>
                              <m:den>
                                <m:r>
                                  <a:rPr lang="en-US" sz="2000" b="0" i="1" smtClean="0">
                                    <a:latin typeface="Cambria Math"/>
                                    <a:ea typeface="Cambria Math"/>
                                  </a:rPr>
                                  <m:t>𝐼</m:t>
                                </m:r>
                                <m:r>
                                  <a:rPr lang="en-US" sz="2000" b="0" i="1" smtClean="0">
                                    <a:latin typeface="Cambria Math"/>
                                    <a:ea typeface="Cambria Math"/>
                                  </a:rPr>
                                  <m:t>+</m:t>
                                </m:r>
                                <m:r>
                                  <a:rPr lang="en-US" sz="2000" b="0" i="1" smtClean="0">
                                    <a:latin typeface="Cambria Math"/>
                                    <a:ea typeface="Cambria Math"/>
                                  </a:rPr>
                                  <m:t>𝐼𝑠</m:t>
                                </m:r>
                              </m:den>
                            </m:f>
                            <m:r>
                              <a:rPr lang="en-US" sz="2000" b="0" i="1" smtClean="0">
                                <a:latin typeface="Cambria Math"/>
                                <a:ea typeface="Cambria Math"/>
                              </a:rPr>
                              <m:t>𝑡</m:t>
                            </m:r>
                          </m:e>
                        </m:d>
                      </m:e>
                    </m:func>
                  </m:oMath>
                </a14:m>
                <a:endParaRPr lang="en-US" sz="2000" b="0" dirty="0" smtClean="0">
                  <a:ea typeface="Cambria Math"/>
                </a:endParaRPr>
              </a:p>
              <a:p>
                <a:r>
                  <a:rPr lang="en-US" sz="2000" dirty="0" smtClean="0"/>
                  <a:t>Typically 3 photons are enough to polarize an atom. </a:t>
                </a:r>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1295400" y="5105400"/>
                <a:ext cx="6330516" cy="860748"/>
              </a:xfrm>
              <a:prstGeom prst="rect">
                <a:avLst/>
              </a:prstGeom>
              <a:blipFill rotWithShape="1">
                <a:blip r:embed="rId4"/>
                <a:stretch>
                  <a:fillRect l="-1060" b="-11348"/>
                </a:stretch>
              </a:blipFill>
            </p:spPr>
            <p:txBody>
              <a:bodyPr/>
              <a:lstStyle/>
              <a:p>
                <a:r>
                  <a:rPr lang="en-US">
                    <a:noFill/>
                  </a:rPr>
                  <a:t> </a:t>
                </a:r>
              </a:p>
            </p:txBody>
          </p:sp>
        </mc:Fallback>
      </mc:AlternateContent>
      <p:sp>
        <p:nvSpPr>
          <p:cNvPr id="10" name="Right Arrow 9"/>
          <p:cNvSpPr/>
          <p:nvPr/>
        </p:nvSpPr>
        <p:spPr>
          <a:xfrm>
            <a:off x="609600" y="1676400"/>
            <a:ext cx="914400" cy="668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flipH="1">
            <a:off x="4038600" y="1676400"/>
            <a:ext cx="914400" cy="668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524000" y="1752600"/>
            <a:ext cx="2518638" cy="369332"/>
          </a:xfrm>
          <a:prstGeom prst="rect">
            <a:avLst/>
          </a:prstGeom>
          <a:noFill/>
        </p:spPr>
        <p:txBody>
          <a:bodyPr wrap="none" rtlCol="0">
            <a:spAutoFit/>
          </a:bodyPr>
          <a:lstStyle/>
          <a:p>
            <a:r>
              <a:rPr lang="en-US" dirty="0" smtClean="0"/>
              <a:t>Optical pumping lattice</a:t>
            </a:r>
            <a:endParaRPr lang="en-US" dirty="0"/>
          </a:p>
        </p:txBody>
      </p:sp>
    </p:spTree>
    <p:extLst>
      <p:ext uri="{BB962C8B-B14F-4D97-AF65-F5344CB8AC3E}">
        <p14:creationId xmlns:p14="http://schemas.microsoft.com/office/powerpoint/2010/main" val="558895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Exp</a:t>
            </a:r>
            <a:r>
              <a:rPr lang="en-US" dirty="0" smtClean="0"/>
              <a:t> set up and procedure</a:t>
            </a:r>
            <a:endParaRPr lang="en-US" dirty="0"/>
          </a:p>
        </p:txBody>
      </p:sp>
      <p:pic>
        <p:nvPicPr>
          <p:cNvPr id="266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54200"/>
            <a:ext cx="4741954"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0" y="1676400"/>
            <a:ext cx="3836628" cy="3477875"/>
          </a:xfrm>
          <a:prstGeom prst="rect">
            <a:avLst/>
          </a:prstGeom>
          <a:noFill/>
        </p:spPr>
        <p:txBody>
          <a:bodyPr wrap="none" rtlCol="0">
            <a:spAutoFit/>
          </a:bodyPr>
          <a:lstStyle/>
          <a:p>
            <a:r>
              <a:rPr lang="en-US" sz="2000" dirty="0" err="1" smtClean="0"/>
              <a:t>Exp</a:t>
            </a:r>
            <a:r>
              <a:rPr lang="en-US" sz="2000" dirty="0" smtClean="0"/>
              <a:t> steps</a:t>
            </a:r>
          </a:p>
          <a:p>
            <a:pPr marL="342900" indent="-342900">
              <a:buAutoNum type="arabicPeriod"/>
            </a:pPr>
            <a:endParaRPr lang="en-US" sz="2000" dirty="0" smtClean="0"/>
          </a:p>
          <a:p>
            <a:pPr marL="342900" indent="-342900">
              <a:buAutoNum type="arabicPeriod"/>
            </a:pPr>
            <a:r>
              <a:rPr lang="en-US" sz="2000" dirty="0" smtClean="0"/>
              <a:t>Load atoms to a far-detuned</a:t>
            </a:r>
          </a:p>
          <a:p>
            <a:r>
              <a:rPr lang="en-US" sz="2000" dirty="0"/>
              <a:t> </a:t>
            </a:r>
            <a:r>
              <a:rPr lang="en-US" sz="2000" dirty="0" smtClean="0"/>
              <a:t>    optical lattice</a:t>
            </a:r>
          </a:p>
          <a:p>
            <a:r>
              <a:rPr lang="en-US" sz="2000" dirty="0" smtClean="0"/>
              <a:t>2.  Cool atoms to ground state</a:t>
            </a:r>
          </a:p>
          <a:p>
            <a:r>
              <a:rPr lang="en-US" sz="2000" dirty="0" smtClean="0"/>
              <a:t>3.  Apply a short an intense</a:t>
            </a:r>
          </a:p>
          <a:p>
            <a:r>
              <a:rPr lang="en-US" sz="2000" dirty="0" smtClean="0"/>
              <a:t>     OP standing wave </a:t>
            </a:r>
          </a:p>
          <a:p>
            <a:pPr marL="342900" indent="-342900">
              <a:buAutoNum type="arabicPeriod" startAt="4"/>
            </a:pPr>
            <a:r>
              <a:rPr lang="en-US" sz="2000" dirty="0" smtClean="0"/>
              <a:t>Measure excitation fractions</a:t>
            </a:r>
          </a:p>
          <a:p>
            <a:pPr marL="342900" indent="-342900">
              <a:buAutoNum type="arabicPeriod" startAt="4"/>
            </a:pPr>
            <a:r>
              <a:rPr lang="en-US" sz="2000" dirty="0" smtClean="0"/>
              <a:t>Tune the OP </a:t>
            </a:r>
            <a:r>
              <a:rPr lang="en-US" sz="2000" dirty="0" err="1" smtClean="0"/>
              <a:t>wavewave</a:t>
            </a:r>
            <a:r>
              <a:rPr lang="en-US" sz="2000" dirty="0" smtClean="0"/>
              <a:t> with </a:t>
            </a:r>
          </a:p>
          <a:p>
            <a:r>
              <a:rPr lang="en-US" sz="2000" dirty="0"/>
              <a:t> </a:t>
            </a:r>
            <a:r>
              <a:rPr lang="en-US" sz="2000" dirty="0" smtClean="0"/>
              <a:t>     a piezo. </a:t>
            </a:r>
          </a:p>
          <a:p>
            <a:pPr marL="342900" indent="-342900">
              <a:buAutoNum type="arabicPeriod" startAt="3"/>
            </a:pPr>
            <a:endParaRPr lang="en-US" sz="2000" dirty="0"/>
          </a:p>
        </p:txBody>
      </p:sp>
      <p:sp>
        <p:nvSpPr>
          <p:cNvPr id="6" name="TextBox 5"/>
          <p:cNvSpPr txBox="1"/>
          <p:nvPr/>
        </p:nvSpPr>
        <p:spPr>
          <a:xfrm>
            <a:off x="5791200" y="5421868"/>
            <a:ext cx="761747" cy="369332"/>
          </a:xfrm>
          <a:prstGeom prst="rect">
            <a:avLst/>
          </a:prstGeom>
          <a:noFill/>
        </p:spPr>
        <p:txBody>
          <a:bodyPr wrap="none" rtlCol="0">
            <a:spAutoFit/>
          </a:bodyPr>
          <a:lstStyle/>
          <a:p>
            <a:r>
              <a:rPr lang="en-US" dirty="0" smtClean="0"/>
              <a:t>Piezo</a:t>
            </a:r>
            <a:endParaRPr lang="en-US" dirty="0"/>
          </a:p>
        </p:txBody>
      </p:sp>
      <p:cxnSp>
        <p:nvCxnSpPr>
          <p:cNvPr id="8" name="Straight Arrow Connector 7"/>
          <p:cNvCxnSpPr/>
          <p:nvPr/>
        </p:nvCxnSpPr>
        <p:spPr>
          <a:xfrm flipH="1" flipV="1">
            <a:off x="4800600" y="4648201"/>
            <a:ext cx="914147" cy="9251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3200" y="5683250"/>
            <a:ext cx="864339" cy="646331"/>
          </a:xfrm>
          <a:prstGeom prst="rect">
            <a:avLst/>
          </a:prstGeom>
          <a:noFill/>
        </p:spPr>
        <p:txBody>
          <a:bodyPr wrap="none" rtlCol="0">
            <a:spAutoFit/>
          </a:bodyPr>
          <a:lstStyle/>
          <a:p>
            <a:r>
              <a:rPr lang="en-US" dirty="0" smtClean="0"/>
              <a:t>Lattice</a:t>
            </a:r>
          </a:p>
          <a:p>
            <a:r>
              <a:rPr lang="en-US" dirty="0" smtClean="0"/>
              <a:t>beam</a:t>
            </a:r>
            <a:endParaRPr lang="en-US" dirty="0"/>
          </a:p>
        </p:txBody>
      </p:sp>
      <p:sp>
        <p:nvSpPr>
          <p:cNvPr id="13" name="TextBox 12"/>
          <p:cNvSpPr txBox="1"/>
          <p:nvPr/>
        </p:nvSpPr>
        <p:spPr>
          <a:xfrm>
            <a:off x="4570638" y="5573325"/>
            <a:ext cx="1069524" cy="923330"/>
          </a:xfrm>
          <a:prstGeom prst="rect">
            <a:avLst/>
          </a:prstGeom>
          <a:noFill/>
        </p:spPr>
        <p:txBody>
          <a:bodyPr wrap="none" rtlCol="0">
            <a:spAutoFit/>
          </a:bodyPr>
          <a:lstStyle/>
          <a:p>
            <a:r>
              <a:rPr lang="en-US" dirty="0" smtClean="0"/>
              <a:t>Optical </a:t>
            </a:r>
          </a:p>
          <a:p>
            <a:r>
              <a:rPr lang="en-US" dirty="0" smtClean="0"/>
              <a:t>pumping</a:t>
            </a:r>
          </a:p>
          <a:p>
            <a:r>
              <a:rPr lang="en-US" dirty="0" smtClean="0"/>
              <a:t>beam</a:t>
            </a:r>
            <a:endParaRPr lang="en-US" dirty="0"/>
          </a:p>
        </p:txBody>
      </p:sp>
      <p:cxnSp>
        <p:nvCxnSpPr>
          <p:cNvPr id="15" name="Straight Arrow Connector 14"/>
          <p:cNvCxnSpPr/>
          <p:nvPr/>
        </p:nvCxnSpPr>
        <p:spPr>
          <a:xfrm flipH="1" flipV="1">
            <a:off x="4419601" y="4648200"/>
            <a:ext cx="533399" cy="9251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0"/>
          </p:cNvCxnSpPr>
          <p:nvPr/>
        </p:nvCxnSpPr>
        <p:spPr>
          <a:xfrm flipV="1">
            <a:off x="3175370" y="4866076"/>
            <a:ext cx="660033" cy="8171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839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a:t>
            </a:r>
            <a:r>
              <a:rPr lang="en-US" dirty="0" err="1" smtClean="0"/>
              <a:t>nonlinearlity</a:t>
            </a:r>
            <a:endParaRPr lang="en-US" dirty="0"/>
          </a:p>
        </p:txBody>
      </p:sp>
      <p:pic>
        <p:nvPicPr>
          <p:cNvPr id="267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6485"/>
          <a:stretch/>
        </p:blipFill>
        <p:spPr bwMode="auto">
          <a:xfrm>
            <a:off x="457200" y="1676400"/>
            <a:ext cx="3665598" cy="332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634" y="2133600"/>
            <a:ext cx="380276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5029200"/>
            <a:ext cx="2787943" cy="369332"/>
          </a:xfrm>
          <a:prstGeom prst="rect">
            <a:avLst/>
          </a:prstGeom>
          <a:noFill/>
        </p:spPr>
        <p:txBody>
          <a:bodyPr wrap="none" rtlCol="0">
            <a:spAutoFit/>
          </a:bodyPr>
          <a:lstStyle/>
          <a:p>
            <a:r>
              <a:rPr lang="en-US" dirty="0" smtClean="0"/>
              <a:t>Piezo displacement (nm)</a:t>
            </a:r>
            <a:endParaRPr lang="en-US" dirty="0"/>
          </a:p>
        </p:txBody>
      </p:sp>
      <p:sp>
        <p:nvSpPr>
          <p:cNvPr id="6" name="TextBox 5"/>
          <p:cNvSpPr txBox="1"/>
          <p:nvPr/>
        </p:nvSpPr>
        <p:spPr>
          <a:xfrm>
            <a:off x="6686046" y="2406134"/>
            <a:ext cx="2153154" cy="369332"/>
          </a:xfrm>
          <a:prstGeom prst="rect">
            <a:avLst/>
          </a:prstGeom>
          <a:solidFill>
            <a:schemeClr val="bg1"/>
          </a:solidFill>
          <a:ln>
            <a:solidFill>
              <a:schemeClr val="bg1"/>
            </a:solidFill>
          </a:ln>
        </p:spPr>
        <p:txBody>
          <a:bodyPr wrap="none" rtlCol="0">
            <a:spAutoFit/>
          </a:bodyPr>
          <a:lstStyle/>
          <a:p>
            <a:r>
              <a:rPr lang="en-US" dirty="0" smtClean="0"/>
              <a:t>FWHM = 55(2) nm</a:t>
            </a:r>
            <a:endParaRPr lang="en-US" dirty="0"/>
          </a:p>
        </p:txBody>
      </p:sp>
      <p:sp>
        <p:nvSpPr>
          <p:cNvPr id="8" name="TextBox 7"/>
          <p:cNvSpPr txBox="1"/>
          <p:nvPr/>
        </p:nvSpPr>
        <p:spPr>
          <a:xfrm>
            <a:off x="1524000" y="5650468"/>
            <a:ext cx="1634422" cy="369332"/>
          </a:xfrm>
          <a:prstGeom prst="rect">
            <a:avLst/>
          </a:prstGeom>
          <a:noFill/>
        </p:spPr>
        <p:txBody>
          <a:bodyPr wrap="none" rtlCol="0">
            <a:spAutoFit/>
          </a:bodyPr>
          <a:lstStyle/>
          <a:p>
            <a:r>
              <a:rPr lang="en-US" dirty="0" smtClean="0"/>
              <a:t>1 </a:t>
            </a:r>
            <a:r>
              <a:rPr lang="en-US" dirty="0" smtClean="0">
                <a:sym typeface="Symbol"/>
              </a:rPr>
              <a:t>s OP pulse</a:t>
            </a:r>
            <a:endParaRPr lang="en-US" dirty="0"/>
          </a:p>
        </p:txBody>
      </p:sp>
      <p:sp>
        <p:nvSpPr>
          <p:cNvPr id="9" name="TextBox 8"/>
          <p:cNvSpPr txBox="1"/>
          <p:nvPr/>
        </p:nvSpPr>
        <p:spPr>
          <a:xfrm>
            <a:off x="3886200" y="3962400"/>
            <a:ext cx="1217000" cy="369332"/>
          </a:xfrm>
          <a:prstGeom prst="rect">
            <a:avLst/>
          </a:prstGeom>
          <a:noFill/>
        </p:spPr>
        <p:txBody>
          <a:bodyPr wrap="none" rtlCol="0">
            <a:spAutoFit/>
          </a:bodyPr>
          <a:lstStyle/>
          <a:p>
            <a:r>
              <a:rPr lang="en-US" dirty="0" smtClean="0"/>
              <a:t>      = 0.05</a:t>
            </a:r>
            <a:endParaRPr lang="en-US" dirty="0"/>
          </a:p>
        </p:txBody>
      </p:sp>
      <p:sp>
        <p:nvSpPr>
          <p:cNvPr id="11" name="TextBox 10"/>
          <p:cNvSpPr txBox="1"/>
          <p:nvPr/>
        </p:nvSpPr>
        <p:spPr>
          <a:xfrm>
            <a:off x="3886200" y="3200400"/>
            <a:ext cx="1088760" cy="369332"/>
          </a:xfrm>
          <a:prstGeom prst="rect">
            <a:avLst/>
          </a:prstGeom>
          <a:noFill/>
        </p:spPr>
        <p:txBody>
          <a:bodyPr wrap="none" rtlCol="0">
            <a:spAutoFit/>
          </a:bodyPr>
          <a:lstStyle/>
          <a:p>
            <a:r>
              <a:rPr lang="en-US" dirty="0" smtClean="0"/>
              <a:t>      = 0.1</a:t>
            </a:r>
            <a:endParaRPr lang="en-US" dirty="0"/>
          </a:p>
        </p:txBody>
      </p:sp>
      <p:sp>
        <p:nvSpPr>
          <p:cNvPr id="12" name="TextBox 11"/>
          <p:cNvSpPr txBox="1"/>
          <p:nvPr/>
        </p:nvSpPr>
        <p:spPr>
          <a:xfrm>
            <a:off x="3886200" y="2526268"/>
            <a:ext cx="1075936" cy="646331"/>
          </a:xfrm>
          <a:prstGeom prst="rect">
            <a:avLst/>
          </a:prstGeom>
          <a:noFill/>
        </p:spPr>
        <p:txBody>
          <a:bodyPr wrap="none" rtlCol="0">
            <a:spAutoFit/>
          </a:bodyPr>
          <a:lstStyle/>
          <a:p>
            <a:r>
              <a:rPr lang="en-US" dirty="0" smtClean="0"/>
              <a:t>I/Is = 2.5</a:t>
            </a:r>
          </a:p>
          <a:p>
            <a:r>
              <a:rPr lang="en-US" dirty="0"/>
              <a:t> </a:t>
            </a:r>
            <a:r>
              <a:rPr lang="en-US" dirty="0" smtClean="0"/>
              <a:t>     = …</a:t>
            </a:r>
            <a:endParaRPr lang="en-US" dirty="0"/>
          </a:p>
        </p:txBody>
      </p:sp>
      <p:sp>
        <p:nvSpPr>
          <p:cNvPr id="13" name="TextBox 12"/>
          <p:cNvSpPr txBox="1"/>
          <p:nvPr/>
        </p:nvSpPr>
        <p:spPr>
          <a:xfrm>
            <a:off x="6477000" y="1720334"/>
            <a:ext cx="1215583" cy="369332"/>
          </a:xfrm>
          <a:prstGeom prst="rect">
            <a:avLst/>
          </a:prstGeom>
          <a:noFill/>
        </p:spPr>
        <p:txBody>
          <a:bodyPr wrap="square" rtlCol="0">
            <a:spAutoFit/>
          </a:bodyPr>
          <a:lstStyle/>
          <a:p>
            <a:r>
              <a:rPr lang="en-US" dirty="0" smtClean="0"/>
              <a:t>I/Is = 20</a:t>
            </a:r>
          </a:p>
        </p:txBody>
      </p:sp>
      <p:sp>
        <p:nvSpPr>
          <p:cNvPr id="3" name="TextBox 2"/>
          <p:cNvSpPr txBox="1"/>
          <p:nvPr/>
        </p:nvSpPr>
        <p:spPr>
          <a:xfrm>
            <a:off x="4039488" y="5638800"/>
            <a:ext cx="4799712" cy="830997"/>
          </a:xfrm>
          <a:prstGeom prst="rect">
            <a:avLst/>
          </a:prstGeom>
          <a:noFill/>
        </p:spPr>
        <p:txBody>
          <a:bodyPr wrap="none" rtlCol="0">
            <a:spAutoFit/>
          </a:bodyPr>
          <a:lstStyle/>
          <a:p>
            <a:r>
              <a:rPr lang="en-US" sz="1200" b="1" dirty="0" smtClean="0"/>
              <a:t>Super-resolution </a:t>
            </a:r>
            <a:r>
              <a:rPr lang="en-US" sz="1200" b="1" dirty="0"/>
              <a:t>microscopy of cold atoms in an optical lattice</a:t>
            </a:r>
            <a:endParaRPr lang="en-US" sz="1200" dirty="0"/>
          </a:p>
          <a:p>
            <a:r>
              <a:rPr lang="en-US" sz="1200" dirty="0"/>
              <a:t>Mickey McDonald, Jonathan </a:t>
            </a:r>
            <a:r>
              <a:rPr lang="en-US" sz="1200" dirty="0" err="1"/>
              <a:t>Trisnadi</a:t>
            </a:r>
            <a:r>
              <a:rPr lang="en-US" sz="1200" dirty="0"/>
              <a:t>, Kai-Xuan Yao, Cheng Chin</a:t>
            </a:r>
          </a:p>
          <a:p>
            <a:r>
              <a:rPr lang="en-US" sz="1200" dirty="0">
                <a:hlinkClick r:id="rId4"/>
              </a:rPr>
              <a:t>ArXiv:1807.02906 </a:t>
            </a:r>
            <a:endParaRPr lang="en-US" sz="1200" dirty="0"/>
          </a:p>
          <a:p>
            <a:endParaRPr lang="en-US" sz="1200" dirty="0"/>
          </a:p>
        </p:txBody>
      </p:sp>
    </p:spTree>
    <p:extLst>
      <p:ext uri="{BB962C8B-B14F-4D97-AF65-F5344CB8AC3E}">
        <p14:creationId xmlns:p14="http://schemas.microsoft.com/office/powerpoint/2010/main" val="667225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Can we see </a:t>
            </a:r>
            <a:r>
              <a:rPr lang="en-US" sz="3200" dirty="0" err="1" smtClean="0"/>
              <a:t>wavefunction</a:t>
            </a:r>
            <a:r>
              <a:rPr lang="en-US" sz="3200" dirty="0" smtClean="0"/>
              <a:t> in a lattice site?</a:t>
            </a:r>
            <a:endParaRPr lang="en-US" sz="3200" dirty="0"/>
          </a:p>
        </p:txBody>
      </p:sp>
      <p:pic>
        <p:nvPicPr>
          <p:cNvPr id="268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28799"/>
            <a:ext cx="357187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26910" y="5105400"/>
            <a:ext cx="2300630" cy="369332"/>
          </a:xfrm>
          <a:prstGeom prst="rect">
            <a:avLst/>
          </a:prstGeom>
          <a:noFill/>
        </p:spPr>
        <p:txBody>
          <a:bodyPr wrap="none" rtlCol="0">
            <a:spAutoFit/>
          </a:bodyPr>
          <a:lstStyle/>
          <a:p>
            <a:r>
              <a:rPr lang="en-US" dirty="0" smtClean="0">
                <a:solidFill>
                  <a:srgbClr val="3333FF"/>
                </a:solidFill>
              </a:rPr>
              <a:t>Ground state FWHM</a:t>
            </a:r>
            <a:endParaRPr lang="en-US" dirty="0">
              <a:solidFill>
                <a:srgbClr val="3333FF"/>
              </a:solidFill>
            </a:endParaRPr>
          </a:p>
        </p:txBody>
      </p:sp>
      <p:sp>
        <p:nvSpPr>
          <p:cNvPr id="6" name="TextBox 5"/>
          <p:cNvSpPr txBox="1"/>
          <p:nvPr/>
        </p:nvSpPr>
        <p:spPr>
          <a:xfrm>
            <a:off x="4726910" y="4876800"/>
            <a:ext cx="2826415" cy="369332"/>
          </a:xfrm>
          <a:prstGeom prst="rect">
            <a:avLst/>
          </a:prstGeom>
          <a:noFill/>
        </p:spPr>
        <p:txBody>
          <a:bodyPr wrap="none" rtlCol="0">
            <a:spAutoFit/>
          </a:bodyPr>
          <a:lstStyle/>
          <a:p>
            <a:r>
              <a:rPr lang="en-US" dirty="0" smtClean="0">
                <a:solidFill>
                  <a:srgbClr val="FF0000"/>
                </a:solidFill>
              </a:rPr>
              <a:t>90% Ground state FWHM</a:t>
            </a:r>
            <a:endParaRPr lang="en-US" dirty="0">
              <a:solidFill>
                <a:srgbClr val="FF0000"/>
              </a:solidFill>
            </a:endParaRPr>
          </a:p>
        </p:txBody>
      </p:sp>
      <p:sp>
        <p:nvSpPr>
          <p:cNvPr id="7" name="TextBox 6"/>
          <p:cNvSpPr txBox="1"/>
          <p:nvPr/>
        </p:nvSpPr>
        <p:spPr>
          <a:xfrm>
            <a:off x="4726910" y="5421868"/>
            <a:ext cx="3005951" cy="369332"/>
          </a:xfrm>
          <a:prstGeom prst="rect">
            <a:avLst/>
          </a:prstGeom>
          <a:noFill/>
        </p:spPr>
        <p:txBody>
          <a:bodyPr wrap="none" rtlCol="0">
            <a:spAutoFit/>
          </a:bodyPr>
          <a:lstStyle/>
          <a:p>
            <a:r>
              <a:rPr lang="en-US" dirty="0" smtClean="0">
                <a:solidFill>
                  <a:srgbClr val="00B050"/>
                </a:solidFill>
              </a:rPr>
              <a:t>Estimated optical resolution</a:t>
            </a:r>
            <a:endParaRPr lang="en-US" dirty="0">
              <a:solidFill>
                <a:srgbClr val="00B050"/>
              </a:solidFill>
            </a:endParaRPr>
          </a:p>
        </p:txBody>
      </p:sp>
      <p:sp>
        <p:nvSpPr>
          <p:cNvPr id="8" name="TextBox 7"/>
          <p:cNvSpPr txBox="1"/>
          <p:nvPr/>
        </p:nvSpPr>
        <p:spPr>
          <a:xfrm>
            <a:off x="4726910" y="4507468"/>
            <a:ext cx="2300630" cy="369332"/>
          </a:xfrm>
          <a:prstGeom prst="rect">
            <a:avLst/>
          </a:prstGeom>
          <a:noFill/>
        </p:spPr>
        <p:txBody>
          <a:bodyPr wrap="none" rtlCol="0">
            <a:spAutoFit/>
          </a:bodyPr>
          <a:lstStyle/>
          <a:p>
            <a:r>
              <a:rPr lang="en-US" dirty="0" smtClean="0">
                <a:solidFill>
                  <a:srgbClr val="C00000"/>
                </a:solidFill>
              </a:rPr>
              <a:t>Combined resolution</a:t>
            </a:r>
            <a:endParaRPr lang="en-US" dirty="0">
              <a:solidFill>
                <a:srgbClr val="C00000"/>
              </a:solidFill>
            </a:endParaRPr>
          </a:p>
        </p:txBody>
      </p:sp>
      <p:cxnSp>
        <p:nvCxnSpPr>
          <p:cNvPr id="9" name="Straight Arrow Connector 8"/>
          <p:cNvCxnSpPr/>
          <p:nvPr/>
        </p:nvCxnSpPr>
        <p:spPr>
          <a:xfrm flipH="1">
            <a:off x="4267200" y="4692134"/>
            <a:ext cx="314325" cy="108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1"/>
          </p:cNvCxnSpPr>
          <p:nvPr/>
        </p:nvCxnSpPr>
        <p:spPr>
          <a:xfrm flipH="1" flipV="1">
            <a:off x="4267200" y="4953000"/>
            <a:ext cx="459710" cy="108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1"/>
          </p:cNvCxnSpPr>
          <p:nvPr/>
        </p:nvCxnSpPr>
        <p:spPr>
          <a:xfrm flipH="1" flipV="1">
            <a:off x="4274215" y="5073134"/>
            <a:ext cx="452695" cy="2169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364447" y="5269468"/>
            <a:ext cx="369478" cy="3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68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650" y="1828800"/>
            <a:ext cx="2380950" cy="249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8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387" y="1985961"/>
            <a:ext cx="2259013" cy="225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flipV="1">
            <a:off x="4267200" y="4953000"/>
            <a:ext cx="459710" cy="1201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24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2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8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Observation: </a:t>
            </a:r>
            <a:r>
              <a:rPr lang="en-US" sz="3600" dirty="0" err="1" smtClean="0"/>
              <a:t>Morie</a:t>
            </a:r>
            <a:r>
              <a:rPr lang="en-US" sz="3600" dirty="0" smtClean="0"/>
              <a:t> pattern</a:t>
            </a:r>
            <a:br>
              <a:rPr lang="en-US" sz="3600" dirty="0" smtClean="0"/>
            </a:br>
            <a:r>
              <a:rPr lang="en-US" sz="3600" dirty="0" smtClean="0"/>
              <a:t>Lattice constant mismatch</a:t>
            </a:r>
            <a:endParaRPr lang="en-US" sz="3600" dirty="0"/>
          </a:p>
        </p:txBody>
      </p:sp>
      <p:pic>
        <p:nvPicPr>
          <p:cNvPr id="269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899" r="69641"/>
          <a:stretch/>
        </p:blipFill>
        <p:spPr bwMode="auto">
          <a:xfrm>
            <a:off x="1600200" y="1981200"/>
            <a:ext cx="1879600"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5498812"/>
            <a:ext cx="2058577" cy="584775"/>
          </a:xfrm>
          <a:prstGeom prst="rect">
            <a:avLst/>
          </a:prstGeom>
          <a:noFill/>
        </p:spPr>
        <p:txBody>
          <a:bodyPr wrap="none" rtlCol="0">
            <a:spAutoFit/>
          </a:bodyPr>
          <a:lstStyle/>
          <a:p>
            <a:r>
              <a:rPr lang="en-US" sz="3200" i="1" dirty="0" smtClean="0">
                <a:sym typeface="Symbol"/>
              </a:rPr>
              <a:t>=f</a:t>
            </a:r>
            <a:r>
              <a:rPr lang="en-US" sz="3200" i="1" baseline="-25000" dirty="0" smtClean="0">
                <a:sym typeface="Symbol"/>
              </a:rPr>
              <a:t>op</a:t>
            </a:r>
            <a:r>
              <a:rPr lang="en-US" sz="3200" i="1" dirty="0" smtClean="0">
                <a:sym typeface="Symbol"/>
              </a:rPr>
              <a:t>-</a:t>
            </a:r>
            <a:r>
              <a:rPr lang="en-US" sz="3200" i="1" dirty="0" err="1" smtClean="0">
                <a:sym typeface="Symbol"/>
              </a:rPr>
              <a:t>f</a:t>
            </a:r>
            <a:r>
              <a:rPr lang="en-US" sz="3200" i="1" baseline="-25000" dirty="0" err="1" smtClean="0">
                <a:sym typeface="Symbol"/>
              </a:rPr>
              <a:t>lattice</a:t>
            </a:r>
            <a:endParaRPr lang="en-US" sz="3200" i="1" dirty="0"/>
          </a:p>
        </p:txBody>
      </p:sp>
      <p:pic>
        <p:nvPicPr>
          <p:cNvPr id="269316" name="Picture 4" descr="Image result for moire pat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43400" y="1799452"/>
            <a:ext cx="3733800" cy="381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322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1143000"/>
          </a:xfrm>
        </p:spPr>
        <p:txBody>
          <a:bodyPr/>
          <a:lstStyle/>
          <a:p>
            <a:r>
              <a:rPr lang="en-US" sz="3200" dirty="0" err="1" smtClean="0"/>
              <a:t>Morie</a:t>
            </a:r>
            <a:r>
              <a:rPr lang="en-US" sz="3200" dirty="0" smtClean="0"/>
              <a:t> pattern: &gt;10,000x imaging magnification</a:t>
            </a:r>
            <a:endParaRPr lang="en-US" sz="3200" dirty="0"/>
          </a:p>
        </p:txBody>
      </p:sp>
      <p:pic>
        <p:nvPicPr>
          <p:cNvPr id="269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67" b="71219"/>
          <a:stretch/>
        </p:blipFill>
        <p:spPr bwMode="auto">
          <a:xfrm>
            <a:off x="2590800" y="1143000"/>
            <a:ext cx="4731268" cy="161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67" t="32180" b="5498"/>
          <a:stretch/>
        </p:blipFill>
        <p:spPr bwMode="auto">
          <a:xfrm>
            <a:off x="2286000" y="2895600"/>
            <a:ext cx="4731268" cy="349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39000" y="1143000"/>
            <a:ext cx="1180772" cy="369332"/>
          </a:xfrm>
          <a:prstGeom prst="rect">
            <a:avLst/>
          </a:prstGeom>
          <a:noFill/>
        </p:spPr>
        <p:txBody>
          <a:bodyPr wrap="none" rtlCol="0">
            <a:spAutoFit/>
          </a:bodyPr>
          <a:lstStyle/>
          <a:p>
            <a:r>
              <a:rPr lang="en-US" dirty="0" smtClean="0">
                <a:solidFill>
                  <a:srgbClr val="FF0000"/>
                </a:solidFill>
              </a:rPr>
              <a:t>OP lattice</a:t>
            </a:r>
            <a:endParaRPr lang="en-US" dirty="0">
              <a:solidFill>
                <a:srgbClr val="FF0000"/>
              </a:solidFill>
            </a:endParaRPr>
          </a:p>
        </p:txBody>
      </p:sp>
      <p:sp>
        <p:nvSpPr>
          <p:cNvPr id="7" name="TextBox 6"/>
          <p:cNvSpPr txBox="1"/>
          <p:nvPr/>
        </p:nvSpPr>
        <p:spPr>
          <a:xfrm>
            <a:off x="7239000" y="2297668"/>
            <a:ext cx="1753429" cy="369332"/>
          </a:xfrm>
          <a:prstGeom prst="rect">
            <a:avLst/>
          </a:prstGeom>
          <a:noFill/>
        </p:spPr>
        <p:txBody>
          <a:bodyPr wrap="none" rtlCol="0">
            <a:spAutoFit/>
          </a:bodyPr>
          <a:lstStyle/>
          <a:p>
            <a:r>
              <a:rPr lang="en-US" dirty="0" smtClean="0">
                <a:solidFill>
                  <a:srgbClr val="3333FF"/>
                </a:solidFill>
              </a:rPr>
              <a:t>Trapping lattice</a:t>
            </a:r>
            <a:endParaRPr lang="en-US" dirty="0">
              <a:solidFill>
                <a:srgbClr val="3333FF"/>
              </a:solidFill>
            </a:endParaRPr>
          </a:p>
        </p:txBody>
      </p:sp>
      <p:sp>
        <p:nvSpPr>
          <p:cNvPr id="6" name="TextBox 5"/>
          <p:cNvSpPr txBox="1"/>
          <p:nvPr/>
        </p:nvSpPr>
        <p:spPr>
          <a:xfrm>
            <a:off x="3795370" y="6400800"/>
            <a:ext cx="2454518" cy="369332"/>
          </a:xfrm>
          <a:prstGeom prst="rect">
            <a:avLst/>
          </a:prstGeom>
          <a:noFill/>
        </p:spPr>
        <p:txBody>
          <a:bodyPr wrap="none" rtlCol="0">
            <a:spAutoFit/>
          </a:bodyPr>
          <a:lstStyle/>
          <a:p>
            <a:r>
              <a:rPr lang="en-US" b="1" dirty="0">
                <a:solidFill>
                  <a:srgbClr val="FFC000"/>
                </a:solidFill>
              </a:rPr>
              <a:t>Piezo </a:t>
            </a:r>
            <a:r>
              <a:rPr lang="en-US" b="1" dirty="0" err="1">
                <a:solidFill>
                  <a:srgbClr val="FFC000"/>
                </a:solidFill>
              </a:rPr>
              <a:t>tunning</a:t>
            </a:r>
            <a:r>
              <a:rPr lang="en-US" b="1" dirty="0">
                <a:solidFill>
                  <a:srgbClr val="FFC000"/>
                </a:solidFill>
              </a:rPr>
              <a:t> x (nm)</a:t>
            </a:r>
          </a:p>
        </p:txBody>
      </p:sp>
      <p:sp>
        <p:nvSpPr>
          <p:cNvPr id="8" name="Rectangle 7"/>
          <p:cNvSpPr/>
          <p:nvPr/>
        </p:nvSpPr>
        <p:spPr>
          <a:xfrm>
            <a:off x="3962400" y="3048000"/>
            <a:ext cx="2590800" cy="312420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038600" y="3059668"/>
            <a:ext cx="2409634" cy="369332"/>
          </a:xfrm>
          <a:prstGeom prst="rect">
            <a:avLst/>
          </a:prstGeom>
          <a:noFill/>
        </p:spPr>
        <p:txBody>
          <a:bodyPr wrap="none" rtlCol="0">
            <a:spAutoFit/>
          </a:bodyPr>
          <a:lstStyle/>
          <a:p>
            <a:r>
              <a:rPr lang="en-US" dirty="0" err="1" smtClean="0">
                <a:solidFill>
                  <a:srgbClr val="00B0F0"/>
                </a:solidFill>
              </a:rPr>
              <a:t>Morie</a:t>
            </a:r>
            <a:r>
              <a:rPr lang="en-US" dirty="0" smtClean="0">
                <a:solidFill>
                  <a:srgbClr val="00B0F0"/>
                </a:solidFill>
              </a:rPr>
              <a:t> pattern (~1mm)</a:t>
            </a:r>
            <a:endParaRPr lang="en-US" dirty="0">
              <a:solidFill>
                <a:srgbClr val="00B0F0"/>
              </a:solidFill>
            </a:endParaRPr>
          </a:p>
        </p:txBody>
      </p:sp>
    </p:spTree>
    <p:extLst>
      <p:ext uri="{BB962C8B-B14F-4D97-AF65-F5344CB8AC3E}">
        <p14:creationId xmlns:p14="http://schemas.microsoft.com/office/powerpoint/2010/main" val="49863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Dynamics of atoms in lattices (preliminary)</a:t>
            </a:r>
            <a:endParaRPr lang="en-US" sz="3200" dirty="0"/>
          </a:p>
        </p:txBody>
      </p:sp>
      <p:pic>
        <p:nvPicPr>
          <p:cNvPr id="271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78" t="2060" b="2575"/>
          <a:stretch/>
        </p:blipFill>
        <p:spPr bwMode="auto">
          <a:xfrm>
            <a:off x="685800" y="1689101"/>
            <a:ext cx="211772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364" name="Picture 4" descr="2018-05-22 Fit of center vs ti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63700"/>
            <a:ext cx="5715000" cy="437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580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3"/>
          <p:cNvPicPr>
            <a:picLocks noChangeAspect="1" noChangeArrowheads="1"/>
          </p:cNvPicPr>
          <p:nvPr/>
        </p:nvPicPr>
        <p:blipFill rotWithShape="1">
          <a:blip r:embed="rId2" cstate="print"/>
          <a:srcRect t="2" b="3103"/>
          <a:stretch/>
        </p:blipFill>
        <p:spPr bwMode="auto">
          <a:xfrm>
            <a:off x="0" y="0"/>
            <a:ext cx="9144000" cy="6858000"/>
          </a:xfrm>
          <a:prstGeom prst="rect">
            <a:avLst/>
          </a:prstGeom>
          <a:noFill/>
          <a:ln w="9525" algn="ctr">
            <a:noFill/>
            <a:miter lim="800000"/>
            <a:headEnd/>
            <a:tailEnd/>
          </a:ln>
        </p:spPr>
      </p:pic>
      <p:sp>
        <p:nvSpPr>
          <p:cNvPr id="66565" name="TextBox 6"/>
          <p:cNvSpPr txBox="1">
            <a:spLocks noChangeArrowheads="1"/>
          </p:cNvSpPr>
          <p:nvPr/>
        </p:nvSpPr>
        <p:spPr bwMode="auto">
          <a:xfrm>
            <a:off x="533400" y="4419361"/>
            <a:ext cx="3733800" cy="400110"/>
          </a:xfrm>
          <a:prstGeom prst="rect">
            <a:avLst/>
          </a:prstGeom>
          <a:noFill/>
          <a:ln w="9525">
            <a:noFill/>
            <a:miter lim="800000"/>
            <a:headEnd/>
            <a:tailEnd/>
          </a:ln>
        </p:spPr>
        <p:txBody>
          <a:bodyPr wrap="square">
            <a:spAutoFit/>
          </a:bodyPr>
          <a:lstStyle/>
          <a:p>
            <a:pPr fontAlgn="base">
              <a:spcBef>
                <a:spcPct val="0"/>
              </a:spcBef>
              <a:spcAft>
                <a:spcPct val="0"/>
              </a:spcAft>
            </a:pPr>
            <a:r>
              <a:rPr lang="en-US" sz="2000" dirty="0">
                <a:solidFill>
                  <a:srgbClr val="FFFFFF"/>
                </a:solidFill>
              </a:rPr>
              <a:t>Cheng </a:t>
            </a:r>
            <a:r>
              <a:rPr lang="en-US" sz="2000" dirty="0" smtClean="0">
                <a:solidFill>
                  <a:srgbClr val="FFFFFF"/>
                </a:solidFill>
              </a:rPr>
              <a:t>Chin</a:t>
            </a:r>
          </a:p>
        </p:txBody>
      </p:sp>
      <p:sp>
        <p:nvSpPr>
          <p:cNvPr id="66567" name="Rectangle 10"/>
          <p:cNvSpPr>
            <a:spLocks noChangeArrowheads="1"/>
          </p:cNvSpPr>
          <p:nvPr/>
        </p:nvSpPr>
        <p:spPr bwMode="auto">
          <a:xfrm>
            <a:off x="533400" y="4819471"/>
            <a:ext cx="2819400" cy="1200329"/>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FFFFFF"/>
                </a:solidFill>
              </a:rPr>
              <a:t>James Franck institute</a:t>
            </a:r>
          </a:p>
          <a:p>
            <a:pPr fontAlgn="base">
              <a:spcBef>
                <a:spcPct val="0"/>
              </a:spcBef>
              <a:spcAft>
                <a:spcPct val="0"/>
              </a:spcAft>
            </a:pPr>
            <a:r>
              <a:rPr lang="en-US" b="1" dirty="0" smtClean="0">
                <a:solidFill>
                  <a:srgbClr val="FFFFFF"/>
                </a:solidFill>
              </a:rPr>
              <a:t>Enrico Fermi institute</a:t>
            </a:r>
          </a:p>
          <a:p>
            <a:pPr fontAlgn="base">
              <a:spcBef>
                <a:spcPct val="0"/>
              </a:spcBef>
              <a:spcAft>
                <a:spcPct val="0"/>
              </a:spcAft>
            </a:pPr>
            <a:r>
              <a:rPr lang="en-US" b="1" dirty="0" smtClean="0">
                <a:solidFill>
                  <a:srgbClr val="FFFFFF"/>
                </a:solidFill>
              </a:rPr>
              <a:t>Department of Physics</a:t>
            </a:r>
            <a:endParaRPr lang="en-US" b="1" dirty="0">
              <a:solidFill>
                <a:srgbClr val="FFFFFF"/>
              </a:solidFill>
            </a:endParaRPr>
          </a:p>
          <a:p>
            <a:pPr fontAlgn="base">
              <a:spcBef>
                <a:spcPct val="0"/>
              </a:spcBef>
              <a:spcAft>
                <a:spcPct val="0"/>
              </a:spcAft>
            </a:pPr>
            <a:r>
              <a:rPr lang="en-US" b="1" dirty="0">
                <a:solidFill>
                  <a:srgbClr val="FFFFFF"/>
                </a:solidFill>
              </a:rPr>
              <a:t>University of </a:t>
            </a:r>
            <a:r>
              <a:rPr lang="en-US" b="1" dirty="0" smtClean="0">
                <a:solidFill>
                  <a:srgbClr val="FFFFFF"/>
                </a:solidFill>
              </a:rPr>
              <a:t>Chicago</a:t>
            </a:r>
            <a:endParaRPr lang="en-US" b="1" dirty="0">
              <a:solidFill>
                <a:srgbClr val="FFFFFF"/>
              </a:solidFill>
            </a:endParaRPr>
          </a:p>
        </p:txBody>
      </p:sp>
      <p:sp>
        <p:nvSpPr>
          <p:cNvPr id="14" name="TextBox 4"/>
          <p:cNvSpPr txBox="1">
            <a:spLocks noChangeArrowheads="1"/>
          </p:cNvSpPr>
          <p:nvPr/>
        </p:nvSpPr>
        <p:spPr bwMode="auto">
          <a:xfrm>
            <a:off x="-152400" y="238780"/>
            <a:ext cx="8991600" cy="33855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1600" i="1" dirty="0" err="1" smtClean="0">
                <a:solidFill>
                  <a:schemeClr val="bg1"/>
                </a:solidFill>
              </a:rPr>
              <a:t>Croucher</a:t>
            </a:r>
            <a:r>
              <a:rPr lang="en-US" sz="1600" i="1" dirty="0" smtClean="0">
                <a:solidFill>
                  <a:schemeClr val="bg1"/>
                </a:solidFill>
              </a:rPr>
              <a:t> Summer Course “</a:t>
            </a:r>
            <a:r>
              <a:rPr lang="en-US" sz="1600" i="1" dirty="0" err="1" smtClean="0">
                <a:solidFill>
                  <a:schemeClr val="bg1"/>
                </a:solidFill>
              </a:rPr>
              <a:t>Ultracold</a:t>
            </a:r>
            <a:r>
              <a:rPr lang="en-US" sz="1600" i="1" dirty="0" smtClean="0">
                <a:solidFill>
                  <a:schemeClr val="bg1"/>
                </a:solidFill>
              </a:rPr>
              <a:t> Atom Physics”, 6/13/2018</a:t>
            </a:r>
            <a:endParaRPr lang="en-US" sz="1400" i="1" dirty="0">
              <a:solidFill>
                <a:schemeClr val="bg1"/>
              </a:solidFill>
            </a:endParaRPr>
          </a:p>
        </p:txBody>
      </p:sp>
      <p:sp>
        <p:nvSpPr>
          <p:cNvPr id="4" name="TextBox 3"/>
          <p:cNvSpPr txBox="1"/>
          <p:nvPr/>
        </p:nvSpPr>
        <p:spPr>
          <a:xfrm>
            <a:off x="1262523" y="599182"/>
            <a:ext cx="6738477" cy="1077218"/>
          </a:xfrm>
          <a:prstGeom prst="rect">
            <a:avLst/>
          </a:prstGeom>
          <a:noFill/>
        </p:spPr>
        <p:txBody>
          <a:bodyPr wrap="square" rtlCol="0">
            <a:spAutoFit/>
          </a:bodyPr>
          <a:lstStyle/>
          <a:p>
            <a:pPr algn="ctr"/>
            <a:r>
              <a:rPr lang="en-US" sz="3200" b="1" dirty="0" smtClean="0">
                <a:solidFill>
                  <a:schemeClr val="bg1"/>
                </a:solidFill>
              </a:rPr>
              <a:t>Super resolution imaging of atoms in optical lattices</a:t>
            </a:r>
            <a:endParaRPr lang="en-US" sz="3200" b="1" dirty="0">
              <a:solidFill>
                <a:schemeClr val="bg1"/>
              </a:solidFill>
            </a:endParaRPr>
          </a:p>
        </p:txBody>
      </p:sp>
      <p:pic>
        <p:nvPicPr>
          <p:cNvPr id="10" name="Picture 11"/>
          <p:cNvPicPr>
            <a:picLocks noChangeAspect="1" noChangeArrowheads="1"/>
          </p:cNvPicPr>
          <p:nvPr/>
        </p:nvPicPr>
        <p:blipFill>
          <a:blip r:embed="rId3" cstate="print"/>
          <a:srcRect/>
          <a:stretch>
            <a:fillRect/>
          </a:stretch>
        </p:blipFill>
        <p:spPr bwMode="auto">
          <a:xfrm>
            <a:off x="2563812" y="6096000"/>
            <a:ext cx="712788" cy="681038"/>
          </a:xfrm>
          <a:prstGeom prst="rect">
            <a:avLst/>
          </a:prstGeom>
          <a:noFill/>
          <a:ln w="9525">
            <a:noFill/>
            <a:miter lim="800000"/>
            <a:headEnd/>
            <a:tailEnd/>
          </a:ln>
        </p:spPr>
      </p:pic>
      <p:sp>
        <p:nvSpPr>
          <p:cNvPr id="11" name="TextBox 10"/>
          <p:cNvSpPr txBox="1"/>
          <p:nvPr/>
        </p:nvSpPr>
        <p:spPr>
          <a:xfrm>
            <a:off x="7322553" y="6172200"/>
            <a:ext cx="1669047" cy="523220"/>
          </a:xfrm>
          <a:prstGeom prst="rect">
            <a:avLst/>
          </a:prstGeom>
          <a:noFill/>
          <a:ln>
            <a:noFill/>
          </a:ln>
          <a:effectLst>
            <a:outerShdw blurRad="50800" dist="38100" algn="l" rotWithShape="0">
              <a:prstClr val="black">
                <a:alpha val="40000"/>
              </a:prstClr>
            </a:outerShdw>
          </a:effectLst>
          <a:scene3d>
            <a:camera prst="orthographicFront"/>
            <a:lightRig rig="sunset" dir="t"/>
          </a:scene3d>
          <a:sp3d prstMaterial="metal"/>
        </p:spPr>
        <p:txBody>
          <a:bodyPr wrap="none" rtlCol="0">
            <a:spAutoFit/>
          </a:bodyPr>
          <a:lstStyle/>
          <a:p>
            <a:pPr fontAlgn="base">
              <a:spcBef>
                <a:spcPct val="0"/>
              </a:spcBef>
              <a:spcAft>
                <a:spcPct val="0"/>
              </a:spcAft>
            </a:pPr>
            <a:r>
              <a:rPr lang="en-US" sz="2800" dirty="0" smtClean="0">
                <a:solidFill>
                  <a:srgbClr val="0000FF"/>
                </a:solidFill>
                <a:effectLst>
                  <a:outerShdw blurRad="38100" dist="38100" dir="2700000" algn="tl">
                    <a:srgbClr val="000000">
                      <a:alpha val="43137"/>
                    </a:srgbClr>
                  </a:outerShdw>
                </a:effectLst>
                <a:latin typeface="Rockwell Extra Bold" pitchFamily="18" charset="0"/>
              </a:rPr>
              <a:t>MRSEC</a:t>
            </a:r>
            <a:endParaRPr lang="en-US" sz="2800" dirty="0">
              <a:solidFill>
                <a:srgbClr val="0000FF"/>
              </a:solidFill>
              <a:effectLst>
                <a:outerShdw blurRad="38100" dist="38100" dir="2700000" algn="tl">
                  <a:srgbClr val="000000">
                    <a:alpha val="43137"/>
                  </a:srgbClr>
                </a:outerShdw>
              </a:effectLst>
              <a:latin typeface="Rockwell Extra Bold" pitchFamily="18" charset="0"/>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3225" y="5945307"/>
            <a:ext cx="831731" cy="83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524000" y="6119336"/>
            <a:ext cx="1079142" cy="738664"/>
          </a:xfrm>
          <a:prstGeom prst="rect">
            <a:avLst/>
          </a:prstGeom>
          <a:noFill/>
        </p:spPr>
        <p:txBody>
          <a:bodyPr wrap="none" rtlCol="0">
            <a:spAutoFit/>
          </a:bodyPr>
          <a:lstStyle/>
          <a:p>
            <a:r>
              <a:rPr lang="en-US" sz="1400" dirty="0" smtClean="0">
                <a:solidFill>
                  <a:schemeClr val="accent3"/>
                </a:solidFill>
              </a:rPr>
              <a:t>National </a:t>
            </a:r>
          </a:p>
          <a:p>
            <a:r>
              <a:rPr lang="en-US" sz="1400" dirty="0" smtClean="0">
                <a:solidFill>
                  <a:schemeClr val="accent3"/>
                </a:solidFill>
              </a:rPr>
              <a:t>Science </a:t>
            </a:r>
          </a:p>
          <a:p>
            <a:r>
              <a:rPr lang="en-US" sz="1400" dirty="0" smtClean="0">
                <a:solidFill>
                  <a:schemeClr val="accent3"/>
                </a:solidFill>
              </a:rPr>
              <a:t>Foundation</a:t>
            </a:r>
            <a:endParaRPr lang="en-US" sz="1400" dirty="0">
              <a:solidFill>
                <a:schemeClr val="accent3"/>
              </a:solidFill>
            </a:endParaRPr>
          </a:p>
        </p:txBody>
      </p:sp>
      <p:sp>
        <p:nvSpPr>
          <p:cNvPr id="16" name="TextBox 15"/>
          <p:cNvSpPr txBox="1"/>
          <p:nvPr/>
        </p:nvSpPr>
        <p:spPr>
          <a:xfrm>
            <a:off x="3581400" y="6096000"/>
            <a:ext cx="950901" cy="738664"/>
          </a:xfrm>
          <a:prstGeom prst="rect">
            <a:avLst/>
          </a:prstGeom>
          <a:noFill/>
        </p:spPr>
        <p:txBody>
          <a:bodyPr wrap="none" rtlCol="0">
            <a:spAutoFit/>
          </a:bodyPr>
          <a:lstStyle/>
          <a:p>
            <a:r>
              <a:rPr lang="en-US" sz="1400" dirty="0" smtClean="0">
                <a:solidFill>
                  <a:schemeClr val="accent3"/>
                </a:solidFill>
              </a:rPr>
              <a:t>Army</a:t>
            </a:r>
          </a:p>
          <a:p>
            <a:r>
              <a:rPr lang="en-US" sz="1400" dirty="0" smtClean="0">
                <a:solidFill>
                  <a:schemeClr val="accent3"/>
                </a:solidFill>
              </a:rPr>
              <a:t>Research</a:t>
            </a:r>
          </a:p>
          <a:p>
            <a:r>
              <a:rPr lang="en-US" sz="1400" dirty="0" smtClean="0">
                <a:solidFill>
                  <a:schemeClr val="accent3"/>
                </a:solidFill>
              </a:rPr>
              <a:t>Office</a:t>
            </a:r>
            <a:endParaRPr lang="en-US" sz="1400" dirty="0">
              <a:solidFill>
                <a:schemeClr val="accent3"/>
              </a:solidFill>
            </a:endParaRPr>
          </a:p>
        </p:txBody>
      </p:sp>
      <p:sp>
        <p:nvSpPr>
          <p:cNvPr id="17" name="TextBox 16"/>
          <p:cNvSpPr txBox="1"/>
          <p:nvPr/>
        </p:nvSpPr>
        <p:spPr>
          <a:xfrm>
            <a:off x="5602299" y="6043136"/>
            <a:ext cx="1686680" cy="738664"/>
          </a:xfrm>
          <a:prstGeom prst="rect">
            <a:avLst/>
          </a:prstGeom>
          <a:noFill/>
        </p:spPr>
        <p:txBody>
          <a:bodyPr wrap="none" rtlCol="0">
            <a:spAutoFit/>
          </a:bodyPr>
          <a:lstStyle/>
          <a:p>
            <a:r>
              <a:rPr lang="en-US" sz="1400" dirty="0" smtClean="0">
                <a:solidFill>
                  <a:schemeClr val="accent3"/>
                </a:solidFill>
              </a:rPr>
              <a:t>Material Research</a:t>
            </a:r>
          </a:p>
          <a:p>
            <a:r>
              <a:rPr lang="en-US" sz="1400" dirty="0" smtClean="0">
                <a:solidFill>
                  <a:schemeClr val="accent3"/>
                </a:solidFill>
              </a:rPr>
              <a:t>Science &amp; </a:t>
            </a:r>
          </a:p>
          <a:p>
            <a:r>
              <a:rPr lang="en-US" sz="1400" dirty="0" smtClean="0">
                <a:solidFill>
                  <a:schemeClr val="accent3"/>
                </a:solidFill>
              </a:rPr>
              <a:t>Engineering center</a:t>
            </a:r>
          </a:p>
        </p:txBody>
      </p:sp>
      <p:sp>
        <p:nvSpPr>
          <p:cNvPr id="5" name="TextBox 4"/>
          <p:cNvSpPr txBox="1"/>
          <p:nvPr/>
        </p:nvSpPr>
        <p:spPr>
          <a:xfrm>
            <a:off x="457200" y="6266536"/>
            <a:ext cx="1313180" cy="369332"/>
          </a:xfrm>
          <a:prstGeom prst="rect">
            <a:avLst/>
          </a:prstGeom>
          <a:noFill/>
        </p:spPr>
        <p:txBody>
          <a:bodyPr wrap="none" rtlCol="0">
            <a:spAutoFit/>
          </a:bodyPr>
          <a:lstStyle/>
          <a:p>
            <a:r>
              <a:rPr lang="en-US" b="1" dirty="0" smtClean="0">
                <a:solidFill>
                  <a:srgbClr val="3333FF"/>
                </a:solidFill>
              </a:rPr>
              <a:t>FUNDING:</a:t>
            </a:r>
            <a:endParaRPr lang="en-US" b="1" dirty="0">
              <a:solidFill>
                <a:srgbClr val="3333FF"/>
              </a:solidFill>
            </a:endParaRPr>
          </a:p>
        </p:txBody>
      </p:sp>
      <p:sp>
        <p:nvSpPr>
          <p:cNvPr id="3" name="TextBox 2"/>
          <p:cNvSpPr txBox="1"/>
          <p:nvPr/>
        </p:nvSpPr>
        <p:spPr>
          <a:xfrm>
            <a:off x="3886200" y="0"/>
            <a:ext cx="184731" cy="369332"/>
          </a:xfrm>
          <a:prstGeom prst="rect">
            <a:avLst/>
          </a:prstGeom>
          <a:noFill/>
        </p:spPr>
        <p:txBody>
          <a:bodyPr wrap="none" rtlCol="0">
            <a:spAutoFit/>
          </a:bodyPr>
          <a:lstStyle/>
          <a:p>
            <a:endParaRPr lang="en-US" dirty="0">
              <a:solidFill>
                <a:schemeClr val="bg1"/>
              </a:solidFill>
            </a:endParaRPr>
          </a:p>
        </p:txBody>
      </p:sp>
    </p:spTree>
    <p:extLst>
      <p:ext uri="{BB962C8B-B14F-4D97-AF65-F5344CB8AC3E}">
        <p14:creationId xmlns:p14="http://schemas.microsoft.com/office/powerpoint/2010/main" val="1210138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Diffraction </a:t>
            </a:r>
            <a:r>
              <a:rPr lang="en-US" sz="3200" dirty="0" smtClean="0"/>
              <a:t>limit of </a:t>
            </a:r>
            <a:r>
              <a:rPr lang="en-US" sz="3200" dirty="0" smtClean="0"/>
              <a:t>optical microscopy</a:t>
            </a:r>
            <a:endParaRPr lang="en-US" sz="3200" dirty="0"/>
          </a:p>
        </p:txBody>
      </p:sp>
      <p:pic>
        <p:nvPicPr>
          <p:cNvPr id="261122" name="Picture 2" descr="Image result for diffraction limit"/>
          <p:cNvPicPr>
            <a:picLocks noChangeAspect="1" noChangeArrowheads="1"/>
          </p:cNvPicPr>
          <p:nvPr/>
        </p:nvPicPr>
        <p:blipFill rotWithShape="1">
          <a:blip r:embed="rId2">
            <a:extLst>
              <a:ext uri="{28A0092B-C50C-407E-A947-70E740481C1C}">
                <a14:useLocalDpi xmlns:a14="http://schemas.microsoft.com/office/drawing/2010/main" val="0"/>
              </a:ext>
            </a:extLst>
          </a:blip>
          <a:srcRect b="39798"/>
          <a:stretch/>
        </p:blipFill>
        <p:spPr bwMode="auto">
          <a:xfrm>
            <a:off x="1752600" y="1974852"/>
            <a:ext cx="5943600" cy="23749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 name="TextBox 3"/>
              <p:cNvSpPr txBox="1"/>
              <p:nvPr/>
            </p:nvSpPr>
            <p:spPr>
              <a:xfrm>
                <a:off x="1676400" y="5005742"/>
                <a:ext cx="3000886" cy="635046"/>
              </a:xfrm>
              <a:prstGeom prst="rect">
                <a:avLst/>
              </a:prstGeom>
              <a:noFill/>
            </p:spPr>
            <p:txBody>
              <a:bodyPr wrap="none" rtlCol="0">
                <a:spAutoFit/>
              </a:bodyPr>
              <a:lstStyle/>
              <a:p>
                <a:r>
                  <a:rPr lang="en-US" sz="2400" b="0" dirty="0" smtClean="0"/>
                  <a:t>Abbe limit: </a:t>
                </a:r>
                <a14:m>
                  <m:oMath xmlns:m="http://schemas.openxmlformats.org/officeDocument/2006/math">
                    <m:r>
                      <a:rPr lang="en-US" sz="2400" b="0" i="1" smtClean="0">
                        <a:latin typeface="Cambria Math"/>
                      </a:rPr>
                      <m:t>𝑑</m:t>
                    </m:r>
                    <m:r>
                      <a:rPr lang="en-US" sz="2400" b="0" i="1" smtClean="0">
                        <a:latin typeface="Cambria Math"/>
                      </a:rPr>
                      <m:t>=</m:t>
                    </m:r>
                    <m:f>
                      <m:fPr>
                        <m:ctrlPr>
                          <a:rPr lang="en-US" sz="2400" b="0" i="1" smtClean="0">
                            <a:latin typeface="Cambria Math"/>
                          </a:rPr>
                        </m:ctrlPr>
                      </m:fPr>
                      <m:num>
                        <m:r>
                          <a:rPr lang="en-US" sz="2400" b="0" i="1" smtClean="0">
                            <a:latin typeface="Cambria Math"/>
                            <a:ea typeface="Cambria Math"/>
                          </a:rPr>
                          <m:t>𝜆</m:t>
                        </m:r>
                      </m:num>
                      <m:den>
                        <m:r>
                          <a:rPr lang="en-US" sz="2400" b="0" i="1" smtClean="0">
                            <a:latin typeface="Cambria Math"/>
                            <a:ea typeface="Cambria Math"/>
                          </a:rPr>
                          <m:t>2</m:t>
                        </m:r>
                        <m:func>
                          <m:funcPr>
                            <m:ctrlPr>
                              <a:rPr lang="en-US" sz="2400" b="0" i="1" smtClean="0">
                                <a:latin typeface="Cambria Math"/>
                                <a:ea typeface="Cambria Math"/>
                              </a:rPr>
                            </m:ctrlPr>
                          </m:funcPr>
                          <m:fName>
                            <m:r>
                              <m:rPr>
                                <m:sty m:val="p"/>
                              </m:rPr>
                              <a:rPr lang="en-US" sz="2400" b="0" i="0" smtClean="0">
                                <a:latin typeface="Cambria Math"/>
                                <a:ea typeface="Cambria Math"/>
                              </a:rPr>
                              <m:t>sin</m:t>
                            </m:r>
                          </m:fName>
                          <m:e>
                            <m:r>
                              <a:rPr lang="en-US" sz="2400" b="0" i="1" smtClean="0">
                                <a:latin typeface="Cambria Math"/>
                                <a:ea typeface="Cambria Math"/>
                              </a:rPr>
                              <m:t>𝜃</m:t>
                            </m:r>
                          </m:e>
                        </m:func>
                      </m:den>
                    </m:f>
                  </m:oMath>
                </a14:m>
                <a:endParaRPr lang="en-US" sz="2400" dirty="0" smtClean="0"/>
              </a:p>
            </p:txBody>
          </p:sp>
        </mc:Choice>
        <mc:Fallback>
          <p:sp>
            <p:nvSpPr>
              <p:cNvPr id="4" name="TextBox 3"/>
              <p:cNvSpPr txBox="1">
                <a:spLocks noRot="1" noChangeAspect="1" noMove="1" noResize="1" noEditPoints="1" noAdjustHandles="1" noChangeArrowheads="1" noChangeShapeType="1" noTextEdit="1"/>
              </p:cNvSpPr>
              <p:nvPr/>
            </p:nvSpPr>
            <p:spPr>
              <a:xfrm>
                <a:off x="1676400" y="5005742"/>
                <a:ext cx="3000886" cy="635046"/>
              </a:xfrm>
              <a:prstGeom prst="rect">
                <a:avLst/>
              </a:prstGeom>
              <a:blipFill rotWithShape="1">
                <a:blip r:embed="rId3"/>
                <a:stretch>
                  <a:fillRect l="-3049" b="-8654"/>
                </a:stretch>
              </a:blipFill>
            </p:spPr>
            <p:txBody>
              <a:bodyPr/>
              <a:lstStyle/>
              <a:p>
                <a:r>
                  <a:rPr lang="en-US">
                    <a:noFill/>
                  </a:rPr>
                  <a:t> </a:t>
                </a:r>
              </a:p>
            </p:txBody>
          </p:sp>
        </mc:Fallback>
      </mc:AlternateContent>
      <p:pic>
        <p:nvPicPr>
          <p:cNvPr id="261124" name="Picture 4" descr="Image result for numerical aperture"/>
          <p:cNvPicPr>
            <a:picLocks noChangeAspect="1" noChangeArrowheads="1"/>
          </p:cNvPicPr>
          <p:nvPr/>
        </p:nvPicPr>
        <p:blipFill rotWithShape="1">
          <a:blip r:embed="rId4">
            <a:extLst>
              <a:ext uri="{28A0092B-C50C-407E-A947-70E740481C1C}">
                <a14:useLocalDpi xmlns:a14="http://schemas.microsoft.com/office/drawing/2010/main" val="0"/>
              </a:ext>
            </a:extLst>
          </a:blip>
          <a:srcRect l="35185" t="42531" r="34795" b="7391"/>
          <a:stretch/>
        </p:blipFill>
        <p:spPr bwMode="auto">
          <a:xfrm>
            <a:off x="6781800" y="4418629"/>
            <a:ext cx="1676400" cy="1854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39268" y="5421868"/>
            <a:ext cx="433132" cy="369332"/>
          </a:xfrm>
          <a:prstGeom prst="rect">
            <a:avLst/>
          </a:prstGeom>
          <a:noFill/>
        </p:spPr>
        <p:txBody>
          <a:bodyPr wrap="none" rtlCol="0">
            <a:spAutoFit/>
          </a:bodyPr>
          <a:lstStyle/>
          <a:p>
            <a:r>
              <a:rPr lang="en-US" i="1" dirty="0" smtClean="0"/>
              <a:t>2</a:t>
            </a:r>
            <a:r>
              <a:rPr lang="en-US" i="1" dirty="0" smtClean="0">
                <a:sym typeface="Symbol"/>
              </a:rPr>
              <a:t></a:t>
            </a:r>
            <a:endParaRPr lang="en-US" i="1" dirty="0"/>
          </a:p>
        </p:txBody>
      </p:sp>
    </p:spTree>
    <p:extLst>
      <p:ext uri="{BB962C8B-B14F-4D97-AF65-F5344CB8AC3E}">
        <p14:creationId xmlns:p14="http://schemas.microsoft.com/office/powerpoint/2010/main" val="36358574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3" name="TextBox 22"/>
          <p:cNvSpPr txBox="1">
            <a:spLocks noChangeArrowheads="1"/>
          </p:cNvSpPr>
          <p:nvPr/>
        </p:nvSpPr>
        <p:spPr bwMode="auto">
          <a:xfrm>
            <a:off x="76200" y="5352871"/>
            <a:ext cx="27305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80000"/>
              <a:buFont typeface="Wingdings 2" pitchFamily="33" charset="2"/>
              <a:buChar char=""/>
              <a:defRPr sz="3200">
                <a:solidFill>
                  <a:schemeClr val="tx1"/>
                </a:solidFill>
                <a:latin typeface="Gill Sans MT" pitchFamily="33" charset="-18"/>
                <a:ea typeface="ＭＳ Ｐゴシック" pitchFamily="33" charset="-128"/>
              </a:defRPr>
            </a:lvl1pPr>
            <a:lvl2pPr marL="37931725" indent="-37474525" eaLnBrk="0" hangingPunct="0">
              <a:spcBef>
                <a:spcPts val="550"/>
              </a:spcBef>
              <a:buClr>
                <a:schemeClr val="accent1"/>
              </a:buClr>
              <a:buFont typeface="Verdana" pitchFamily="33" charset="0"/>
              <a:buChar char="◦"/>
              <a:defRPr sz="2800">
                <a:solidFill>
                  <a:schemeClr val="tx1"/>
                </a:solidFill>
                <a:latin typeface="Gill Sans MT" pitchFamily="33" charset="-18"/>
                <a:ea typeface="ＭＳ Ｐゴシック" pitchFamily="33" charset="-128"/>
              </a:defRPr>
            </a:lvl2pPr>
            <a:lvl3pPr marL="885825" indent="-228600" eaLnBrk="0" hangingPunct="0">
              <a:spcBef>
                <a:spcPct val="20000"/>
              </a:spcBef>
              <a:buClr>
                <a:schemeClr val="accent2"/>
              </a:buClr>
              <a:buFont typeface="Wingdings 2" pitchFamily="33" charset="2"/>
              <a:buChar char=""/>
              <a:defRPr sz="2400">
                <a:solidFill>
                  <a:schemeClr val="tx1"/>
                </a:solidFill>
                <a:latin typeface="Gill Sans MT" pitchFamily="33" charset="-18"/>
                <a:ea typeface="ＭＳ Ｐゴシック" pitchFamily="33" charset="-128"/>
              </a:defRPr>
            </a:lvl3pPr>
            <a:lvl4pPr marL="1096963" indent="-173038" eaLnBrk="0" hangingPunct="0">
              <a:spcBef>
                <a:spcPct val="20000"/>
              </a:spcBef>
              <a:buClr>
                <a:srgbClr val="C32D2E"/>
              </a:buClr>
              <a:buFont typeface="Wingdings 2" pitchFamily="33" charset="2"/>
              <a:buChar char=""/>
              <a:defRPr sz="2000">
                <a:solidFill>
                  <a:schemeClr val="tx1"/>
                </a:solidFill>
                <a:latin typeface="Gill Sans MT" pitchFamily="33" charset="-18"/>
                <a:ea typeface="ＭＳ Ｐゴシック" pitchFamily="33" charset="-128"/>
              </a:defRPr>
            </a:lvl4pPr>
            <a:lvl5pPr marL="1296988" indent="-182563" eaLnBrk="0" hangingPunct="0">
              <a:spcBef>
                <a:spcPct val="20000"/>
              </a:spcBef>
              <a:buClr>
                <a:srgbClr val="84AA33"/>
              </a:buClr>
              <a:buFont typeface="Wingdings 2" pitchFamily="33" charset="2"/>
              <a:buChar char=""/>
              <a:defRPr sz="2000">
                <a:solidFill>
                  <a:schemeClr val="tx1"/>
                </a:solidFill>
                <a:latin typeface="Gill Sans MT" pitchFamily="33" charset="-18"/>
                <a:ea typeface="ＭＳ Ｐゴシック" pitchFamily="33" charset="-128"/>
              </a:defRPr>
            </a:lvl5pPr>
            <a:lvl6pPr marL="17541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6pPr>
            <a:lvl7pPr marL="22113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7pPr>
            <a:lvl8pPr marL="26685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8pPr>
            <a:lvl9pPr marL="31257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9pPr>
          </a:lstStyle>
          <a:p>
            <a:pPr defTabSz="457200" eaLnBrk="1" fontAlgn="base" hangingPunct="1">
              <a:spcBef>
                <a:spcPct val="0"/>
              </a:spcBef>
              <a:spcAft>
                <a:spcPct val="0"/>
              </a:spcAft>
              <a:buClrTx/>
              <a:buSzTx/>
              <a:buFontTx/>
              <a:buNone/>
            </a:pPr>
            <a:r>
              <a:rPr lang="en-US" altLang="en-US" sz="1800" dirty="0" smtClean="0">
                <a:solidFill>
                  <a:srgbClr val="FF0000"/>
                </a:solidFill>
              </a:rPr>
              <a:t>Cosmology</a:t>
            </a:r>
          </a:p>
          <a:p>
            <a:pPr defTabSz="457200" eaLnBrk="1" fontAlgn="base" hangingPunct="1">
              <a:spcBef>
                <a:spcPct val="0"/>
              </a:spcBef>
              <a:spcAft>
                <a:spcPct val="0"/>
              </a:spcAft>
              <a:buClrTx/>
              <a:buSzTx/>
              <a:buFontTx/>
              <a:buNone/>
            </a:pPr>
            <a:r>
              <a:rPr lang="en-US" altLang="en-US" sz="1800" dirty="0" smtClean="0">
                <a:solidFill>
                  <a:prstClr val="black"/>
                </a:solidFill>
              </a:rPr>
              <a:t>Sakharov oscillations</a:t>
            </a:r>
          </a:p>
          <a:p>
            <a:pPr defTabSz="457200" eaLnBrk="1" fontAlgn="base" hangingPunct="1">
              <a:spcBef>
                <a:spcPct val="0"/>
              </a:spcBef>
              <a:spcAft>
                <a:spcPct val="0"/>
              </a:spcAft>
              <a:buClrTx/>
              <a:buSzTx/>
              <a:buFontTx/>
              <a:buNone/>
            </a:pPr>
            <a:r>
              <a:rPr lang="en-US" altLang="en-US" sz="1800" dirty="0" smtClean="0">
                <a:solidFill>
                  <a:prstClr val="black"/>
                </a:solidFill>
              </a:rPr>
              <a:t>Kibble mechanism</a:t>
            </a:r>
          </a:p>
          <a:p>
            <a:pPr defTabSz="457200" eaLnBrk="1" fontAlgn="base" hangingPunct="1">
              <a:spcBef>
                <a:spcPct val="0"/>
              </a:spcBef>
              <a:spcAft>
                <a:spcPct val="0"/>
              </a:spcAft>
              <a:buClrTx/>
              <a:buSzTx/>
              <a:buFontTx/>
              <a:buNone/>
            </a:pPr>
            <a:r>
              <a:rPr lang="en-US" altLang="en-US" sz="1800" dirty="0" smtClean="0"/>
              <a:t>Inflation</a:t>
            </a:r>
          </a:p>
          <a:p>
            <a:pPr defTabSz="457200" eaLnBrk="1" fontAlgn="base" hangingPunct="1">
              <a:spcBef>
                <a:spcPct val="0"/>
              </a:spcBef>
              <a:spcAft>
                <a:spcPct val="0"/>
              </a:spcAft>
              <a:buClrTx/>
              <a:buSzTx/>
              <a:buFontTx/>
              <a:buNone/>
            </a:pPr>
            <a:r>
              <a:rPr lang="en-US" altLang="en-US" sz="1800" dirty="0" smtClean="0"/>
              <a:t>Hawking-Unruh radiation</a:t>
            </a:r>
            <a:endParaRPr lang="en-US" altLang="en-US" sz="1800" dirty="0" smtClean="0"/>
          </a:p>
        </p:txBody>
      </p:sp>
      <p:pic>
        <p:nvPicPr>
          <p:cNvPr id="921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76" y="4191000"/>
            <a:ext cx="2290286" cy="1145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664" y="274638"/>
            <a:ext cx="8713787" cy="1143000"/>
          </a:xfrm>
        </p:spPr>
        <p:txBody>
          <a:bodyPr vert="horz" wrap="square" lIns="91440" tIns="45720" rIns="91440" bIns="45720" numCol="1" anchorCtr="0" compatLnSpc="1">
            <a:prstTxWarp prst="textNoShape">
              <a:avLst/>
            </a:prstTxWarp>
          </a:bodyPr>
          <a:lstStyle/>
          <a:p>
            <a:pPr eaLnBrk="1" hangingPunct="1">
              <a:defRPr/>
            </a:pPr>
            <a:r>
              <a:rPr lang="en-US" altLang="en-US" sz="4000" dirty="0" smtClean="0">
                <a:effectLst>
                  <a:outerShdw blurRad="38100" dist="38100" dir="2700000" algn="tl">
                    <a:srgbClr val="C0C0C0"/>
                  </a:outerShdw>
                </a:effectLst>
                <a:ea typeface="ＭＳ Ｐゴシック" pitchFamily="33" charset="-128"/>
              </a:rPr>
              <a:t>Cold atom research at </a:t>
            </a:r>
            <a:r>
              <a:rPr lang="en-US" altLang="en-US" sz="4000" dirty="0" err="1" smtClean="0">
                <a:effectLst>
                  <a:outerShdw blurRad="38100" dist="38100" dir="2700000" algn="tl">
                    <a:srgbClr val="C0C0C0"/>
                  </a:outerShdw>
                </a:effectLst>
                <a:ea typeface="ＭＳ Ｐゴシック" pitchFamily="33" charset="-128"/>
              </a:rPr>
              <a:t>UChicago</a:t>
            </a:r>
            <a:endParaRPr lang="en-US" altLang="en-US" sz="4000" dirty="0" smtClean="0">
              <a:effectLst>
                <a:outerShdw blurRad="38100" dist="38100" dir="2700000" algn="tl">
                  <a:srgbClr val="C0C0C0"/>
                </a:outerShdw>
              </a:effectLst>
              <a:ea typeface="ＭＳ Ｐゴシック" pitchFamily="33" charset="-128"/>
            </a:endParaRPr>
          </a:p>
        </p:txBody>
      </p:sp>
      <p:pic>
        <p:nvPicPr>
          <p:cNvPr id="8197" name="Picture 5"/>
          <p:cNvPicPr>
            <a:picLocks noChangeAspect="1"/>
          </p:cNvPicPr>
          <p:nvPr/>
        </p:nvPicPr>
        <p:blipFill>
          <a:blip r:embed="rId3">
            <a:extLst>
              <a:ext uri="{28A0092B-C50C-407E-A947-70E740481C1C}">
                <a14:useLocalDpi xmlns:a14="http://schemas.microsoft.com/office/drawing/2010/main" val="0"/>
              </a:ext>
            </a:extLst>
          </a:blip>
          <a:srcRect l="10098" t="51761" r="5403" b="13335"/>
          <a:stretch>
            <a:fillRect/>
          </a:stretch>
        </p:blipFill>
        <p:spPr bwMode="auto">
          <a:xfrm>
            <a:off x="3051176" y="2719388"/>
            <a:ext cx="26638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15" name="Straight Arrow Connector 10"/>
          <p:cNvCxnSpPr>
            <a:cxnSpLocks noChangeShapeType="1"/>
          </p:cNvCxnSpPr>
          <p:nvPr/>
        </p:nvCxnSpPr>
        <p:spPr bwMode="auto">
          <a:xfrm flipH="1" flipV="1">
            <a:off x="2040499" y="2839266"/>
            <a:ext cx="1010676" cy="385740"/>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sp>
        <p:nvSpPr>
          <p:cNvPr id="8216" name="TextBox 11"/>
          <p:cNvSpPr txBox="1">
            <a:spLocks noChangeArrowheads="1"/>
          </p:cNvSpPr>
          <p:nvPr/>
        </p:nvSpPr>
        <p:spPr bwMode="auto">
          <a:xfrm>
            <a:off x="381001" y="2990671"/>
            <a:ext cx="21648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80000"/>
              <a:buFont typeface="Wingdings 2" pitchFamily="33" charset="2"/>
              <a:buChar char=""/>
              <a:defRPr sz="3200">
                <a:solidFill>
                  <a:schemeClr val="tx1"/>
                </a:solidFill>
                <a:latin typeface="Gill Sans MT" pitchFamily="33" charset="-18"/>
                <a:ea typeface="ＭＳ Ｐゴシック" pitchFamily="33" charset="-128"/>
              </a:defRPr>
            </a:lvl1pPr>
            <a:lvl2pPr marL="37931725" indent="-37474525" eaLnBrk="0" hangingPunct="0">
              <a:spcBef>
                <a:spcPts val="550"/>
              </a:spcBef>
              <a:buClr>
                <a:schemeClr val="accent1"/>
              </a:buClr>
              <a:buFont typeface="Verdana" pitchFamily="33" charset="0"/>
              <a:buChar char="◦"/>
              <a:defRPr sz="2800">
                <a:solidFill>
                  <a:schemeClr val="tx1"/>
                </a:solidFill>
                <a:latin typeface="Gill Sans MT" pitchFamily="33" charset="-18"/>
                <a:ea typeface="ＭＳ Ｐゴシック" pitchFamily="33" charset="-128"/>
              </a:defRPr>
            </a:lvl2pPr>
            <a:lvl3pPr marL="885825" indent="-228600" eaLnBrk="0" hangingPunct="0">
              <a:spcBef>
                <a:spcPct val="20000"/>
              </a:spcBef>
              <a:buClr>
                <a:schemeClr val="accent2"/>
              </a:buClr>
              <a:buFont typeface="Wingdings 2" pitchFamily="33" charset="2"/>
              <a:buChar char=""/>
              <a:defRPr sz="2400">
                <a:solidFill>
                  <a:schemeClr val="tx1"/>
                </a:solidFill>
                <a:latin typeface="Gill Sans MT" pitchFamily="33" charset="-18"/>
                <a:ea typeface="ＭＳ Ｐゴシック" pitchFamily="33" charset="-128"/>
              </a:defRPr>
            </a:lvl3pPr>
            <a:lvl4pPr marL="1096963" indent="-173038" eaLnBrk="0" hangingPunct="0">
              <a:spcBef>
                <a:spcPct val="20000"/>
              </a:spcBef>
              <a:buClr>
                <a:srgbClr val="C32D2E"/>
              </a:buClr>
              <a:buFont typeface="Wingdings 2" pitchFamily="33" charset="2"/>
              <a:buChar char=""/>
              <a:defRPr sz="2000">
                <a:solidFill>
                  <a:schemeClr val="tx1"/>
                </a:solidFill>
                <a:latin typeface="Gill Sans MT" pitchFamily="33" charset="-18"/>
                <a:ea typeface="ＭＳ Ｐゴシック" pitchFamily="33" charset="-128"/>
              </a:defRPr>
            </a:lvl4pPr>
            <a:lvl5pPr marL="1296988" indent="-182563" eaLnBrk="0" hangingPunct="0">
              <a:spcBef>
                <a:spcPct val="20000"/>
              </a:spcBef>
              <a:buClr>
                <a:srgbClr val="84AA33"/>
              </a:buClr>
              <a:buFont typeface="Wingdings 2" pitchFamily="33" charset="2"/>
              <a:buChar char=""/>
              <a:defRPr sz="2000">
                <a:solidFill>
                  <a:schemeClr val="tx1"/>
                </a:solidFill>
                <a:latin typeface="Gill Sans MT" pitchFamily="33" charset="-18"/>
                <a:ea typeface="ＭＳ Ｐゴシック" pitchFamily="33" charset="-128"/>
              </a:defRPr>
            </a:lvl5pPr>
            <a:lvl6pPr marL="17541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6pPr>
            <a:lvl7pPr marL="22113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7pPr>
            <a:lvl8pPr marL="26685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8pPr>
            <a:lvl9pPr marL="31257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9pPr>
          </a:lstStyle>
          <a:p>
            <a:pPr defTabSz="457200" eaLnBrk="1" fontAlgn="base" hangingPunct="1">
              <a:spcBef>
                <a:spcPct val="0"/>
              </a:spcBef>
              <a:spcAft>
                <a:spcPct val="0"/>
              </a:spcAft>
              <a:buClrTx/>
              <a:buSzTx/>
              <a:buFontTx/>
              <a:buNone/>
            </a:pPr>
            <a:r>
              <a:rPr lang="en-US" altLang="en-US" sz="1800" dirty="0" smtClean="0">
                <a:solidFill>
                  <a:srgbClr val="FF0000"/>
                </a:solidFill>
              </a:rPr>
              <a:t>Nuclear Physics:</a:t>
            </a:r>
          </a:p>
          <a:p>
            <a:pPr defTabSz="457200" eaLnBrk="1" fontAlgn="base" hangingPunct="1">
              <a:spcBef>
                <a:spcPct val="0"/>
              </a:spcBef>
              <a:spcAft>
                <a:spcPct val="0"/>
              </a:spcAft>
              <a:buClrTx/>
              <a:buSzTx/>
              <a:buFontTx/>
              <a:buNone/>
            </a:pPr>
            <a:r>
              <a:rPr lang="en-US" altLang="en-US" sz="1800" dirty="0" err="1" smtClean="0">
                <a:solidFill>
                  <a:prstClr val="black"/>
                </a:solidFill>
              </a:rPr>
              <a:t>Feshbach</a:t>
            </a:r>
            <a:r>
              <a:rPr lang="en-US" altLang="en-US" sz="1800" dirty="0" smtClean="0">
                <a:solidFill>
                  <a:prstClr val="black"/>
                </a:solidFill>
              </a:rPr>
              <a:t> molecules</a:t>
            </a:r>
          </a:p>
          <a:p>
            <a:pPr defTabSz="457200" eaLnBrk="1" fontAlgn="base" hangingPunct="1">
              <a:spcBef>
                <a:spcPct val="0"/>
              </a:spcBef>
              <a:spcAft>
                <a:spcPct val="0"/>
              </a:spcAft>
              <a:buClrTx/>
              <a:buSzTx/>
              <a:buFontTx/>
              <a:buNone/>
            </a:pPr>
            <a:r>
              <a:rPr lang="en-US" altLang="en-US" sz="1800" dirty="0" err="1" smtClean="0">
                <a:solidFill>
                  <a:prstClr val="black"/>
                </a:solidFill>
              </a:rPr>
              <a:t>Efimov</a:t>
            </a:r>
            <a:r>
              <a:rPr lang="en-US" altLang="en-US" sz="1800" dirty="0" smtClean="0">
                <a:solidFill>
                  <a:prstClr val="black"/>
                </a:solidFill>
              </a:rPr>
              <a:t> physics</a:t>
            </a:r>
          </a:p>
        </p:txBody>
      </p:sp>
      <p:cxnSp>
        <p:nvCxnSpPr>
          <p:cNvPr id="8211" name="Straight Arrow Connector 12"/>
          <p:cNvCxnSpPr>
            <a:cxnSpLocks noChangeShapeType="1"/>
          </p:cNvCxnSpPr>
          <p:nvPr/>
        </p:nvCxnSpPr>
        <p:spPr bwMode="auto">
          <a:xfrm flipH="1">
            <a:off x="2545838" y="4267200"/>
            <a:ext cx="806962" cy="574047"/>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pic>
        <p:nvPicPr>
          <p:cNvPr id="8202" name="Picture 27" descr="logo.cmyk.maroon.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1176" y="1797050"/>
            <a:ext cx="26876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08" name="Straight Arrow Connector 29"/>
          <p:cNvCxnSpPr>
            <a:cxnSpLocks noChangeShapeType="1"/>
          </p:cNvCxnSpPr>
          <p:nvPr/>
        </p:nvCxnSpPr>
        <p:spPr bwMode="auto">
          <a:xfrm flipV="1">
            <a:off x="5738814" y="2741616"/>
            <a:ext cx="688975" cy="455611"/>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sp>
        <p:nvSpPr>
          <p:cNvPr id="8209" name="TextBox 32"/>
          <p:cNvSpPr txBox="1">
            <a:spLocks noChangeArrowheads="1"/>
          </p:cNvSpPr>
          <p:nvPr/>
        </p:nvSpPr>
        <p:spPr bwMode="auto">
          <a:xfrm>
            <a:off x="6565816" y="3299859"/>
            <a:ext cx="30353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33" charset="2"/>
              <a:buChar char=""/>
              <a:defRPr sz="3200">
                <a:solidFill>
                  <a:schemeClr val="tx1"/>
                </a:solidFill>
                <a:latin typeface="Gill Sans MT" pitchFamily="33" charset="-18"/>
                <a:ea typeface="ＭＳ Ｐゴシック" pitchFamily="33" charset="-128"/>
              </a:defRPr>
            </a:lvl1pPr>
            <a:lvl2pPr marL="37931725" indent="-37474525" eaLnBrk="0" hangingPunct="0">
              <a:spcBef>
                <a:spcPts val="550"/>
              </a:spcBef>
              <a:buClr>
                <a:schemeClr val="accent1"/>
              </a:buClr>
              <a:buFont typeface="Verdana" pitchFamily="33" charset="0"/>
              <a:buChar char="◦"/>
              <a:defRPr sz="2800">
                <a:solidFill>
                  <a:schemeClr val="tx1"/>
                </a:solidFill>
                <a:latin typeface="Gill Sans MT" pitchFamily="33" charset="-18"/>
                <a:ea typeface="ＭＳ Ｐゴシック" pitchFamily="33" charset="-128"/>
              </a:defRPr>
            </a:lvl2pPr>
            <a:lvl3pPr marL="885825" indent="-228600" eaLnBrk="0" hangingPunct="0">
              <a:spcBef>
                <a:spcPct val="20000"/>
              </a:spcBef>
              <a:buClr>
                <a:schemeClr val="accent2"/>
              </a:buClr>
              <a:buFont typeface="Wingdings 2" pitchFamily="33" charset="2"/>
              <a:buChar char=""/>
              <a:defRPr sz="2400">
                <a:solidFill>
                  <a:schemeClr val="tx1"/>
                </a:solidFill>
                <a:latin typeface="Gill Sans MT" pitchFamily="33" charset="-18"/>
                <a:ea typeface="ＭＳ Ｐゴシック" pitchFamily="33" charset="-128"/>
              </a:defRPr>
            </a:lvl3pPr>
            <a:lvl4pPr marL="1096963" indent="-173038" eaLnBrk="0" hangingPunct="0">
              <a:spcBef>
                <a:spcPct val="20000"/>
              </a:spcBef>
              <a:buClr>
                <a:srgbClr val="C32D2E"/>
              </a:buClr>
              <a:buFont typeface="Wingdings 2" pitchFamily="33" charset="2"/>
              <a:buChar char=""/>
              <a:defRPr sz="2000">
                <a:solidFill>
                  <a:schemeClr val="tx1"/>
                </a:solidFill>
                <a:latin typeface="Gill Sans MT" pitchFamily="33" charset="-18"/>
                <a:ea typeface="ＭＳ Ｐゴシック" pitchFamily="33" charset="-128"/>
              </a:defRPr>
            </a:lvl4pPr>
            <a:lvl5pPr marL="1296988" indent="-182563" eaLnBrk="0" hangingPunct="0">
              <a:spcBef>
                <a:spcPct val="20000"/>
              </a:spcBef>
              <a:buClr>
                <a:srgbClr val="84AA33"/>
              </a:buClr>
              <a:buFont typeface="Wingdings 2" pitchFamily="33" charset="2"/>
              <a:buChar char=""/>
              <a:defRPr sz="2000">
                <a:solidFill>
                  <a:schemeClr val="tx1"/>
                </a:solidFill>
                <a:latin typeface="Gill Sans MT" pitchFamily="33" charset="-18"/>
                <a:ea typeface="ＭＳ Ｐゴシック" pitchFamily="33" charset="-128"/>
              </a:defRPr>
            </a:lvl5pPr>
            <a:lvl6pPr marL="17541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6pPr>
            <a:lvl7pPr marL="22113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7pPr>
            <a:lvl8pPr marL="26685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8pPr>
            <a:lvl9pPr marL="31257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9pPr>
          </a:lstStyle>
          <a:p>
            <a:pPr defTabSz="457200" eaLnBrk="1" fontAlgn="base" hangingPunct="1">
              <a:spcBef>
                <a:spcPct val="0"/>
              </a:spcBef>
              <a:spcAft>
                <a:spcPct val="0"/>
              </a:spcAft>
              <a:buClrTx/>
              <a:buSzTx/>
              <a:buFontTx/>
              <a:buNone/>
            </a:pPr>
            <a:r>
              <a:rPr lang="en-US" altLang="en-US" sz="1800" dirty="0" smtClean="0">
                <a:solidFill>
                  <a:srgbClr val="FF0000"/>
                </a:solidFill>
              </a:rPr>
              <a:t>Condensed Matter:</a:t>
            </a:r>
          </a:p>
          <a:p>
            <a:pPr defTabSz="457200" eaLnBrk="1" fontAlgn="base" hangingPunct="1">
              <a:spcBef>
                <a:spcPct val="0"/>
              </a:spcBef>
              <a:spcAft>
                <a:spcPct val="0"/>
              </a:spcAft>
              <a:buClrTx/>
              <a:buSzTx/>
              <a:buFontTx/>
              <a:buNone/>
            </a:pPr>
            <a:r>
              <a:rPr lang="en-US" altLang="en-US" sz="1800" dirty="0" smtClean="0">
                <a:solidFill>
                  <a:prstClr val="black"/>
                </a:solidFill>
              </a:rPr>
              <a:t>Quantum criticality</a:t>
            </a:r>
          </a:p>
          <a:p>
            <a:pPr defTabSz="457200" eaLnBrk="1" fontAlgn="base" hangingPunct="1">
              <a:spcBef>
                <a:spcPct val="0"/>
              </a:spcBef>
              <a:spcAft>
                <a:spcPct val="0"/>
              </a:spcAft>
              <a:buClrTx/>
              <a:buSzTx/>
              <a:buFontTx/>
              <a:buNone/>
            </a:pPr>
            <a:r>
              <a:rPr lang="en-US" altLang="en-US" sz="1800" dirty="0" smtClean="0">
                <a:solidFill>
                  <a:srgbClr val="000000"/>
                </a:solidFill>
              </a:rPr>
              <a:t>Exotic </a:t>
            </a:r>
            <a:r>
              <a:rPr lang="en-US" altLang="en-US" sz="1800" dirty="0" smtClean="0">
                <a:solidFill>
                  <a:srgbClr val="000000"/>
                </a:solidFill>
              </a:rPr>
              <a:t>excitations</a:t>
            </a:r>
          </a:p>
          <a:p>
            <a:pPr defTabSz="457200" eaLnBrk="1" fontAlgn="base" hangingPunct="1">
              <a:spcBef>
                <a:spcPct val="0"/>
              </a:spcBef>
              <a:spcAft>
                <a:spcPct val="0"/>
              </a:spcAft>
              <a:buClrTx/>
              <a:buSzTx/>
              <a:buFontTx/>
              <a:buNone/>
            </a:pPr>
            <a:r>
              <a:rPr lang="en-US" altLang="en-US" sz="1800" dirty="0" smtClean="0"/>
              <a:t>Mediated interactions</a:t>
            </a:r>
            <a:endParaRPr lang="en-US" altLang="en-US" sz="1800" dirty="0" smtClean="0"/>
          </a:p>
        </p:txBody>
      </p:sp>
      <p:pic>
        <p:nvPicPr>
          <p:cNvPr id="8210" name="Picture 3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90484" y="1676400"/>
            <a:ext cx="1767716" cy="1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6" descr="Image result for c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4" name="Picture 2" descr="hoyle state, Sir Fred Hoyle, physics, primordial nucleus, elements of life, astrophysics, triple alpha process, primordial nuclear state, JUGENE supercompu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6" y="1600200"/>
            <a:ext cx="1368425" cy="13684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xibo zhan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6"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647" t="9102" r="11782" b="16459"/>
          <a:stretch/>
        </p:blipFill>
        <p:spPr bwMode="auto">
          <a:xfrm rot="5400000">
            <a:off x="7041454" y="4893970"/>
            <a:ext cx="1483354" cy="1377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858000" y="6324600"/>
            <a:ext cx="2082621" cy="369332"/>
          </a:xfrm>
          <a:prstGeom prst="rect">
            <a:avLst/>
          </a:prstGeom>
          <a:noFill/>
        </p:spPr>
        <p:txBody>
          <a:bodyPr wrap="none" rtlCol="0">
            <a:spAutoFit/>
          </a:bodyPr>
          <a:lstStyle/>
          <a:p>
            <a:r>
              <a:rPr lang="en-US" dirty="0" smtClean="0">
                <a:solidFill>
                  <a:srgbClr val="000000"/>
                </a:solidFill>
              </a:rPr>
              <a:t>Thermal Levitation</a:t>
            </a:r>
            <a:endParaRPr lang="en-US" dirty="0">
              <a:solidFill>
                <a:srgbClr val="000000"/>
              </a:solidFill>
            </a:endParaRPr>
          </a:p>
        </p:txBody>
      </p:sp>
      <p:cxnSp>
        <p:nvCxnSpPr>
          <p:cNvPr id="18" name="Straight Arrow Connector 29"/>
          <p:cNvCxnSpPr>
            <a:cxnSpLocks noChangeShapeType="1"/>
          </p:cNvCxnSpPr>
          <p:nvPr/>
        </p:nvCxnSpPr>
        <p:spPr bwMode="auto">
          <a:xfrm>
            <a:off x="5649333" y="4191000"/>
            <a:ext cx="1335846" cy="914400"/>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pic>
        <p:nvPicPr>
          <p:cNvPr id="20" name="Picture 2" descr="Related image"/>
          <p:cNvPicPr>
            <a:picLocks noGrp="1" noChangeAspect="1" noChangeArrowheads="1"/>
          </p:cNvPicPr>
          <p:nvPr>
            <p:ph idx="1"/>
          </p:nvPr>
        </p:nvPicPr>
        <p:blipFill rotWithShape="1">
          <a:blip r:embed="rId8" cstate="print">
            <a:extLst>
              <a:ext uri="{28A0092B-C50C-407E-A947-70E740481C1C}">
                <a14:useLocalDpi xmlns:a14="http://schemas.microsoft.com/office/drawing/2010/main" val="0"/>
              </a:ext>
            </a:extLst>
          </a:blip>
          <a:srcRect l="6507" r="7858"/>
          <a:stretch/>
        </p:blipFill>
        <p:spPr bwMode="auto">
          <a:xfrm>
            <a:off x="3292218" y="4985847"/>
            <a:ext cx="1824038" cy="164355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9"/>
          <p:cNvCxnSpPr>
            <a:cxnSpLocks noChangeShapeType="1"/>
          </p:cNvCxnSpPr>
          <p:nvPr/>
        </p:nvCxnSpPr>
        <p:spPr bwMode="auto">
          <a:xfrm flipH="1">
            <a:off x="4249488" y="4229099"/>
            <a:ext cx="112712" cy="650247"/>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sp>
        <p:nvSpPr>
          <p:cNvPr id="27" name="TextBox 22"/>
          <p:cNvSpPr txBox="1">
            <a:spLocks noChangeArrowheads="1"/>
          </p:cNvSpPr>
          <p:nvPr/>
        </p:nvSpPr>
        <p:spPr bwMode="auto">
          <a:xfrm>
            <a:off x="5118099" y="5096470"/>
            <a:ext cx="197607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80000"/>
              <a:buFont typeface="Wingdings 2" pitchFamily="33" charset="2"/>
              <a:buChar char=""/>
              <a:defRPr sz="3200">
                <a:solidFill>
                  <a:schemeClr val="tx1"/>
                </a:solidFill>
                <a:latin typeface="Gill Sans MT" pitchFamily="33" charset="-18"/>
                <a:ea typeface="ＭＳ Ｐゴシック" pitchFamily="33" charset="-128"/>
              </a:defRPr>
            </a:lvl1pPr>
            <a:lvl2pPr marL="37931725" indent="-37474525" eaLnBrk="0" hangingPunct="0">
              <a:spcBef>
                <a:spcPts val="550"/>
              </a:spcBef>
              <a:buClr>
                <a:schemeClr val="accent1"/>
              </a:buClr>
              <a:buFont typeface="Verdana" pitchFamily="33" charset="0"/>
              <a:buChar char="◦"/>
              <a:defRPr sz="2800">
                <a:solidFill>
                  <a:schemeClr val="tx1"/>
                </a:solidFill>
                <a:latin typeface="Gill Sans MT" pitchFamily="33" charset="-18"/>
                <a:ea typeface="ＭＳ Ｐゴシック" pitchFamily="33" charset="-128"/>
              </a:defRPr>
            </a:lvl2pPr>
            <a:lvl3pPr marL="885825" indent="-228600" eaLnBrk="0" hangingPunct="0">
              <a:spcBef>
                <a:spcPct val="20000"/>
              </a:spcBef>
              <a:buClr>
                <a:schemeClr val="accent2"/>
              </a:buClr>
              <a:buFont typeface="Wingdings 2" pitchFamily="33" charset="2"/>
              <a:buChar char=""/>
              <a:defRPr sz="2400">
                <a:solidFill>
                  <a:schemeClr val="tx1"/>
                </a:solidFill>
                <a:latin typeface="Gill Sans MT" pitchFamily="33" charset="-18"/>
                <a:ea typeface="ＭＳ Ｐゴシック" pitchFamily="33" charset="-128"/>
              </a:defRPr>
            </a:lvl3pPr>
            <a:lvl4pPr marL="1096963" indent="-173038" eaLnBrk="0" hangingPunct="0">
              <a:spcBef>
                <a:spcPct val="20000"/>
              </a:spcBef>
              <a:buClr>
                <a:srgbClr val="C32D2E"/>
              </a:buClr>
              <a:buFont typeface="Wingdings 2" pitchFamily="33" charset="2"/>
              <a:buChar char=""/>
              <a:defRPr sz="2000">
                <a:solidFill>
                  <a:schemeClr val="tx1"/>
                </a:solidFill>
                <a:latin typeface="Gill Sans MT" pitchFamily="33" charset="-18"/>
                <a:ea typeface="ＭＳ Ｐゴシック" pitchFamily="33" charset="-128"/>
              </a:defRPr>
            </a:lvl4pPr>
            <a:lvl5pPr marL="1296988" indent="-182563" eaLnBrk="0" hangingPunct="0">
              <a:spcBef>
                <a:spcPct val="20000"/>
              </a:spcBef>
              <a:buClr>
                <a:srgbClr val="84AA33"/>
              </a:buClr>
              <a:buFont typeface="Wingdings 2" pitchFamily="33" charset="2"/>
              <a:buChar char=""/>
              <a:defRPr sz="2000">
                <a:solidFill>
                  <a:schemeClr val="tx1"/>
                </a:solidFill>
                <a:latin typeface="Gill Sans MT" pitchFamily="33" charset="-18"/>
                <a:ea typeface="ＭＳ Ｐゴシック" pitchFamily="33" charset="-128"/>
              </a:defRPr>
            </a:lvl5pPr>
            <a:lvl6pPr marL="17541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6pPr>
            <a:lvl7pPr marL="22113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7pPr>
            <a:lvl8pPr marL="26685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8pPr>
            <a:lvl9pPr marL="31257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9pPr>
          </a:lstStyle>
          <a:p>
            <a:pPr defTabSz="457200" eaLnBrk="1" fontAlgn="base" hangingPunct="1">
              <a:spcBef>
                <a:spcPct val="0"/>
              </a:spcBef>
              <a:spcAft>
                <a:spcPct val="0"/>
              </a:spcAft>
              <a:buClrTx/>
              <a:buSzTx/>
              <a:buFontTx/>
              <a:buNone/>
            </a:pPr>
            <a:r>
              <a:rPr lang="en-US" altLang="en-US" sz="1800" dirty="0" smtClean="0">
                <a:solidFill>
                  <a:srgbClr val="FF0000"/>
                </a:solidFill>
              </a:rPr>
              <a:t>Particle Physics</a:t>
            </a:r>
          </a:p>
          <a:p>
            <a:pPr defTabSz="457200" eaLnBrk="1" fontAlgn="base" hangingPunct="1">
              <a:spcBef>
                <a:spcPct val="0"/>
              </a:spcBef>
              <a:spcAft>
                <a:spcPct val="0"/>
              </a:spcAft>
              <a:buClrTx/>
              <a:buSzTx/>
              <a:buFontTx/>
              <a:buNone/>
            </a:pPr>
            <a:r>
              <a:rPr lang="en-US" altLang="en-US" sz="1800" dirty="0" smtClean="0">
                <a:solidFill>
                  <a:prstClr val="black"/>
                </a:solidFill>
              </a:rPr>
              <a:t>Jet formation</a:t>
            </a:r>
          </a:p>
          <a:p>
            <a:pPr defTabSz="457200" eaLnBrk="1" fontAlgn="base" hangingPunct="1">
              <a:spcBef>
                <a:spcPct val="0"/>
              </a:spcBef>
              <a:spcAft>
                <a:spcPct val="0"/>
              </a:spcAft>
              <a:buClrTx/>
              <a:buSzTx/>
              <a:buFontTx/>
              <a:buNone/>
            </a:pPr>
            <a:r>
              <a:rPr lang="en-US" altLang="en-US" sz="1800" dirty="0" err="1" smtClean="0"/>
              <a:t>Matterwave</a:t>
            </a:r>
            <a:r>
              <a:rPr lang="en-US" altLang="en-US" sz="1800" dirty="0" smtClean="0"/>
              <a:t> HHG</a:t>
            </a:r>
            <a:endParaRPr lang="en-US" altLang="en-US" sz="1800" dirty="0" smtClean="0"/>
          </a:p>
          <a:p>
            <a:pPr defTabSz="457200" eaLnBrk="1" fontAlgn="base" hangingPunct="1">
              <a:spcBef>
                <a:spcPct val="0"/>
              </a:spcBef>
              <a:spcAft>
                <a:spcPct val="0"/>
              </a:spcAft>
              <a:buClrTx/>
              <a:buSzTx/>
              <a:buFontTx/>
              <a:buNone/>
            </a:pPr>
            <a:r>
              <a:rPr lang="en-US" altLang="en-US" sz="1800" dirty="0" smtClean="0"/>
              <a:t>Pattern recognition</a:t>
            </a:r>
          </a:p>
          <a:p>
            <a:pPr defTabSz="457200" eaLnBrk="1" fontAlgn="base" hangingPunct="1">
              <a:spcBef>
                <a:spcPct val="0"/>
              </a:spcBef>
              <a:spcAft>
                <a:spcPct val="0"/>
              </a:spcAft>
              <a:buClrTx/>
              <a:buSzTx/>
              <a:buFontTx/>
              <a:buNone/>
            </a:pPr>
            <a:endParaRPr lang="en-US" altLang="en-US" sz="1800" dirty="0" smtClean="0">
              <a:solidFill>
                <a:srgbClr val="000000"/>
              </a:solidFill>
            </a:endParaRPr>
          </a:p>
        </p:txBody>
      </p:sp>
    </p:spTree>
    <p:extLst>
      <p:ext uri="{BB962C8B-B14F-4D97-AF65-F5344CB8AC3E}">
        <p14:creationId xmlns:p14="http://schemas.microsoft.com/office/powerpoint/2010/main" val="18724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p:bldP spid="8216" grpId="0"/>
      <p:bldP spid="8209" grpId="0"/>
      <p:bldP spid="15"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3" name="TextBox 22"/>
          <p:cNvSpPr txBox="1">
            <a:spLocks noChangeArrowheads="1"/>
          </p:cNvSpPr>
          <p:nvPr/>
        </p:nvSpPr>
        <p:spPr bwMode="auto">
          <a:xfrm>
            <a:off x="76200" y="5352871"/>
            <a:ext cx="27305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80000"/>
              <a:buFont typeface="Wingdings 2" pitchFamily="33" charset="2"/>
              <a:buChar char=""/>
              <a:defRPr sz="3200">
                <a:solidFill>
                  <a:schemeClr val="tx1"/>
                </a:solidFill>
                <a:latin typeface="Gill Sans MT" pitchFamily="33" charset="-18"/>
                <a:ea typeface="ＭＳ Ｐゴシック" pitchFamily="33" charset="-128"/>
              </a:defRPr>
            </a:lvl1pPr>
            <a:lvl2pPr marL="37931725" indent="-37474525" eaLnBrk="0" hangingPunct="0">
              <a:spcBef>
                <a:spcPts val="550"/>
              </a:spcBef>
              <a:buClr>
                <a:schemeClr val="accent1"/>
              </a:buClr>
              <a:buFont typeface="Verdana" pitchFamily="33" charset="0"/>
              <a:buChar char="◦"/>
              <a:defRPr sz="2800">
                <a:solidFill>
                  <a:schemeClr val="tx1"/>
                </a:solidFill>
                <a:latin typeface="Gill Sans MT" pitchFamily="33" charset="-18"/>
                <a:ea typeface="ＭＳ Ｐゴシック" pitchFamily="33" charset="-128"/>
              </a:defRPr>
            </a:lvl2pPr>
            <a:lvl3pPr marL="885825" indent="-228600" eaLnBrk="0" hangingPunct="0">
              <a:spcBef>
                <a:spcPct val="20000"/>
              </a:spcBef>
              <a:buClr>
                <a:schemeClr val="accent2"/>
              </a:buClr>
              <a:buFont typeface="Wingdings 2" pitchFamily="33" charset="2"/>
              <a:buChar char=""/>
              <a:defRPr sz="2400">
                <a:solidFill>
                  <a:schemeClr val="tx1"/>
                </a:solidFill>
                <a:latin typeface="Gill Sans MT" pitchFamily="33" charset="-18"/>
                <a:ea typeface="ＭＳ Ｐゴシック" pitchFamily="33" charset="-128"/>
              </a:defRPr>
            </a:lvl3pPr>
            <a:lvl4pPr marL="1096963" indent="-173038" eaLnBrk="0" hangingPunct="0">
              <a:spcBef>
                <a:spcPct val="20000"/>
              </a:spcBef>
              <a:buClr>
                <a:srgbClr val="C32D2E"/>
              </a:buClr>
              <a:buFont typeface="Wingdings 2" pitchFamily="33" charset="2"/>
              <a:buChar char=""/>
              <a:defRPr sz="2000">
                <a:solidFill>
                  <a:schemeClr val="tx1"/>
                </a:solidFill>
                <a:latin typeface="Gill Sans MT" pitchFamily="33" charset="-18"/>
                <a:ea typeface="ＭＳ Ｐゴシック" pitchFamily="33" charset="-128"/>
              </a:defRPr>
            </a:lvl4pPr>
            <a:lvl5pPr marL="1296988" indent="-182563" eaLnBrk="0" hangingPunct="0">
              <a:spcBef>
                <a:spcPct val="20000"/>
              </a:spcBef>
              <a:buClr>
                <a:srgbClr val="84AA33"/>
              </a:buClr>
              <a:buFont typeface="Wingdings 2" pitchFamily="33" charset="2"/>
              <a:buChar char=""/>
              <a:defRPr sz="2000">
                <a:solidFill>
                  <a:schemeClr val="tx1"/>
                </a:solidFill>
                <a:latin typeface="Gill Sans MT" pitchFamily="33" charset="-18"/>
                <a:ea typeface="ＭＳ Ｐゴシック" pitchFamily="33" charset="-128"/>
              </a:defRPr>
            </a:lvl5pPr>
            <a:lvl6pPr marL="17541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6pPr>
            <a:lvl7pPr marL="22113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7pPr>
            <a:lvl8pPr marL="26685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8pPr>
            <a:lvl9pPr marL="31257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9pPr>
          </a:lstStyle>
          <a:p>
            <a:pPr defTabSz="457200" eaLnBrk="1" fontAlgn="base" hangingPunct="1">
              <a:spcBef>
                <a:spcPct val="0"/>
              </a:spcBef>
              <a:spcAft>
                <a:spcPct val="0"/>
              </a:spcAft>
              <a:buClrTx/>
              <a:buSzTx/>
              <a:buFontTx/>
              <a:buNone/>
            </a:pPr>
            <a:r>
              <a:rPr lang="en-US" altLang="en-US" sz="1800" dirty="0" smtClean="0">
                <a:solidFill>
                  <a:srgbClr val="FF0000"/>
                </a:solidFill>
              </a:rPr>
              <a:t>Cosmology</a:t>
            </a:r>
          </a:p>
          <a:p>
            <a:pPr defTabSz="457200" eaLnBrk="1" fontAlgn="base" hangingPunct="1">
              <a:spcBef>
                <a:spcPct val="0"/>
              </a:spcBef>
              <a:spcAft>
                <a:spcPct val="0"/>
              </a:spcAft>
              <a:buClrTx/>
              <a:buSzTx/>
              <a:buFontTx/>
              <a:buNone/>
            </a:pPr>
            <a:r>
              <a:rPr lang="en-US" altLang="en-US" sz="1800" dirty="0" smtClean="0">
                <a:solidFill>
                  <a:prstClr val="black"/>
                </a:solidFill>
              </a:rPr>
              <a:t>Sakharov oscillations</a:t>
            </a:r>
          </a:p>
          <a:p>
            <a:pPr defTabSz="457200" eaLnBrk="1" fontAlgn="base" hangingPunct="1">
              <a:spcBef>
                <a:spcPct val="0"/>
              </a:spcBef>
              <a:spcAft>
                <a:spcPct val="0"/>
              </a:spcAft>
              <a:buClrTx/>
              <a:buSzTx/>
              <a:buFontTx/>
              <a:buNone/>
            </a:pPr>
            <a:r>
              <a:rPr lang="en-US" altLang="en-US" sz="1800" dirty="0" smtClean="0">
                <a:solidFill>
                  <a:prstClr val="black"/>
                </a:solidFill>
              </a:rPr>
              <a:t>Kibble mechanism</a:t>
            </a:r>
          </a:p>
          <a:p>
            <a:pPr defTabSz="457200" eaLnBrk="1" fontAlgn="base" hangingPunct="1">
              <a:spcBef>
                <a:spcPct val="0"/>
              </a:spcBef>
              <a:spcAft>
                <a:spcPct val="0"/>
              </a:spcAft>
              <a:buClrTx/>
              <a:buSzTx/>
              <a:buFontTx/>
              <a:buNone/>
            </a:pPr>
            <a:r>
              <a:rPr lang="en-US" altLang="en-US" sz="1800" dirty="0" smtClean="0">
                <a:solidFill>
                  <a:srgbClr val="3333FF"/>
                </a:solidFill>
              </a:rPr>
              <a:t>Inflation</a:t>
            </a:r>
          </a:p>
          <a:p>
            <a:pPr defTabSz="457200" eaLnBrk="1" fontAlgn="base" hangingPunct="1">
              <a:spcBef>
                <a:spcPct val="0"/>
              </a:spcBef>
              <a:spcAft>
                <a:spcPct val="0"/>
              </a:spcAft>
              <a:buClrTx/>
              <a:buSzTx/>
              <a:buFontTx/>
              <a:buNone/>
            </a:pPr>
            <a:r>
              <a:rPr lang="en-US" altLang="en-US" sz="1800" dirty="0" smtClean="0">
                <a:solidFill>
                  <a:srgbClr val="3333FF"/>
                </a:solidFill>
              </a:rPr>
              <a:t>Hawking-Unruh radiation</a:t>
            </a:r>
            <a:endParaRPr lang="en-US" altLang="en-US" sz="1800" dirty="0" smtClean="0">
              <a:solidFill>
                <a:srgbClr val="3333FF"/>
              </a:solidFill>
            </a:endParaRPr>
          </a:p>
        </p:txBody>
      </p:sp>
      <p:pic>
        <p:nvPicPr>
          <p:cNvPr id="921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76" y="4191000"/>
            <a:ext cx="2290286" cy="1145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0664" y="274638"/>
            <a:ext cx="8713787" cy="1143000"/>
          </a:xfrm>
        </p:spPr>
        <p:txBody>
          <a:bodyPr vert="horz" wrap="square" lIns="91440" tIns="45720" rIns="91440" bIns="45720" numCol="1" anchorCtr="0" compatLnSpc="1">
            <a:prstTxWarp prst="textNoShape">
              <a:avLst/>
            </a:prstTxWarp>
          </a:bodyPr>
          <a:lstStyle/>
          <a:p>
            <a:pPr eaLnBrk="1" hangingPunct="1">
              <a:defRPr/>
            </a:pPr>
            <a:r>
              <a:rPr lang="en-US" altLang="en-US" sz="4000" dirty="0" smtClean="0">
                <a:effectLst>
                  <a:outerShdw blurRad="38100" dist="38100" dir="2700000" algn="tl">
                    <a:srgbClr val="C0C0C0"/>
                  </a:outerShdw>
                </a:effectLst>
                <a:ea typeface="ＭＳ Ｐゴシック" pitchFamily="33" charset="-128"/>
              </a:rPr>
              <a:t>Cold atom research at </a:t>
            </a:r>
            <a:r>
              <a:rPr lang="en-US" altLang="en-US" sz="4000" dirty="0" err="1" smtClean="0">
                <a:effectLst>
                  <a:outerShdw blurRad="38100" dist="38100" dir="2700000" algn="tl">
                    <a:srgbClr val="C0C0C0"/>
                  </a:outerShdw>
                </a:effectLst>
                <a:ea typeface="ＭＳ Ｐゴシック" pitchFamily="33" charset="-128"/>
              </a:rPr>
              <a:t>UChicago</a:t>
            </a:r>
            <a:endParaRPr lang="en-US" altLang="en-US" sz="4000" dirty="0" smtClean="0">
              <a:effectLst>
                <a:outerShdw blurRad="38100" dist="38100" dir="2700000" algn="tl">
                  <a:srgbClr val="C0C0C0"/>
                </a:outerShdw>
              </a:effectLst>
              <a:ea typeface="ＭＳ Ｐゴシック" pitchFamily="33" charset="-128"/>
            </a:endParaRPr>
          </a:p>
        </p:txBody>
      </p:sp>
      <p:pic>
        <p:nvPicPr>
          <p:cNvPr id="8197" name="Picture 5"/>
          <p:cNvPicPr>
            <a:picLocks noChangeAspect="1"/>
          </p:cNvPicPr>
          <p:nvPr/>
        </p:nvPicPr>
        <p:blipFill>
          <a:blip r:embed="rId3">
            <a:extLst>
              <a:ext uri="{28A0092B-C50C-407E-A947-70E740481C1C}">
                <a14:useLocalDpi xmlns:a14="http://schemas.microsoft.com/office/drawing/2010/main" val="0"/>
              </a:ext>
            </a:extLst>
          </a:blip>
          <a:srcRect l="10098" t="51761" r="5403" b="13335"/>
          <a:stretch>
            <a:fillRect/>
          </a:stretch>
        </p:blipFill>
        <p:spPr bwMode="auto">
          <a:xfrm>
            <a:off x="3051176" y="2719388"/>
            <a:ext cx="26638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15" name="Straight Arrow Connector 10"/>
          <p:cNvCxnSpPr>
            <a:cxnSpLocks noChangeShapeType="1"/>
          </p:cNvCxnSpPr>
          <p:nvPr/>
        </p:nvCxnSpPr>
        <p:spPr bwMode="auto">
          <a:xfrm flipH="1" flipV="1">
            <a:off x="2040499" y="2839266"/>
            <a:ext cx="1010676" cy="385740"/>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sp>
        <p:nvSpPr>
          <p:cNvPr id="8216" name="TextBox 11"/>
          <p:cNvSpPr txBox="1">
            <a:spLocks noChangeArrowheads="1"/>
          </p:cNvSpPr>
          <p:nvPr/>
        </p:nvSpPr>
        <p:spPr bwMode="auto">
          <a:xfrm>
            <a:off x="381001" y="2990671"/>
            <a:ext cx="21648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80000"/>
              <a:buFont typeface="Wingdings 2" pitchFamily="33" charset="2"/>
              <a:buChar char=""/>
              <a:defRPr sz="3200">
                <a:solidFill>
                  <a:schemeClr val="tx1"/>
                </a:solidFill>
                <a:latin typeface="Gill Sans MT" pitchFamily="33" charset="-18"/>
                <a:ea typeface="ＭＳ Ｐゴシック" pitchFamily="33" charset="-128"/>
              </a:defRPr>
            </a:lvl1pPr>
            <a:lvl2pPr marL="37931725" indent="-37474525" eaLnBrk="0" hangingPunct="0">
              <a:spcBef>
                <a:spcPts val="550"/>
              </a:spcBef>
              <a:buClr>
                <a:schemeClr val="accent1"/>
              </a:buClr>
              <a:buFont typeface="Verdana" pitchFamily="33" charset="0"/>
              <a:buChar char="◦"/>
              <a:defRPr sz="2800">
                <a:solidFill>
                  <a:schemeClr val="tx1"/>
                </a:solidFill>
                <a:latin typeface="Gill Sans MT" pitchFamily="33" charset="-18"/>
                <a:ea typeface="ＭＳ Ｐゴシック" pitchFamily="33" charset="-128"/>
              </a:defRPr>
            </a:lvl2pPr>
            <a:lvl3pPr marL="885825" indent="-228600" eaLnBrk="0" hangingPunct="0">
              <a:spcBef>
                <a:spcPct val="20000"/>
              </a:spcBef>
              <a:buClr>
                <a:schemeClr val="accent2"/>
              </a:buClr>
              <a:buFont typeface="Wingdings 2" pitchFamily="33" charset="2"/>
              <a:buChar char=""/>
              <a:defRPr sz="2400">
                <a:solidFill>
                  <a:schemeClr val="tx1"/>
                </a:solidFill>
                <a:latin typeface="Gill Sans MT" pitchFamily="33" charset="-18"/>
                <a:ea typeface="ＭＳ Ｐゴシック" pitchFamily="33" charset="-128"/>
              </a:defRPr>
            </a:lvl3pPr>
            <a:lvl4pPr marL="1096963" indent="-173038" eaLnBrk="0" hangingPunct="0">
              <a:spcBef>
                <a:spcPct val="20000"/>
              </a:spcBef>
              <a:buClr>
                <a:srgbClr val="C32D2E"/>
              </a:buClr>
              <a:buFont typeface="Wingdings 2" pitchFamily="33" charset="2"/>
              <a:buChar char=""/>
              <a:defRPr sz="2000">
                <a:solidFill>
                  <a:schemeClr val="tx1"/>
                </a:solidFill>
                <a:latin typeface="Gill Sans MT" pitchFamily="33" charset="-18"/>
                <a:ea typeface="ＭＳ Ｐゴシック" pitchFamily="33" charset="-128"/>
              </a:defRPr>
            </a:lvl4pPr>
            <a:lvl5pPr marL="1296988" indent="-182563" eaLnBrk="0" hangingPunct="0">
              <a:spcBef>
                <a:spcPct val="20000"/>
              </a:spcBef>
              <a:buClr>
                <a:srgbClr val="84AA33"/>
              </a:buClr>
              <a:buFont typeface="Wingdings 2" pitchFamily="33" charset="2"/>
              <a:buChar char=""/>
              <a:defRPr sz="2000">
                <a:solidFill>
                  <a:schemeClr val="tx1"/>
                </a:solidFill>
                <a:latin typeface="Gill Sans MT" pitchFamily="33" charset="-18"/>
                <a:ea typeface="ＭＳ Ｐゴシック" pitchFamily="33" charset="-128"/>
              </a:defRPr>
            </a:lvl5pPr>
            <a:lvl6pPr marL="17541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6pPr>
            <a:lvl7pPr marL="22113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7pPr>
            <a:lvl8pPr marL="26685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8pPr>
            <a:lvl9pPr marL="31257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9pPr>
          </a:lstStyle>
          <a:p>
            <a:pPr defTabSz="457200" eaLnBrk="1" fontAlgn="base" hangingPunct="1">
              <a:spcBef>
                <a:spcPct val="0"/>
              </a:spcBef>
              <a:spcAft>
                <a:spcPct val="0"/>
              </a:spcAft>
              <a:buClrTx/>
              <a:buSzTx/>
              <a:buFontTx/>
              <a:buNone/>
            </a:pPr>
            <a:r>
              <a:rPr lang="en-US" altLang="en-US" sz="1800" dirty="0" smtClean="0">
                <a:solidFill>
                  <a:srgbClr val="FF0000"/>
                </a:solidFill>
              </a:rPr>
              <a:t>Nuclear Physics:</a:t>
            </a:r>
          </a:p>
          <a:p>
            <a:pPr defTabSz="457200" eaLnBrk="1" fontAlgn="base" hangingPunct="1">
              <a:spcBef>
                <a:spcPct val="0"/>
              </a:spcBef>
              <a:spcAft>
                <a:spcPct val="0"/>
              </a:spcAft>
              <a:buClrTx/>
              <a:buSzTx/>
              <a:buFontTx/>
              <a:buNone/>
            </a:pPr>
            <a:r>
              <a:rPr lang="en-US" altLang="en-US" sz="1800" dirty="0" err="1" smtClean="0">
                <a:solidFill>
                  <a:prstClr val="black"/>
                </a:solidFill>
              </a:rPr>
              <a:t>Feshbach</a:t>
            </a:r>
            <a:r>
              <a:rPr lang="en-US" altLang="en-US" sz="1800" dirty="0" smtClean="0">
                <a:solidFill>
                  <a:prstClr val="black"/>
                </a:solidFill>
              </a:rPr>
              <a:t> molecules</a:t>
            </a:r>
          </a:p>
          <a:p>
            <a:pPr defTabSz="457200" eaLnBrk="1" fontAlgn="base" hangingPunct="1">
              <a:spcBef>
                <a:spcPct val="0"/>
              </a:spcBef>
              <a:spcAft>
                <a:spcPct val="0"/>
              </a:spcAft>
              <a:buClrTx/>
              <a:buSzTx/>
              <a:buFontTx/>
              <a:buNone/>
            </a:pPr>
            <a:r>
              <a:rPr lang="en-US" altLang="en-US" sz="1800" dirty="0" err="1" smtClean="0">
                <a:solidFill>
                  <a:prstClr val="black"/>
                </a:solidFill>
              </a:rPr>
              <a:t>Efimov</a:t>
            </a:r>
            <a:r>
              <a:rPr lang="en-US" altLang="en-US" sz="1800" dirty="0" smtClean="0">
                <a:solidFill>
                  <a:prstClr val="black"/>
                </a:solidFill>
              </a:rPr>
              <a:t> physics</a:t>
            </a:r>
          </a:p>
        </p:txBody>
      </p:sp>
      <p:cxnSp>
        <p:nvCxnSpPr>
          <p:cNvPr id="8211" name="Straight Arrow Connector 12"/>
          <p:cNvCxnSpPr>
            <a:cxnSpLocks noChangeShapeType="1"/>
          </p:cNvCxnSpPr>
          <p:nvPr/>
        </p:nvCxnSpPr>
        <p:spPr bwMode="auto">
          <a:xfrm flipH="1">
            <a:off x="2545838" y="4267200"/>
            <a:ext cx="806962" cy="574047"/>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pic>
        <p:nvPicPr>
          <p:cNvPr id="8202" name="Picture 27" descr="logo.cmyk.maroon.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1176" y="1797050"/>
            <a:ext cx="26876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08" name="Straight Arrow Connector 29"/>
          <p:cNvCxnSpPr>
            <a:cxnSpLocks noChangeShapeType="1"/>
          </p:cNvCxnSpPr>
          <p:nvPr/>
        </p:nvCxnSpPr>
        <p:spPr bwMode="auto">
          <a:xfrm flipV="1">
            <a:off x="5738814" y="2741616"/>
            <a:ext cx="688975" cy="455611"/>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sp>
        <p:nvSpPr>
          <p:cNvPr id="8209" name="TextBox 32"/>
          <p:cNvSpPr txBox="1">
            <a:spLocks noChangeArrowheads="1"/>
          </p:cNvSpPr>
          <p:nvPr/>
        </p:nvSpPr>
        <p:spPr bwMode="auto">
          <a:xfrm>
            <a:off x="6565816" y="3299859"/>
            <a:ext cx="30353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80000"/>
              <a:buFont typeface="Wingdings 2" pitchFamily="33" charset="2"/>
              <a:buChar char=""/>
              <a:defRPr sz="3200">
                <a:solidFill>
                  <a:schemeClr val="tx1"/>
                </a:solidFill>
                <a:latin typeface="Gill Sans MT" pitchFamily="33" charset="-18"/>
                <a:ea typeface="ＭＳ Ｐゴシック" pitchFamily="33" charset="-128"/>
              </a:defRPr>
            </a:lvl1pPr>
            <a:lvl2pPr marL="37931725" indent="-37474525" eaLnBrk="0" hangingPunct="0">
              <a:spcBef>
                <a:spcPts val="550"/>
              </a:spcBef>
              <a:buClr>
                <a:schemeClr val="accent1"/>
              </a:buClr>
              <a:buFont typeface="Verdana" pitchFamily="33" charset="0"/>
              <a:buChar char="◦"/>
              <a:defRPr sz="2800">
                <a:solidFill>
                  <a:schemeClr val="tx1"/>
                </a:solidFill>
                <a:latin typeface="Gill Sans MT" pitchFamily="33" charset="-18"/>
                <a:ea typeface="ＭＳ Ｐゴシック" pitchFamily="33" charset="-128"/>
              </a:defRPr>
            </a:lvl2pPr>
            <a:lvl3pPr marL="885825" indent="-228600" eaLnBrk="0" hangingPunct="0">
              <a:spcBef>
                <a:spcPct val="20000"/>
              </a:spcBef>
              <a:buClr>
                <a:schemeClr val="accent2"/>
              </a:buClr>
              <a:buFont typeface="Wingdings 2" pitchFamily="33" charset="2"/>
              <a:buChar char=""/>
              <a:defRPr sz="2400">
                <a:solidFill>
                  <a:schemeClr val="tx1"/>
                </a:solidFill>
                <a:latin typeface="Gill Sans MT" pitchFamily="33" charset="-18"/>
                <a:ea typeface="ＭＳ Ｐゴシック" pitchFamily="33" charset="-128"/>
              </a:defRPr>
            </a:lvl3pPr>
            <a:lvl4pPr marL="1096963" indent="-173038" eaLnBrk="0" hangingPunct="0">
              <a:spcBef>
                <a:spcPct val="20000"/>
              </a:spcBef>
              <a:buClr>
                <a:srgbClr val="C32D2E"/>
              </a:buClr>
              <a:buFont typeface="Wingdings 2" pitchFamily="33" charset="2"/>
              <a:buChar char=""/>
              <a:defRPr sz="2000">
                <a:solidFill>
                  <a:schemeClr val="tx1"/>
                </a:solidFill>
                <a:latin typeface="Gill Sans MT" pitchFamily="33" charset="-18"/>
                <a:ea typeface="ＭＳ Ｐゴシック" pitchFamily="33" charset="-128"/>
              </a:defRPr>
            </a:lvl4pPr>
            <a:lvl5pPr marL="1296988" indent="-182563" eaLnBrk="0" hangingPunct="0">
              <a:spcBef>
                <a:spcPct val="20000"/>
              </a:spcBef>
              <a:buClr>
                <a:srgbClr val="84AA33"/>
              </a:buClr>
              <a:buFont typeface="Wingdings 2" pitchFamily="33" charset="2"/>
              <a:buChar char=""/>
              <a:defRPr sz="2000">
                <a:solidFill>
                  <a:schemeClr val="tx1"/>
                </a:solidFill>
                <a:latin typeface="Gill Sans MT" pitchFamily="33" charset="-18"/>
                <a:ea typeface="ＭＳ Ｐゴシック" pitchFamily="33" charset="-128"/>
              </a:defRPr>
            </a:lvl5pPr>
            <a:lvl6pPr marL="17541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6pPr>
            <a:lvl7pPr marL="22113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7pPr>
            <a:lvl8pPr marL="26685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8pPr>
            <a:lvl9pPr marL="31257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9pPr>
          </a:lstStyle>
          <a:p>
            <a:pPr defTabSz="457200" eaLnBrk="1" fontAlgn="base" hangingPunct="1">
              <a:spcBef>
                <a:spcPct val="0"/>
              </a:spcBef>
              <a:spcAft>
                <a:spcPct val="0"/>
              </a:spcAft>
              <a:buClrTx/>
              <a:buSzTx/>
              <a:buFontTx/>
              <a:buNone/>
            </a:pPr>
            <a:r>
              <a:rPr lang="en-US" altLang="en-US" sz="1800" dirty="0" smtClean="0">
                <a:solidFill>
                  <a:srgbClr val="FF0000"/>
                </a:solidFill>
              </a:rPr>
              <a:t>Condensed Matter:</a:t>
            </a:r>
          </a:p>
          <a:p>
            <a:pPr defTabSz="457200" eaLnBrk="1" fontAlgn="base" hangingPunct="1">
              <a:spcBef>
                <a:spcPct val="0"/>
              </a:spcBef>
              <a:spcAft>
                <a:spcPct val="0"/>
              </a:spcAft>
              <a:buClrTx/>
              <a:buSzTx/>
              <a:buFontTx/>
              <a:buNone/>
            </a:pPr>
            <a:r>
              <a:rPr lang="en-US" altLang="en-US" sz="1800" dirty="0" smtClean="0">
                <a:solidFill>
                  <a:prstClr val="black"/>
                </a:solidFill>
              </a:rPr>
              <a:t>Quantum criticality</a:t>
            </a:r>
          </a:p>
          <a:p>
            <a:pPr defTabSz="457200" eaLnBrk="1" fontAlgn="base" hangingPunct="1">
              <a:spcBef>
                <a:spcPct val="0"/>
              </a:spcBef>
              <a:spcAft>
                <a:spcPct val="0"/>
              </a:spcAft>
              <a:buClrTx/>
              <a:buSzTx/>
              <a:buFontTx/>
              <a:buNone/>
            </a:pPr>
            <a:r>
              <a:rPr lang="en-US" altLang="en-US" sz="1800" dirty="0" smtClean="0">
                <a:solidFill>
                  <a:srgbClr val="000000"/>
                </a:solidFill>
              </a:rPr>
              <a:t>Exotic </a:t>
            </a:r>
            <a:r>
              <a:rPr lang="en-US" altLang="en-US" sz="1800" dirty="0" smtClean="0">
                <a:solidFill>
                  <a:srgbClr val="000000"/>
                </a:solidFill>
              </a:rPr>
              <a:t>excitations</a:t>
            </a:r>
          </a:p>
          <a:p>
            <a:pPr defTabSz="457200" eaLnBrk="1" fontAlgn="base" hangingPunct="1">
              <a:spcBef>
                <a:spcPct val="0"/>
              </a:spcBef>
              <a:spcAft>
                <a:spcPct val="0"/>
              </a:spcAft>
              <a:buClrTx/>
              <a:buSzTx/>
              <a:buFontTx/>
              <a:buNone/>
            </a:pPr>
            <a:r>
              <a:rPr lang="en-US" altLang="en-US" sz="1800" dirty="0" smtClean="0">
                <a:solidFill>
                  <a:srgbClr val="3333FF"/>
                </a:solidFill>
              </a:rPr>
              <a:t>Mediated interactions</a:t>
            </a:r>
            <a:endParaRPr lang="en-US" altLang="en-US" sz="1800" dirty="0" smtClean="0">
              <a:solidFill>
                <a:srgbClr val="3333FF"/>
              </a:solidFill>
            </a:endParaRPr>
          </a:p>
        </p:txBody>
      </p:sp>
      <p:pic>
        <p:nvPicPr>
          <p:cNvPr id="8210" name="Picture 3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90484" y="1676400"/>
            <a:ext cx="1767716" cy="1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6" descr="Image result for c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4" name="Picture 2" descr="hoyle state, Sir Fred Hoyle, physics, primordial nucleus, elements of life, astrophysics, triple alpha process, primordial nuclear state, JUGENE supercompu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6" y="1600200"/>
            <a:ext cx="1368425" cy="13684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xibo zhan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6"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647" t="9102" r="11782" b="16459"/>
          <a:stretch/>
        </p:blipFill>
        <p:spPr bwMode="auto">
          <a:xfrm rot="5400000">
            <a:off x="7041454" y="4893970"/>
            <a:ext cx="1483354" cy="1377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858000" y="6324600"/>
            <a:ext cx="2082621" cy="369332"/>
          </a:xfrm>
          <a:prstGeom prst="rect">
            <a:avLst/>
          </a:prstGeom>
          <a:noFill/>
        </p:spPr>
        <p:txBody>
          <a:bodyPr wrap="none" rtlCol="0">
            <a:spAutoFit/>
          </a:bodyPr>
          <a:lstStyle/>
          <a:p>
            <a:r>
              <a:rPr lang="en-US" dirty="0" smtClean="0">
                <a:solidFill>
                  <a:srgbClr val="000000"/>
                </a:solidFill>
              </a:rPr>
              <a:t>Thermal Levitation</a:t>
            </a:r>
            <a:endParaRPr lang="en-US" dirty="0">
              <a:solidFill>
                <a:srgbClr val="000000"/>
              </a:solidFill>
            </a:endParaRPr>
          </a:p>
        </p:txBody>
      </p:sp>
      <p:cxnSp>
        <p:nvCxnSpPr>
          <p:cNvPr id="18" name="Straight Arrow Connector 29"/>
          <p:cNvCxnSpPr>
            <a:cxnSpLocks noChangeShapeType="1"/>
          </p:cNvCxnSpPr>
          <p:nvPr/>
        </p:nvCxnSpPr>
        <p:spPr bwMode="auto">
          <a:xfrm>
            <a:off x="5649333" y="4191000"/>
            <a:ext cx="1335846" cy="914400"/>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pic>
        <p:nvPicPr>
          <p:cNvPr id="20" name="Picture 2" descr="Related image"/>
          <p:cNvPicPr>
            <a:picLocks noGrp="1" noChangeAspect="1" noChangeArrowheads="1"/>
          </p:cNvPicPr>
          <p:nvPr>
            <p:ph idx="1"/>
          </p:nvPr>
        </p:nvPicPr>
        <p:blipFill rotWithShape="1">
          <a:blip r:embed="rId8" cstate="print">
            <a:extLst>
              <a:ext uri="{28A0092B-C50C-407E-A947-70E740481C1C}">
                <a14:useLocalDpi xmlns:a14="http://schemas.microsoft.com/office/drawing/2010/main" val="0"/>
              </a:ext>
            </a:extLst>
          </a:blip>
          <a:srcRect l="6507" r="7858"/>
          <a:stretch/>
        </p:blipFill>
        <p:spPr bwMode="auto">
          <a:xfrm>
            <a:off x="3292218" y="4985847"/>
            <a:ext cx="1824038" cy="164355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9"/>
          <p:cNvCxnSpPr>
            <a:cxnSpLocks noChangeShapeType="1"/>
          </p:cNvCxnSpPr>
          <p:nvPr/>
        </p:nvCxnSpPr>
        <p:spPr bwMode="auto">
          <a:xfrm flipH="1">
            <a:off x="4249488" y="4229099"/>
            <a:ext cx="112712" cy="650247"/>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sp>
        <p:nvSpPr>
          <p:cNvPr id="27" name="TextBox 22"/>
          <p:cNvSpPr txBox="1">
            <a:spLocks noChangeArrowheads="1"/>
          </p:cNvSpPr>
          <p:nvPr/>
        </p:nvSpPr>
        <p:spPr bwMode="auto">
          <a:xfrm>
            <a:off x="5118099" y="5096470"/>
            <a:ext cx="197607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buClr>
                <a:schemeClr val="accent1"/>
              </a:buClr>
              <a:buSzPct val="80000"/>
              <a:buFont typeface="Wingdings 2" pitchFamily="33" charset="2"/>
              <a:buChar char=""/>
              <a:defRPr sz="3200">
                <a:solidFill>
                  <a:schemeClr val="tx1"/>
                </a:solidFill>
                <a:latin typeface="Gill Sans MT" pitchFamily="33" charset="-18"/>
                <a:ea typeface="ＭＳ Ｐゴシック" pitchFamily="33" charset="-128"/>
              </a:defRPr>
            </a:lvl1pPr>
            <a:lvl2pPr marL="37931725" indent="-37474525" eaLnBrk="0" hangingPunct="0">
              <a:spcBef>
                <a:spcPts val="550"/>
              </a:spcBef>
              <a:buClr>
                <a:schemeClr val="accent1"/>
              </a:buClr>
              <a:buFont typeface="Verdana" pitchFamily="33" charset="0"/>
              <a:buChar char="◦"/>
              <a:defRPr sz="2800">
                <a:solidFill>
                  <a:schemeClr val="tx1"/>
                </a:solidFill>
                <a:latin typeface="Gill Sans MT" pitchFamily="33" charset="-18"/>
                <a:ea typeface="ＭＳ Ｐゴシック" pitchFamily="33" charset="-128"/>
              </a:defRPr>
            </a:lvl2pPr>
            <a:lvl3pPr marL="885825" indent="-228600" eaLnBrk="0" hangingPunct="0">
              <a:spcBef>
                <a:spcPct val="20000"/>
              </a:spcBef>
              <a:buClr>
                <a:schemeClr val="accent2"/>
              </a:buClr>
              <a:buFont typeface="Wingdings 2" pitchFamily="33" charset="2"/>
              <a:buChar char=""/>
              <a:defRPr sz="2400">
                <a:solidFill>
                  <a:schemeClr val="tx1"/>
                </a:solidFill>
                <a:latin typeface="Gill Sans MT" pitchFamily="33" charset="-18"/>
                <a:ea typeface="ＭＳ Ｐゴシック" pitchFamily="33" charset="-128"/>
              </a:defRPr>
            </a:lvl3pPr>
            <a:lvl4pPr marL="1096963" indent="-173038" eaLnBrk="0" hangingPunct="0">
              <a:spcBef>
                <a:spcPct val="20000"/>
              </a:spcBef>
              <a:buClr>
                <a:srgbClr val="C32D2E"/>
              </a:buClr>
              <a:buFont typeface="Wingdings 2" pitchFamily="33" charset="2"/>
              <a:buChar char=""/>
              <a:defRPr sz="2000">
                <a:solidFill>
                  <a:schemeClr val="tx1"/>
                </a:solidFill>
                <a:latin typeface="Gill Sans MT" pitchFamily="33" charset="-18"/>
                <a:ea typeface="ＭＳ Ｐゴシック" pitchFamily="33" charset="-128"/>
              </a:defRPr>
            </a:lvl4pPr>
            <a:lvl5pPr marL="1296988" indent="-182563" eaLnBrk="0" hangingPunct="0">
              <a:spcBef>
                <a:spcPct val="20000"/>
              </a:spcBef>
              <a:buClr>
                <a:srgbClr val="84AA33"/>
              </a:buClr>
              <a:buFont typeface="Wingdings 2" pitchFamily="33" charset="2"/>
              <a:buChar char=""/>
              <a:defRPr sz="2000">
                <a:solidFill>
                  <a:schemeClr val="tx1"/>
                </a:solidFill>
                <a:latin typeface="Gill Sans MT" pitchFamily="33" charset="-18"/>
                <a:ea typeface="ＭＳ Ｐゴシック" pitchFamily="33" charset="-128"/>
              </a:defRPr>
            </a:lvl5pPr>
            <a:lvl6pPr marL="17541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6pPr>
            <a:lvl7pPr marL="22113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7pPr>
            <a:lvl8pPr marL="26685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8pPr>
            <a:lvl9pPr marL="3125788" indent="-182563" defTabSz="457200" eaLnBrk="0" fontAlgn="base" hangingPunct="0">
              <a:spcBef>
                <a:spcPct val="20000"/>
              </a:spcBef>
              <a:spcAft>
                <a:spcPct val="0"/>
              </a:spcAft>
              <a:buClr>
                <a:srgbClr val="84AA33"/>
              </a:buClr>
              <a:buFont typeface="Wingdings 2" pitchFamily="33" charset="2"/>
              <a:buChar char=""/>
              <a:defRPr sz="2000">
                <a:solidFill>
                  <a:schemeClr val="tx1"/>
                </a:solidFill>
                <a:latin typeface="Gill Sans MT" pitchFamily="33" charset="-18"/>
                <a:ea typeface="ＭＳ Ｐゴシック" pitchFamily="33" charset="-128"/>
              </a:defRPr>
            </a:lvl9pPr>
          </a:lstStyle>
          <a:p>
            <a:pPr defTabSz="457200" eaLnBrk="1" fontAlgn="base" hangingPunct="1">
              <a:spcBef>
                <a:spcPct val="0"/>
              </a:spcBef>
              <a:spcAft>
                <a:spcPct val="0"/>
              </a:spcAft>
              <a:buClrTx/>
              <a:buSzTx/>
              <a:buFontTx/>
              <a:buNone/>
            </a:pPr>
            <a:r>
              <a:rPr lang="en-US" altLang="en-US" sz="1800" dirty="0" smtClean="0">
                <a:solidFill>
                  <a:srgbClr val="FF0000"/>
                </a:solidFill>
              </a:rPr>
              <a:t>Particle Physics</a:t>
            </a:r>
          </a:p>
          <a:p>
            <a:pPr defTabSz="457200" eaLnBrk="1" fontAlgn="base" hangingPunct="1">
              <a:spcBef>
                <a:spcPct val="0"/>
              </a:spcBef>
              <a:spcAft>
                <a:spcPct val="0"/>
              </a:spcAft>
              <a:buClrTx/>
              <a:buSzTx/>
              <a:buFontTx/>
              <a:buNone/>
            </a:pPr>
            <a:r>
              <a:rPr lang="en-US" altLang="en-US" sz="1800" dirty="0" smtClean="0">
                <a:solidFill>
                  <a:prstClr val="black"/>
                </a:solidFill>
              </a:rPr>
              <a:t>Jet formation</a:t>
            </a:r>
          </a:p>
          <a:p>
            <a:pPr defTabSz="457200" eaLnBrk="1" fontAlgn="base" hangingPunct="1">
              <a:spcBef>
                <a:spcPct val="0"/>
              </a:spcBef>
              <a:spcAft>
                <a:spcPct val="0"/>
              </a:spcAft>
              <a:buClrTx/>
              <a:buSzTx/>
              <a:buFontTx/>
              <a:buNone/>
            </a:pPr>
            <a:r>
              <a:rPr lang="en-US" altLang="en-US" sz="1800" dirty="0" err="1" smtClean="0">
                <a:solidFill>
                  <a:srgbClr val="3333FF"/>
                </a:solidFill>
              </a:rPr>
              <a:t>Matterwave</a:t>
            </a:r>
            <a:r>
              <a:rPr lang="en-US" altLang="en-US" sz="1800" dirty="0" smtClean="0">
                <a:solidFill>
                  <a:srgbClr val="3333FF"/>
                </a:solidFill>
              </a:rPr>
              <a:t> HHG</a:t>
            </a:r>
            <a:endParaRPr lang="en-US" altLang="en-US" sz="1800" dirty="0" smtClean="0">
              <a:solidFill>
                <a:srgbClr val="3333FF"/>
              </a:solidFill>
            </a:endParaRPr>
          </a:p>
          <a:p>
            <a:pPr defTabSz="457200" eaLnBrk="1" fontAlgn="base" hangingPunct="1">
              <a:spcBef>
                <a:spcPct val="0"/>
              </a:spcBef>
              <a:spcAft>
                <a:spcPct val="0"/>
              </a:spcAft>
              <a:buClrTx/>
              <a:buSzTx/>
              <a:buFontTx/>
              <a:buNone/>
            </a:pPr>
            <a:r>
              <a:rPr lang="en-US" altLang="en-US" sz="1800" dirty="0" smtClean="0">
                <a:solidFill>
                  <a:srgbClr val="3333FF"/>
                </a:solidFill>
              </a:rPr>
              <a:t>Pattern recognition</a:t>
            </a:r>
          </a:p>
          <a:p>
            <a:pPr defTabSz="457200" eaLnBrk="1" fontAlgn="base" hangingPunct="1">
              <a:spcBef>
                <a:spcPct val="0"/>
              </a:spcBef>
              <a:spcAft>
                <a:spcPct val="0"/>
              </a:spcAft>
              <a:buClrTx/>
              <a:buSzTx/>
              <a:buFontTx/>
              <a:buNone/>
            </a:pPr>
            <a:endParaRPr lang="en-US" altLang="en-US" sz="1800" dirty="0" smtClean="0">
              <a:solidFill>
                <a:srgbClr val="000000"/>
              </a:solidFill>
            </a:endParaRPr>
          </a:p>
        </p:txBody>
      </p:sp>
    </p:spTree>
    <p:extLst>
      <p:ext uri="{BB962C8B-B14F-4D97-AF65-F5344CB8AC3E}">
        <p14:creationId xmlns:p14="http://schemas.microsoft.com/office/powerpoint/2010/main" val="110956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p:bldP spid="8216" grpId="0"/>
      <p:bldP spid="8209" grpId="0"/>
      <p:bldP spid="15"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755"/>
          <a:stretch/>
        </p:blipFill>
        <p:spPr bwMode="auto">
          <a:xfrm>
            <a:off x="3542278" y="4780187"/>
            <a:ext cx="2096522" cy="198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228600" y="1334869"/>
            <a:ext cx="2394876" cy="2703731"/>
            <a:chOff x="838200" y="609600"/>
            <a:chExt cx="2394876" cy="2703731"/>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217932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838200" y="609600"/>
              <a:ext cx="2287806" cy="646331"/>
            </a:xfrm>
            <a:prstGeom prst="rect">
              <a:avLst/>
            </a:prstGeom>
            <a:noFill/>
          </p:spPr>
          <p:txBody>
            <a:bodyPr wrap="none" rtlCol="0">
              <a:spAutoFit/>
            </a:bodyPr>
            <a:lstStyle/>
            <a:p>
              <a:pPr algn="ctr"/>
              <a:r>
                <a:rPr lang="en-US" dirty="0" smtClean="0"/>
                <a:t>Fermi sea mediated </a:t>
              </a:r>
            </a:p>
            <a:p>
              <a:pPr algn="ctr"/>
              <a:r>
                <a:rPr lang="en-US" dirty="0" smtClean="0"/>
                <a:t>interactions</a:t>
              </a:r>
            </a:p>
          </p:txBody>
        </p:sp>
        <p:sp>
          <p:nvSpPr>
            <p:cNvPr id="29" name="TextBox 28"/>
            <p:cNvSpPr txBox="1"/>
            <p:nvPr/>
          </p:nvSpPr>
          <p:spPr>
            <a:xfrm>
              <a:off x="947257" y="2667000"/>
              <a:ext cx="2285819" cy="646331"/>
            </a:xfrm>
            <a:prstGeom prst="rect">
              <a:avLst/>
            </a:prstGeom>
            <a:noFill/>
          </p:spPr>
          <p:txBody>
            <a:bodyPr wrap="none" rtlCol="0">
              <a:spAutoFit/>
            </a:bodyPr>
            <a:lstStyle/>
            <a:p>
              <a:r>
                <a:rPr lang="en-US" dirty="0" smtClean="0"/>
                <a:t>Poster (</a:t>
              </a:r>
              <a:r>
                <a:rPr lang="en-US" dirty="0" err="1" smtClean="0"/>
                <a:t>Tu</a:t>
              </a:r>
              <a:r>
                <a:rPr lang="en-US" dirty="0" smtClean="0"/>
                <a:t>) E01.00118</a:t>
              </a:r>
            </a:p>
            <a:p>
              <a:r>
                <a:rPr lang="en-US" dirty="0" smtClean="0"/>
                <a:t>Talk (</a:t>
              </a:r>
              <a:r>
                <a:rPr lang="en-US" dirty="0" err="1" smtClean="0"/>
                <a:t>Th</a:t>
              </a:r>
              <a:r>
                <a:rPr lang="en-US" dirty="0" smtClean="0"/>
                <a:t>) Q03.00001 </a:t>
              </a:r>
              <a:endParaRPr lang="en-US" dirty="0"/>
            </a:p>
          </p:txBody>
        </p:sp>
      </p:grpSp>
      <p:sp>
        <p:nvSpPr>
          <p:cNvPr id="2" name="Title 1"/>
          <p:cNvSpPr>
            <a:spLocks noGrp="1"/>
          </p:cNvSpPr>
          <p:nvPr>
            <p:ph type="title"/>
          </p:nvPr>
        </p:nvSpPr>
        <p:spPr>
          <a:xfrm>
            <a:off x="220664" y="274638"/>
            <a:ext cx="8713787" cy="1143000"/>
          </a:xfrm>
        </p:spPr>
        <p:txBody>
          <a:bodyPr vert="horz" wrap="square" lIns="91440" tIns="45720" rIns="91440" bIns="45720" numCol="1" anchorCtr="0" compatLnSpc="1">
            <a:prstTxWarp prst="textNoShape">
              <a:avLst/>
            </a:prstTxWarp>
          </a:bodyPr>
          <a:lstStyle/>
          <a:p>
            <a:pPr eaLnBrk="1" hangingPunct="1">
              <a:defRPr/>
            </a:pPr>
            <a:r>
              <a:rPr lang="en-US" altLang="en-US" sz="4000" dirty="0" smtClean="0">
                <a:effectLst>
                  <a:outerShdw blurRad="38100" dist="38100" dir="2700000" algn="tl">
                    <a:srgbClr val="C0C0C0"/>
                  </a:outerShdw>
                </a:effectLst>
                <a:ea typeface="ＭＳ Ｐゴシック" pitchFamily="33" charset="-128"/>
              </a:rPr>
              <a:t>Our DAMOP18 presentations</a:t>
            </a:r>
          </a:p>
        </p:txBody>
      </p:sp>
      <p:pic>
        <p:nvPicPr>
          <p:cNvPr id="8197" name="Picture 5"/>
          <p:cNvPicPr>
            <a:picLocks noChangeAspect="1"/>
          </p:cNvPicPr>
          <p:nvPr/>
        </p:nvPicPr>
        <p:blipFill>
          <a:blip r:embed="rId4">
            <a:extLst>
              <a:ext uri="{28A0092B-C50C-407E-A947-70E740481C1C}">
                <a14:useLocalDpi xmlns:a14="http://schemas.microsoft.com/office/drawing/2010/main" val="0"/>
              </a:ext>
            </a:extLst>
          </a:blip>
          <a:srcRect l="10098" t="51761" r="5403" b="13335"/>
          <a:stretch>
            <a:fillRect/>
          </a:stretch>
        </p:blipFill>
        <p:spPr bwMode="auto">
          <a:xfrm>
            <a:off x="3051176" y="2719388"/>
            <a:ext cx="26638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15" name="Straight Arrow Connector 10"/>
          <p:cNvCxnSpPr>
            <a:cxnSpLocks noChangeShapeType="1"/>
          </p:cNvCxnSpPr>
          <p:nvPr/>
        </p:nvCxnSpPr>
        <p:spPr bwMode="auto">
          <a:xfrm flipH="1" flipV="1">
            <a:off x="2040499" y="2839266"/>
            <a:ext cx="1010676" cy="385740"/>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cxnSp>
        <p:nvCxnSpPr>
          <p:cNvPr id="8211" name="Straight Arrow Connector 12"/>
          <p:cNvCxnSpPr>
            <a:cxnSpLocks noChangeShapeType="1"/>
          </p:cNvCxnSpPr>
          <p:nvPr/>
        </p:nvCxnSpPr>
        <p:spPr bwMode="auto">
          <a:xfrm flipH="1">
            <a:off x="2545838" y="4267200"/>
            <a:ext cx="806962" cy="574047"/>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pic>
        <p:nvPicPr>
          <p:cNvPr id="8202" name="Picture 27" descr="logo.cmyk.maroon.pd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1176" y="1797050"/>
            <a:ext cx="26876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08" name="Straight Arrow Connector 29"/>
          <p:cNvCxnSpPr>
            <a:cxnSpLocks noChangeShapeType="1"/>
          </p:cNvCxnSpPr>
          <p:nvPr/>
        </p:nvCxnSpPr>
        <p:spPr bwMode="auto">
          <a:xfrm flipV="1">
            <a:off x="5738814" y="2741616"/>
            <a:ext cx="688975" cy="455611"/>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sp>
        <p:nvSpPr>
          <p:cNvPr id="6" name="AutoShape 6" descr="Image result for c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6" descr="Image result for xibo zhan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cxnSp>
        <p:nvCxnSpPr>
          <p:cNvPr id="22" name="Straight Arrow Connector 29"/>
          <p:cNvCxnSpPr>
            <a:cxnSpLocks noChangeShapeType="1"/>
          </p:cNvCxnSpPr>
          <p:nvPr/>
        </p:nvCxnSpPr>
        <p:spPr bwMode="auto">
          <a:xfrm flipH="1">
            <a:off x="4249488" y="4229099"/>
            <a:ext cx="112712" cy="650247"/>
          </a:xfrm>
          <a:prstGeom prst="straightConnector1">
            <a:avLst/>
          </a:prstGeom>
          <a:noFill/>
          <a:ln w="57150">
            <a:solidFill>
              <a:schemeClr val="accent1"/>
            </a:solidFill>
            <a:round/>
            <a:headEnd/>
            <a:tailEnd type="arrow" w="med" len="med"/>
          </a:ln>
          <a:effectLst>
            <a:outerShdw dist="25400" dir="5400000" rotWithShape="0">
              <a:srgbClr val="808080">
                <a:alpha val="43137"/>
              </a:srgbClr>
            </a:outerShdw>
          </a:effectLst>
          <a:extLst>
            <a:ext uri="{909E8E84-426E-40DD-AFC4-6F175D3DCCD1}">
              <a14:hiddenFill xmlns:a14="http://schemas.microsoft.com/office/drawing/2010/main">
                <a:noFill/>
              </a14:hiddenFill>
            </a:ext>
          </a:extLst>
        </p:spPr>
      </p:cxnSp>
      <p:grpSp>
        <p:nvGrpSpPr>
          <p:cNvPr id="30" name="Group 29"/>
          <p:cNvGrpSpPr/>
          <p:nvPr/>
        </p:nvGrpSpPr>
        <p:grpSpPr>
          <a:xfrm>
            <a:off x="304800" y="4320988"/>
            <a:ext cx="2143125" cy="2509211"/>
            <a:chOff x="304800" y="4320988"/>
            <a:chExt cx="2143125" cy="2509211"/>
          </a:xfrm>
        </p:grpSpPr>
        <p:pic>
          <p:nvPicPr>
            <p:cNvPr id="3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3386" b="14457"/>
            <a:stretch/>
          </p:blipFill>
          <p:spPr bwMode="auto">
            <a:xfrm>
              <a:off x="304800" y="4320988"/>
              <a:ext cx="2143125" cy="154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457200" y="5906869"/>
              <a:ext cx="1791901" cy="923330"/>
            </a:xfrm>
            <a:prstGeom prst="rect">
              <a:avLst/>
            </a:prstGeom>
            <a:noFill/>
          </p:spPr>
          <p:txBody>
            <a:bodyPr wrap="none" rtlCol="0">
              <a:spAutoFit/>
            </a:bodyPr>
            <a:lstStyle/>
            <a:p>
              <a:pPr algn="ctr"/>
              <a:r>
                <a:rPr lang="en-US" dirty="0" smtClean="0"/>
                <a:t>L. Clark thesis </a:t>
              </a:r>
            </a:p>
            <a:p>
              <a:pPr algn="ctr"/>
              <a:r>
                <a:rPr lang="en-US" dirty="0" smtClean="0"/>
                <a:t>award talk </a:t>
              </a:r>
            </a:p>
            <a:p>
              <a:pPr algn="ctr"/>
              <a:r>
                <a:rPr lang="en-US" dirty="0" smtClean="0"/>
                <a:t>(</a:t>
              </a:r>
              <a:r>
                <a:rPr lang="en-US" dirty="0" err="1" smtClean="0"/>
                <a:t>Tu</a:t>
              </a:r>
              <a:r>
                <a:rPr lang="en-US" dirty="0" smtClean="0"/>
                <a:t>) D03.00002</a:t>
              </a:r>
            </a:p>
          </p:txBody>
        </p:sp>
      </p:grpSp>
      <p:sp>
        <p:nvSpPr>
          <p:cNvPr id="35" name="TextBox 34"/>
          <p:cNvSpPr txBox="1"/>
          <p:nvPr/>
        </p:nvSpPr>
        <p:spPr>
          <a:xfrm>
            <a:off x="5595218" y="4953000"/>
            <a:ext cx="2134506" cy="369332"/>
          </a:xfrm>
          <a:prstGeom prst="rect">
            <a:avLst/>
          </a:prstGeom>
          <a:noFill/>
        </p:spPr>
        <p:txBody>
          <a:bodyPr wrap="square" rtlCol="0">
            <a:spAutoFit/>
          </a:bodyPr>
          <a:lstStyle/>
          <a:p>
            <a:r>
              <a:rPr lang="en-US" dirty="0" smtClean="0"/>
              <a:t>Bose fireworks 2.0</a:t>
            </a:r>
          </a:p>
        </p:txBody>
      </p:sp>
      <p:sp>
        <p:nvSpPr>
          <p:cNvPr id="36" name="TextBox 35"/>
          <p:cNvSpPr txBox="1"/>
          <p:nvPr/>
        </p:nvSpPr>
        <p:spPr>
          <a:xfrm>
            <a:off x="5596124" y="6059269"/>
            <a:ext cx="2252476" cy="646331"/>
          </a:xfrm>
          <a:prstGeom prst="rect">
            <a:avLst/>
          </a:prstGeom>
          <a:noFill/>
        </p:spPr>
        <p:txBody>
          <a:bodyPr wrap="none" rtlCol="0">
            <a:spAutoFit/>
          </a:bodyPr>
          <a:lstStyle/>
          <a:p>
            <a:r>
              <a:rPr lang="en-US" dirty="0" smtClean="0"/>
              <a:t>Talk (W)  J04.00005/6</a:t>
            </a:r>
          </a:p>
          <a:p>
            <a:r>
              <a:rPr lang="en-US" dirty="0" smtClean="0"/>
              <a:t>Poster (</a:t>
            </a:r>
            <a:r>
              <a:rPr lang="en-US" dirty="0" err="1" smtClean="0"/>
              <a:t>Th</a:t>
            </a:r>
            <a:r>
              <a:rPr lang="en-US" dirty="0" smtClean="0"/>
              <a:t>) T01:00071</a:t>
            </a:r>
            <a:endParaRPr lang="en-US" dirty="0"/>
          </a:p>
        </p:txBody>
      </p:sp>
      <p:grpSp>
        <p:nvGrpSpPr>
          <p:cNvPr id="37" name="Group 36"/>
          <p:cNvGrpSpPr/>
          <p:nvPr/>
        </p:nvGrpSpPr>
        <p:grpSpPr>
          <a:xfrm>
            <a:off x="6324600" y="1905000"/>
            <a:ext cx="2736647" cy="2655332"/>
            <a:chOff x="5867400" y="3974068"/>
            <a:chExt cx="2736647" cy="2655332"/>
          </a:xfrm>
        </p:grpSpPr>
        <p:sp>
          <p:nvSpPr>
            <p:cNvPr id="38" name="TextBox 37"/>
            <p:cNvSpPr txBox="1"/>
            <p:nvPr/>
          </p:nvSpPr>
          <p:spPr>
            <a:xfrm>
              <a:off x="5867400" y="3974068"/>
              <a:ext cx="2736647" cy="369332"/>
            </a:xfrm>
            <a:prstGeom prst="rect">
              <a:avLst/>
            </a:prstGeom>
            <a:noFill/>
          </p:spPr>
          <p:txBody>
            <a:bodyPr wrap="none" rtlCol="0">
              <a:spAutoFit/>
            </a:bodyPr>
            <a:lstStyle/>
            <a:p>
              <a:r>
                <a:rPr lang="en-US" dirty="0" smtClean="0"/>
                <a:t>Super resolution imaging</a:t>
              </a:r>
            </a:p>
          </p:txBody>
        </p:sp>
        <p:pic>
          <p:nvPicPr>
            <p:cNvPr id="3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4343400"/>
              <a:ext cx="2209800" cy="185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6019800" y="6260068"/>
              <a:ext cx="2303772" cy="369332"/>
            </a:xfrm>
            <a:prstGeom prst="rect">
              <a:avLst/>
            </a:prstGeom>
            <a:noFill/>
          </p:spPr>
          <p:txBody>
            <a:bodyPr wrap="none" rtlCol="0">
              <a:spAutoFit/>
            </a:bodyPr>
            <a:lstStyle/>
            <a:p>
              <a:r>
                <a:rPr lang="en-US" dirty="0" smtClean="0"/>
                <a:t>Poster (W) M01.00138</a:t>
              </a:r>
              <a:endParaRPr lang="en-US" dirty="0"/>
            </a:p>
          </p:txBody>
        </p:sp>
      </p:grpSp>
    </p:spTree>
    <p:extLst>
      <p:ext uri="{BB962C8B-B14F-4D97-AF65-F5344CB8AC3E}">
        <p14:creationId xmlns:p14="http://schemas.microsoft.com/office/powerpoint/2010/main" val="77303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381000"/>
            <a:ext cx="5652509" cy="584775"/>
          </a:xfrm>
          <a:prstGeom prst="rect">
            <a:avLst/>
          </a:prstGeom>
          <a:noFill/>
        </p:spPr>
        <p:txBody>
          <a:bodyPr wrap="none" rtlCol="0">
            <a:spAutoFit/>
          </a:bodyPr>
          <a:lstStyle/>
          <a:p>
            <a:r>
              <a:rPr lang="en-US" sz="3200" dirty="0" smtClean="0"/>
              <a:t>Sakharov acoustic oscillations</a:t>
            </a:r>
            <a:endParaRPr lang="en-US" sz="3200"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2390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88705" y="5879068"/>
            <a:ext cx="7126695" cy="369332"/>
          </a:xfrm>
          <a:prstGeom prst="rect">
            <a:avLst/>
          </a:prstGeom>
          <a:noFill/>
        </p:spPr>
        <p:txBody>
          <a:bodyPr wrap="none" rtlCol="0">
            <a:spAutoFit/>
          </a:bodyPr>
          <a:lstStyle/>
          <a:p>
            <a:r>
              <a:rPr lang="en-US" dirty="0" smtClean="0"/>
              <a:t>Simulation with cold atoms, C-L Hung, V </a:t>
            </a:r>
            <a:r>
              <a:rPr lang="en-US" dirty="0" err="1" smtClean="0"/>
              <a:t>Gurarie</a:t>
            </a:r>
            <a:r>
              <a:rPr lang="en-US" dirty="0" smtClean="0"/>
              <a:t>, CC, Science 2012</a:t>
            </a:r>
            <a:endParaRPr lang="en-US" dirty="0"/>
          </a:p>
        </p:txBody>
      </p:sp>
      <p:sp>
        <p:nvSpPr>
          <p:cNvPr id="8" name="Oval 7"/>
          <p:cNvSpPr/>
          <p:nvPr/>
        </p:nvSpPr>
        <p:spPr>
          <a:xfrm>
            <a:off x="838200" y="472440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52628" y="4888468"/>
            <a:ext cx="1095172" cy="369332"/>
          </a:xfrm>
          <a:prstGeom prst="rect">
            <a:avLst/>
          </a:prstGeom>
          <a:noFill/>
        </p:spPr>
        <p:txBody>
          <a:bodyPr wrap="none" rtlCol="0">
            <a:spAutoFit/>
          </a:bodyPr>
          <a:lstStyle/>
          <a:p>
            <a:r>
              <a:rPr lang="en-US" dirty="0" smtClean="0"/>
              <a:t>1 degree</a:t>
            </a:r>
            <a:endParaRPr lang="en-US" dirty="0"/>
          </a:p>
        </p:txBody>
      </p:sp>
    </p:spTree>
    <p:extLst>
      <p:ext uri="{BB962C8B-B14F-4D97-AF65-F5344CB8AC3E}">
        <p14:creationId xmlns:p14="http://schemas.microsoft.com/office/powerpoint/2010/main" val="294115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2666" b="16291"/>
          <a:stretch/>
        </p:blipFill>
        <p:spPr bwMode="auto">
          <a:xfrm>
            <a:off x="2567142" y="2109158"/>
            <a:ext cx="3907583" cy="261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02594" y="5791200"/>
            <a:ext cx="6541406" cy="369332"/>
          </a:xfrm>
          <a:prstGeom prst="rect">
            <a:avLst/>
          </a:prstGeom>
          <a:noFill/>
        </p:spPr>
        <p:txBody>
          <a:bodyPr wrap="none" rtlCol="0">
            <a:spAutoFit/>
          </a:bodyPr>
          <a:lstStyle/>
          <a:p>
            <a:r>
              <a:rPr lang="en-US" dirty="0" smtClean="0">
                <a:solidFill>
                  <a:srgbClr val="000000"/>
                </a:solidFill>
              </a:rPr>
              <a:t>Figure from Alan H </a:t>
            </a:r>
            <a:r>
              <a:rPr lang="en-US" dirty="0" err="1" smtClean="0">
                <a:solidFill>
                  <a:srgbClr val="000000"/>
                </a:solidFill>
              </a:rPr>
              <a:t>Guth</a:t>
            </a:r>
            <a:r>
              <a:rPr lang="en-US" dirty="0" smtClean="0">
                <a:solidFill>
                  <a:srgbClr val="000000"/>
                </a:solidFill>
              </a:rPr>
              <a:t>, J. Phys. A: Math. </a:t>
            </a:r>
            <a:r>
              <a:rPr lang="en-US" dirty="0" err="1" smtClean="0">
                <a:solidFill>
                  <a:srgbClr val="000000"/>
                </a:solidFill>
              </a:rPr>
              <a:t>Theor</a:t>
            </a:r>
            <a:r>
              <a:rPr lang="en-US" dirty="0" smtClean="0">
                <a:solidFill>
                  <a:srgbClr val="000000"/>
                </a:solidFill>
              </a:rPr>
              <a:t>. 40 (2007)</a:t>
            </a:r>
            <a:endParaRPr lang="en-US" dirty="0">
              <a:solidFill>
                <a:srgbClr val="000000"/>
              </a:solidFill>
            </a:endParaRPr>
          </a:p>
        </p:txBody>
      </p:sp>
      <p:sp>
        <p:nvSpPr>
          <p:cNvPr id="6" name="TextBox 5"/>
          <p:cNvSpPr txBox="1"/>
          <p:nvPr/>
        </p:nvSpPr>
        <p:spPr>
          <a:xfrm>
            <a:off x="5867400" y="4812268"/>
            <a:ext cx="1544012" cy="369332"/>
          </a:xfrm>
          <a:prstGeom prst="rect">
            <a:avLst/>
          </a:prstGeom>
          <a:noFill/>
        </p:spPr>
        <p:txBody>
          <a:bodyPr wrap="none" rtlCol="0">
            <a:spAutoFit/>
          </a:bodyPr>
          <a:lstStyle/>
          <a:p>
            <a:r>
              <a:rPr lang="en-US" dirty="0" smtClean="0">
                <a:solidFill>
                  <a:srgbClr val="000000"/>
                </a:solidFill>
              </a:rPr>
              <a:t>A. </a:t>
            </a:r>
            <a:r>
              <a:rPr lang="en-US" dirty="0" err="1" smtClean="0">
                <a:solidFill>
                  <a:srgbClr val="000000"/>
                </a:solidFill>
              </a:rPr>
              <a:t>Guth</a:t>
            </a:r>
            <a:r>
              <a:rPr lang="en-US" dirty="0" smtClean="0">
                <a:solidFill>
                  <a:srgbClr val="000000"/>
                </a:solidFill>
              </a:rPr>
              <a:t> 1981</a:t>
            </a:r>
            <a:endParaRPr lang="en-US" dirty="0">
              <a:solidFill>
                <a:srgbClr val="000000"/>
              </a:solidFill>
            </a:endParaRPr>
          </a:p>
        </p:txBody>
      </p:sp>
      <p:sp>
        <p:nvSpPr>
          <p:cNvPr id="10" name="Oval 9"/>
          <p:cNvSpPr/>
          <p:nvPr/>
        </p:nvSpPr>
        <p:spPr>
          <a:xfrm>
            <a:off x="4800600" y="3048000"/>
            <a:ext cx="274320" cy="274320"/>
          </a:xfrm>
          <a:prstGeom prst="ellipse">
            <a:avLst/>
          </a:prstGeom>
          <a:solidFill>
            <a:srgbClr val="FF0000"/>
          </a:solid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49903" y="3135868"/>
            <a:ext cx="1055097" cy="369332"/>
          </a:xfrm>
          <a:prstGeom prst="rect">
            <a:avLst/>
          </a:prstGeom>
          <a:noFill/>
        </p:spPr>
        <p:txBody>
          <a:bodyPr wrap="none" rtlCol="0">
            <a:spAutoFit/>
          </a:bodyPr>
          <a:lstStyle/>
          <a:p>
            <a:r>
              <a:rPr lang="en-US" dirty="0" smtClean="0"/>
              <a:t>inflation</a:t>
            </a:r>
            <a:endParaRPr lang="en-US" dirty="0"/>
          </a:p>
        </p:txBody>
      </p:sp>
      <p:sp>
        <p:nvSpPr>
          <p:cNvPr id="13" name="TextBox 12"/>
          <p:cNvSpPr txBox="1"/>
          <p:nvPr/>
        </p:nvSpPr>
        <p:spPr>
          <a:xfrm>
            <a:off x="834732" y="4050268"/>
            <a:ext cx="1146468" cy="369332"/>
          </a:xfrm>
          <a:prstGeom prst="rect">
            <a:avLst/>
          </a:prstGeom>
          <a:noFill/>
        </p:spPr>
        <p:txBody>
          <a:bodyPr wrap="none" rtlCol="0">
            <a:spAutoFit/>
          </a:bodyPr>
          <a:lstStyle/>
          <a:p>
            <a:r>
              <a:rPr lang="en-US" dirty="0" smtClean="0"/>
              <a:t>reheating</a:t>
            </a:r>
          </a:p>
        </p:txBody>
      </p:sp>
      <p:sp>
        <p:nvSpPr>
          <p:cNvPr id="14" name="Oval 13"/>
          <p:cNvSpPr/>
          <p:nvPr/>
        </p:nvSpPr>
        <p:spPr>
          <a:xfrm>
            <a:off x="5059680" y="3383280"/>
            <a:ext cx="274320" cy="274320"/>
          </a:xfrm>
          <a:prstGeom prst="ellipse">
            <a:avLst/>
          </a:prstGeom>
          <a:solidFill>
            <a:srgbClr val="FF0000"/>
          </a:solid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440680" y="3916680"/>
            <a:ext cx="274320" cy="274320"/>
          </a:xfrm>
          <a:prstGeom prst="ellipse">
            <a:avLst/>
          </a:prstGeom>
          <a:solidFill>
            <a:srgbClr val="FF0000"/>
          </a:solid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81938" y="1981200"/>
            <a:ext cx="1261884" cy="646331"/>
          </a:xfrm>
          <a:prstGeom prst="rect">
            <a:avLst/>
          </a:prstGeom>
          <a:noFill/>
        </p:spPr>
        <p:txBody>
          <a:bodyPr wrap="none" rtlCol="0">
            <a:spAutoFit/>
          </a:bodyPr>
          <a:lstStyle/>
          <a:p>
            <a:pPr algn="ctr"/>
            <a:r>
              <a:rPr lang="en-US" dirty="0" smtClean="0"/>
              <a:t>symmetry </a:t>
            </a:r>
            <a:endParaRPr lang="en-US" dirty="0"/>
          </a:p>
          <a:p>
            <a:pPr algn="ctr"/>
            <a:r>
              <a:rPr lang="en-US" dirty="0" smtClean="0"/>
              <a:t>breaking</a:t>
            </a:r>
            <a:endParaRPr lang="en-US" dirty="0"/>
          </a:p>
        </p:txBody>
      </p:sp>
      <p:sp>
        <p:nvSpPr>
          <p:cNvPr id="16" name="Oval 15"/>
          <p:cNvSpPr/>
          <p:nvPr/>
        </p:nvSpPr>
        <p:spPr>
          <a:xfrm>
            <a:off x="3962400" y="3078480"/>
            <a:ext cx="274320" cy="274320"/>
          </a:xfrm>
          <a:prstGeom prst="ellipse">
            <a:avLst/>
          </a:prstGeom>
          <a:no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733800" y="3429000"/>
            <a:ext cx="274320" cy="274320"/>
          </a:xfrm>
          <a:prstGeom prst="ellipse">
            <a:avLst/>
          </a:prstGeom>
          <a:no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352800" y="3886200"/>
            <a:ext cx="274320" cy="274320"/>
          </a:xfrm>
          <a:prstGeom prst="ellipse">
            <a:avLst/>
          </a:prstGeom>
          <a:no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756854" y="695980"/>
            <a:ext cx="3643946" cy="523220"/>
          </a:xfrm>
          <a:prstGeom prst="rect">
            <a:avLst/>
          </a:prstGeom>
          <a:noFill/>
        </p:spPr>
        <p:txBody>
          <a:bodyPr wrap="none" rtlCol="0">
            <a:spAutoFit/>
          </a:bodyPr>
          <a:lstStyle/>
          <a:p>
            <a:r>
              <a:rPr lang="en-US" sz="2800" dirty="0" smtClean="0">
                <a:solidFill>
                  <a:srgbClr val="000000"/>
                </a:solidFill>
              </a:rPr>
              <a:t>Inflation in cosmology</a:t>
            </a:r>
            <a:endParaRPr lang="en-US" sz="2800" dirty="0">
              <a:solidFill>
                <a:srgbClr val="000000"/>
              </a:solidFill>
            </a:endParaRPr>
          </a:p>
        </p:txBody>
      </p:sp>
    </p:spTree>
    <p:extLst>
      <p:ext uri="{BB962C8B-B14F-4D97-AF65-F5344CB8AC3E}">
        <p14:creationId xmlns:p14="http://schemas.microsoft.com/office/powerpoint/2010/main" val="375406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14" grpId="0" animBg="1"/>
      <p:bldP spid="15" grpId="0" animBg="1"/>
      <p:bldP spid="16"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1143000" y="5321300"/>
            <a:ext cx="7391400" cy="12700"/>
          </a:xfrm>
          <a:prstGeom prst="line">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19200" y="5801380"/>
            <a:ext cx="873957" cy="523220"/>
          </a:xfrm>
          <a:prstGeom prst="rect">
            <a:avLst/>
          </a:prstGeom>
          <a:noFill/>
        </p:spPr>
        <p:txBody>
          <a:bodyPr wrap="none" rtlCol="0">
            <a:spAutoFit/>
          </a:bodyPr>
          <a:lstStyle/>
          <a:p>
            <a:r>
              <a:rPr lang="en-US" sz="2800" i="1" dirty="0" smtClean="0"/>
              <a:t>s&lt;</a:t>
            </a:r>
            <a:r>
              <a:rPr lang="en-US" sz="2800" i="1" dirty="0" err="1" smtClean="0"/>
              <a:t>s</a:t>
            </a:r>
            <a:r>
              <a:rPr lang="en-US" sz="2800" i="1" baseline="-25000" dirty="0" err="1" smtClean="0"/>
              <a:t>c</a:t>
            </a:r>
            <a:endParaRPr lang="en-US" sz="2800" i="1" dirty="0"/>
          </a:p>
        </p:txBody>
      </p:sp>
      <p:sp>
        <p:nvSpPr>
          <p:cNvPr id="57" name="TextBox 56"/>
          <p:cNvSpPr txBox="1"/>
          <p:nvPr/>
        </p:nvSpPr>
        <p:spPr>
          <a:xfrm>
            <a:off x="2953905" y="1143000"/>
            <a:ext cx="1160895" cy="461665"/>
          </a:xfrm>
          <a:prstGeom prst="rect">
            <a:avLst/>
          </a:prstGeom>
          <a:solidFill>
            <a:schemeClr val="bg1"/>
          </a:solidFill>
        </p:spPr>
        <p:txBody>
          <a:bodyPr wrap="none" rtlCol="0">
            <a:spAutoFit/>
          </a:bodyPr>
          <a:lstStyle/>
          <a:p>
            <a:r>
              <a:rPr lang="en-US" sz="2400" dirty="0" smtClean="0"/>
              <a:t>Energy</a:t>
            </a:r>
            <a:endParaRPr lang="en-US" sz="2400" dirty="0"/>
          </a:p>
        </p:txBody>
      </p:sp>
      <p:sp>
        <p:nvSpPr>
          <p:cNvPr id="80" name="Rectangle 79"/>
          <p:cNvSpPr/>
          <p:nvPr/>
        </p:nvSpPr>
        <p:spPr>
          <a:xfrm>
            <a:off x="1415624" y="5036810"/>
            <a:ext cx="609600" cy="6451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9" name="Group 58"/>
          <p:cNvGrpSpPr/>
          <p:nvPr/>
        </p:nvGrpSpPr>
        <p:grpSpPr>
          <a:xfrm>
            <a:off x="4330700" y="304800"/>
            <a:ext cx="4013200" cy="5029200"/>
            <a:chOff x="4330700" y="304800"/>
            <a:chExt cx="4013200" cy="5029200"/>
          </a:xfrm>
        </p:grpSpPr>
        <p:sp>
          <p:nvSpPr>
            <p:cNvPr id="51" name="Freeform 50"/>
            <p:cNvSpPr/>
            <p:nvPr/>
          </p:nvSpPr>
          <p:spPr>
            <a:xfrm>
              <a:off x="4343400" y="304800"/>
              <a:ext cx="1447800" cy="50292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356100" y="4470400"/>
              <a:ext cx="3987800" cy="8509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343400" y="4096178"/>
              <a:ext cx="3987800" cy="1237821"/>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343400" y="3695700"/>
              <a:ext cx="3987800" cy="16383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343400" y="3054374"/>
              <a:ext cx="3987800" cy="2279625"/>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343400" y="2123866"/>
              <a:ext cx="3987800" cy="3210134"/>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330700" y="1383268"/>
              <a:ext cx="3670300" cy="3938032"/>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343400" y="304800"/>
              <a:ext cx="3208034" cy="50292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343400" y="304800"/>
              <a:ext cx="2209800" cy="50292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V="1">
              <a:off x="4361688" y="1170864"/>
              <a:ext cx="0" cy="4163136"/>
            </a:xfrm>
            <a:prstGeom prst="line">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1054488" y="2806699"/>
            <a:ext cx="3365112" cy="2603501"/>
            <a:chOff x="1066800" y="2806699"/>
            <a:chExt cx="3365112" cy="2603501"/>
          </a:xfrm>
        </p:grpSpPr>
        <p:sp>
          <p:nvSpPr>
            <p:cNvPr id="49" name="Freeform 48"/>
            <p:cNvSpPr/>
            <p:nvPr/>
          </p:nvSpPr>
          <p:spPr>
            <a:xfrm>
              <a:off x="1080038" y="2806699"/>
              <a:ext cx="3314700" cy="2578961"/>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1104900" y="4500880"/>
              <a:ext cx="3314700" cy="85852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066800" y="4229100"/>
              <a:ext cx="3314700" cy="112522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1066800" y="3886200"/>
              <a:ext cx="3314700" cy="146812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1066800" y="3540780"/>
              <a:ext cx="3314700" cy="181354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066800" y="3218190"/>
              <a:ext cx="3314700" cy="211581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267200" y="5288281"/>
              <a:ext cx="164712" cy="1219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7" name="Straight Arrow Connector 26"/>
          <p:cNvCxnSpPr/>
          <p:nvPr/>
        </p:nvCxnSpPr>
        <p:spPr>
          <a:xfrm>
            <a:off x="1447800" y="5334000"/>
            <a:ext cx="577424" cy="1"/>
          </a:xfrm>
          <a:prstGeom prst="straightConnector1">
            <a:avLst/>
          </a:prstGeom>
          <a:ln w="63500">
            <a:solidFill>
              <a:schemeClr val="tx1"/>
            </a:solidFill>
            <a:tailEnd type="arrow"/>
          </a:ln>
          <a:effectLst>
            <a:outerShdw blurRad="50800" dist="38100" dir="8100000" sx="108000" sy="108000" algn="tr" rotWithShape="0">
              <a:schemeClr val="bg1">
                <a:alpha val="87000"/>
              </a:schemeClr>
            </a:outerShdw>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705600" y="5028969"/>
            <a:ext cx="1600200" cy="686031"/>
            <a:chOff x="6705600" y="5028969"/>
            <a:chExt cx="1600200" cy="686031"/>
          </a:xfrm>
        </p:grpSpPr>
        <p:sp>
          <p:nvSpPr>
            <p:cNvPr id="77" name="Rectangle 76"/>
            <p:cNvSpPr/>
            <p:nvPr/>
          </p:nvSpPr>
          <p:spPr>
            <a:xfrm>
              <a:off x="6705600" y="5028969"/>
              <a:ext cx="609600" cy="6451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p:cNvSpPr/>
            <p:nvPr/>
          </p:nvSpPr>
          <p:spPr>
            <a:xfrm>
              <a:off x="7696200" y="5029200"/>
              <a:ext cx="609600" cy="645180"/>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7306350" y="5345668"/>
              <a:ext cx="389850" cy="369332"/>
            </a:xfrm>
            <a:prstGeom prst="rect">
              <a:avLst/>
            </a:prstGeom>
            <a:noFill/>
          </p:spPr>
          <p:txBody>
            <a:bodyPr wrap="none" rtlCol="0">
              <a:spAutoFit/>
            </a:bodyPr>
            <a:lstStyle/>
            <a:p>
              <a:r>
                <a:rPr lang="en-US" dirty="0" smtClean="0"/>
                <a:t>or</a:t>
              </a:r>
              <a:endParaRPr lang="en-US" dirty="0"/>
            </a:p>
          </p:txBody>
        </p:sp>
        <p:cxnSp>
          <p:nvCxnSpPr>
            <p:cNvPr id="64" name="Straight Arrow Connector 63"/>
            <p:cNvCxnSpPr/>
            <p:nvPr/>
          </p:nvCxnSpPr>
          <p:spPr>
            <a:xfrm flipV="1">
              <a:off x="7010400" y="5048250"/>
              <a:ext cx="16705" cy="590550"/>
            </a:xfrm>
            <a:prstGeom prst="straightConnector1">
              <a:avLst/>
            </a:prstGeom>
            <a:ln w="63500">
              <a:solidFill>
                <a:srgbClr val="FF0000"/>
              </a:solidFill>
              <a:tailEnd type="arrow"/>
            </a:ln>
            <a:effectLst>
              <a:outerShdw blurRad="50800" dist="38100" dir="8100000" sx="108000" sy="108000" algn="tr" rotWithShape="0">
                <a:schemeClr val="bg1">
                  <a:alpha val="87000"/>
                </a:scheme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8001000" y="5029200"/>
              <a:ext cx="0" cy="618470"/>
            </a:xfrm>
            <a:prstGeom prst="straightConnector1">
              <a:avLst/>
            </a:prstGeom>
            <a:ln w="63500">
              <a:solidFill>
                <a:srgbClr val="3333FF"/>
              </a:solidFill>
              <a:tailEnd type="arrow"/>
            </a:ln>
            <a:effectLst>
              <a:outerShdw blurRad="50800" dist="38100" dir="8100000" sx="108000" sy="108000" algn="tr" rotWithShape="0">
                <a:schemeClr val="bg1">
                  <a:alpha val="87000"/>
                </a:schemeClr>
              </a:outerShdw>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0"/>
            <a:ext cx="8229600" cy="1143000"/>
          </a:xfrm>
          <a:solidFill>
            <a:schemeClr val="bg1"/>
          </a:solidFill>
        </p:spPr>
        <p:txBody>
          <a:bodyPr/>
          <a:lstStyle/>
          <a:p>
            <a:r>
              <a:rPr lang="en-US" sz="3200" dirty="0" smtClean="0"/>
              <a:t>Quantum phase transition </a:t>
            </a:r>
            <a:endParaRPr lang="en-US" sz="3200" dirty="0"/>
          </a:p>
        </p:txBody>
      </p:sp>
      <p:sp>
        <p:nvSpPr>
          <p:cNvPr id="50" name="TextBox 49"/>
          <p:cNvSpPr txBox="1"/>
          <p:nvPr/>
        </p:nvSpPr>
        <p:spPr>
          <a:xfrm>
            <a:off x="3926643" y="5562600"/>
            <a:ext cx="873957" cy="523220"/>
          </a:xfrm>
          <a:prstGeom prst="rect">
            <a:avLst/>
          </a:prstGeom>
          <a:noFill/>
        </p:spPr>
        <p:txBody>
          <a:bodyPr wrap="none" rtlCol="0">
            <a:spAutoFit/>
          </a:bodyPr>
          <a:lstStyle/>
          <a:p>
            <a:r>
              <a:rPr lang="en-US" sz="2800" i="1" dirty="0"/>
              <a:t>s</a:t>
            </a:r>
            <a:r>
              <a:rPr lang="en-US" sz="2800" i="1" dirty="0" smtClean="0"/>
              <a:t>=</a:t>
            </a:r>
            <a:r>
              <a:rPr lang="en-US" sz="2800" i="1" dirty="0" err="1" smtClean="0"/>
              <a:t>s</a:t>
            </a:r>
            <a:r>
              <a:rPr lang="en-US" sz="2800" i="1" baseline="-25000" dirty="0" err="1" smtClean="0"/>
              <a:t>c</a:t>
            </a:r>
            <a:endParaRPr lang="en-US" sz="2800" i="1" dirty="0"/>
          </a:p>
        </p:txBody>
      </p:sp>
      <p:sp>
        <p:nvSpPr>
          <p:cNvPr id="53" name="TextBox 52"/>
          <p:cNvSpPr txBox="1"/>
          <p:nvPr/>
        </p:nvSpPr>
        <p:spPr>
          <a:xfrm>
            <a:off x="6974643" y="5791200"/>
            <a:ext cx="873957" cy="523220"/>
          </a:xfrm>
          <a:prstGeom prst="rect">
            <a:avLst/>
          </a:prstGeom>
          <a:noFill/>
        </p:spPr>
        <p:txBody>
          <a:bodyPr wrap="none" rtlCol="0">
            <a:spAutoFit/>
          </a:bodyPr>
          <a:lstStyle/>
          <a:p>
            <a:r>
              <a:rPr lang="en-US" sz="2800" i="1" dirty="0"/>
              <a:t>s</a:t>
            </a:r>
            <a:r>
              <a:rPr lang="en-US" sz="2800" i="1" dirty="0" smtClean="0"/>
              <a:t>&gt;</a:t>
            </a:r>
            <a:r>
              <a:rPr lang="en-US" sz="2800" i="1" dirty="0" err="1" smtClean="0"/>
              <a:t>s</a:t>
            </a:r>
            <a:r>
              <a:rPr lang="en-US" sz="2800" i="1" baseline="-25000" dirty="0" err="1" smtClean="0"/>
              <a:t>c</a:t>
            </a:r>
            <a:endParaRPr lang="en-US" sz="2800" i="1" dirty="0"/>
          </a:p>
        </p:txBody>
      </p:sp>
      <p:sp>
        <p:nvSpPr>
          <p:cNvPr id="3" name="TextBox 2"/>
          <p:cNvSpPr txBox="1"/>
          <p:nvPr/>
        </p:nvSpPr>
        <p:spPr>
          <a:xfrm>
            <a:off x="3124200" y="6096000"/>
            <a:ext cx="2662908" cy="400110"/>
          </a:xfrm>
          <a:prstGeom prst="rect">
            <a:avLst/>
          </a:prstGeom>
          <a:noFill/>
        </p:spPr>
        <p:txBody>
          <a:bodyPr wrap="none" rtlCol="0">
            <a:spAutoFit/>
          </a:bodyPr>
          <a:lstStyle/>
          <a:p>
            <a:r>
              <a:rPr lang="en-US" sz="2000" dirty="0" smtClean="0"/>
              <a:t>Quantum critical </a:t>
            </a:r>
            <a:r>
              <a:rPr lang="en-US" sz="2000" dirty="0" err="1" smtClean="0"/>
              <a:t>piont</a:t>
            </a:r>
            <a:endParaRPr lang="en-US" sz="2000" dirty="0"/>
          </a:p>
        </p:txBody>
      </p:sp>
    </p:spTree>
    <p:extLst>
      <p:ext uri="{BB962C8B-B14F-4D97-AF65-F5344CB8AC3E}">
        <p14:creationId xmlns:p14="http://schemas.microsoft.com/office/powerpoint/2010/main" val="19432901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657600" y="1716881"/>
            <a:ext cx="1369237" cy="3693319"/>
          </a:xfrm>
          <a:prstGeom prst="rect">
            <a:avLst/>
          </a:prstGeom>
          <a:solidFill>
            <a:srgbClr val="92D050">
              <a:alpha val="89000"/>
            </a:srgbClr>
          </a:solidFill>
          <a:ln w="63500" cmpd="dbl">
            <a:noFill/>
          </a:ln>
          <a:effectLst>
            <a:glow rad="165100">
              <a:srgbClr val="92D050">
                <a:alpha val="40000"/>
              </a:srgbClr>
            </a:glow>
            <a:softEdge rad="63500"/>
          </a:effectLst>
        </p:spPr>
        <p:txBody>
          <a:bodyPr wrap="square" rtlCol="0">
            <a:spAutoFit/>
          </a:bodyPr>
          <a:lstStyle/>
          <a:p>
            <a:pPr algn="ctr"/>
            <a:endParaRPr lang="en-US" dirty="0" smtClean="0"/>
          </a:p>
          <a:p>
            <a:pPr algn="ctr"/>
            <a:endParaRPr lang="en-US" dirty="0"/>
          </a:p>
          <a:p>
            <a:pPr algn="ctr"/>
            <a:endParaRPr lang="en-US" dirty="0" smtClean="0"/>
          </a:p>
          <a:p>
            <a:pPr algn="ctr"/>
            <a:r>
              <a:rPr lang="en-US" dirty="0" smtClean="0"/>
              <a:t>Non- adiabatic</a:t>
            </a:r>
          </a:p>
          <a:p>
            <a:pPr algn="ctr"/>
            <a:r>
              <a:rPr lang="en-US" dirty="0" smtClean="0"/>
              <a:t>Zone</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p:txBody>
      </p:sp>
      <p:cxnSp>
        <p:nvCxnSpPr>
          <p:cNvPr id="6" name="Straight Connector 5"/>
          <p:cNvCxnSpPr/>
          <p:nvPr/>
        </p:nvCxnSpPr>
        <p:spPr>
          <a:xfrm flipV="1">
            <a:off x="1143000" y="5321300"/>
            <a:ext cx="7391400" cy="12700"/>
          </a:xfrm>
          <a:prstGeom prst="line">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19200" y="5801380"/>
            <a:ext cx="873957" cy="523220"/>
          </a:xfrm>
          <a:prstGeom prst="rect">
            <a:avLst/>
          </a:prstGeom>
          <a:noFill/>
        </p:spPr>
        <p:txBody>
          <a:bodyPr wrap="none" rtlCol="0">
            <a:spAutoFit/>
          </a:bodyPr>
          <a:lstStyle/>
          <a:p>
            <a:r>
              <a:rPr lang="en-US" sz="2800" i="1" dirty="0" smtClean="0"/>
              <a:t>s&lt;</a:t>
            </a:r>
            <a:r>
              <a:rPr lang="en-US" sz="2800" i="1" dirty="0" err="1" smtClean="0"/>
              <a:t>s</a:t>
            </a:r>
            <a:r>
              <a:rPr lang="en-US" sz="2800" i="1" baseline="-25000" dirty="0" err="1" smtClean="0"/>
              <a:t>c</a:t>
            </a:r>
            <a:endParaRPr lang="en-US" sz="2800" i="1" dirty="0"/>
          </a:p>
        </p:txBody>
      </p:sp>
      <p:sp>
        <p:nvSpPr>
          <p:cNvPr id="57" name="TextBox 56"/>
          <p:cNvSpPr txBox="1"/>
          <p:nvPr/>
        </p:nvSpPr>
        <p:spPr>
          <a:xfrm>
            <a:off x="2953905" y="1143000"/>
            <a:ext cx="1160895" cy="461665"/>
          </a:xfrm>
          <a:prstGeom prst="rect">
            <a:avLst/>
          </a:prstGeom>
          <a:solidFill>
            <a:schemeClr val="bg1"/>
          </a:solidFill>
        </p:spPr>
        <p:txBody>
          <a:bodyPr wrap="none" rtlCol="0">
            <a:spAutoFit/>
          </a:bodyPr>
          <a:lstStyle/>
          <a:p>
            <a:r>
              <a:rPr lang="en-US" sz="2400" dirty="0" smtClean="0"/>
              <a:t>Energy</a:t>
            </a:r>
            <a:endParaRPr lang="en-US" sz="2400" dirty="0"/>
          </a:p>
        </p:txBody>
      </p:sp>
      <p:sp>
        <p:nvSpPr>
          <p:cNvPr id="80" name="Rectangle 79"/>
          <p:cNvSpPr/>
          <p:nvPr/>
        </p:nvSpPr>
        <p:spPr>
          <a:xfrm>
            <a:off x="1415624" y="5036810"/>
            <a:ext cx="609600" cy="6451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9" name="Group 58"/>
          <p:cNvGrpSpPr/>
          <p:nvPr/>
        </p:nvGrpSpPr>
        <p:grpSpPr>
          <a:xfrm>
            <a:off x="4330700" y="304800"/>
            <a:ext cx="4013200" cy="5029200"/>
            <a:chOff x="4330700" y="304800"/>
            <a:chExt cx="4013200" cy="5029200"/>
          </a:xfrm>
        </p:grpSpPr>
        <p:sp>
          <p:nvSpPr>
            <p:cNvPr id="51" name="Freeform 50"/>
            <p:cNvSpPr/>
            <p:nvPr/>
          </p:nvSpPr>
          <p:spPr>
            <a:xfrm>
              <a:off x="4343400" y="304800"/>
              <a:ext cx="1447800" cy="50292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356100" y="4470400"/>
              <a:ext cx="3987800" cy="8509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343400" y="4096178"/>
              <a:ext cx="3987800" cy="1237821"/>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343400" y="3695700"/>
              <a:ext cx="3987800" cy="16383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343400" y="3054374"/>
              <a:ext cx="3987800" cy="2279625"/>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343400" y="2123866"/>
              <a:ext cx="3987800" cy="3210134"/>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330700" y="1383268"/>
              <a:ext cx="3670300" cy="3938032"/>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343400" y="304800"/>
              <a:ext cx="3208034" cy="50292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343400" y="304800"/>
              <a:ext cx="2209800" cy="5029200"/>
            </a:xfrm>
            <a:custGeom>
              <a:avLst/>
              <a:gdLst>
                <a:gd name="connsiteX0" fmla="*/ 0 w 3987800"/>
                <a:gd name="connsiteY0" fmla="*/ 850900 h 850900"/>
                <a:gd name="connsiteX1" fmla="*/ 2578100 w 3987800"/>
                <a:gd name="connsiteY1" fmla="*/ 469900 h 850900"/>
                <a:gd name="connsiteX2" fmla="*/ 3987800 w 3987800"/>
                <a:gd name="connsiteY2" fmla="*/ 0 h 850900"/>
                <a:gd name="connsiteX3" fmla="*/ 3987800 w 3987800"/>
                <a:gd name="connsiteY3" fmla="*/ 0 h 850900"/>
              </a:gdLst>
              <a:ahLst/>
              <a:cxnLst>
                <a:cxn ang="0">
                  <a:pos x="connsiteX0" y="connsiteY0"/>
                </a:cxn>
                <a:cxn ang="0">
                  <a:pos x="connsiteX1" y="connsiteY1"/>
                </a:cxn>
                <a:cxn ang="0">
                  <a:pos x="connsiteX2" y="connsiteY2"/>
                </a:cxn>
                <a:cxn ang="0">
                  <a:pos x="connsiteX3" y="connsiteY3"/>
                </a:cxn>
              </a:cxnLst>
              <a:rect l="l" t="t" r="r" b="b"/>
              <a:pathLst>
                <a:path w="3987800" h="850900">
                  <a:moveTo>
                    <a:pt x="0" y="850900"/>
                  </a:moveTo>
                  <a:cubicBezTo>
                    <a:pt x="956733" y="731308"/>
                    <a:pt x="1913467" y="611717"/>
                    <a:pt x="2578100" y="469900"/>
                  </a:cubicBezTo>
                  <a:cubicBezTo>
                    <a:pt x="3242733" y="328083"/>
                    <a:pt x="3987800" y="0"/>
                    <a:pt x="3987800" y="0"/>
                  </a:cubicBezTo>
                  <a:lnTo>
                    <a:pt x="3987800" y="0"/>
                  </a:ln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flipV="1">
              <a:off x="4361688" y="1170864"/>
              <a:ext cx="0" cy="4163136"/>
            </a:xfrm>
            <a:prstGeom prst="line">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1066800" y="2806699"/>
            <a:ext cx="3365112" cy="2603501"/>
            <a:chOff x="1066800" y="2806699"/>
            <a:chExt cx="3365112" cy="2603501"/>
          </a:xfrm>
        </p:grpSpPr>
        <p:sp>
          <p:nvSpPr>
            <p:cNvPr id="49" name="Freeform 48"/>
            <p:cNvSpPr/>
            <p:nvPr/>
          </p:nvSpPr>
          <p:spPr>
            <a:xfrm>
              <a:off x="1080038" y="2806699"/>
              <a:ext cx="3314700" cy="2578961"/>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1104900" y="4500880"/>
              <a:ext cx="3314700" cy="85852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066800" y="4229100"/>
              <a:ext cx="3314700" cy="112522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1066800" y="3886200"/>
              <a:ext cx="3314700" cy="146812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1066800" y="3540780"/>
              <a:ext cx="3314700" cy="181354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066800" y="3218190"/>
              <a:ext cx="3314700" cy="2115810"/>
            </a:xfrm>
            <a:custGeom>
              <a:avLst/>
              <a:gdLst>
                <a:gd name="connsiteX0" fmla="*/ 0 w 3314700"/>
                <a:gd name="connsiteY0" fmla="*/ 0 h 1244600"/>
                <a:gd name="connsiteX1" fmla="*/ 2311400 w 3314700"/>
                <a:gd name="connsiteY1" fmla="*/ 215900 h 1244600"/>
                <a:gd name="connsiteX2" fmla="*/ 3314700 w 3314700"/>
                <a:gd name="connsiteY2" fmla="*/ 1244600 h 1244600"/>
              </a:gdLst>
              <a:ahLst/>
              <a:cxnLst>
                <a:cxn ang="0">
                  <a:pos x="connsiteX0" y="connsiteY0"/>
                </a:cxn>
                <a:cxn ang="0">
                  <a:pos x="connsiteX1" y="connsiteY1"/>
                </a:cxn>
                <a:cxn ang="0">
                  <a:pos x="connsiteX2" y="connsiteY2"/>
                </a:cxn>
              </a:cxnLst>
              <a:rect l="l" t="t" r="r" b="b"/>
              <a:pathLst>
                <a:path w="3314700" h="1244600">
                  <a:moveTo>
                    <a:pt x="0" y="0"/>
                  </a:moveTo>
                  <a:cubicBezTo>
                    <a:pt x="879475" y="4233"/>
                    <a:pt x="1758950" y="8467"/>
                    <a:pt x="2311400" y="215900"/>
                  </a:cubicBezTo>
                  <a:cubicBezTo>
                    <a:pt x="2863850" y="423333"/>
                    <a:pt x="3089275" y="833966"/>
                    <a:pt x="3314700" y="124460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267200" y="5288281"/>
              <a:ext cx="164712" cy="1219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7" name="Straight Arrow Connector 26"/>
          <p:cNvCxnSpPr/>
          <p:nvPr/>
        </p:nvCxnSpPr>
        <p:spPr>
          <a:xfrm>
            <a:off x="1447800" y="5334000"/>
            <a:ext cx="577424" cy="1"/>
          </a:xfrm>
          <a:prstGeom prst="straightConnector1">
            <a:avLst/>
          </a:prstGeom>
          <a:ln w="63500">
            <a:solidFill>
              <a:schemeClr val="tx1"/>
            </a:solidFill>
            <a:tailEnd type="arrow"/>
          </a:ln>
          <a:effectLst>
            <a:outerShdw blurRad="50800" dist="38100" dir="8100000" sx="108000" sy="108000" algn="tr" rotWithShape="0">
              <a:schemeClr val="bg1">
                <a:alpha val="87000"/>
              </a:schemeClr>
            </a:outerShdw>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705600" y="5028969"/>
            <a:ext cx="1600200" cy="686031"/>
            <a:chOff x="6705600" y="5028969"/>
            <a:chExt cx="1600200" cy="686031"/>
          </a:xfrm>
        </p:grpSpPr>
        <p:sp>
          <p:nvSpPr>
            <p:cNvPr id="77" name="Rectangle 76"/>
            <p:cNvSpPr/>
            <p:nvPr/>
          </p:nvSpPr>
          <p:spPr>
            <a:xfrm>
              <a:off x="6705600" y="5028969"/>
              <a:ext cx="609600" cy="6451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p:cNvSpPr/>
            <p:nvPr/>
          </p:nvSpPr>
          <p:spPr>
            <a:xfrm>
              <a:off x="7696200" y="5029200"/>
              <a:ext cx="609600" cy="645180"/>
            </a:xfrm>
            <a:prstGeom prst="rect">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7306350" y="5345668"/>
              <a:ext cx="389850" cy="369332"/>
            </a:xfrm>
            <a:prstGeom prst="rect">
              <a:avLst/>
            </a:prstGeom>
            <a:noFill/>
          </p:spPr>
          <p:txBody>
            <a:bodyPr wrap="none" rtlCol="0">
              <a:spAutoFit/>
            </a:bodyPr>
            <a:lstStyle/>
            <a:p>
              <a:r>
                <a:rPr lang="en-US" dirty="0" smtClean="0"/>
                <a:t>or</a:t>
              </a:r>
              <a:endParaRPr lang="en-US" dirty="0"/>
            </a:p>
          </p:txBody>
        </p:sp>
        <p:cxnSp>
          <p:nvCxnSpPr>
            <p:cNvPr id="64" name="Straight Arrow Connector 63"/>
            <p:cNvCxnSpPr/>
            <p:nvPr/>
          </p:nvCxnSpPr>
          <p:spPr>
            <a:xfrm flipV="1">
              <a:off x="7010400" y="5048250"/>
              <a:ext cx="16705" cy="590550"/>
            </a:xfrm>
            <a:prstGeom prst="straightConnector1">
              <a:avLst/>
            </a:prstGeom>
            <a:ln w="63500">
              <a:solidFill>
                <a:srgbClr val="FF0000"/>
              </a:solidFill>
              <a:tailEnd type="arrow"/>
            </a:ln>
            <a:effectLst>
              <a:outerShdw blurRad="50800" dist="38100" dir="8100000" sx="108000" sy="108000" algn="tr" rotWithShape="0">
                <a:schemeClr val="bg1">
                  <a:alpha val="87000"/>
                </a:scheme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8001000" y="5029200"/>
              <a:ext cx="0" cy="618470"/>
            </a:xfrm>
            <a:prstGeom prst="straightConnector1">
              <a:avLst/>
            </a:prstGeom>
            <a:ln w="63500">
              <a:solidFill>
                <a:srgbClr val="3333FF"/>
              </a:solidFill>
              <a:tailEnd type="arrow"/>
            </a:ln>
            <a:effectLst>
              <a:outerShdw blurRad="50800" dist="38100" dir="8100000" sx="108000" sy="108000" algn="tr" rotWithShape="0">
                <a:schemeClr val="bg1">
                  <a:alpha val="87000"/>
                </a:schemeClr>
              </a:outerShdw>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0"/>
            <a:ext cx="8229600" cy="1143000"/>
          </a:xfrm>
          <a:solidFill>
            <a:schemeClr val="bg1"/>
          </a:solidFill>
        </p:spPr>
        <p:txBody>
          <a:bodyPr/>
          <a:lstStyle/>
          <a:p>
            <a:r>
              <a:rPr lang="en-US" sz="3200" dirty="0" smtClean="0"/>
              <a:t>Is quantum phase transition coherent?</a:t>
            </a:r>
            <a:endParaRPr lang="en-US" sz="3200" dirty="0"/>
          </a:p>
        </p:txBody>
      </p:sp>
      <p:cxnSp>
        <p:nvCxnSpPr>
          <p:cNvPr id="60" name="Straight Arrow Connector 59"/>
          <p:cNvCxnSpPr/>
          <p:nvPr/>
        </p:nvCxnSpPr>
        <p:spPr>
          <a:xfrm flipV="1">
            <a:off x="2014611" y="5321300"/>
            <a:ext cx="1642989" cy="22225"/>
          </a:xfrm>
          <a:prstGeom prst="straightConnector1">
            <a:avLst/>
          </a:prstGeom>
          <a:ln w="88900">
            <a:gradFill flip="none" rotWithShape="1">
              <a:gsLst>
                <a:gs pos="0">
                  <a:srgbClr val="C00000"/>
                </a:gs>
                <a:gs pos="100000">
                  <a:srgbClr val="7030A0"/>
                </a:gs>
              </a:gsLst>
              <a:lin ang="10800000" scaled="1"/>
              <a:tileRect/>
            </a:gradFill>
            <a:tailEnd type="triangle" w="lg" len="lg"/>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4935682" y="1224067"/>
            <a:ext cx="3032920" cy="3957533"/>
            <a:chOff x="4935682" y="1224067"/>
            <a:chExt cx="3032920" cy="3957533"/>
          </a:xfrm>
        </p:grpSpPr>
        <p:cxnSp>
          <p:nvCxnSpPr>
            <p:cNvPr id="20" name="Straight Arrow Connector 19"/>
            <p:cNvCxnSpPr/>
            <p:nvPr/>
          </p:nvCxnSpPr>
          <p:spPr>
            <a:xfrm flipV="1">
              <a:off x="4935682" y="3352284"/>
              <a:ext cx="2227118" cy="1581388"/>
            </a:xfrm>
            <a:prstGeom prst="straightConnector1">
              <a:avLst/>
            </a:prstGeom>
            <a:ln w="88900">
              <a:gradFill flip="none" rotWithShape="1">
                <a:gsLst>
                  <a:gs pos="0">
                    <a:srgbClr val="C00000"/>
                  </a:gs>
                  <a:gs pos="100000">
                    <a:srgbClr val="7030A0"/>
                  </a:gs>
                </a:gsLst>
                <a:lin ang="10800000" scaled="1"/>
                <a:tileRect/>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5029200" y="4571748"/>
              <a:ext cx="2939402" cy="609852"/>
            </a:xfrm>
            <a:prstGeom prst="straightConnector1">
              <a:avLst/>
            </a:prstGeom>
            <a:ln w="88900">
              <a:gradFill flip="none" rotWithShape="1">
                <a:gsLst>
                  <a:gs pos="0">
                    <a:srgbClr val="C00000"/>
                  </a:gs>
                  <a:gs pos="100000">
                    <a:srgbClr val="7030A0"/>
                  </a:gs>
                </a:gsLst>
                <a:lin ang="10800000" scaled="1"/>
                <a:tileRect/>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029200" y="1224067"/>
              <a:ext cx="918217" cy="2585933"/>
            </a:xfrm>
            <a:prstGeom prst="straightConnector1">
              <a:avLst/>
            </a:prstGeom>
            <a:ln w="88900">
              <a:gradFill flip="none" rotWithShape="1">
                <a:gsLst>
                  <a:gs pos="0">
                    <a:srgbClr val="C00000"/>
                  </a:gs>
                  <a:gs pos="100000">
                    <a:srgbClr val="7030A0"/>
                  </a:gs>
                </a:gsLst>
                <a:lin ang="10800000" scaled="1"/>
                <a:tileRect/>
              </a:gradFill>
              <a:tailEnd type="triangle" w="lg" len="lg"/>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926643" y="5791200"/>
            <a:ext cx="873957" cy="523220"/>
          </a:xfrm>
          <a:prstGeom prst="rect">
            <a:avLst/>
          </a:prstGeom>
          <a:noFill/>
        </p:spPr>
        <p:txBody>
          <a:bodyPr wrap="none" rtlCol="0">
            <a:spAutoFit/>
          </a:bodyPr>
          <a:lstStyle/>
          <a:p>
            <a:r>
              <a:rPr lang="en-US" sz="2800" i="1" dirty="0"/>
              <a:t>s</a:t>
            </a:r>
            <a:r>
              <a:rPr lang="en-US" sz="2800" i="1" dirty="0" smtClean="0"/>
              <a:t>=</a:t>
            </a:r>
            <a:r>
              <a:rPr lang="en-US" sz="2800" i="1" dirty="0" err="1" smtClean="0"/>
              <a:t>s</a:t>
            </a:r>
            <a:r>
              <a:rPr lang="en-US" sz="2800" i="1" baseline="-25000" dirty="0" err="1" smtClean="0"/>
              <a:t>c</a:t>
            </a:r>
            <a:endParaRPr lang="en-US" sz="2800" i="1" dirty="0"/>
          </a:p>
        </p:txBody>
      </p:sp>
      <p:sp>
        <p:nvSpPr>
          <p:cNvPr id="53" name="TextBox 52"/>
          <p:cNvSpPr txBox="1"/>
          <p:nvPr/>
        </p:nvSpPr>
        <p:spPr>
          <a:xfrm>
            <a:off x="6974643" y="5791200"/>
            <a:ext cx="873957" cy="523220"/>
          </a:xfrm>
          <a:prstGeom prst="rect">
            <a:avLst/>
          </a:prstGeom>
          <a:noFill/>
        </p:spPr>
        <p:txBody>
          <a:bodyPr wrap="none" rtlCol="0">
            <a:spAutoFit/>
          </a:bodyPr>
          <a:lstStyle/>
          <a:p>
            <a:r>
              <a:rPr lang="en-US" sz="2800" i="1" dirty="0"/>
              <a:t>s</a:t>
            </a:r>
            <a:r>
              <a:rPr lang="en-US" sz="2800" i="1" dirty="0" smtClean="0"/>
              <a:t>&gt;</a:t>
            </a:r>
            <a:r>
              <a:rPr lang="en-US" sz="2800" i="1" dirty="0" err="1" smtClean="0"/>
              <a:t>s</a:t>
            </a:r>
            <a:r>
              <a:rPr lang="en-US" sz="2800" i="1" baseline="-25000" dirty="0" err="1" smtClean="0"/>
              <a:t>c</a:t>
            </a:r>
            <a:endParaRPr lang="en-US" sz="2800" i="1" dirty="0"/>
          </a:p>
        </p:txBody>
      </p:sp>
      <p:sp>
        <p:nvSpPr>
          <p:cNvPr id="4" name="TextBox 3"/>
          <p:cNvSpPr txBox="1"/>
          <p:nvPr/>
        </p:nvSpPr>
        <p:spPr>
          <a:xfrm>
            <a:off x="5488308" y="823271"/>
            <a:ext cx="1223412" cy="369332"/>
          </a:xfrm>
          <a:prstGeom prst="rect">
            <a:avLst/>
          </a:prstGeom>
          <a:noFill/>
        </p:spPr>
        <p:txBody>
          <a:bodyPr wrap="none" rtlCol="0">
            <a:spAutoFit/>
          </a:bodyPr>
          <a:lstStyle/>
          <a:p>
            <a:r>
              <a:rPr lang="en-US" dirty="0" smtClean="0"/>
              <a:t>Fast ramp</a:t>
            </a:r>
            <a:endParaRPr lang="en-US" i="1" dirty="0"/>
          </a:p>
        </p:txBody>
      </p:sp>
      <p:sp>
        <p:nvSpPr>
          <p:cNvPr id="54" name="TextBox 53"/>
          <p:cNvSpPr txBox="1"/>
          <p:nvPr/>
        </p:nvSpPr>
        <p:spPr>
          <a:xfrm>
            <a:off x="7488575" y="3958312"/>
            <a:ext cx="1274708" cy="369332"/>
          </a:xfrm>
          <a:prstGeom prst="rect">
            <a:avLst/>
          </a:prstGeom>
          <a:noFill/>
        </p:spPr>
        <p:txBody>
          <a:bodyPr wrap="none" rtlCol="0">
            <a:spAutoFit/>
          </a:bodyPr>
          <a:lstStyle/>
          <a:p>
            <a:r>
              <a:rPr lang="en-US" dirty="0" smtClean="0"/>
              <a:t>Slow ramp</a:t>
            </a:r>
            <a:endParaRPr lang="en-US" i="1" dirty="0"/>
          </a:p>
        </p:txBody>
      </p:sp>
      <p:sp>
        <p:nvSpPr>
          <p:cNvPr id="55" name="TextBox 54"/>
          <p:cNvSpPr txBox="1"/>
          <p:nvPr/>
        </p:nvSpPr>
        <p:spPr>
          <a:xfrm>
            <a:off x="3124200" y="6400800"/>
            <a:ext cx="2662908" cy="400110"/>
          </a:xfrm>
          <a:prstGeom prst="rect">
            <a:avLst/>
          </a:prstGeom>
          <a:noFill/>
        </p:spPr>
        <p:txBody>
          <a:bodyPr wrap="none" rtlCol="0">
            <a:spAutoFit/>
          </a:bodyPr>
          <a:lstStyle/>
          <a:p>
            <a:r>
              <a:rPr lang="en-US" sz="2000" dirty="0" smtClean="0"/>
              <a:t>Quantum critical </a:t>
            </a:r>
            <a:r>
              <a:rPr lang="en-US" sz="2000" dirty="0" err="1" smtClean="0"/>
              <a:t>piont</a:t>
            </a:r>
            <a:endParaRPr lang="en-US" sz="2000" dirty="0"/>
          </a:p>
        </p:txBody>
      </p:sp>
    </p:spTree>
    <p:extLst>
      <p:ext uri="{BB962C8B-B14F-4D97-AF65-F5344CB8AC3E}">
        <p14:creationId xmlns:p14="http://schemas.microsoft.com/office/powerpoint/2010/main" val="2572475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81100"/>
            <a:ext cx="4876800" cy="48644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0" y="381000"/>
            <a:ext cx="4600940" cy="584775"/>
          </a:xfrm>
          <a:prstGeom prst="rect">
            <a:avLst/>
          </a:prstGeom>
          <a:noFill/>
        </p:spPr>
        <p:txBody>
          <a:bodyPr wrap="none" rtlCol="0">
            <a:spAutoFit/>
          </a:bodyPr>
          <a:lstStyle/>
          <a:p>
            <a:r>
              <a:rPr lang="en-US" sz="3200" dirty="0" smtClean="0"/>
              <a:t>Ferromagnetic domains</a:t>
            </a:r>
            <a:endParaRPr lang="en-US" sz="3200" dirty="0"/>
          </a:p>
        </p:txBody>
      </p:sp>
      <p:sp>
        <p:nvSpPr>
          <p:cNvPr id="3" name="Rectangle 2"/>
          <p:cNvSpPr/>
          <p:nvPr/>
        </p:nvSpPr>
        <p:spPr>
          <a:xfrm>
            <a:off x="2514600" y="6206004"/>
            <a:ext cx="7010400" cy="369332"/>
          </a:xfrm>
          <a:prstGeom prst="rect">
            <a:avLst/>
          </a:prstGeom>
        </p:spPr>
        <p:txBody>
          <a:bodyPr wrap="square">
            <a:spAutoFit/>
          </a:bodyPr>
          <a:lstStyle/>
          <a:p>
            <a:r>
              <a:rPr lang="en-US" dirty="0"/>
              <a:t>“More Is Different”, P.W. Anderson, Science 177, 393 (1972)</a:t>
            </a:r>
          </a:p>
        </p:txBody>
      </p:sp>
    </p:spTree>
    <p:extLst>
      <p:ext uri="{BB962C8B-B14F-4D97-AF65-F5344CB8AC3E}">
        <p14:creationId xmlns:p14="http://schemas.microsoft.com/office/powerpoint/2010/main" val="15870873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3" name="Picture 9" descr="Image result for sprinkl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5943600" cy="397898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304800"/>
            <a:ext cx="8229600" cy="1143000"/>
          </a:xfrm>
          <a:solidFill>
            <a:schemeClr val="bg1"/>
          </a:solidFill>
        </p:spPr>
        <p:txBody>
          <a:bodyPr/>
          <a:lstStyle/>
          <a:p>
            <a:r>
              <a:rPr lang="en-US" sz="2800" dirty="0" smtClean="0"/>
              <a:t>Can we reverse the water flow?</a:t>
            </a:r>
            <a:endParaRPr lang="en-US" sz="2800" i="1" dirty="0"/>
          </a:p>
        </p:txBody>
      </p:sp>
    </p:spTree>
    <p:extLst>
      <p:ext uri="{BB962C8B-B14F-4D97-AF65-F5344CB8AC3E}">
        <p14:creationId xmlns:p14="http://schemas.microsoft.com/office/powerpoint/2010/main" val="15759282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Synopsis</a:t>
            </a:r>
            <a:endParaRPr lang="en-US" dirty="0"/>
          </a:p>
        </p:txBody>
      </p:sp>
      <p:sp>
        <p:nvSpPr>
          <p:cNvPr id="3" name="Content Placeholder 2"/>
          <p:cNvSpPr>
            <a:spLocks noGrp="1"/>
          </p:cNvSpPr>
          <p:nvPr>
            <p:ph idx="1"/>
          </p:nvPr>
        </p:nvSpPr>
        <p:spPr>
          <a:xfrm>
            <a:off x="533400" y="1676400"/>
            <a:ext cx="8305800" cy="4572000"/>
          </a:xfrm>
        </p:spPr>
        <p:txBody>
          <a:bodyPr/>
          <a:lstStyle/>
          <a:p>
            <a:pPr marL="0" indent="0">
              <a:buNone/>
            </a:pPr>
            <a:r>
              <a:rPr lang="en-US" sz="2800" dirty="0" smtClean="0"/>
              <a:t>Quantum phase transition</a:t>
            </a:r>
          </a:p>
          <a:p>
            <a:pPr marL="0" indent="0">
              <a:buNone/>
            </a:pPr>
            <a:endParaRPr lang="en-US" sz="2800" dirty="0"/>
          </a:p>
          <a:p>
            <a:pPr marL="0" indent="0">
              <a:buNone/>
            </a:pPr>
            <a:r>
              <a:rPr lang="en-US" sz="2400" dirty="0" smtClean="0">
                <a:solidFill>
                  <a:srgbClr val="FF0000"/>
                </a:solidFill>
              </a:rPr>
              <a:t>Our system: </a:t>
            </a:r>
          </a:p>
          <a:p>
            <a:r>
              <a:rPr lang="en-US" sz="2400" dirty="0" smtClean="0"/>
              <a:t>Interacting quantum gas in shaken optical lattices	</a:t>
            </a:r>
          </a:p>
          <a:p>
            <a:r>
              <a:rPr lang="en-US" sz="2400" dirty="0" smtClean="0"/>
              <a:t>Excitations: Domain walls, </a:t>
            </a:r>
            <a:r>
              <a:rPr lang="en-US" sz="2400" dirty="0" err="1" smtClean="0"/>
              <a:t>rotons</a:t>
            </a:r>
            <a:r>
              <a:rPr lang="en-US" sz="2400" dirty="0" smtClean="0"/>
              <a:t>, </a:t>
            </a:r>
            <a:r>
              <a:rPr lang="en-US" sz="2400" dirty="0" err="1" smtClean="0"/>
              <a:t>inflatons</a:t>
            </a:r>
            <a:r>
              <a:rPr lang="en-US" sz="2400" dirty="0" smtClean="0"/>
              <a:t>		</a:t>
            </a:r>
          </a:p>
          <a:p>
            <a:r>
              <a:rPr lang="en-US" sz="2400" dirty="0" smtClean="0"/>
              <a:t>Universality: Kibbe-Zurek </a:t>
            </a:r>
            <a:r>
              <a:rPr lang="en-US" sz="2400" dirty="0" err="1" smtClean="0"/>
              <a:t>spacetime</a:t>
            </a:r>
            <a:r>
              <a:rPr lang="en-US" sz="2400" dirty="0" smtClean="0"/>
              <a:t>		</a:t>
            </a:r>
          </a:p>
          <a:p>
            <a:endParaRPr lang="en-US" sz="2400" dirty="0"/>
          </a:p>
          <a:p>
            <a:pPr marL="0" indent="0">
              <a:buNone/>
            </a:pPr>
            <a:r>
              <a:rPr lang="en-US" sz="2400" dirty="0" smtClean="0">
                <a:solidFill>
                  <a:srgbClr val="FF0000"/>
                </a:solidFill>
              </a:rPr>
              <a:t>Coherent inflation dynamics across a quantum critical point</a:t>
            </a:r>
          </a:p>
          <a:p>
            <a:pPr marL="0" indent="0">
              <a:buNone/>
            </a:pPr>
            <a:endParaRPr lang="en-US" sz="2800" dirty="0"/>
          </a:p>
        </p:txBody>
      </p:sp>
    </p:spTree>
    <p:extLst>
      <p:ext uri="{BB962C8B-B14F-4D97-AF65-F5344CB8AC3E}">
        <p14:creationId xmlns:p14="http://schemas.microsoft.com/office/powerpoint/2010/main" val="3298404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296091"/>
            <a:ext cx="8229600" cy="1143000"/>
          </a:xfrm>
        </p:spPr>
        <p:txBody>
          <a:bodyPr/>
          <a:lstStyle/>
          <a:p>
            <a:pPr algn="l"/>
            <a:r>
              <a:rPr lang="en-US" sz="3200" dirty="0" smtClean="0"/>
              <a:t>Stochastic super-resolution imaging</a:t>
            </a:r>
            <a:endParaRPr lang="en-US" sz="3200" dirty="0"/>
          </a:p>
        </p:txBody>
      </p:sp>
      <p:pic>
        <p:nvPicPr>
          <p:cNvPr id="262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83238" y="1833226"/>
            <a:ext cx="196215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11700" y="4438314"/>
            <a:ext cx="4572000" cy="923330"/>
          </a:xfrm>
          <a:prstGeom prst="rect">
            <a:avLst/>
          </a:prstGeom>
        </p:spPr>
        <p:txBody>
          <a:bodyPr>
            <a:spAutoFit/>
          </a:bodyPr>
          <a:lstStyle/>
          <a:p>
            <a:r>
              <a:rPr lang="en-US" dirty="0" smtClean="0"/>
              <a:t>Monroe group, “</a:t>
            </a:r>
            <a:r>
              <a:rPr lang="en-US" dirty="0"/>
              <a:t>High resolution adaptive imaging of a single atom,” </a:t>
            </a:r>
            <a:r>
              <a:rPr lang="en-US" dirty="0" smtClean="0"/>
              <a:t>Nature </a:t>
            </a:r>
            <a:r>
              <a:rPr lang="en-US" dirty="0"/>
              <a:t>Photonics </a:t>
            </a:r>
            <a:r>
              <a:rPr lang="en-US" dirty="0" smtClean="0"/>
              <a:t>(</a:t>
            </a:r>
            <a:r>
              <a:rPr lang="en-US" dirty="0"/>
              <a:t>2016).</a:t>
            </a:r>
          </a:p>
        </p:txBody>
      </p:sp>
      <p:sp>
        <p:nvSpPr>
          <p:cNvPr id="6" name="TextBox 5"/>
          <p:cNvSpPr txBox="1"/>
          <p:nvPr/>
        </p:nvSpPr>
        <p:spPr>
          <a:xfrm>
            <a:off x="5002838" y="1905000"/>
            <a:ext cx="3185487" cy="369332"/>
          </a:xfrm>
          <a:prstGeom prst="rect">
            <a:avLst/>
          </a:prstGeom>
          <a:noFill/>
        </p:spPr>
        <p:txBody>
          <a:bodyPr wrap="none" rtlCol="0">
            <a:spAutoFit/>
          </a:bodyPr>
          <a:lstStyle/>
          <a:p>
            <a:r>
              <a:rPr lang="en-US" dirty="0" smtClean="0"/>
              <a:t>1.7 nm in position uncertainty</a:t>
            </a:r>
            <a:endParaRPr lang="en-US" dirty="0"/>
          </a:p>
        </p:txBody>
      </p:sp>
      <p:sp>
        <p:nvSpPr>
          <p:cNvPr id="7" name="AutoShape 4" descr="Image result for storm super resolu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2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79" y="2281018"/>
            <a:ext cx="4003321" cy="213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97279" y="4495800"/>
            <a:ext cx="3657600" cy="646331"/>
          </a:xfrm>
          <a:prstGeom prst="rect">
            <a:avLst/>
          </a:prstGeom>
        </p:spPr>
        <p:txBody>
          <a:bodyPr wrap="square">
            <a:spAutoFit/>
          </a:bodyPr>
          <a:lstStyle/>
          <a:p>
            <a:r>
              <a:rPr lang="en-US" dirty="0"/>
              <a:t>Stochastic Optical Reconstruction Microscopy (STORM) </a:t>
            </a:r>
          </a:p>
        </p:txBody>
      </p:sp>
      <p:sp>
        <p:nvSpPr>
          <p:cNvPr id="10" name="Rectangle 9"/>
          <p:cNvSpPr/>
          <p:nvPr/>
        </p:nvSpPr>
        <p:spPr>
          <a:xfrm>
            <a:off x="762000" y="5802868"/>
            <a:ext cx="8077200" cy="369332"/>
          </a:xfrm>
          <a:prstGeom prst="rect">
            <a:avLst/>
          </a:prstGeom>
        </p:spPr>
        <p:txBody>
          <a:bodyPr wrap="square">
            <a:spAutoFit/>
          </a:bodyPr>
          <a:lstStyle/>
          <a:p>
            <a:r>
              <a:rPr lang="en-US" dirty="0"/>
              <a:t> 2014 </a:t>
            </a:r>
            <a:r>
              <a:rPr lang="en-US" dirty="0" smtClean="0"/>
              <a:t>Chemistry Prize — </a:t>
            </a:r>
            <a:r>
              <a:rPr lang="en-US" dirty="0"/>
              <a:t>Eric Betzig, Stefan W. Hell and William E. Moerner</a:t>
            </a:r>
          </a:p>
        </p:txBody>
      </p:sp>
      <p:sp>
        <p:nvSpPr>
          <p:cNvPr id="13" name="TextBox 12"/>
          <p:cNvSpPr txBox="1"/>
          <p:nvPr/>
        </p:nvSpPr>
        <p:spPr>
          <a:xfrm>
            <a:off x="949679" y="1828800"/>
            <a:ext cx="3256020" cy="369332"/>
          </a:xfrm>
          <a:prstGeom prst="rect">
            <a:avLst/>
          </a:prstGeom>
          <a:noFill/>
        </p:spPr>
        <p:txBody>
          <a:bodyPr wrap="none" rtlCol="0">
            <a:spAutoFit/>
          </a:bodyPr>
          <a:lstStyle/>
          <a:p>
            <a:r>
              <a:rPr lang="en-US" dirty="0" smtClean="0"/>
              <a:t>2~5 nm in position uncertainty</a:t>
            </a:r>
            <a:endParaRPr lang="en-US" dirty="0"/>
          </a:p>
        </p:txBody>
      </p:sp>
      <p:pic>
        <p:nvPicPr>
          <p:cNvPr id="259074"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9499"/>
          <a:stretch/>
        </p:blipFill>
        <p:spPr bwMode="auto">
          <a:xfrm>
            <a:off x="7239000" y="304800"/>
            <a:ext cx="1752600" cy="12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8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390650"/>
            <a:ext cx="7000875"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19200" y="5715000"/>
            <a:ext cx="5943600" cy="646331"/>
          </a:xfrm>
          <a:prstGeom prst="rect">
            <a:avLst/>
          </a:prstGeom>
        </p:spPr>
        <p:txBody>
          <a:bodyPr wrap="square">
            <a:spAutoFit/>
          </a:bodyPr>
          <a:lstStyle/>
          <a:p>
            <a:r>
              <a:rPr lang="en-US" dirty="0"/>
              <a:t>T.W.B. Kibble, PHYSICSREPORTS 67, 183 (1980</a:t>
            </a:r>
            <a:r>
              <a:rPr lang="en-US" dirty="0" smtClean="0"/>
              <a:t>)</a:t>
            </a:r>
          </a:p>
          <a:p>
            <a:r>
              <a:rPr lang="en-US" dirty="0" smtClean="0"/>
              <a:t>M</a:t>
            </a:r>
            <a:r>
              <a:rPr lang="en-US" dirty="0"/>
              <a:t>. </a:t>
            </a:r>
            <a:r>
              <a:rPr lang="en-US" dirty="0" err="1"/>
              <a:t>Morikawa</a:t>
            </a:r>
            <a:r>
              <a:rPr lang="en-US" dirty="0"/>
              <a:t>, Progress of Theoretical Physics 93, 685 (1995</a:t>
            </a:r>
            <a:r>
              <a:rPr lang="en-US" dirty="0" smtClean="0"/>
              <a:t>)</a:t>
            </a:r>
            <a:endParaRPr lang="en-US" dirty="0"/>
          </a:p>
        </p:txBody>
      </p:sp>
      <p:sp>
        <p:nvSpPr>
          <p:cNvPr id="5" name="Title 1"/>
          <p:cNvSpPr>
            <a:spLocks noGrp="1"/>
          </p:cNvSpPr>
          <p:nvPr>
            <p:ph type="title"/>
          </p:nvPr>
        </p:nvSpPr>
        <p:spPr>
          <a:xfrm>
            <a:off x="304800" y="152400"/>
            <a:ext cx="8839200" cy="1143000"/>
          </a:xfrm>
        </p:spPr>
        <p:txBody>
          <a:bodyPr>
            <a:normAutofit/>
          </a:bodyPr>
          <a:lstStyle/>
          <a:p>
            <a:r>
              <a:rPr lang="en-US" sz="3200" dirty="0" smtClean="0"/>
              <a:t>How do we understand quantum phase transition?</a:t>
            </a:r>
            <a:endParaRPr lang="en-US" sz="3200" dirty="0"/>
          </a:p>
        </p:txBody>
      </p:sp>
    </p:spTree>
    <p:extLst>
      <p:ext uri="{BB962C8B-B14F-4D97-AF65-F5344CB8AC3E}">
        <p14:creationId xmlns:p14="http://schemas.microsoft.com/office/powerpoint/2010/main" val="5845107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ultracold.uchicago.edu/sites/default/files/gallery/ChengChin-byJasonSmith-71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07" y="1186787"/>
            <a:ext cx="7426593" cy="4954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6808" y="228600"/>
            <a:ext cx="5803192" cy="707886"/>
          </a:xfrm>
          <a:prstGeom prst="rect">
            <a:avLst/>
          </a:prstGeom>
          <a:noFill/>
        </p:spPr>
        <p:txBody>
          <a:bodyPr wrap="none" rtlCol="0">
            <a:spAutoFit/>
          </a:bodyPr>
          <a:lstStyle/>
          <a:p>
            <a:r>
              <a:rPr lang="en-US" sz="4000" dirty="0" smtClean="0"/>
              <a:t>Our </a:t>
            </a:r>
            <a:r>
              <a:rPr lang="en-US" sz="4000" baseline="30000" dirty="0" smtClean="0"/>
              <a:t>133</a:t>
            </a:r>
            <a:r>
              <a:rPr lang="en-US" sz="4000" dirty="0" smtClean="0"/>
              <a:t>Cs BEC  machine</a:t>
            </a:r>
            <a:endParaRPr lang="en-US" sz="4000" dirty="0"/>
          </a:p>
        </p:txBody>
      </p:sp>
    </p:spTree>
    <p:extLst>
      <p:ext uri="{BB962C8B-B14F-4D97-AF65-F5344CB8AC3E}">
        <p14:creationId xmlns:p14="http://schemas.microsoft.com/office/powerpoint/2010/main" val="26991724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 Box 2"/>
          <p:cNvSpPr txBox="1">
            <a:spLocks noChangeArrowheads="1"/>
          </p:cNvSpPr>
          <p:nvPr/>
        </p:nvSpPr>
        <p:spPr bwMode="auto">
          <a:xfrm>
            <a:off x="1544909" y="411163"/>
            <a:ext cx="59923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r>
              <a:rPr lang="en-US" altLang="en-US" sz="3200" dirty="0" smtClean="0">
                <a:solidFill>
                  <a:srgbClr val="333399"/>
                </a:solidFill>
              </a:rPr>
              <a:t>Optical lattice phase modulation</a:t>
            </a:r>
          </a:p>
        </p:txBody>
      </p:sp>
      <p:sp>
        <p:nvSpPr>
          <p:cNvPr id="2057" name="Rectangle 3"/>
          <p:cNvSpPr>
            <a:spLocks noChangeArrowheads="1"/>
          </p:cNvSpPr>
          <p:nvPr/>
        </p:nvSpPr>
        <p:spPr bwMode="auto">
          <a:xfrm>
            <a:off x="685800" y="1828800"/>
            <a:ext cx="1524000" cy="381000"/>
          </a:xfrm>
          <a:prstGeom prst="rect">
            <a:avLst/>
          </a:prstGeom>
          <a:solidFill>
            <a:srgbClr val="CCFFFF">
              <a:alpha val="52156"/>
            </a:srgbClr>
          </a:solidFill>
          <a:ln w="38100">
            <a:solidFill>
              <a:srgbClr val="0000FF"/>
            </a:solidFill>
            <a:miter lim="800000"/>
            <a:headEnd/>
            <a:tailEnd/>
          </a:ln>
        </p:spPr>
        <p:txBody>
          <a:bodyPr wrap="none" anchor="ct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endParaRPr lang="en-US" altLang="en-US" smtClean="0">
              <a:solidFill>
                <a:srgbClr val="333399"/>
              </a:solidFill>
            </a:endParaRPr>
          </a:p>
        </p:txBody>
      </p:sp>
      <p:sp>
        <p:nvSpPr>
          <p:cNvPr id="2058" name="Text Box 4"/>
          <p:cNvSpPr txBox="1">
            <a:spLocks noChangeArrowheads="1"/>
          </p:cNvSpPr>
          <p:nvPr/>
        </p:nvSpPr>
        <p:spPr bwMode="auto">
          <a:xfrm>
            <a:off x="1066800" y="1371600"/>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r>
              <a:rPr lang="en-US" altLang="en-US" smtClean="0">
                <a:solidFill>
                  <a:srgbClr val="333399"/>
                </a:solidFill>
              </a:rPr>
              <a:t>laser</a:t>
            </a:r>
          </a:p>
        </p:txBody>
      </p:sp>
      <p:sp>
        <p:nvSpPr>
          <p:cNvPr id="2059" name="Line 5"/>
          <p:cNvSpPr>
            <a:spLocks noChangeShapeType="1"/>
          </p:cNvSpPr>
          <p:nvPr/>
        </p:nvSpPr>
        <p:spPr bwMode="auto">
          <a:xfrm>
            <a:off x="2209800" y="2057400"/>
            <a:ext cx="594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333399"/>
              </a:solidFill>
            </a:endParaRPr>
          </a:p>
        </p:txBody>
      </p:sp>
      <p:sp>
        <p:nvSpPr>
          <p:cNvPr id="2060" name="Rectangle 6"/>
          <p:cNvSpPr>
            <a:spLocks noChangeArrowheads="1"/>
          </p:cNvSpPr>
          <p:nvPr/>
        </p:nvSpPr>
        <p:spPr bwMode="auto">
          <a:xfrm>
            <a:off x="685800" y="3138487"/>
            <a:ext cx="1524000" cy="381000"/>
          </a:xfrm>
          <a:prstGeom prst="rect">
            <a:avLst/>
          </a:prstGeom>
          <a:solidFill>
            <a:srgbClr val="CCFFFF">
              <a:alpha val="52156"/>
            </a:srgbClr>
          </a:solidFill>
          <a:ln w="38100">
            <a:solidFill>
              <a:srgbClr val="0000FF"/>
            </a:solidFill>
            <a:miter lim="800000"/>
            <a:headEnd/>
            <a:tailEnd/>
          </a:ln>
        </p:spPr>
        <p:txBody>
          <a:bodyPr wrap="none" anchor="ct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endParaRPr lang="en-US" altLang="en-US" smtClean="0">
              <a:solidFill>
                <a:srgbClr val="333399"/>
              </a:solidFill>
            </a:endParaRPr>
          </a:p>
        </p:txBody>
      </p:sp>
      <p:sp>
        <p:nvSpPr>
          <p:cNvPr id="2061" name="Line 7"/>
          <p:cNvSpPr>
            <a:spLocks noChangeShapeType="1"/>
          </p:cNvSpPr>
          <p:nvPr/>
        </p:nvSpPr>
        <p:spPr bwMode="auto">
          <a:xfrm>
            <a:off x="2209800" y="3367087"/>
            <a:ext cx="594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333399"/>
              </a:solidFill>
            </a:endParaRPr>
          </a:p>
        </p:txBody>
      </p:sp>
      <p:sp>
        <p:nvSpPr>
          <p:cNvPr id="2062" name="Line 8"/>
          <p:cNvSpPr>
            <a:spLocks noChangeShapeType="1"/>
          </p:cNvSpPr>
          <p:nvPr/>
        </p:nvSpPr>
        <p:spPr bwMode="auto">
          <a:xfrm>
            <a:off x="8153400" y="3048000"/>
            <a:ext cx="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333399"/>
              </a:solidFill>
            </a:endParaRPr>
          </a:p>
        </p:txBody>
      </p:sp>
      <p:sp>
        <p:nvSpPr>
          <p:cNvPr id="2063" name="Text Box 9"/>
          <p:cNvSpPr txBox="1">
            <a:spLocks noChangeArrowheads="1"/>
          </p:cNvSpPr>
          <p:nvPr/>
        </p:nvSpPr>
        <p:spPr bwMode="auto">
          <a:xfrm>
            <a:off x="7753350" y="3595687"/>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r>
              <a:rPr lang="en-US" altLang="en-US" smtClean="0">
                <a:solidFill>
                  <a:srgbClr val="333399"/>
                </a:solidFill>
              </a:rPr>
              <a:t>mirror</a:t>
            </a:r>
          </a:p>
        </p:txBody>
      </p:sp>
      <p:sp>
        <p:nvSpPr>
          <p:cNvPr id="2064" name="Rectangle 10"/>
          <p:cNvSpPr>
            <a:spLocks noChangeArrowheads="1"/>
          </p:cNvSpPr>
          <p:nvPr/>
        </p:nvSpPr>
        <p:spPr bwMode="auto">
          <a:xfrm>
            <a:off x="2514600" y="3138487"/>
            <a:ext cx="457200" cy="45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endParaRPr lang="en-US" altLang="en-US" smtClean="0">
              <a:solidFill>
                <a:srgbClr val="333399"/>
              </a:solidFill>
            </a:endParaRPr>
          </a:p>
        </p:txBody>
      </p:sp>
      <p:sp>
        <p:nvSpPr>
          <p:cNvPr id="2065" name="Line 11"/>
          <p:cNvSpPr>
            <a:spLocks noChangeShapeType="1"/>
          </p:cNvSpPr>
          <p:nvPr/>
        </p:nvSpPr>
        <p:spPr bwMode="auto">
          <a:xfrm>
            <a:off x="2514600" y="3367087"/>
            <a:ext cx="45720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333399"/>
              </a:solidFill>
            </a:endParaRPr>
          </a:p>
        </p:txBody>
      </p:sp>
      <p:sp>
        <p:nvSpPr>
          <p:cNvPr id="2066" name="Text Box 12"/>
          <p:cNvSpPr txBox="1">
            <a:spLocks noChangeArrowheads="1"/>
          </p:cNvSpPr>
          <p:nvPr/>
        </p:nvSpPr>
        <p:spPr bwMode="auto">
          <a:xfrm>
            <a:off x="2279650" y="2695575"/>
            <a:ext cx="92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r>
              <a:rPr lang="en-US" altLang="en-US" smtClean="0">
                <a:solidFill>
                  <a:srgbClr val="333399"/>
                </a:solidFill>
              </a:rPr>
              <a:t>isolator</a:t>
            </a:r>
          </a:p>
        </p:txBody>
      </p:sp>
      <p:graphicFrame>
        <p:nvGraphicFramePr>
          <p:cNvPr id="2050" name="Object 13"/>
          <p:cNvGraphicFramePr>
            <a:graphicFrameLocks noChangeAspect="1"/>
          </p:cNvGraphicFramePr>
          <p:nvPr>
            <p:extLst>
              <p:ext uri="{D42A27DB-BD31-4B8C-83A1-F6EECF244321}">
                <p14:modId xmlns:p14="http://schemas.microsoft.com/office/powerpoint/2010/main" val="280032112"/>
              </p:ext>
            </p:extLst>
          </p:nvPr>
        </p:nvGraphicFramePr>
        <p:xfrm>
          <a:off x="2057400" y="1920875"/>
          <a:ext cx="7696200" cy="2955925"/>
        </p:xfrm>
        <a:graphic>
          <a:graphicData uri="http://schemas.openxmlformats.org/presentationml/2006/ole">
            <mc:AlternateContent xmlns:mc="http://schemas.openxmlformats.org/markup-compatibility/2006">
              <mc:Choice xmlns:v="urn:schemas-microsoft-com:vml" Requires="v">
                <p:oleObj spid="_x0000_s250203" name="Graph" r:id="rId3" imgW="3869640" imgH="2956320" progId="Origin50.Graph">
                  <p:embed/>
                </p:oleObj>
              </mc:Choice>
              <mc:Fallback>
                <p:oleObj name="Graph" r:id="rId3" imgW="3869640" imgH="29563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20875"/>
                        <a:ext cx="7696200" cy="29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7" name="Text Box 14"/>
          <p:cNvSpPr txBox="1">
            <a:spLocks noChangeArrowheads="1"/>
          </p:cNvSpPr>
          <p:nvPr/>
        </p:nvSpPr>
        <p:spPr bwMode="auto">
          <a:xfrm>
            <a:off x="3733800" y="2757487"/>
            <a:ext cx="179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r>
              <a:rPr lang="en-US" altLang="en-US" dirty="0" smtClean="0">
                <a:solidFill>
                  <a:srgbClr val="333399"/>
                </a:solidFill>
              </a:rPr>
              <a:t>Standing waves</a:t>
            </a:r>
          </a:p>
        </p:txBody>
      </p:sp>
      <p:graphicFrame>
        <p:nvGraphicFramePr>
          <p:cNvPr id="2051" name="Object 15"/>
          <p:cNvGraphicFramePr>
            <a:graphicFrameLocks noChangeAspect="1"/>
          </p:cNvGraphicFramePr>
          <p:nvPr>
            <p:extLst>
              <p:ext uri="{D42A27DB-BD31-4B8C-83A1-F6EECF244321}">
                <p14:modId xmlns:p14="http://schemas.microsoft.com/office/powerpoint/2010/main" val="2937698698"/>
              </p:ext>
            </p:extLst>
          </p:nvPr>
        </p:nvGraphicFramePr>
        <p:xfrm>
          <a:off x="5942013" y="2790825"/>
          <a:ext cx="2085975" cy="409575"/>
        </p:xfrm>
        <a:graphic>
          <a:graphicData uri="http://schemas.openxmlformats.org/presentationml/2006/ole">
            <mc:AlternateContent xmlns:mc="http://schemas.openxmlformats.org/markup-compatibility/2006">
              <mc:Choice xmlns:v="urn:schemas-microsoft-com:vml" Requires="v">
                <p:oleObj spid="_x0000_s250204" name="Equation" r:id="rId5" imgW="1231560" imgH="241200" progId="Equation.3">
                  <p:embed/>
                </p:oleObj>
              </mc:Choice>
              <mc:Fallback>
                <p:oleObj name="Equation" r:id="rId5" imgW="1231560" imgH="241200" progId="Equation.3">
                  <p:embed/>
                  <p:pic>
                    <p:nvPicPr>
                      <p:cNvPr id="0" name=""/>
                      <p:cNvPicPr>
                        <a:picLocks noChangeAspect="1" noChangeArrowheads="1"/>
                      </p:cNvPicPr>
                      <p:nvPr/>
                    </p:nvPicPr>
                    <p:blipFill>
                      <a:blip r:embed="rId6"/>
                      <a:srcRect/>
                      <a:stretch>
                        <a:fillRect/>
                      </a:stretch>
                    </p:blipFill>
                    <p:spPr bwMode="auto">
                      <a:xfrm>
                        <a:off x="5942013" y="2790825"/>
                        <a:ext cx="208597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Rectangle 6"/>
          <p:cNvSpPr>
            <a:spLocks noChangeArrowheads="1"/>
          </p:cNvSpPr>
          <p:nvPr/>
        </p:nvSpPr>
        <p:spPr bwMode="auto">
          <a:xfrm>
            <a:off x="685800" y="4891087"/>
            <a:ext cx="1524000" cy="381000"/>
          </a:xfrm>
          <a:prstGeom prst="rect">
            <a:avLst/>
          </a:prstGeom>
          <a:solidFill>
            <a:srgbClr val="CCFFFF">
              <a:alpha val="52156"/>
            </a:srgbClr>
          </a:solidFill>
          <a:ln w="38100">
            <a:solidFill>
              <a:srgbClr val="0000FF"/>
            </a:solidFill>
            <a:miter lim="800000"/>
            <a:headEnd/>
            <a:tailEnd/>
          </a:ln>
        </p:spPr>
        <p:txBody>
          <a:bodyPr wrap="none" anchor="ct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endParaRPr lang="en-US" altLang="en-US" smtClean="0">
              <a:solidFill>
                <a:srgbClr val="333399"/>
              </a:solidFill>
            </a:endParaRPr>
          </a:p>
        </p:txBody>
      </p:sp>
      <p:sp>
        <p:nvSpPr>
          <p:cNvPr id="25" name="Line 7"/>
          <p:cNvSpPr>
            <a:spLocks noChangeShapeType="1"/>
          </p:cNvSpPr>
          <p:nvPr/>
        </p:nvSpPr>
        <p:spPr bwMode="auto">
          <a:xfrm>
            <a:off x="2209800" y="5119687"/>
            <a:ext cx="594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333399"/>
              </a:solidFill>
            </a:endParaRPr>
          </a:p>
        </p:txBody>
      </p:sp>
      <p:sp>
        <p:nvSpPr>
          <p:cNvPr id="26" name="Line 8"/>
          <p:cNvSpPr>
            <a:spLocks noChangeShapeType="1"/>
          </p:cNvSpPr>
          <p:nvPr/>
        </p:nvSpPr>
        <p:spPr bwMode="auto">
          <a:xfrm>
            <a:off x="8153400" y="4814887"/>
            <a:ext cx="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333399"/>
              </a:solidFill>
            </a:endParaRPr>
          </a:p>
        </p:txBody>
      </p:sp>
      <p:sp>
        <p:nvSpPr>
          <p:cNvPr id="27" name="Text Box 9"/>
          <p:cNvSpPr txBox="1">
            <a:spLocks noChangeArrowheads="1"/>
          </p:cNvSpPr>
          <p:nvPr/>
        </p:nvSpPr>
        <p:spPr bwMode="auto">
          <a:xfrm>
            <a:off x="7366258" y="5348287"/>
            <a:ext cx="1555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r>
              <a:rPr lang="en-US" altLang="en-US" dirty="0" smtClean="0">
                <a:solidFill>
                  <a:srgbClr val="333399"/>
                </a:solidFill>
              </a:rPr>
              <a:t>Phase</a:t>
            </a:r>
          </a:p>
          <a:p>
            <a:pPr algn="ctr" eaLnBrk="0" fontAlgn="base" hangingPunct="0">
              <a:spcBef>
                <a:spcPct val="0"/>
              </a:spcBef>
              <a:spcAft>
                <a:spcPct val="0"/>
              </a:spcAft>
            </a:pPr>
            <a:r>
              <a:rPr lang="en-US" altLang="en-US" dirty="0">
                <a:solidFill>
                  <a:srgbClr val="333399"/>
                </a:solidFill>
              </a:rPr>
              <a:t>m</a:t>
            </a:r>
            <a:r>
              <a:rPr lang="en-US" altLang="en-US" dirty="0" smtClean="0">
                <a:solidFill>
                  <a:srgbClr val="333399"/>
                </a:solidFill>
              </a:rPr>
              <a:t>odulator</a:t>
            </a:r>
          </a:p>
        </p:txBody>
      </p:sp>
      <p:sp>
        <p:nvSpPr>
          <p:cNvPr id="28" name="Rectangle 10"/>
          <p:cNvSpPr>
            <a:spLocks noChangeArrowheads="1"/>
          </p:cNvSpPr>
          <p:nvPr/>
        </p:nvSpPr>
        <p:spPr bwMode="auto">
          <a:xfrm>
            <a:off x="2514600" y="4891087"/>
            <a:ext cx="457200" cy="45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endParaRPr lang="en-US" altLang="en-US" smtClean="0">
              <a:solidFill>
                <a:srgbClr val="333399"/>
              </a:solidFill>
            </a:endParaRPr>
          </a:p>
        </p:txBody>
      </p:sp>
      <p:sp>
        <p:nvSpPr>
          <p:cNvPr id="29" name="Line 11"/>
          <p:cNvSpPr>
            <a:spLocks noChangeShapeType="1"/>
          </p:cNvSpPr>
          <p:nvPr/>
        </p:nvSpPr>
        <p:spPr bwMode="auto">
          <a:xfrm>
            <a:off x="2514600" y="5119687"/>
            <a:ext cx="45720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333399"/>
              </a:solidFill>
            </a:endParaRPr>
          </a:p>
        </p:txBody>
      </p:sp>
      <p:sp>
        <p:nvSpPr>
          <p:cNvPr id="30" name="Text Box 12"/>
          <p:cNvSpPr txBox="1">
            <a:spLocks noChangeArrowheads="1"/>
          </p:cNvSpPr>
          <p:nvPr/>
        </p:nvSpPr>
        <p:spPr bwMode="auto">
          <a:xfrm>
            <a:off x="2279650" y="4448175"/>
            <a:ext cx="92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charset="0"/>
              </a:defRPr>
            </a:lvl1pPr>
            <a:lvl2pPr marL="742950" indent="-285750">
              <a:defRPr sz="2400">
                <a:solidFill>
                  <a:schemeClr val="accent2"/>
                </a:solidFill>
                <a:latin typeface="Arial" charset="0"/>
              </a:defRPr>
            </a:lvl2pPr>
            <a:lvl3pPr marL="1143000" indent="-228600">
              <a:defRPr sz="2400">
                <a:solidFill>
                  <a:schemeClr val="accent2"/>
                </a:solidFill>
                <a:latin typeface="Arial" charset="0"/>
              </a:defRPr>
            </a:lvl3pPr>
            <a:lvl4pPr marL="1600200" indent="-228600">
              <a:defRPr sz="2400">
                <a:solidFill>
                  <a:schemeClr val="accent2"/>
                </a:solidFill>
                <a:latin typeface="Arial" charset="0"/>
              </a:defRPr>
            </a:lvl4pPr>
            <a:lvl5pPr marL="2057400" indent="-228600">
              <a:defRPr sz="2400">
                <a:solidFill>
                  <a:schemeClr val="accent2"/>
                </a:solidFill>
                <a:latin typeface="Arial" charset="0"/>
              </a:defRPr>
            </a:lvl5pPr>
            <a:lvl6pPr marL="2514600" indent="-228600" algn="ctr" eaLnBrk="0" fontAlgn="base" hangingPunct="0">
              <a:spcBef>
                <a:spcPct val="0"/>
              </a:spcBef>
              <a:spcAft>
                <a:spcPct val="0"/>
              </a:spcAft>
              <a:defRPr sz="2400">
                <a:solidFill>
                  <a:schemeClr val="accent2"/>
                </a:solidFill>
                <a:latin typeface="Arial" charset="0"/>
              </a:defRPr>
            </a:lvl6pPr>
            <a:lvl7pPr marL="2971800" indent="-228600" algn="ctr" eaLnBrk="0" fontAlgn="base" hangingPunct="0">
              <a:spcBef>
                <a:spcPct val="0"/>
              </a:spcBef>
              <a:spcAft>
                <a:spcPct val="0"/>
              </a:spcAft>
              <a:defRPr sz="2400">
                <a:solidFill>
                  <a:schemeClr val="accent2"/>
                </a:solidFill>
                <a:latin typeface="Arial" charset="0"/>
              </a:defRPr>
            </a:lvl7pPr>
            <a:lvl8pPr marL="3429000" indent="-228600" algn="ctr" eaLnBrk="0" fontAlgn="base" hangingPunct="0">
              <a:spcBef>
                <a:spcPct val="0"/>
              </a:spcBef>
              <a:spcAft>
                <a:spcPct val="0"/>
              </a:spcAft>
              <a:defRPr sz="2400">
                <a:solidFill>
                  <a:schemeClr val="accent2"/>
                </a:solidFill>
                <a:latin typeface="Arial" charset="0"/>
              </a:defRPr>
            </a:lvl8pPr>
            <a:lvl9pPr marL="3886200" indent="-228600" algn="ctr" eaLnBrk="0" fontAlgn="base" hangingPunct="0">
              <a:spcBef>
                <a:spcPct val="0"/>
              </a:spcBef>
              <a:spcAft>
                <a:spcPct val="0"/>
              </a:spcAft>
              <a:defRPr sz="2400">
                <a:solidFill>
                  <a:schemeClr val="accent2"/>
                </a:solidFill>
                <a:latin typeface="Arial" charset="0"/>
              </a:defRPr>
            </a:lvl9pPr>
          </a:lstStyle>
          <a:p>
            <a:pPr algn="ctr" eaLnBrk="0" fontAlgn="base" hangingPunct="0">
              <a:spcBef>
                <a:spcPct val="0"/>
              </a:spcBef>
              <a:spcAft>
                <a:spcPct val="0"/>
              </a:spcAft>
            </a:pPr>
            <a:r>
              <a:rPr lang="en-US" altLang="en-US" smtClean="0">
                <a:solidFill>
                  <a:srgbClr val="333399"/>
                </a:solidFill>
              </a:rPr>
              <a:t>isolator</a:t>
            </a:r>
          </a:p>
        </p:txBody>
      </p:sp>
      <p:graphicFrame>
        <p:nvGraphicFramePr>
          <p:cNvPr id="32" name="Object 15"/>
          <p:cNvGraphicFramePr>
            <a:graphicFrameLocks noChangeAspect="1"/>
          </p:cNvGraphicFramePr>
          <p:nvPr>
            <p:extLst>
              <p:ext uri="{D42A27DB-BD31-4B8C-83A1-F6EECF244321}">
                <p14:modId xmlns:p14="http://schemas.microsoft.com/office/powerpoint/2010/main" val="1356977443"/>
              </p:ext>
            </p:extLst>
          </p:nvPr>
        </p:nvGraphicFramePr>
        <p:xfrm>
          <a:off x="4605338" y="4419600"/>
          <a:ext cx="2862262" cy="409575"/>
        </p:xfrm>
        <a:graphic>
          <a:graphicData uri="http://schemas.openxmlformats.org/presentationml/2006/ole">
            <mc:AlternateContent xmlns:mc="http://schemas.openxmlformats.org/markup-compatibility/2006">
              <mc:Choice xmlns:v="urn:schemas-microsoft-com:vml" Requires="v">
                <p:oleObj spid="_x0000_s250205" name="Equation" r:id="rId7" imgW="1688760" imgH="241200" progId="Equation.3">
                  <p:embed/>
                </p:oleObj>
              </mc:Choice>
              <mc:Fallback>
                <p:oleObj name="Equation" r:id="rId7" imgW="1688760" imgH="241200" progId="Equation.3">
                  <p:embed/>
                  <p:pic>
                    <p:nvPicPr>
                      <p:cNvPr id="0" name=""/>
                      <p:cNvPicPr>
                        <a:picLocks noChangeAspect="1" noChangeArrowheads="1"/>
                      </p:cNvPicPr>
                      <p:nvPr/>
                    </p:nvPicPr>
                    <p:blipFill>
                      <a:blip r:embed="rId8"/>
                      <a:srcRect/>
                      <a:stretch>
                        <a:fillRect/>
                      </a:stretch>
                    </p:blipFill>
                    <p:spPr bwMode="auto">
                      <a:xfrm>
                        <a:off x="4605338" y="4419600"/>
                        <a:ext cx="28622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81255766"/>
              </p:ext>
            </p:extLst>
          </p:nvPr>
        </p:nvGraphicFramePr>
        <p:xfrm>
          <a:off x="2057400" y="3657600"/>
          <a:ext cx="7696200" cy="2955925"/>
        </p:xfrm>
        <a:graphic>
          <a:graphicData uri="http://schemas.openxmlformats.org/presentationml/2006/ole">
            <mc:AlternateContent xmlns:mc="http://schemas.openxmlformats.org/markup-compatibility/2006">
              <mc:Choice xmlns:v="urn:schemas-microsoft-com:vml" Requires="v">
                <p:oleObj spid="_x0000_s250206" name="Graph" r:id="rId9" imgW="3869741" imgH="2956560" progId="Origin50.Graph">
                  <p:embed/>
                </p:oleObj>
              </mc:Choice>
              <mc:Fallback>
                <p:oleObj name="Graph" r:id="rId9" imgW="3869741" imgH="295656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657600"/>
                        <a:ext cx="7696200" cy="29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20382038"/>
              </p:ext>
            </p:extLst>
          </p:nvPr>
        </p:nvGraphicFramePr>
        <p:xfrm>
          <a:off x="2133600" y="3657600"/>
          <a:ext cx="7696200" cy="2955925"/>
        </p:xfrm>
        <a:graphic>
          <a:graphicData uri="http://schemas.openxmlformats.org/presentationml/2006/ole">
            <mc:AlternateContent xmlns:mc="http://schemas.openxmlformats.org/markup-compatibility/2006">
              <mc:Choice xmlns:v="urn:schemas-microsoft-com:vml" Requires="v">
                <p:oleObj spid="_x0000_s250207" name="Graph" r:id="rId10" imgW="3869741" imgH="2956560" progId="Origin50.Graph">
                  <p:embed/>
                </p:oleObj>
              </mc:Choice>
              <mc:Fallback>
                <p:oleObj name="Graph" r:id="rId10" imgW="3869741" imgH="295656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657600"/>
                        <a:ext cx="7696200" cy="29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5" name="Straight Connector 4"/>
          <p:cNvCxnSpPr/>
          <p:nvPr/>
        </p:nvCxnSpPr>
        <p:spPr bwMode="auto">
          <a:xfrm>
            <a:off x="8229600" y="4800600"/>
            <a:ext cx="0" cy="533400"/>
          </a:xfrm>
          <a:prstGeom prst="line">
            <a:avLst/>
          </a:prstGeom>
          <a:solidFill>
            <a:srgbClr val="CCFFFF"/>
          </a:solidFill>
          <a:ln w="254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9846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p:bldP spid="28" grpId="0" animBg="1"/>
      <p:bldP spid="29" grpId="0" animBg="1"/>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band1.4.pdf"/>
          <p:cNvPicPr>
            <a:picLocks noChangeAspect="1"/>
          </p:cNvPicPr>
          <p:nvPr/>
        </p:nvPicPr>
        <p:blipFill>
          <a:blip r:embed="rId3" cstate="print">
            <a:extLst>
              <a:ext uri="{28A0092B-C50C-407E-A947-70E740481C1C}">
                <a14:useLocalDpi xmlns:a14="http://schemas.microsoft.com/office/drawing/2010/main" val="0"/>
              </a:ext>
            </a:extLst>
          </a:blip>
          <a:srcRect r="48402" b="68410"/>
          <a:stretch>
            <a:fillRect/>
          </a:stretch>
        </p:blipFill>
        <p:spPr bwMode="auto">
          <a:xfrm>
            <a:off x="881063" y="1981200"/>
            <a:ext cx="41211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and1.2.pdf"/>
          <p:cNvPicPr>
            <a:picLocks noChangeAspect="1"/>
          </p:cNvPicPr>
          <p:nvPr/>
        </p:nvPicPr>
        <p:blipFill>
          <a:blip r:embed="rId4" cstate="print">
            <a:extLst>
              <a:ext uri="{28A0092B-C50C-407E-A947-70E740481C1C}">
                <a14:useLocalDpi xmlns:a14="http://schemas.microsoft.com/office/drawing/2010/main" val="0"/>
              </a:ext>
            </a:extLst>
          </a:blip>
          <a:srcRect r="48402" b="68410"/>
          <a:stretch>
            <a:fillRect/>
          </a:stretch>
        </p:blipFill>
        <p:spPr bwMode="auto">
          <a:xfrm>
            <a:off x="881063" y="1981200"/>
            <a:ext cx="41211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and1.1.pdf"/>
          <p:cNvPicPr>
            <a:picLocks noChangeAspect="1"/>
          </p:cNvPicPr>
          <p:nvPr/>
        </p:nvPicPr>
        <p:blipFill>
          <a:blip r:embed="rId5" cstate="print">
            <a:extLst>
              <a:ext uri="{28A0092B-C50C-407E-A947-70E740481C1C}">
                <a14:useLocalDpi xmlns:a14="http://schemas.microsoft.com/office/drawing/2010/main" val="0"/>
              </a:ext>
            </a:extLst>
          </a:blip>
          <a:srcRect r="48402" b="68410"/>
          <a:stretch>
            <a:fillRect/>
          </a:stretch>
        </p:blipFill>
        <p:spPr bwMode="auto">
          <a:xfrm>
            <a:off x="881063" y="1981200"/>
            <a:ext cx="41211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and1.3.pdf"/>
          <p:cNvPicPr>
            <a:picLocks noChangeAspect="1"/>
          </p:cNvPicPr>
          <p:nvPr/>
        </p:nvPicPr>
        <p:blipFill>
          <a:blip r:embed="rId6" cstate="print">
            <a:extLst>
              <a:ext uri="{28A0092B-C50C-407E-A947-70E740481C1C}">
                <a14:useLocalDpi xmlns:a14="http://schemas.microsoft.com/office/drawing/2010/main" val="0"/>
              </a:ext>
            </a:extLst>
          </a:blip>
          <a:srcRect r="48402" b="68410"/>
          <a:stretch>
            <a:fillRect/>
          </a:stretch>
        </p:blipFill>
        <p:spPr bwMode="auto">
          <a:xfrm>
            <a:off x="874713" y="1676400"/>
            <a:ext cx="40782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0" descr="band2.pd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075" y="2030413"/>
            <a:ext cx="7934325" cy="1122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bwMode="auto">
          <a:xfrm>
            <a:off x="287646" y="457200"/>
            <a:ext cx="870395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fontAlgn="base">
              <a:spcBef>
                <a:spcPct val="0"/>
              </a:spcBef>
              <a:spcAft>
                <a:spcPct val="0"/>
              </a:spcAft>
              <a:defRPr sz="4000" kern="1200">
                <a:solidFill>
                  <a:schemeClr val="tx2"/>
                </a:solidFill>
                <a:latin typeface="+mj-lt"/>
                <a:ea typeface="ＭＳ Ｐゴシック" charset="-128"/>
                <a:cs typeface="+mj-cs"/>
              </a:defRPr>
            </a:lvl1pPr>
            <a:lvl2pPr algn="l" rtl="0" fontAlgn="base">
              <a:spcBef>
                <a:spcPct val="0"/>
              </a:spcBef>
              <a:spcAft>
                <a:spcPct val="0"/>
              </a:spcAft>
              <a:defRPr sz="4000">
                <a:solidFill>
                  <a:schemeClr val="tx2"/>
                </a:solidFill>
                <a:latin typeface="Trebuchet MS" charset="0"/>
                <a:ea typeface="ＭＳ Ｐゴシック" charset="-128"/>
              </a:defRPr>
            </a:lvl2pPr>
            <a:lvl3pPr algn="l" rtl="0" fontAlgn="base">
              <a:spcBef>
                <a:spcPct val="0"/>
              </a:spcBef>
              <a:spcAft>
                <a:spcPct val="0"/>
              </a:spcAft>
              <a:defRPr sz="4000">
                <a:solidFill>
                  <a:schemeClr val="tx2"/>
                </a:solidFill>
                <a:latin typeface="Trebuchet MS" charset="0"/>
                <a:ea typeface="ＭＳ Ｐゴシック" charset="-128"/>
              </a:defRPr>
            </a:lvl3pPr>
            <a:lvl4pPr algn="l" rtl="0" fontAlgn="base">
              <a:spcBef>
                <a:spcPct val="0"/>
              </a:spcBef>
              <a:spcAft>
                <a:spcPct val="0"/>
              </a:spcAft>
              <a:defRPr sz="4000">
                <a:solidFill>
                  <a:schemeClr val="tx2"/>
                </a:solidFill>
                <a:latin typeface="Trebuchet MS" charset="0"/>
                <a:ea typeface="ＭＳ Ｐゴシック" charset="-128"/>
              </a:defRPr>
            </a:lvl4pPr>
            <a:lvl5pPr algn="l" rtl="0" fontAlgn="base">
              <a:spcBef>
                <a:spcPct val="0"/>
              </a:spcBef>
              <a:spcAft>
                <a:spcPct val="0"/>
              </a:spcAft>
              <a:defRPr sz="4000">
                <a:solidFill>
                  <a:schemeClr val="tx2"/>
                </a:solidFill>
                <a:latin typeface="Trebuchet MS" charset="0"/>
                <a:ea typeface="ＭＳ Ｐゴシック" charset="-128"/>
              </a:defRPr>
            </a:lvl5pPr>
            <a:lvl6pPr marL="457200" algn="l" rtl="0" fontAlgn="base">
              <a:spcBef>
                <a:spcPct val="0"/>
              </a:spcBef>
              <a:spcAft>
                <a:spcPct val="0"/>
              </a:spcAft>
              <a:defRPr sz="4000">
                <a:solidFill>
                  <a:schemeClr val="tx2"/>
                </a:solidFill>
                <a:latin typeface="Trebuchet MS" charset="0"/>
                <a:ea typeface="ＭＳ Ｐゴシック" charset="-128"/>
              </a:defRPr>
            </a:lvl6pPr>
            <a:lvl7pPr marL="914400" algn="l" rtl="0" fontAlgn="base">
              <a:spcBef>
                <a:spcPct val="0"/>
              </a:spcBef>
              <a:spcAft>
                <a:spcPct val="0"/>
              </a:spcAft>
              <a:defRPr sz="4000">
                <a:solidFill>
                  <a:schemeClr val="tx2"/>
                </a:solidFill>
                <a:latin typeface="Trebuchet MS" charset="0"/>
                <a:ea typeface="ＭＳ Ｐゴシック" charset="-128"/>
              </a:defRPr>
            </a:lvl7pPr>
            <a:lvl8pPr marL="1371600" algn="l" rtl="0" fontAlgn="base">
              <a:spcBef>
                <a:spcPct val="0"/>
              </a:spcBef>
              <a:spcAft>
                <a:spcPct val="0"/>
              </a:spcAft>
              <a:defRPr sz="4000">
                <a:solidFill>
                  <a:schemeClr val="tx2"/>
                </a:solidFill>
                <a:latin typeface="Trebuchet MS" charset="0"/>
                <a:ea typeface="ＭＳ Ｐゴシック" charset="-128"/>
              </a:defRPr>
            </a:lvl8pPr>
            <a:lvl9pPr marL="1828800" algn="l" rtl="0" fontAlgn="base">
              <a:spcBef>
                <a:spcPct val="0"/>
              </a:spcBef>
              <a:spcAft>
                <a:spcPct val="0"/>
              </a:spcAft>
              <a:defRPr sz="4000">
                <a:solidFill>
                  <a:schemeClr val="tx2"/>
                </a:solidFill>
                <a:latin typeface="Trebuchet MS" charset="0"/>
                <a:ea typeface="ＭＳ Ｐゴシック" charset="-128"/>
              </a:defRPr>
            </a:lvl9pPr>
          </a:lstStyle>
          <a:p>
            <a:pPr>
              <a:defRPr/>
            </a:pPr>
            <a:r>
              <a:rPr lang="en-US" altLang="en-US" sz="3600" dirty="0" smtClean="0">
                <a:solidFill>
                  <a:srgbClr val="424456"/>
                </a:solidFill>
                <a:latin typeface="Trebuchet MS"/>
              </a:rPr>
              <a:t>Our system: Driven Bose gas in gauge field</a:t>
            </a:r>
          </a:p>
        </p:txBody>
      </p:sp>
      <p:graphicFrame>
        <p:nvGraphicFramePr>
          <p:cNvPr id="5" name="Object 4"/>
          <p:cNvGraphicFramePr>
            <a:graphicFrameLocks noChangeAspect="1"/>
          </p:cNvGraphicFramePr>
          <p:nvPr>
            <p:extLst>
              <p:ext uri="{D42A27DB-BD31-4B8C-83A1-F6EECF244321}">
                <p14:modId xmlns:p14="http://schemas.microsoft.com/office/powerpoint/2010/main" val="4086144975"/>
              </p:ext>
            </p:extLst>
          </p:nvPr>
        </p:nvGraphicFramePr>
        <p:xfrm>
          <a:off x="907256" y="5388193"/>
          <a:ext cx="4068763" cy="1214438"/>
        </p:xfrm>
        <a:graphic>
          <a:graphicData uri="http://schemas.openxmlformats.org/presentationml/2006/ole">
            <mc:AlternateContent xmlns:mc="http://schemas.openxmlformats.org/markup-compatibility/2006">
              <mc:Choice xmlns:v="urn:schemas-microsoft-com:vml" Requires="v">
                <p:oleObj spid="_x0000_s175303" name="Equation" r:id="rId8" imgW="2298600" imgH="685800" progId="Equation.3">
                  <p:embed/>
                </p:oleObj>
              </mc:Choice>
              <mc:Fallback>
                <p:oleObj name="Equation" r:id="rId8" imgW="2298600" imgH="685800" progId="Equation.3">
                  <p:embed/>
                  <p:pic>
                    <p:nvPicPr>
                      <p:cNvPr id="0" name=""/>
                      <p:cNvPicPr/>
                      <p:nvPr/>
                    </p:nvPicPr>
                    <p:blipFill>
                      <a:blip r:embed="rId9"/>
                      <a:stretch>
                        <a:fillRect/>
                      </a:stretch>
                    </p:blipFill>
                    <p:spPr>
                      <a:xfrm>
                        <a:off x="907256" y="5388193"/>
                        <a:ext cx="4068763" cy="1214438"/>
                      </a:xfrm>
                      <a:prstGeom prst="rect">
                        <a:avLst/>
                      </a:prstGeom>
                    </p:spPr>
                  </p:pic>
                </p:oleObj>
              </mc:Fallback>
            </mc:AlternateContent>
          </a:graphicData>
        </a:graphic>
      </p:graphicFrame>
      <p:sp>
        <p:nvSpPr>
          <p:cNvPr id="6" name="TextBox 5"/>
          <p:cNvSpPr txBox="1"/>
          <p:nvPr/>
        </p:nvSpPr>
        <p:spPr>
          <a:xfrm>
            <a:off x="5562600" y="5486400"/>
            <a:ext cx="2789546" cy="646331"/>
          </a:xfrm>
          <a:prstGeom prst="rect">
            <a:avLst/>
          </a:prstGeom>
          <a:noFill/>
        </p:spPr>
        <p:txBody>
          <a:bodyPr wrap="none" rtlCol="0">
            <a:spAutoFit/>
          </a:bodyPr>
          <a:lstStyle/>
          <a:p>
            <a:r>
              <a:rPr lang="en-US" dirty="0">
                <a:solidFill>
                  <a:prstClr val="black"/>
                </a:solidFill>
                <a:latin typeface="Cambria Math"/>
                <a:ea typeface="Cambria Math"/>
                <a:sym typeface="Symbol"/>
              </a:rPr>
              <a:t>𝜔</a:t>
            </a:r>
            <a:r>
              <a:rPr lang="en-US" dirty="0" smtClean="0">
                <a:solidFill>
                  <a:prstClr val="black"/>
                </a:solidFill>
                <a:sym typeface="Symbol"/>
              </a:rPr>
              <a:t>:  m</a:t>
            </a:r>
            <a:r>
              <a:rPr lang="en-US" dirty="0" smtClean="0">
                <a:solidFill>
                  <a:prstClr val="black"/>
                </a:solidFill>
              </a:rPr>
              <a:t>odulation frequency</a:t>
            </a:r>
          </a:p>
          <a:p>
            <a:r>
              <a:rPr lang="en-US" dirty="0" smtClean="0">
                <a:solidFill>
                  <a:prstClr val="black"/>
                </a:solidFill>
                <a:sym typeface="Symbol"/>
              </a:rPr>
              <a:t>: </a:t>
            </a:r>
            <a:r>
              <a:rPr lang="en-US" dirty="0">
                <a:solidFill>
                  <a:prstClr val="black"/>
                </a:solidFill>
                <a:sym typeface="Symbol"/>
              </a:rPr>
              <a:t> </a:t>
            </a:r>
            <a:r>
              <a:rPr lang="en-US" dirty="0" smtClean="0">
                <a:solidFill>
                  <a:prstClr val="black"/>
                </a:solidFill>
                <a:sym typeface="Symbol"/>
              </a:rPr>
              <a:t>modulation strength </a:t>
            </a:r>
            <a:endParaRPr lang="en-US" dirty="0">
              <a:solidFill>
                <a:prstClr val="black"/>
              </a:solidFill>
            </a:endParaRPr>
          </a:p>
        </p:txBody>
      </p:sp>
      <p:grpSp>
        <p:nvGrpSpPr>
          <p:cNvPr id="27" name="Group 26"/>
          <p:cNvGrpSpPr/>
          <p:nvPr/>
        </p:nvGrpSpPr>
        <p:grpSpPr>
          <a:xfrm>
            <a:off x="4791075" y="1965881"/>
            <a:ext cx="3657600" cy="2701370"/>
            <a:chOff x="4800600" y="1916668"/>
            <a:chExt cx="3657600" cy="2701370"/>
          </a:xfrm>
        </p:grpSpPr>
        <p:cxnSp>
          <p:nvCxnSpPr>
            <p:cNvPr id="13" name="Straight Connector 12"/>
            <p:cNvCxnSpPr>
              <a:cxnSpLocks noChangeShapeType="1"/>
            </p:cNvCxnSpPr>
            <p:nvPr/>
          </p:nvCxnSpPr>
          <p:spPr bwMode="auto">
            <a:xfrm flipV="1">
              <a:off x="4800600" y="2362200"/>
              <a:ext cx="466725" cy="2036760"/>
            </a:xfrm>
            <a:prstGeom prst="line">
              <a:avLst/>
            </a:prstGeom>
            <a:noFill/>
            <a:ln w="19050">
              <a:solidFill>
                <a:schemeClr val="tx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a:off x="4800600" y="4495800"/>
              <a:ext cx="466725" cy="122238"/>
            </a:xfrm>
            <a:prstGeom prst="line">
              <a:avLst/>
            </a:prstGeom>
            <a:noFill/>
            <a:ln w="19050">
              <a:solidFill>
                <a:schemeClr val="tx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noFill/>
                </a14:hiddenFill>
              </a:ext>
            </a:extLst>
          </p:spPr>
        </p:cxnSp>
        <p:sp>
          <p:nvSpPr>
            <p:cNvPr id="17" name="Rectangle 16"/>
            <p:cNvSpPr/>
            <p:nvPr/>
          </p:nvSpPr>
          <p:spPr>
            <a:xfrm>
              <a:off x="7467600" y="3947319"/>
              <a:ext cx="685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 name="Rectangle 19"/>
            <p:cNvSpPr/>
            <p:nvPr/>
          </p:nvSpPr>
          <p:spPr>
            <a:xfrm>
              <a:off x="6934200" y="266700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324600" y="3075780"/>
              <a:ext cx="304800" cy="35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086600" y="3075780"/>
              <a:ext cx="304800" cy="35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72200" y="2667000"/>
              <a:ext cx="1371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3333FF"/>
                  </a:solidFill>
                </a:rPr>
                <a:t>strong </a:t>
              </a:r>
            </a:p>
            <a:p>
              <a:pPr algn="ctr"/>
              <a:r>
                <a:rPr lang="en-US" sz="1400" dirty="0" smtClean="0">
                  <a:solidFill>
                    <a:srgbClr val="3333FF"/>
                  </a:solidFill>
                </a:rPr>
                <a:t>modulation</a:t>
              </a:r>
              <a:endParaRPr lang="en-US" sz="1400" dirty="0">
                <a:solidFill>
                  <a:srgbClr val="3333FF"/>
                </a:solidFill>
              </a:endParaRPr>
            </a:p>
          </p:txBody>
        </p:sp>
        <p:sp>
          <p:nvSpPr>
            <p:cNvPr id="24" name="Rectangle 23"/>
            <p:cNvSpPr/>
            <p:nvPr/>
          </p:nvSpPr>
          <p:spPr>
            <a:xfrm>
              <a:off x="6248400" y="3581400"/>
              <a:ext cx="1219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c</a:t>
              </a:r>
              <a:r>
                <a:rPr lang="en-US" sz="1200" b="1" dirty="0" smtClean="0">
                  <a:solidFill>
                    <a:srgbClr val="FF0000"/>
                  </a:solidFill>
                </a:rPr>
                <a:t>ritical modulation</a:t>
              </a:r>
              <a:endParaRPr lang="en-US" sz="1200" b="1" dirty="0">
                <a:solidFill>
                  <a:srgbClr val="FF0000"/>
                </a:solidFill>
              </a:endParaRPr>
            </a:p>
          </p:txBody>
        </p:sp>
        <p:sp>
          <p:nvSpPr>
            <p:cNvPr id="25" name="Rectangle 24"/>
            <p:cNvSpPr/>
            <p:nvPr/>
          </p:nvSpPr>
          <p:spPr>
            <a:xfrm>
              <a:off x="7315200" y="4191000"/>
              <a:ext cx="9906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zero </a:t>
              </a:r>
            </a:p>
            <a:p>
              <a:r>
                <a:rPr lang="en-US" sz="1200" dirty="0" smtClean="0">
                  <a:solidFill>
                    <a:schemeClr val="tx1"/>
                  </a:solidFill>
                </a:rPr>
                <a:t>modulation</a:t>
              </a:r>
              <a:endParaRPr lang="en-US" sz="1200" dirty="0">
                <a:solidFill>
                  <a:schemeClr val="tx1"/>
                </a:solidFill>
              </a:endParaRPr>
            </a:p>
          </p:txBody>
        </p:sp>
        <p:sp>
          <p:nvSpPr>
            <p:cNvPr id="19" name="TextBox 18"/>
            <p:cNvSpPr txBox="1"/>
            <p:nvPr/>
          </p:nvSpPr>
          <p:spPr>
            <a:xfrm>
              <a:off x="5259889" y="1916668"/>
              <a:ext cx="3198311" cy="369332"/>
            </a:xfrm>
            <a:prstGeom prst="rect">
              <a:avLst/>
            </a:prstGeom>
            <a:noFill/>
          </p:spPr>
          <p:txBody>
            <a:bodyPr wrap="none" rtlCol="0">
              <a:spAutoFit/>
            </a:bodyPr>
            <a:lstStyle/>
            <a:p>
              <a:r>
                <a:rPr lang="en-US" dirty="0" smtClean="0"/>
                <a:t>Ground band expanded view </a:t>
              </a:r>
              <a:endParaRPr lang="en-US" dirty="0"/>
            </a:p>
          </p:txBody>
        </p:sp>
      </p:grpSp>
      <p:sp>
        <p:nvSpPr>
          <p:cNvPr id="2" name="Oval 1"/>
          <p:cNvSpPr/>
          <p:nvPr/>
        </p:nvSpPr>
        <p:spPr>
          <a:xfrm>
            <a:off x="7077075" y="3478213"/>
            <a:ext cx="228600" cy="18466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391275" y="3478213"/>
            <a:ext cx="228600" cy="184666"/>
          </a:xfrm>
          <a:prstGeom prst="ellipse">
            <a:avLst/>
          </a:prstGeom>
          <a:solidFill>
            <a:srgbClr val="3333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610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13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cheng chin\Dropbox\Lab\Database\Our_Papers\ShakingOL\Paper\Accept_NatPhys_Version1\cover_V3_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882" y="1263710"/>
            <a:ext cx="3281318" cy="43750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381000"/>
            <a:ext cx="7100021" cy="523220"/>
          </a:xfrm>
          <a:prstGeom prst="rect">
            <a:avLst/>
          </a:prstGeom>
          <a:noFill/>
        </p:spPr>
        <p:txBody>
          <a:bodyPr wrap="none" rtlCol="0">
            <a:spAutoFit/>
          </a:bodyPr>
          <a:lstStyle/>
          <a:p>
            <a:r>
              <a:rPr lang="en-US" sz="2800" i="1" dirty="0" smtClean="0"/>
              <a:t>In situ domain structure </a:t>
            </a:r>
            <a:r>
              <a:rPr lang="en-US" sz="2800" dirty="0" smtClean="0"/>
              <a:t>in a shaken lattice</a:t>
            </a:r>
            <a:endParaRPr lang="en-US" sz="2800" dirty="0"/>
          </a:p>
        </p:txBody>
      </p:sp>
      <p:pic>
        <p:nvPicPr>
          <p:cNvPr id="9" name="Picture 2" descr="C:\Users\cheng chin\Box Sync\Research\Research_D\important_figures_images\1_remove_cy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7910" y="1419164"/>
            <a:ext cx="3886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236654" y="1800164"/>
            <a:ext cx="533400" cy="7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12375" y="1430832"/>
            <a:ext cx="671979" cy="369332"/>
          </a:xfrm>
          <a:prstGeom prst="rect">
            <a:avLst/>
          </a:prstGeom>
          <a:noFill/>
        </p:spPr>
        <p:txBody>
          <a:bodyPr wrap="none" rtlCol="0">
            <a:spAutoFit/>
          </a:bodyPr>
          <a:lstStyle/>
          <a:p>
            <a:r>
              <a:rPr lang="en-US" dirty="0" smtClean="0">
                <a:solidFill>
                  <a:schemeClr val="bg1"/>
                </a:solidFill>
              </a:rPr>
              <a:t>5 </a:t>
            </a:r>
            <a:r>
              <a:rPr lang="en-US" dirty="0" smtClean="0">
                <a:solidFill>
                  <a:schemeClr val="bg1"/>
                </a:solidFill>
                <a:sym typeface="Symbol"/>
              </a:rPr>
              <a:t></a:t>
            </a:r>
            <a:r>
              <a:rPr lang="en-US" dirty="0" smtClean="0">
                <a:solidFill>
                  <a:schemeClr val="bg1"/>
                </a:solidFill>
              </a:rPr>
              <a:t>m</a:t>
            </a:r>
            <a:endParaRPr lang="en-US" dirty="0">
              <a:solidFill>
                <a:schemeClr val="bg1"/>
              </a:solidFill>
            </a:endParaRPr>
          </a:p>
        </p:txBody>
      </p:sp>
      <p:sp>
        <p:nvSpPr>
          <p:cNvPr id="12" name="TextBox 11"/>
          <p:cNvSpPr txBox="1"/>
          <p:nvPr/>
        </p:nvSpPr>
        <p:spPr>
          <a:xfrm>
            <a:off x="533400" y="5726668"/>
            <a:ext cx="4038600" cy="369332"/>
          </a:xfrm>
          <a:prstGeom prst="rect">
            <a:avLst/>
          </a:prstGeom>
          <a:noFill/>
        </p:spPr>
        <p:txBody>
          <a:bodyPr wrap="square" rtlCol="0">
            <a:spAutoFit/>
          </a:bodyPr>
          <a:lstStyle/>
          <a:p>
            <a:r>
              <a:rPr lang="en-US" dirty="0">
                <a:solidFill>
                  <a:prstClr val="black"/>
                </a:solidFill>
              </a:rPr>
              <a:t>C. </a:t>
            </a:r>
            <a:r>
              <a:rPr lang="en-US" dirty="0" smtClean="0">
                <a:solidFill>
                  <a:prstClr val="black"/>
                </a:solidFill>
              </a:rPr>
              <a:t>Parker et al., Nat. Phys (2013)</a:t>
            </a:r>
            <a:endParaRPr lang="en-US" dirty="0" smtClean="0"/>
          </a:p>
        </p:txBody>
      </p:sp>
      <p:sp>
        <p:nvSpPr>
          <p:cNvPr id="3" name="TextBox 2"/>
          <p:cNvSpPr txBox="1"/>
          <p:nvPr/>
        </p:nvSpPr>
        <p:spPr>
          <a:xfrm>
            <a:off x="5562600" y="4876800"/>
            <a:ext cx="2839239" cy="369332"/>
          </a:xfrm>
          <a:prstGeom prst="rect">
            <a:avLst/>
          </a:prstGeom>
          <a:noFill/>
        </p:spPr>
        <p:txBody>
          <a:bodyPr wrap="none" rtlCol="0">
            <a:spAutoFit/>
          </a:bodyPr>
          <a:lstStyle/>
          <a:p>
            <a:r>
              <a:rPr lang="en-US" dirty="0" smtClean="0">
                <a:solidFill>
                  <a:schemeClr val="bg1"/>
                </a:solidFill>
              </a:rPr>
              <a:t>Few 10 </a:t>
            </a:r>
            <a:r>
              <a:rPr lang="en-US" dirty="0" err="1" smtClean="0">
                <a:solidFill>
                  <a:schemeClr val="bg1"/>
                </a:solidFill>
              </a:rPr>
              <a:t>ms</a:t>
            </a:r>
            <a:r>
              <a:rPr lang="en-US" dirty="0" smtClean="0">
                <a:solidFill>
                  <a:schemeClr val="bg1"/>
                </a:solidFill>
              </a:rPr>
              <a:t> after transition</a:t>
            </a:r>
            <a:endParaRPr lang="en-US" dirty="0">
              <a:solidFill>
                <a:schemeClr val="bg1"/>
              </a:solidFill>
            </a:endParaRPr>
          </a:p>
        </p:txBody>
      </p:sp>
      <p:sp>
        <p:nvSpPr>
          <p:cNvPr id="15" name="TextBox 14"/>
          <p:cNvSpPr txBox="1"/>
          <p:nvPr/>
        </p:nvSpPr>
        <p:spPr>
          <a:xfrm>
            <a:off x="1366748" y="5142559"/>
            <a:ext cx="2467342" cy="369332"/>
          </a:xfrm>
          <a:prstGeom prst="rect">
            <a:avLst/>
          </a:prstGeom>
          <a:noFill/>
        </p:spPr>
        <p:txBody>
          <a:bodyPr wrap="none" rtlCol="0">
            <a:spAutoFit/>
          </a:bodyPr>
          <a:lstStyle/>
          <a:p>
            <a:r>
              <a:rPr lang="en-US" dirty="0" smtClean="0">
                <a:solidFill>
                  <a:schemeClr val="bg1"/>
                </a:solidFill>
              </a:rPr>
              <a:t>100 </a:t>
            </a:r>
            <a:r>
              <a:rPr lang="en-US" dirty="0" err="1" smtClean="0">
                <a:solidFill>
                  <a:schemeClr val="bg1"/>
                </a:solidFill>
              </a:rPr>
              <a:t>ms</a:t>
            </a:r>
            <a:r>
              <a:rPr lang="en-US" dirty="0" smtClean="0">
                <a:solidFill>
                  <a:schemeClr val="bg1"/>
                </a:solidFill>
              </a:rPr>
              <a:t> after transition</a:t>
            </a:r>
            <a:endParaRPr lang="en-US" dirty="0">
              <a:solidFill>
                <a:schemeClr val="bg1"/>
              </a:solidFill>
            </a:endParaRPr>
          </a:p>
        </p:txBody>
      </p:sp>
      <p:sp>
        <p:nvSpPr>
          <p:cNvPr id="13" name="TextBox 12"/>
          <p:cNvSpPr txBox="1"/>
          <p:nvPr/>
        </p:nvSpPr>
        <p:spPr>
          <a:xfrm>
            <a:off x="4724400" y="5715000"/>
            <a:ext cx="3810000" cy="369332"/>
          </a:xfrm>
          <a:prstGeom prst="rect">
            <a:avLst/>
          </a:prstGeom>
          <a:noFill/>
        </p:spPr>
        <p:txBody>
          <a:bodyPr wrap="square" rtlCol="0">
            <a:spAutoFit/>
          </a:bodyPr>
          <a:lstStyle/>
          <a:p>
            <a:r>
              <a:rPr lang="en-US" dirty="0" smtClean="0">
                <a:solidFill>
                  <a:prstClr val="black"/>
                </a:solidFill>
              </a:rPr>
              <a:t>L. Clark et al., Science (2016)</a:t>
            </a:r>
            <a:endParaRPr lang="en-US" dirty="0" smtClean="0"/>
          </a:p>
        </p:txBody>
      </p:sp>
      <p:sp>
        <p:nvSpPr>
          <p:cNvPr id="4" name="TextBox 3"/>
          <p:cNvSpPr txBox="1"/>
          <p:nvPr/>
        </p:nvSpPr>
        <p:spPr>
          <a:xfrm>
            <a:off x="1945908" y="6324600"/>
            <a:ext cx="5750292" cy="369332"/>
          </a:xfrm>
          <a:prstGeom prst="rect">
            <a:avLst/>
          </a:prstGeom>
          <a:noFill/>
        </p:spPr>
        <p:txBody>
          <a:bodyPr wrap="none" rtlCol="0">
            <a:spAutoFit/>
          </a:bodyPr>
          <a:lstStyle/>
          <a:p>
            <a:r>
              <a:rPr lang="en-US" dirty="0" smtClean="0"/>
              <a:t>See our papers for the domain reconstruction imaging.</a:t>
            </a:r>
            <a:endParaRPr lang="en-US" dirty="0"/>
          </a:p>
        </p:txBody>
      </p:sp>
    </p:spTree>
    <p:extLst>
      <p:ext uri="{BB962C8B-B14F-4D97-AF65-F5344CB8AC3E}">
        <p14:creationId xmlns:p14="http://schemas.microsoft.com/office/powerpoint/2010/main" val="34622766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Domain Gallery</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64480480"/>
              </p:ext>
            </p:extLst>
          </p:nvPr>
        </p:nvGraphicFramePr>
        <p:xfrm>
          <a:off x="6927" y="1066800"/>
          <a:ext cx="9144000" cy="6248400"/>
        </p:xfrm>
        <a:graphic>
          <a:graphicData uri="http://schemas.openxmlformats.org/presentationml/2006/ole">
            <mc:AlternateContent xmlns:mc="http://schemas.openxmlformats.org/markup-compatibility/2006">
              <mc:Choice xmlns:v="urn:schemas-microsoft-com:vml" Requires="v">
                <p:oleObj spid="_x0000_s250951" name="Acrobat Document" r:id="rId3" imgW="3169841" imgH="2293315" progId="AcroExch.Document.7">
                  <p:embed/>
                </p:oleObj>
              </mc:Choice>
              <mc:Fallback>
                <p:oleObj name="Acrobat Document" r:id="rId3" imgW="3169841" imgH="2293315" progId="AcroExch.Document.7">
                  <p:embed/>
                  <p:pic>
                    <p:nvPicPr>
                      <p:cNvPr id="0" name=""/>
                      <p:cNvPicPr/>
                      <p:nvPr/>
                    </p:nvPicPr>
                    <p:blipFill>
                      <a:blip r:embed="rId4"/>
                      <a:stretch>
                        <a:fillRect/>
                      </a:stretch>
                    </p:blipFill>
                    <p:spPr>
                      <a:xfrm>
                        <a:off x="6927" y="1066800"/>
                        <a:ext cx="9144000" cy="6248400"/>
                      </a:xfrm>
                      <a:prstGeom prst="rect">
                        <a:avLst/>
                      </a:prstGeom>
                    </p:spPr>
                  </p:pic>
                </p:oleObj>
              </mc:Fallback>
            </mc:AlternateContent>
          </a:graphicData>
        </a:graphic>
      </p:graphicFrame>
      <p:sp>
        <p:nvSpPr>
          <p:cNvPr id="3" name="Rectangle 2"/>
          <p:cNvSpPr/>
          <p:nvPr/>
        </p:nvSpPr>
        <p:spPr>
          <a:xfrm>
            <a:off x="-762000" y="6705600"/>
            <a:ext cx="11049000"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2116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390650"/>
            <a:ext cx="7000875"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19200" y="5715000"/>
            <a:ext cx="5943600" cy="646331"/>
          </a:xfrm>
          <a:prstGeom prst="rect">
            <a:avLst/>
          </a:prstGeom>
        </p:spPr>
        <p:txBody>
          <a:bodyPr wrap="square">
            <a:spAutoFit/>
          </a:bodyPr>
          <a:lstStyle/>
          <a:p>
            <a:r>
              <a:rPr lang="en-US" dirty="0"/>
              <a:t>T.W.B. Kibble, PHYSICSREPORTS 67, 183 (1980</a:t>
            </a:r>
            <a:r>
              <a:rPr lang="en-US" dirty="0" smtClean="0"/>
              <a:t>)</a:t>
            </a:r>
          </a:p>
          <a:p>
            <a:r>
              <a:rPr lang="en-US" dirty="0" smtClean="0"/>
              <a:t>M</a:t>
            </a:r>
            <a:r>
              <a:rPr lang="en-US" dirty="0"/>
              <a:t>. </a:t>
            </a:r>
            <a:r>
              <a:rPr lang="en-US" dirty="0" err="1"/>
              <a:t>Morikawa</a:t>
            </a:r>
            <a:r>
              <a:rPr lang="en-US" dirty="0"/>
              <a:t>, Progress of Theoretical Physics 93, 685 (1995</a:t>
            </a:r>
            <a:r>
              <a:rPr lang="en-US" dirty="0" smtClean="0"/>
              <a:t>)</a:t>
            </a:r>
            <a:endParaRPr lang="en-US" dirty="0"/>
          </a:p>
        </p:txBody>
      </p:sp>
      <p:sp>
        <p:nvSpPr>
          <p:cNvPr id="5" name="Title 1"/>
          <p:cNvSpPr>
            <a:spLocks noGrp="1"/>
          </p:cNvSpPr>
          <p:nvPr>
            <p:ph type="title"/>
          </p:nvPr>
        </p:nvSpPr>
        <p:spPr>
          <a:xfrm>
            <a:off x="304800" y="152400"/>
            <a:ext cx="8839200" cy="1143000"/>
          </a:xfrm>
        </p:spPr>
        <p:txBody>
          <a:bodyPr>
            <a:normAutofit/>
          </a:bodyPr>
          <a:lstStyle/>
          <a:p>
            <a:r>
              <a:rPr lang="en-US" sz="3200" dirty="0" smtClean="0"/>
              <a:t>How do we understand quantum phase transition?</a:t>
            </a:r>
            <a:endParaRPr lang="en-US" sz="3200" dirty="0"/>
          </a:p>
        </p:txBody>
      </p:sp>
    </p:spTree>
    <p:extLst>
      <p:ext uri="{BB962C8B-B14F-4D97-AF65-F5344CB8AC3E}">
        <p14:creationId xmlns:p14="http://schemas.microsoft.com/office/powerpoint/2010/main" val="32318786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57651" y="1905000"/>
            <a:ext cx="1723549" cy="646331"/>
          </a:xfrm>
          <a:prstGeom prst="rect">
            <a:avLst/>
          </a:prstGeom>
          <a:noFill/>
        </p:spPr>
        <p:txBody>
          <a:bodyPr wrap="none" rtlCol="0">
            <a:spAutoFit/>
          </a:bodyPr>
          <a:lstStyle/>
          <a:p>
            <a:r>
              <a:rPr lang="en-US" i="1" dirty="0" err="1" smtClean="0"/>
              <a:t>n</a:t>
            </a:r>
            <a:r>
              <a:rPr lang="en-US" i="1" baseline="-25000" dirty="0" err="1" smtClean="0"/>
              <a:t>k</a:t>
            </a:r>
            <a:r>
              <a:rPr lang="en-US" i="1" dirty="0" smtClean="0"/>
              <a:t>  </a:t>
            </a:r>
            <a:r>
              <a:rPr lang="en-US" dirty="0" smtClean="0"/>
              <a:t>momentum</a:t>
            </a:r>
          </a:p>
          <a:p>
            <a:r>
              <a:rPr lang="en-US" dirty="0" smtClean="0"/>
              <a:t>population</a:t>
            </a:r>
            <a:endParaRPr lang="en-US" i="1" dirty="0"/>
          </a:p>
        </p:txBody>
      </p:sp>
      <p:sp>
        <p:nvSpPr>
          <p:cNvPr id="12" name="TextBox 11"/>
          <p:cNvSpPr txBox="1"/>
          <p:nvPr/>
        </p:nvSpPr>
        <p:spPr>
          <a:xfrm>
            <a:off x="381000" y="4038600"/>
            <a:ext cx="1202573" cy="923330"/>
          </a:xfrm>
          <a:prstGeom prst="rect">
            <a:avLst/>
          </a:prstGeom>
          <a:noFill/>
        </p:spPr>
        <p:txBody>
          <a:bodyPr wrap="none" rtlCol="0">
            <a:spAutoFit/>
          </a:bodyPr>
          <a:lstStyle/>
          <a:p>
            <a:r>
              <a:rPr lang="en-US" i="1" dirty="0" smtClean="0"/>
              <a:t>S(k) </a:t>
            </a:r>
          </a:p>
          <a:p>
            <a:r>
              <a:rPr lang="en-US" dirty="0" smtClean="0"/>
              <a:t>Structure </a:t>
            </a:r>
          </a:p>
          <a:p>
            <a:r>
              <a:rPr lang="en-US" dirty="0" smtClean="0"/>
              <a:t>Factor</a:t>
            </a:r>
            <a:endParaRPr lang="en-US" i="1" dirty="0"/>
          </a:p>
        </p:txBody>
      </p:sp>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074" y="1123637"/>
            <a:ext cx="4925559" cy="492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828800" y="402336"/>
            <a:ext cx="5105400" cy="3352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79365" y="543580"/>
            <a:ext cx="7855035" cy="461665"/>
          </a:xfrm>
          <a:prstGeom prst="rect">
            <a:avLst/>
          </a:prstGeom>
          <a:noFill/>
        </p:spPr>
        <p:txBody>
          <a:bodyPr wrap="none" rtlCol="0">
            <a:spAutoFit/>
          </a:bodyPr>
          <a:lstStyle/>
          <a:p>
            <a:r>
              <a:rPr lang="en-US" sz="2400" i="1" dirty="0" smtClean="0"/>
              <a:t>In situ </a:t>
            </a:r>
            <a:r>
              <a:rPr lang="en-US" sz="2400" dirty="0" smtClean="0"/>
              <a:t>and time-of-flight after quantum phase transition</a:t>
            </a:r>
            <a:endParaRPr lang="en-US" sz="2400" dirty="0"/>
          </a:p>
        </p:txBody>
      </p:sp>
      <p:pic>
        <p:nvPicPr>
          <p:cNvPr id="2170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9" y="1658727"/>
            <a:ext cx="9013371" cy="146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asted-imag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3429000"/>
            <a:ext cx="1151267" cy="1339455"/>
          </a:xfrm>
          <a:prstGeom prst="rect">
            <a:avLst/>
          </a:prstGeom>
          <a:ln w="12700">
            <a:noFill/>
            <a:miter lim="400000"/>
          </a:ln>
        </p:spPr>
      </p:pic>
      <p:sp>
        <p:nvSpPr>
          <p:cNvPr id="2" name="TextBox 1"/>
          <p:cNvSpPr txBox="1"/>
          <p:nvPr/>
        </p:nvSpPr>
        <p:spPr>
          <a:xfrm>
            <a:off x="7776088" y="4800600"/>
            <a:ext cx="1063112" cy="369332"/>
          </a:xfrm>
          <a:prstGeom prst="rect">
            <a:avLst/>
          </a:prstGeom>
          <a:noFill/>
        </p:spPr>
        <p:txBody>
          <a:bodyPr wrap="none" rtlCol="0">
            <a:spAutoFit/>
          </a:bodyPr>
          <a:lstStyle/>
          <a:p>
            <a:r>
              <a:rPr lang="en-US" dirty="0" smtClean="0"/>
              <a:t>Lei Feng</a:t>
            </a:r>
            <a:endParaRPr lang="en-US" dirty="0"/>
          </a:p>
        </p:txBody>
      </p:sp>
    </p:spTree>
    <p:extLst>
      <p:ext uri="{BB962C8B-B14F-4D97-AF65-F5344CB8AC3E}">
        <p14:creationId xmlns:p14="http://schemas.microsoft.com/office/powerpoint/2010/main" val="38673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0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170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0800" y="619780"/>
            <a:ext cx="3684022" cy="523220"/>
          </a:xfrm>
          <a:prstGeom prst="rect">
            <a:avLst/>
          </a:prstGeom>
          <a:noFill/>
        </p:spPr>
        <p:txBody>
          <a:bodyPr wrap="none" rtlCol="0">
            <a:spAutoFit/>
          </a:bodyPr>
          <a:lstStyle/>
          <a:p>
            <a:r>
              <a:rPr lang="en-US" sz="2800" dirty="0" smtClean="0">
                <a:solidFill>
                  <a:srgbClr val="000000"/>
                </a:solidFill>
              </a:rPr>
              <a:t>Inflation Hamiltonian</a:t>
            </a:r>
            <a:endParaRPr lang="en-US" sz="2800" dirty="0">
              <a:solidFill>
                <a:srgbClr val="000000"/>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769167120"/>
              </p:ext>
            </p:extLst>
          </p:nvPr>
        </p:nvGraphicFramePr>
        <p:xfrm>
          <a:off x="2485982" y="3213912"/>
          <a:ext cx="3365500" cy="646112"/>
        </p:xfrm>
        <a:graphic>
          <a:graphicData uri="http://schemas.openxmlformats.org/presentationml/2006/ole">
            <mc:AlternateContent xmlns:mc="http://schemas.openxmlformats.org/markup-compatibility/2006">
              <mc:Choice xmlns:v="urn:schemas-microsoft-com:vml" Requires="v">
                <p:oleObj spid="_x0000_s244248" name="Equation" r:id="rId3" imgW="1777680" imgH="342720" progId="Equation.3">
                  <p:embed/>
                </p:oleObj>
              </mc:Choice>
              <mc:Fallback>
                <p:oleObj name="Equation" r:id="rId3" imgW="1777680" imgH="342720" progId="Equation.3">
                  <p:embed/>
                  <p:pic>
                    <p:nvPicPr>
                      <p:cNvPr id="0" name=""/>
                      <p:cNvPicPr>
                        <a:picLocks noChangeAspect="1" noChangeArrowheads="1"/>
                      </p:cNvPicPr>
                      <p:nvPr/>
                    </p:nvPicPr>
                    <p:blipFill>
                      <a:blip r:embed="rId4"/>
                      <a:srcRect/>
                      <a:stretch>
                        <a:fillRect/>
                      </a:stretch>
                    </p:blipFill>
                    <p:spPr bwMode="auto">
                      <a:xfrm>
                        <a:off x="2485982" y="3213912"/>
                        <a:ext cx="3365500" cy="646112"/>
                      </a:xfrm>
                      <a:prstGeom prst="rect">
                        <a:avLst/>
                      </a:prstGeom>
                      <a:noFill/>
                      <a:ln>
                        <a:noFill/>
                      </a:ln>
                    </p:spPr>
                  </p:pic>
                </p:oleObj>
              </mc:Fallback>
            </mc:AlternateContent>
          </a:graphicData>
        </a:graphic>
      </p:graphicFrame>
      <p:sp>
        <p:nvSpPr>
          <p:cNvPr id="193537" name="TextBox 193536"/>
          <p:cNvSpPr txBox="1"/>
          <p:nvPr/>
        </p:nvSpPr>
        <p:spPr>
          <a:xfrm>
            <a:off x="770368" y="4608731"/>
            <a:ext cx="1175322" cy="646331"/>
          </a:xfrm>
          <a:prstGeom prst="rect">
            <a:avLst/>
          </a:prstGeom>
          <a:noFill/>
        </p:spPr>
        <p:txBody>
          <a:bodyPr wrap="none" rtlCol="0">
            <a:spAutoFit/>
          </a:bodyPr>
          <a:lstStyle/>
          <a:p>
            <a:r>
              <a:rPr lang="en-US" dirty="0" smtClean="0"/>
              <a:t>Solution: </a:t>
            </a:r>
          </a:p>
          <a:p>
            <a:r>
              <a:rPr lang="en-US" i="1" dirty="0" err="1" smtClean="0"/>
              <a:t>n</a:t>
            </a:r>
            <a:r>
              <a:rPr lang="en-US" i="1" baseline="-25000" dirty="0" err="1" smtClean="0"/>
              <a:t>k</a:t>
            </a:r>
            <a:r>
              <a:rPr lang="en-US" i="1" dirty="0" smtClean="0"/>
              <a:t>&lt;&lt;n</a:t>
            </a:r>
            <a:r>
              <a:rPr lang="en-US" i="1" baseline="-25000" dirty="0" smtClean="0"/>
              <a:t>0</a:t>
            </a:r>
            <a:endParaRPr lang="en-US" i="1" dirty="0"/>
          </a:p>
        </p:txBody>
      </p:sp>
      <p:graphicFrame>
        <p:nvGraphicFramePr>
          <p:cNvPr id="193539" name="Object 193538"/>
          <p:cNvGraphicFramePr>
            <a:graphicFrameLocks noChangeAspect="1"/>
          </p:cNvGraphicFramePr>
          <p:nvPr>
            <p:extLst>
              <p:ext uri="{D42A27DB-BD31-4B8C-83A1-F6EECF244321}">
                <p14:modId xmlns:p14="http://schemas.microsoft.com/office/powerpoint/2010/main" val="2241917155"/>
              </p:ext>
            </p:extLst>
          </p:nvPr>
        </p:nvGraphicFramePr>
        <p:xfrm>
          <a:off x="2481110" y="4662488"/>
          <a:ext cx="5437187" cy="420687"/>
        </p:xfrm>
        <a:graphic>
          <a:graphicData uri="http://schemas.openxmlformats.org/presentationml/2006/ole">
            <mc:AlternateContent xmlns:mc="http://schemas.openxmlformats.org/markup-compatibility/2006">
              <mc:Choice xmlns:v="urn:schemas-microsoft-com:vml" Requires="v">
                <p:oleObj spid="_x0000_s244249" name="Equation" r:id="rId5" imgW="3111480" imgH="241200" progId="Equation.3">
                  <p:embed/>
                </p:oleObj>
              </mc:Choice>
              <mc:Fallback>
                <p:oleObj name="Equation" r:id="rId5" imgW="3111480" imgH="241200" progId="Equation.3">
                  <p:embed/>
                  <p:pic>
                    <p:nvPicPr>
                      <p:cNvPr id="0" name=""/>
                      <p:cNvPicPr>
                        <a:picLocks noChangeAspect="1" noChangeArrowheads="1"/>
                      </p:cNvPicPr>
                      <p:nvPr/>
                    </p:nvPicPr>
                    <p:blipFill>
                      <a:blip r:embed="rId6"/>
                      <a:srcRect/>
                      <a:stretch>
                        <a:fillRect/>
                      </a:stretch>
                    </p:blipFill>
                    <p:spPr bwMode="auto">
                      <a:xfrm>
                        <a:off x="2481110" y="4662488"/>
                        <a:ext cx="54371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p:cNvSpPr txBox="1"/>
          <p:nvPr/>
        </p:nvSpPr>
        <p:spPr>
          <a:xfrm>
            <a:off x="762000" y="3301842"/>
            <a:ext cx="1616148" cy="646331"/>
          </a:xfrm>
          <a:prstGeom prst="rect">
            <a:avLst/>
          </a:prstGeom>
          <a:noFill/>
        </p:spPr>
        <p:txBody>
          <a:bodyPr wrap="none" rtlCol="0">
            <a:spAutoFit/>
          </a:bodyPr>
          <a:lstStyle/>
          <a:p>
            <a:r>
              <a:rPr lang="en-US" dirty="0" smtClean="0"/>
              <a:t>Inflation</a:t>
            </a:r>
          </a:p>
          <a:p>
            <a:r>
              <a:rPr lang="en-US" dirty="0" smtClean="0"/>
              <a:t>Hamiltonian:</a:t>
            </a:r>
            <a:endParaRPr lang="en-US" dirty="0"/>
          </a:p>
        </p:txBody>
      </p:sp>
      <p:sp>
        <p:nvSpPr>
          <p:cNvPr id="40" name="TextBox 39"/>
          <p:cNvSpPr txBox="1"/>
          <p:nvPr/>
        </p:nvSpPr>
        <p:spPr>
          <a:xfrm>
            <a:off x="4296409" y="5255062"/>
            <a:ext cx="1276311" cy="646331"/>
          </a:xfrm>
          <a:prstGeom prst="rect">
            <a:avLst/>
          </a:prstGeom>
          <a:noFill/>
        </p:spPr>
        <p:txBody>
          <a:bodyPr wrap="none" rtlCol="0">
            <a:spAutoFit/>
          </a:bodyPr>
          <a:lstStyle/>
          <a:p>
            <a:pPr algn="ctr"/>
            <a:r>
              <a:rPr lang="en-US" dirty="0"/>
              <a:t>s</a:t>
            </a:r>
            <a:r>
              <a:rPr lang="en-US" dirty="0" smtClean="0"/>
              <a:t>timulated</a:t>
            </a:r>
          </a:p>
          <a:p>
            <a:pPr algn="ctr"/>
            <a:r>
              <a:rPr lang="en-US" dirty="0" smtClean="0"/>
              <a:t>emission</a:t>
            </a:r>
            <a:endParaRPr lang="en-US" dirty="0"/>
          </a:p>
        </p:txBody>
      </p:sp>
      <p:sp>
        <p:nvSpPr>
          <p:cNvPr id="41" name="TextBox 40"/>
          <p:cNvSpPr txBox="1"/>
          <p:nvPr/>
        </p:nvSpPr>
        <p:spPr>
          <a:xfrm>
            <a:off x="6749707" y="5257800"/>
            <a:ext cx="1479893" cy="646331"/>
          </a:xfrm>
          <a:prstGeom prst="rect">
            <a:avLst/>
          </a:prstGeom>
          <a:noFill/>
        </p:spPr>
        <p:txBody>
          <a:bodyPr wrap="none" rtlCol="0">
            <a:spAutoFit/>
          </a:bodyPr>
          <a:lstStyle/>
          <a:p>
            <a:pPr algn="ctr"/>
            <a:r>
              <a:rPr lang="en-US" dirty="0" smtClean="0"/>
              <a:t>spontaneous</a:t>
            </a:r>
          </a:p>
          <a:p>
            <a:pPr algn="ctr"/>
            <a:r>
              <a:rPr lang="en-US" dirty="0" smtClean="0"/>
              <a:t>emission</a:t>
            </a:r>
            <a:endParaRPr lang="en-US" dirty="0"/>
          </a:p>
        </p:txBody>
      </p:sp>
      <p:graphicFrame>
        <p:nvGraphicFramePr>
          <p:cNvPr id="193542" name="Object 193541"/>
          <p:cNvGraphicFramePr>
            <a:graphicFrameLocks noChangeAspect="1"/>
          </p:cNvGraphicFramePr>
          <p:nvPr>
            <p:extLst>
              <p:ext uri="{D42A27DB-BD31-4B8C-83A1-F6EECF244321}">
                <p14:modId xmlns:p14="http://schemas.microsoft.com/office/powerpoint/2010/main" val="1725126943"/>
              </p:ext>
            </p:extLst>
          </p:nvPr>
        </p:nvGraphicFramePr>
        <p:xfrm>
          <a:off x="6426200" y="3456206"/>
          <a:ext cx="2419350" cy="419100"/>
        </p:xfrm>
        <a:graphic>
          <a:graphicData uri="http://schemas.openxmlformats.org/presentationml/2006/ole">
            <mc:AlternateContent xmlns:mc="http://schemas.openxmlformats.org/markup-compatibility/2006">
              <mc:Choice xmlns:v="urn:schemas-microsoft-com:vml" Requires="v">
                <p:oleObj spid="_x0000_s244250" name="Equation" r:id="rId7" imgW="1384200" imgH="241200" progId="Equation.3">
                  <p:embed/>
                </p:oleObj>
              </mc:Choice>
              <mc:Fallback>
                <p:oleObj name="Equation" r:id="rId7" imgW="1384200" imgH="241200" progId="Equation.3">
                  <p:embed/>
                  <p:pic>
                    <p:nvPicPr>
                      <p:cNvPr id="0" name=""/>
                      <p:cNvPicPr>
                        <a:picLocks noChangeAspect="1" noChangeArrowheads="1"/>
                      </p:cNvPicPr>
                      <p:nvPr/>
                    </p:nvPicPr>
                    <p:blipFill>
                      <a:blip r:embed="rId8"/>
                      <a:srcRect/>
                      <a:stretch>
                        <a:fillRect/>
                      </a:stretch>
                    </p:blipFill>
                    <p:spPr bwMode="auto">
                      <a:xfrm>
                        <a:off x="6426200" y="3456206"/>
                        <a:ext cx="24193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3544" name="Rectangle 193543"/>
          <p:cNvSpPr/>
          <p:nvPr/>
        </p:nvSpPr>
        <p:spPr>
          <a:xfrm>
            <a:off x="3285903" y="4706249"/>
            <a:ext cx="1648662" cy="35968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071910" y="4706249"/>
            <a:ext cx="1648662" cy="35968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4138049351"/>
              </p:ext>
            </p:extLst>
          </p:nvPr>
        </p:nvGraphicFramePr>
        <p:xfrm>
          <a:off x="2460625" y="1957606"/>
          <a:ext cx="5311775" cy="669925"/>
        </p:xfrm>
        <a:graphic>
          <a:graphicData uri="http://schemas.openxmlformats.org/presentationml/2006/ole">
            <mc:AlternateContent xmlns:mc="http://schemas.openxmlformats.org/markup-compatibility/2006">
              <mc:Choice xmlns:v="urn:schemas-microsoft-com:vml" Requires="v">
                <p:oleObj spid="_x0000_s244251" name="Equation" r:id="rId9" imgW="2806560" imgH="355320" progId="Equation.3">
                  <p:embed/>
                </p:oleObj>
              </mc:Choice>
              <mc:Fallback>
                <p:oleObj name="Equation" r:id="rId9" imgW="2806560" imgH="355320" progId="Equation.3">
                  <p:embed/>
                  <p:pic>
                    <p:nvPicPr>
                      <p:cNvPr id="0" name=""/>
                      <p:cNvPicPr>
                        <a:picLocks noChangeAspect="1" noChangeArrowheads="1"/>
                      </p:cNvPicPr>
                      <p:nvPr/>
                    </p:nvPicPr>
                    <p:blipFill>
                      <a:blip r:embed="rId10"/>
                      <a:srcRect/>
                      <a:stretch>
                        <a:fillRect/>
                      </a:stretch>
                    </p:blipFill>
                    <p:spPr bwMode="auto">
                      <a:xfrm>
                        <a:off x="2460625" y="1957606"/>
                        <a:ext cx="5311775" cy="669925"/>
                      </a:xfrm>
                      <a:prstGeom prst="rect">
                        <a:avLst/>
                      </a:prstGeom>
                      <a:noFill/>
                      <a:ln>
                        <a:noFill/>
                      </a:ln>
                    </p:spPr>
                  </p:pic>
                </p:oleObj>
              </mc:Fallback>
            </mc:AlternateContent>
          </a:graphicData>
        </a:graphic>
      </p:graphicFrame>
      <p:sp>
        <p:nvSpPr>
          <p:cNvPr id="23" name="TextBox 22"/>
          <p:cNvSpPr txBox="1"/>
          <p:nvPr/>
        </p:nvSpPr>
        <p:spPr>
          <a:xfrm>
            <a:off x="762000" y="1905000"/>
            <a:ext cx="1560042" cy="646331"/>
          </a:xfrm>
          <a:prstGeom prst="rect">
            <a:avLst/>
          </a:prstGeom>
          <a:noFill/>
        </p:spPr>
        <p:txBody>
          <a:bodyPr wrap="none" rtlCol="0">
            <a:spAutoFit/>
          </a:bodyPr>
          <a:lstStyle/>
          <a:p>
            <a:r>
              <a:rPr lang="en-US" dirty="0" err="1" smtClean="0"/>
              <a:t>Bogoliubov</a:t>
            </a:r>
            <a:r>
              <a:rPr lang="en-US" dirty="0" smtClean="0"/>
              <a:t> </a:t>
            </a:r>
          </a:p>
          <a:p>
            <a:r>
              <a:rPr lang="en-US" dirty="0" smtClean="0"/>
              <a:t>Hamiltonian:</a:t>
            </a:r>
            <a:endParaRPr lang="en-US" dirty="0"/>
          </a:p>
        </p:txBody>
      </p:sp>
      <p:graphicFrame>
        <p:nvGraphicFramePr>
          <p:cNvPr id="25" name="Object 24"/>
          <p:cNvGraphicFramePr>
            <a:graphicFrameLocks noChangeAspect="1"/>
          </p:cNvGraphicFramePr>
          <p:nvPr>
            <p:extLst>
              <p:ext uri="{D42A27DB-BD31-4B8C-83A1-F6EECF244321}">
                <p14:modId xmlns:p14="http://schemas.microsoft.com/office/powerpoint/2010/main" val="234983838"/>
              </p:ext>
            </p:extLst>
          </p:nvPr>
        </p:nvGraphicFramePr>
        <p:xfrm>
          <a:off x="6400800" y="2627531"/>
          <a:ext cx="1354138" cy="463550"/>
        </p:xfrm>
        <a:graphic>
          <a:graphicData uri="http://schemas.openxmlformats.org/presentationml/2006/ole">
            <mc:AlternateContent xmlns:mc="http://schemas.openxmlformats.org/markup-compatibility/2006">
              <mc:Choice xmlns:v="urn:schemas-microsoft-com:vml" Requires="v">
                <p:oleObj spid="_x0000_s244252" name="Equation" r:id="rId11" imgW="774360" imgH="266400" progId="Equation.3">
                  <p:embed/>
                </p:oleObj>
              </mc:Choice>
              <mc:Fallback>
                <p:oleObj name="Equation" r:id="rId11" imgW="774360" imgH="266400" progId="Equation.3">
                  <p:embed/>
                  <p:pic>
                    <p:nvPicPr>
                      <p:cNvPr id="0" name=""/>
                      <p:cNvPicPr>
                        <a:picLocks noChangeAspect="1" noChangeArrowheads="1"/>
                      </p:cNvPicPr>
                      <p:nvPr/>
                    </p:nvPicPr>
                    <p:blipFill>
                      <a:blip r:embed="rId12"/>
                      <a:srcRect/>
                      <a:stretch>
                        <a:fillRect/>
                      </a:stretch>
                    </p:blipFill>
                    <p:spPr bwMode="auto">
                      <a:xfrm>
                        <a:off x="6400800" y="2627531"/>
                        <a:ext cx="13541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564582369"/>
              </p:ext>
            </p:extLst>
          </p:nvPr>
        </p:nvGraphicFramePr>
        <p:xfrm>
          <a:off x="6400800" y="3946525"/>
          <a:ext cx="2463800" cy="396875"/>
        </p:xfrm>
        <a:graphic>
          <a:graphicData uri="http://schemas.openxmlformats.org/presentationml/2006/ole">
            <mc:AlternateContent xmlns:mc="http://schemas.openxmlformats.org/markup-compatibility/2006">
              <mc:Choice xmlns:v="urn:schemas-microsoft-com:vml" Requires="v">
                <p:oleObj spid="_x0000_s244253" name="Equation" r:id="rId13" imgW="1409400" imgH="228600" progId="Equation.3">
                  <p:embed/>
                </p:oleObj>
              </mc:Choice>
              <mc:Fallback>
                <p:oleObj name="Equation" r:id="rId13" imgW="1409400" imgH="228600" progId="Equation.3">
                  <p:embed/>
                  <p:pic>
                    <p:nvPicPr>
                      <p:cNvPr id="0" name="Object 193541"/>
                      <p:cNvPicPr>
                        <a:picLocks noChangeAspect="1" noChangeArrowheads="1"/>
                      </p:cNvPicPr>
                      <p:nvPr/>
                    </p:nvPicPr>
                    <p:blipFill>
                      <a:blip r:embed="rId14"/>
                      <a:srcRect/>
                      <a:stretch>
                        <a:fillRect/>
                      </a:stretch>
                    </p:blipFill>
                    <p:spPr bwMode="auto">
                      <a:xfrm>
                        <a:off x="6400800" y="3946525"/>
                        <a:ext cx="246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963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35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35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35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35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7" grpId="0"/>
      <p:bldP spid="38" grpId="0"/>
      <p:bldP spid="40" grpId="0"/>
      <p:bldP spid="41" grpId="0"/>
      <p:bldP spid="193544" grpId="0" animBg="1"/>
      <p:bldP spid="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457200"/>
            <a:ext cx="7924800" cy="584775"/>
          </a:xfrm>
          <a:prstGeom prst="rect">
            <a:avLst/>
          </a:prstGeom>
          <a:noFill/>
        </p:spPr>
        <p:txBody>
          <a:bodyPr wrap="square" rtlCol="0">
            <a:spAutoFit/>
          </a:bodyPr>
          <a:lstStyle/>
          <a:p>
            <a:r>
              <a:rPr lang="en-US" sz="3200" dirty="0" smtClean="0"/>
              <a:t>Phase imprint a BEC with momentum </a:t>
            </a:r>
            <a:r>
              <a:rPr lang="en-US" sz="3200" i="1" dirty="0" smtClean="0"/>
              <a:t>k</a:t>
            </a:r>
            <a:endParaRPr lang="en-US" sz="3200" i="1" dirty="0"/>
          </a:p>
        </p:txBody>
      </p:sp>
      <p:pic>
        <p:nvPicPr>
          <p:cNvPr id="6" name="Picture 6"/>
          <p:cNvPicPr>
            <a:picLocks noChangeAspect="1" noChangeArrowheads="1"/>
          </p:cNvPicPr>
          <p:nvPr/>
        </p:nvPicPr>
        <p:blipFill>
          <a:blip r:embed="rId2" cstate="print"/>
          <a:srcRect l="4790" r="2875"/>
          <a:stretch>
            <a:fillRect/>
          </a:stretch>
        </p:blipFill>
        <p:spPr bwMode="auto">
          <a:xfrm>
            <a:off x="1600200" y="1295400"/>
            <a:ext cx="6324600" cy="4742065"/>
          </a:xfrm>
          <a:prstGeom prst="rect">
            <a:avLst/>
          </a:prstGeom>
          <a:noFill/>
          <a:ln w="9525">
            <a:noFill/>
            <a:miter lim="800000"/>
            <a:headEnd/>
            <a:tailEnd/>
          </a:ln>
        </p:spPr>
      </p:pic>
      <p:sp>
        <p:nvSpPr>
          <p:cNvPr id="12" name="TextBox 11"/>
          <p:cNvSpPr txBox="1"/>
          <p:nvPr/>
        </p:nvSpPr>
        <p:spPr>
          <a:xfrm>
            <a:off x="4267200" y="6096000"/>
            <a:ext cx="1295547" cy="584775"/>
          </a:xfrm>
          <a:prstGeom prst="rect">
            <a:avLst/>
          </a:prstGeom>
          <a:noFill/>
        </p:spPr>
        <p:txBody>
          <a:bodyPr wrap="none" rtlCol="0">
            <a:spAutoFit/>
          </a:bodyPr>
          <a:lstStyle/>
          <a:p>
            <a:r>
              <a:rPr lang="en-US" sz="3200" dirty="0" smtClean="0">
                <a:solidFill>
                  <a:srgbClr val="3333FF"/>
                </a:solidFill>
              </a:rPr>
              <a:t>cos </a:t>
            </a:r>
            <a:r>
              <a:rPr lang="en-US" sz="3200" dirty="0" err="1" smtClean="0">
                <a:solidFill>
                  <a:srgbClr val="3333FF"/>
                </a:solidFill>
              </a:rPr>
              <a:t>kx</a:t>
            </a:r>
            <a:endParaRPr lang="en-US" sz="3200" dirty="0">
              <a:solidFill>
                <a:srgbClr val="3333FF"/>
              </a:solidFill>
            </a:endParaRPr>
          </a:p>
        </p:txBody>
      </p:sp>
      <p:grpSp>
        <p:nvGrpSpPr>
          <p:cNvPr id="7" name="Group 6"/>
          <p:cNvGrpSpPr/>
          <p:nvPr/>
        </p:nvGrpSpPr>
        <p:grpSpPr>
          <a:xfrm>
            <a:off x="1676400" y="1295400"/>
            <a:ext cx="6096000" cy="4742065"/>
            <a:chOff x="1676400" y="1295400"/>
            <a:chExt cx="6096000" cy="4742065"/>
          </a:xfrm>
        </p:grpSpPr>
        <p:sp>
          <p:nvSpPr>
            <p:cNvPr id="5" name="Rectangle 4"/>
            <p:cNvSpPr/>
            <p:nvPr/>
          </p:nvSpPr>
          <p:spPr>
            <a:xfrm>
              <a:off x="16764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956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052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148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244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340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9436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5532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62800" y="1295400"/>
              <a:ext cx="609600" cy="4742065"/>
            </a:xfrm>
            <a:prstGeom prst="rect">
              <a:avLst/>
            </a:prstGeom>
            <a:gradFill flip="none" rotWithShape="1">
              <a:gsLst>
                <a:gs pos="49000">
                  <a:srgbClr val="3333FF">
                    <a:alpha val="75000"/>
                  </a:srgbClr>
                </a:gs>
                <a:gs pos="0">
                  <a:schemeClr val="bg1">
                    <a:alpha val="51000"/>
                  </a:schemeClr>
                </a:gs>
                <a:gs pos="100000">
                  <a:schemeClr val="bg1">
                    <a:alpha val="4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9442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Deterministic super-resolution</a:t>
            </a:r>
            <a:br>
              <a:rPr lang="en-US" dirty="0" smtClean="0"/>
            </a:br>
            <a:r>
              <a:rPr lang="en-US" sz="3600" i="1" dirty="0" smtClean="0"/>
              <a:t>Multi-photon </a:t>
            </a:r>
            <a:r>
              <a:rPr lang="en-US" sz="3600" i="1" dirty="0" smtClean="0"/>
              <a:t>microscopy</a:t>
            </a:r>
            <a:endParaRPr lang="en-US" sz="3600" i="1" dirty="0"/>
          </a:p>
        </p:txBody>
      </p:sp>
      <p:pic>
        <p:nvPicPr>
          <p:cNvPr id="263170" name="Picture 2" descr="Image result for nonlinear optics imagi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4414"/>
          <a:stretch/>
        </p:blipFill>
        <p:spPr bwMode="auto">
          <a:xfrm>
            <a:off x="1905000" y="1600200"/>
            <a:ext cx="4841351" cy="32311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33800" y="4953000"/>
            <a:ext cx="976549" cy="523220"/>
          </a:xfrm>
          <a:prstGeom prst="rect">
            <a:avLst/>
          </a:prstGeom>
          <a:noFill/>
        </p:spPr>
        <p:txBody>
          <a:bodyPr wrap="none" rtlCol="0">
            <a:spAutoFit/>
          </a:bodyPr>
          <a:lstStyle/>
          <a:p>
            <a:r>
              <a:rPr lang="en-US" sz="2800" dirty="0" smtClean="0"/>
              <a:t>E(x)</a:t>
            </a:r>
            <a:r>
              <a:rPr lang="en-US" sz="2800" baseline="30000" dirty="0" smtClean="0"/>
              <a:t>2</a:t>
            </a:r>
            <a:endParaRPr lang="en-US" sz="2800" dirty="0"/>
          </a:p>
        </p:txBody>
      </p:sp>
      <p:sp>
        <p:nvSpPr>
          <p:cNvPr id="7" name="TextBox 6"/>
          <p:cNvSpPr txBox="1"/>
          <p:nvPr/>
        </p:nvSpPr>
        <p:spPr>
          <a:xfrm>
            <a:off x="4967051" y="4963180"/>
            <a:ext cx="976549" cy="523220"/>
          </a:xfrm>
          <a:prstGeom prst="rect">
            <a:avLst/>
          </a:prstGeom>
          <a:noFill/>
        </p:spPr>
        <p:txBody>
          <a:bodyPr wrap="none" rtlCol="0">
            <a:spAutoFit/>
          </a:bodyPr>
          <a:lstStyle/>
          <a:p>
            <a:r>
              <a:rPr lang="en-US" sz="2800" dirty="0" smtClean="0"/>
              <a:t>E(x)</a:t>
            </a:r>
            <a:r>
              <a:rPr lang="en-US" sz="2800" baseline="30000" dirty="0" smtClean="0"/>
              <a:t>3</a:t>
            </a:r>
            <a:endParaRPr lang="en-US" sz="2800" dirty="0"/>
          </a:p>
        </p:txBody>
      </p:sp>
      <p:sp>
        <p:nvSpPr>
          <p:cNvPr id="5" name="TextBox 4"/>
          <p:cNvSpPr txBox="1"/>
          <p:nvPr/>
        </p:nvSpPr>
        <p:spPr>
          <a:xfrm>
            <a:off x="6772477" y="4185056"/>
            <a:ext cx="2454518" cy="646331"/>
          </a:xfrm>
          <a:prstGeom prst="rect">
            <a:avLst/>
          </a:prstGeom>
          <a:noFill/>
        </p:spPr>
        <p:txBody>
          <a:bodyPr wrap="none" rtlCol="0">
            <a:spAutoFit/>
          </a:bodyPr>
          <a:lstStyle/>
          <a:p>
            <a:r>
              <a:rPr lang="en-US" dirty="0" err="1" smtClean="0"/>
              <a:t>Biophotonics</a:t>
            </a:r>
            <a:r>
              <a:rPr lang="en-US" dirty="0" smtClean="0"/>
              <a:t> Imaging </a:t>
            </a:r>
            <a:endParaRPr lang="en-US" dirty="0" smtClean="0"/>
          </a:p>
          <a:p>
            <a:r>
              <a:rPr lang="en-US" dirty="0" smtClean="0"/>
              <a:t>Laboratory</a:t>
            </a:r>
            <a:r>
              <a:rPr lang="en-US" dirty="0" smtClean="0"/>
              <a:t>, UIUC</a:t>
            </a:r>
            <a:endParaRPr lang="en-US" dirty="0"/>
          </a:p>
        </p:txBody>
      </p:sp>
      <p:sp>
        <p:nvSpPr>
          <p:cNvPr id="8" name="TextBox 7"/>
          <p:cNvSpPr txBox="1"/>
          <p:nvPr/>
        </p:nvSpPr>
        <p:spPr>
          <a:xfrm>
            <a:off x="2604851" y="4953000"/>
            <a:ext cx="843501" cy="523220"/>
          </a:xfrm>
          <a:prstGeom prst="rect">
            <a:avLst/>
          </a:prstGeom>
          <a:noFill/>
        </p:spPr>
        <p:txBody>
          <a:bodyPr wrap="none" rtlCol="0">
            <a:spAutoFit/>
          </a:bodyPr>
          <a:lstStyle/>
          <a:p>
            <a:r>
              <a:rPr lang="en-US" sz="2800" dirty="0" smtClean="0"/>
              <a:t>E(x</a:t>
            </a:r>
            <a:r>
              <a:rPr lang="en-US" sz="2800" dirty="0" smtClean="0"/>
              <a:t>)</a:t>
            </a:r>
            <a:endParaRPr lang="en-US" sz="2800" dirty="0"/>
          </a:p>
        </p:txBody>
      </p:sp>
      <p:pic>
        <p:nvPicPr>
          <p:cNvPr id="260098"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8334"/>
          <a:stretch/>
        </p:blipFill>
        <p:spPr bwMode="auto">
          <a:xfrm>
            <a:off x="2133600" y="5603966"/>
            <a:ext cx="1438275" cy="10171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8334"/>
          <a:stretch/>
        </p:blipFill>
        <p:spPr bwMode="auto">
          <a:xfrm>
            <a:off x="3657600" y="5612223"/>
            <a:ext cx="990600" cy="10171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8334"/>
          <a:stretch/>
        </p:blipFill>
        <p:spPr bwMode="auto">
          <a:xfrm>
            <a:off x="4953000" y="5612223"/>
            <a:ext cx="762000" cy="101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976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6934200" cy="1066800"/>
          </a:xfrm>
        </p:spPr>
        <p:txBody>
          <a:bodyPr/>
          <a:lstStyle/>
          <a:p>
            <a:r>
              <a:rPr lang="en-US" sz="3600" dirty="0" smtClean="0"/>
              <a:t>Growth of different modes</a:t>
            </a:r>
            <a:endParaRPr lang="en-US" sz="3600" dirty="0"/>
          </a:p>
        </p:txBody>
      </p:sp>
      <p:pic>
        <p:nvPicPr>
          <p:cNvPr id="233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996" y="2358968"/>
            <a:ext cx="375240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34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330"/>
          <a:stretch/>
        </p:blipFill>
        <p:spPr bwMode="auto">
          <a:xfrm>
            <a:off x="754742" y="2358969"/>
            <a:ext cx="3741057" cy="2748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16200000">
            <a:off x="-804317" y="3395118"/>
            <a:ext cx="258756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Excitation fraction </a:t>
            </a:r>
            <a:r>
              <a:rPr lang="en-US" i="1" dirty="0" smtClean="0">
                <a:latin typeface="Times New Roman" panose="02020603050405020304" pitchFamily="18" charset="0"/>
                <a:cs typeface="Times New Roman" panose="02020603050405020304" pitchFamily="18" charset="0"/>
              </a:rPr>
              <a:t>N</a:t>
            </a:r>
            <a:r>
              <a:rPr lang="en-US" i="1" baseline="-25000" dirty="0" smtClean="0">
                <a:latin typeface="Times New Roman" panose="02020603050405020304" pitchFamily="18" charset="0"/>
                <a:cs typeface="Times New Roman" panose="02020603050405020304" pitchFamily="18" charset="0"/>
              </a:rPr>
              <a:t>-k </a:t>
            </a:r>
            <a:r>
              <a:rPr lang="en-US" i="1" dirty="0" smtClean="0">
                <a:latin typeface="Times New Roman" panose="02020603050405020304" pitchFamily="18" charset="0"/>
                <a:cs typeface="Times New Roman" panose="02020603050405020304" pitchFamily="18" charset="0"/>
              </a:rPr>
              <a:t>/N</a:t>
            </a:r>
            <a:r>
              <a:rPr lang="en-US" i="1" baseline="-25000" dirty="0" smtClean="0">
                <a:latin typeface="Times New Roman" panose="02020603050405020304" pitchFamily="18" charset="0"/>
                <a:cs typeface="Times New Roman" panose="02020603050405020304" pitchFamily="18" charset="0"/>
              </a:rPr>
              <a:t>0</a:t>
            </a:r>
            <a:endParaRPr lang="en-US" i="1" dirty="0">
              <a:latin typeface="Times New Roman" panose="02020603050405020304" pitchFamily="18" charset="0"/>
              <a:cs typeface="Times New Roman" panose="02020603050405020304" pitchFamily="18" charset="0"/>
            </a:endParaRPr>
          </a:p>
        </p:txBody>
      </p:sp>
      <p:sp>
        <p:nvSpPr>
          <p:cNvPr id="12" name="TextBox 11"/>
          <p:cNvSpPr txBox="1"/>
          <p:nvPr/>
        </p:nvSpPr>
        <p:spPr>
          <a:xfrm rot="16200000">
            <a:off x="4053704" y="3334465"/>
            <a:ext cx="1710725"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Growh</a:t>
            </a:r>
            <a:r>
              <a:rPr lang="en-US" dirty="0" smtClean="0">
                <a:latin typeface="Times New Roman" panose="02020603050405020304" pitchFamily="18" charset="0"/>
                <a:cs typeface="Times New Roman" panose="02020603050405020304" pitchFamily="18" charset="0"/>
              </a:rPr>
              <a:t> rate</a:t>
            </a:r>
            <a:r>
              <a:rPr lang="en-US" i="1" dirty="0" smtClean="0">
                <a:latin typeface="Times New Roman" panose="02020603050405020304" pitchFamily="18" charset="0"/>
                <a:cs typeface="Times New Roman" panose="02020603050405020304" pitchFamily="18" charset="0"/>
              </a:rPr>
              <a:t> (1/s)</a:t>
            </a:r>
            <a:endParaRPr lang="en-US" dirty="0" smtClean="0">
              <a:latin typeface="Times New Roman" panose="02020603050405020304" pitchFamily="18" charset="0"/>
              <a:cs typeface="Times New Roman" panose="02020603050405020304" pitchFamily="18" charset="0"/>
            </a:endParaRPr>
          </a:p>
        </p:txBody>
      </p:sp>
      <p:sp>
        <p:nvSpPr>
          <p:cNvPr id="10" name="TextBox 9"/>
          <p:cNvSpPr txBox="1"/>
          <p:nvPr/>
        </p:nvSpPr>
        <p:spPr>
          <a:xfrm>
            <a:off x="1219200" y="5259831"/>
            <a:ext cx="3031599" cy="369332"/>
          </a:xfrm>
          <a:prstGeom prst="rect">
            <a:avLst/>
          </a:prstGeom>
          <a:noFill/>
        </p:spPr>
        <p:txBody>
          <a:bodyPr wrap="none" rtlCol="0">
            <a:spAutoFit/>
          </a:bodyPr>
          <a:lstStyle/>
          <a:p>
            <a:r>
              <a:rPr lang="en-US" i="1" dirty="0" smtClean="0"/>
              <a:t>Fit function: n=n</a:t>
            </a:r>
            <a:r>
              <a:rPr lang="en-US" i="1" baseline="-25000" dirty="0" smtClean="0"/>
              <a:t>0</a:t>
            </a:r>
            <a:r>
              <a:rPr lang="en-US" i="1" dirty="0" smtClean="0"/>
              <a:t> </a:t>
            </a:r>
            <a:r>
              <a:rPr lang="en-US" i="1" dirty="0" err="1" smtClean="0"/>
              <a:t>cosh</a:t>
            </a:r>
            <a:r>
              <a:rPr lang="en-US" i="1" dirty="0" smtClean="0"/>
              <a:t> 2</a:t>
            </a:r>
            <a:r>
              <a:rPr lang="en-US" i="1" dirty="0" smtClean="0">
                <a:sym typeface="Symbol"/>
              </a:rPr>
              <a:t></a:t>
            </a:r>
            <a:r>
              <a:rPr lang="en-US" i="1" baseline="-25000" dirty="0" smtClean="0">
                <a:sym typeface="Symbol"/>
              </a:rPr>
              <a:t>k</a:t>
            </a:r>
            <a:r>
              <a:rPr lang="en-US" i="1" dirty="0" smtClean="0">
                <a:sym typeface="Symbol"/>
              </a:rPr>
              <a:t>t</a:t>
            </a:r>
            <a:endParaRPr lang="en-US" i="1" dirty="0"/>
          </a:p>
        </p:txBody>
      </p:sp>
      <p:sp>
        <p:nvSpPr>
          <p:cNvPr id="14" name="TextBox 13"/>
          <p:cNvSpPr txBox="1"/>
          <p:nvPr/>
        </p:nvSpPr>
        <p:spPr>
          <a:xfrm>
            <a:off x="4953000" y="5336031"/>
            <a:ext cx="1013419" cy="369332"/>
          </a:xfrm>
          <a:prstGeom prst="rect">
            <a:avLst/>
          </a:prstGeom>
          <a:noFill/>
        </p:spPr>
        <p:txBody>
          <a:bodyPr wrap="none" rtlCol="0">
            <a:spAutoFit/>
          </a:bodyPr>
          <a:lstStyle/>
          <a:p>
            <a:r>
              <a:rPr lang="en-US" i="1" dirty="0" smtClean="0"/>
              <a:t>Theory:</a:t>
            </a:r>
            <a:endParaRPr lang="en-US" i="1" dirty="0"/>
          </a:p>
        </p:txBody>
      </p:sp>
      <p:graphicFrame>
        <p:nvGraphicFramePr>
          <p:cNvPr id="11" name="Object 10"/>
          <p:cNvGraphicFramePr>
            <a:graphicFrameLocks noChangeAspect="1"/>
          </p:cNvGraphicFramePr>
          <p:nvPr>
            <p:extLst>
              <p:ext uri="{D42A27DB-BD31-4B8C-83A1-F6EECF244321}">
                <p14:modId xmlns:p14="http://schemas.microsoft.com/office/powerpoint/2010/main" val="488786845"/>
              </p:ext>
            </p:extLst>
          </p:nvPr>
        </p:nvGraphicFramePr>
        <p:xfrm>
          <a:off x="5927199" y="5247131"/>
          <a:ext cx="3051277" cy="622300"/>
        </p:xfrm>
        <a:graphic>
          <a:graphicData uri="http://schemas.openxmlformats.org/presentationml/2006/ole">
            <mc:AlternateContent xmlns:mc="http://schemas.openxmlformats.org/markup-compatibility/2006">
              <mc:Choice xmlns:v="urn:schemas-microsoft-com:vml" Requires="v">
                <p:oleObj spid="_x0000_s233615" name="Equation" r:id="rId5" imgW="1930320" imgH="393480" progId="Equation.3">
                  <p:embed/>
                </p:oleObj>
              </mc:Choice>
              <mc:Fallback>
                <p:oleObj name="Equation" r:id="rId5" imgW="1930320" imgH="393480" progId="Equation.3">
                  <p:embed/>
                  <p:pic>
                    <p:nvPicPr>
                      <p:cNvPr id="0" name=""/>
                      <p:cNvPicPr/>
                      <p:nvPr/>
                    </p:nvPicPr>
                    <p:blipFill>
                      <a:blip r:embed="rId6"/>
                      <a:stretch>
                        <a:fillRect/>
                      </a:stretch>
                    </p:blipFill>
                    <p:spPr>
                      <a:xfrm>
                        <a:off x="5927199" y="5247131"/>
                        <a:ext cx="3051277" cy="622300"/>
                      </a:xfrm>
                      <a:prstGeom prst="rect">
                        <a:avLst/>
                      </a:prstGeom>
                    </p:spPr>
                  </p:pic>
                </p:oleObj>
              </mc:Fallback>
            </mc:AlternateContent>
          </a:graphicData>
        </a:graphic>
      </p:graphicFrame>
      <p:sp>
        <p:nvSpPr>
          <p:cNvPr id="13" name="TextBox 12"/>
          <p:cNvSpPr txBox="1"/>
          <p:nvPr/>
        </p:nvSpPr>
        <p:spPr>
          <a:xfrm>
            <a:off x="6149975" y="3772343"/>
            <a:ext cx="1175322" cy="369332"/>
          </a:xfrm>
          <a:prstGeom prst="rect">
            <a:avLst/>
          </a:prstGeom>
          <a:noFill/>
        </p:spPr>
        <p:txBody>
          <a:bodyPr wrap="none" rtlCol="0">
            <a:spAutoFit/>
          </a:bodyPr>
          <a:lstStyle/>
          <a:p>
            <a:r>
              <a:rPr lang="en-US" dirty="0" err="1" smtClean="0">
                <a:solidFill>
                  <a:srgbClr val="FF0000"/>
                </a:solidFill>
              </a:rPr>
              <a:t>Numerics</a:t>
            </a:r>
            <a:endParaRPr lang="en-US" dirty="0">
              <a:solidFill>
                <a:srgbClr val="FF0000"/>
              </a:solidFill>
            </a:endParaRPr>
          </a:p>
        </p:txBody>
      </p:sp>
      <p:sp>
        <p:nvSpPr>
          <p:cNvPr id="17" name="TextBox 16"/>
          <p:cNvSpPr txBox="1"/>
          <p:nvPr/>
        </p:nvSpPr>
        <p:spPr>
          <a:xfrm>
            <a:off x="7391400" y="2590800"/>
            <a:ext cx="1338828" cy="646331"/>
          </a:xfrm>
          <a:prstGeom prst="rect">
            <a:avLst/>
          </a:prstGeom>
          <a:noFill/>
        </p:spPr>
        <p:txBody>
          <a:bodyPr wrap="none" rtlCol="0">
            <a:spAutoFit/>
          </a:bodyPr>
          <a:lstStyle/>
          <a:p>
            <a:r>
              <a:rPr lang="en-US" dirty="0" err="1" smtClean="0"/>
              <a:t>Bogoliubov</a:t>
            </a:r>
            <a:endParaRPr lang="en-US" dirty="0" smtClean="0"/>
          </a:p>
          <a:p>
            <a:r>
              <a:rPr lang="en-US" dirty="0" smtClean="0"/>
              <a:t>Theory</a:t>
            </a:r>
            <a:endParaRPr lang="en-US" dirty="0"/>
          </a:p>
        </p:txBody>
      </p:sp>
    </p:spTree>
    <p:extLst>
      <p:ext uri="{BB962C8B-B14F-4D97-AF65-F5344CB8AC3E}">
        <p14:creationId xmlns:p14="http://schemas.microsoft.com/office/powerpoint/2010/main" val="26907807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239000" cy="1066800"/>
          </a:xfrm>
        </p:spPr>
        <p:txBody>
          <a:bodyPr/>
          <a:lstStyle/>
          <a:p>
            <a:r>
              <a:rPr lang="en-US" sz="2800" dirty="0" smtClean="0"/>
              <a:t>Higher harmonic generation of </a:t>
            </a:r>
            <a:r>
              <a:rPr lang="en-US" sz="2800" dirty="0" err="1" smtClean="0"/>
              <a:t>inflatons</a:t>
            </a:r>
            <a:endParaRPr lang="en-US" sz="2800"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778876"/>
            <a:ext cx="6781800" cy="210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11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4573"/>
          <a:stretch/>
        </p:blipFill>
        <p:spPr bwMode="auto">
          <a:xfrm>
            <a:off x="98463" y="1685691"/>
            <a:ext cx="2263737" cy="201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bwMode="auto">
          <a:xfrm>
            <a:off x="304800" y="3962400"/>
            <a:ext cx="2209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kern="1200">
                <a:solidFill>
                  <a:schemeClr val="tx2"/>
                </a:solidFill>
                <a:latin typeface="+mj-lt"/>
                <a:ea typeface="ＭＳ Ｐゴシック" charset="-128"/>
                <a:cs typeface="+mj-cs"/>
              </a:defRPr>
            </a:lvl1pPr>
            <a:lvl2pPr algn="l" rtl="0" fontAlgn="base">
              <a:spcBef>
                <a:spcPct val="0"/>
              </a:spcBef>
              <a:spcAft>
                <a:spcPct val="0"/>
              </a:spcAft>
              <a:defRPr sz="4000">
                <a:solidFill>
                  <a:schemeClr val="tx2"/>
                </a:solidFill>
                <a:latin typeface="Trebuchet MS" charset="0"/>
                <a:ea typeface="ＭＳ Ｐゴシック" charset="-128"/>
              </a:defRPr>
            </a:lvl2pPr>
            <a:lvl3pPr algn="l" rtl="0" fontAlgn="base">
              <a:spcBef>
                <a:spcPct val="0"/>
              </a:spcBef>
              <a:spcAft>
                <a:spcPct val="0"/>
              </a:spcAft>
              <a:defRPr sz="4000">
                <a:solidFill>
                  <a:schemeClr val="tx2"/>
                </a:solidFill>
                <a:latin typeface="Trebuchet MS" charset="0"/>
                <a:ea typeface="ＭＳ Ｐゴシック" charset="-128"/>
              </a:defRPr>
            </a:lvl3pPr>
            <a:lvl4pPr algn="l" rtl="0" fontAlgn="base">
              <a:spcBef>
                <a:spcPct val="0"/>
              </a:spcBef>
              <a:spcAft>
                <a:spcPct val="0"/>
              </a:spcAft>
              <a:defRPr sz="4000">
                <a:solidFill>
                  <a:schemeClr val="tx2"/>
                </a:solidFill>
                <a:latin typeface="Trebuchet MS" charset="0"/>
                <a:ea typeface="ＭＳ Ｐゴシック" charset="-128"/>
              </a:defRPr>
            </a:lvl4pPr>
            <a:lvl5pPr algn="l" rtl="0" fontAlgn="base">
              <a:spcBef>
                <a:spcPct val="0"/>
              </a:spcBef>
              <a:spcAft>
                <a:spcPct val="0"/>
              </a:spcAft>
              <a:defRPr sz="4000">
                <a:solidFill>
                  <a:schemeClr val="tx2"/>
                </a:solidFill>
                <a:latin typeface="Trebuchet MS" charset="0"/>
                <a:ea typeface="ＭＳ Ｐゴシック" charset="-128"/>
              </a:defRPr>
            </a:lvl5pPr>
            <a:lvl6pPr marL="457200" algn="l" rtl="0" fontAlgn="base">
              <a:spcBef>
                <a:spcPct val="0"/>
              </a:spcBef>
              <a:spcAft>
                <a:spcPct val="0"/>
              </a:spcAft>
              <a:defRPr sz="4000">
                <a:solidFill>
                  <a:schemeClr val="tx2"/>
                </a:solidFill>
                <a:latin typeface="Trebuchet MS" charset="0"/>
                <a:ea typeface="ＭＳ Ｐゴシック" charset="-128"/>
              </a:defRPr>
            </a:lvl6pPr>
            <a:lvl7pPr marL="914400" algn="l" rtl="0" fontAlgn="base">
              <a:spcBef>
                <a:spcPct val="0"/>
              </a:spcBef>
              <a:spcAft>
                <a:spcPct val="0"/>
              </a:spcAft>
              <a:defRPr sz="4000">
                <a:solidFill>
                  <a:schemeClr val="tx2"/>
                </a:solidFill>
                <a:latin typeface="Trebuchet MS" charset="0"/>
                <a:ea typeface="ＭＳ Ｐゴシック" charset="-128"/>
              </a:defRPr>
            </a:lvl7pPr>
            <a:lvl8pPr marL="1371600" algn="l" rtl="0" fontAlgn="base">
              <a:spcBef>
                <a:spcPct val="0"/>
              </a:spcBef>
              <a:spcAft>
                <a:spcPct val="0"/>
              </a:spcAft>
              <a:defRPr sz="4000">
                <a:solidFill>
                  <a:schemeClr val="tx2"/>
                </a:solidFill>
                <a:latin typeface="Trebuchet MS" charset="0"/>
                <a:ea typeface="ＭＳ Ｐゴシック" charset="-128"/>
              </a:defRPr>
            </a:lvl8pPr>
            <a:lvl9pPr marL="1828800" algn="l" rtl="0" fontAlgn="base">
              <a:spcBef>
                <a:spcPct val="0"/>
              </a:spcBef>
              <a:spcAft>
                <a:spcPct val="0"/>
              </a:spcAft>
              <a:defRPr sz="4000">
                <a:solidFill>
                  <a:schemeClr val="tx2"/>
                </a:solidFill>
                <a:latin typeface="Trebuchet MS" charset="0"/>
                <a:ea typeface="ＭＳ Ｐゴシック" charset="-128"/>
              </a:defRPr>
            </a:lvl9pPr>
          </a:lstStyle>
          <a:p>
            <a:endParaRPr lang="en-US" sz="1800" dirty="0">
              <a:solidFill>
                <a:srgbClr val="FF0000"/>
              </a:solidFill>
            </a:endParaRPr>
          </a:p>
          <a:p>
            <a:r>
              <a:rPr lang="en-US" sz="1800" dirty="0" smtClean="0">
                <a:solidFill>
                  <a:srgbClr val="FF0000"/>
                </a:solidFill>
              </a:rPr>
              <a:t>Simulation   </a:t>
            </a:r>
            <a:endParaRPr lang="en-US" sz="1800" dirty="0"/>
          </a:p>
        </p:txBody>
      </p:sp>
      <p:cxnSp>
        <p:nvCxnSpPr>
          <p:cNvPr id="8" name="Straight Arrow Connector 7"/>
          <p:cNvCxnSpPr/>
          <p:nvPr/>
        </p:nvCxnSpPr>
        <p:spPr>
          <a:xfrm>
            <a:off x="3886200" y="1447800"/>
            <a:ext cx="0" cy="3717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7580" t="16891" r="35173" b="66989"/>
          <a:stretch/>
        </p:blipFill>
        <p:spPr bwMode="auto">
          <a:xfrm>
            <a:off x="2743200" y="3697513"/>
            <a:ext cx="5409063" cy="214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1562100" y="4648200"/>
            <a:ext cx="9525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57200" y="1383268"/>
            <a:ext cx="1946367" cy="369332"/>
          </a:xfrm>
          <a:prstGeom prst="rect">
            <a:avLst/>
          </a:prstGeom>
          <a:noFill/>
        </p:spPr>
        <p:txBody>
          <a:bodyPr wrap="square" rtlCol="0">
            <a:spAutoFit/>
          </a:bodyPr>
          <a:lstStyle/>
          <a:p>
            <a:r>
              <a:rPr lang="en-US" dirty="0">
                <a:solidFill>
                  <a:srgbClr val="FF0000"/>
                </a:solidFill>
              </a:rPr>
              <a:t>Phase </a:t>
            </a:r>
            <a:r>
              <a:rPr lang="en-US" dirty="0" smtClean="0">
                <a:solidFill>
                  <a:srgbClr val="FF0000"/>
                </a:solidFill>
              </a:rPr>
              <a:t>imprinting</a:t>
            </a:r>
            <a:endParaRPr lang="en-US" dirty="0">
              <a:solidFill>
                <a:srgbClr val="FF0000"/>
              </a:solidFill>
            </a:endParaRPr>
          </a:p>
        </p:txBody>
      </p:sp>
      <p:sp>
        <p:nvSpPr>
          <p:cNvPr id="11" name="Title 1"/>
          <p:cNvSpPr txBox="1">
            <a:spLocks/>
          </p:cNvSpPr>
          <p:nvPr/>
        </p:nvSpPr>
        <p:spPr bwMode="auto">
          <a:xfrm>
            <a:off x="3352800" y="609600"/>
            <a:ext cx="2209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kern="1200">
                <a:solidFill>
                  <a:schemeClr val="tx2"/>
                </a:solidFill>
                <a:latin typeface="+mj-lt"/>
                <a:ea typeface="ＭＳ Ｐゴシック" charset="-128"/>
                <a:cs typeface="+mj-cs"/>
              </a:defRPr>
            </a:lvl1pPr>
            <a:lvl2pPr algn="l" rtl="0" fontAlgn="base">
              <a:spcBef>
                <a:spcPct val="0"/>
              </a:spcBef>
              <a:spcAft>
                <a:spcPct val="0"/>
              </a:spcAft>
              <a:defRPr sz="4000">
                <a:solidFill>
                  <a:schemeClr val="tx2"/>
                </a:solidFill>
                <a:latin typeface="Trebuchet MS" charset="0"/>
                <a:ea typeface="ＭＳ Ｐゴシック" charset="-128"/>
              </a:defRPr>
            </a:lvl2pPr>
            <a:lvl3pPr algn="l" rtl="0" fontAlgn="base">
              <a:spcBef>
                <a:spcPct val="0"/>
              </a:spcBef>
              <a:spcAft>
                <a:spcPct val="0"/>
              </a:spcAft>
              <a:defRPr sz="4000">
                <a:solidFill>
                  <a:schemeClr val="tx2"/>
                </a:solidFill>
                <a:latin typeface="Trebuchet MS" charset="0"/>
                <a:ea typeface="ＭＳ Ｐゴシック" charset="-128"/>
              </a:defRPr>
            </a:lvl3pPr>
            <a:lvl4pPr algn="l" rtl="0" fontAlgn="base">
              <a:spcBef>
                <a:spcPct val="0"/>
              </a:spcBef>
              <a:spcAft>
                <a:spcPct val="0"/>
              </a:spcAft>
              <a:defRPr sz="4000">
                <a:solidFill>
                  <a:schemeClr val="tx2"/>
                </a:solidFill>
                <a:latin typeface="Trebuchet MS" charset="0"/>
                <a:ea typeface="ＭＳ Ｐゴシック" charset="-128"/>
              </a:defRPr>
            </a:lvl4pPr>
            <a:lvl5pPr algn="l" rtl="0" fontAlgn="base">
              <a:spcBef>
                <a:spcPct val="0"/>
              </a:spcBef>
              <a:spcAft>
                <a:spcPct val="0"/>
              </a:spcAft>
              <a:defRPr sz="4000">
                <a:solidFill>
                  <a:schemeClr val="tx2"/>
                </a:solidFill>
                <a:latin typeface="Trebuchet MS" charset="0"/>
                <a:ea typeface="ＭＳ Ｐゴシック" charset="-128"/>
              </a:defRPr>
            </a:lvl5pPr>
            <a:lvl6pPr marL="457200" algn="l" rtl="0" fontAlgn="base">
              <a:spcBef>
                <a:spcPct val="0"/>
              </a:spcBef>
              <a:spcAft>
                <a:spcPct val="0"/>
              </a:spcAft>
              <a:defRPr sz="4000">
                <a:solidFill>
                  <a:schemeClr val="tx2"/>
                </a:solidFill>
                <a:latin typeface="Trebuchet MS" charset="0"/>
                <a:ea typeface="ＭＳ Ｐゴシック" charset="-128"/>
              </a:defRPr>
            </a:lvl6pPr>
            <a:lvl7pPr marL="914400" algn="l" rtl="0" fontAlgn="base">
              <a:spcBef>
                <a:spcPct val="0"/>
              </a:spcBef>
              <a:spcAft>
                <a:spcPct val="0"/>
              </a:spcAft>
              <a:defRPr sz="4000">
                <a:solidFill>
                  <a:schemeClr val="tx2"/>
                </a:solidFill>
                <a:latin typeface="Trebuchet MS" charset="0"/>
                <a:ea typeface="ＭＳ Ｐゴシック" charset="-128"/>
              </a:defRPr>
            </a:lvl7pPr>
            <a:lvl8pPr marL="1371600" algn="l" rtl="0" fontAlgn="base">
              <a:spcBef>
                <a:spcPct val="0"/>
              </a:spcBef>
              <a:spcAft>
                <a:spcPct val="0"/>
              </a:spcAft>
              <a:defRPr sz="4000">
                <a:solidFill>
                  <a:schemeClr val="tx2"/>
                </a:solidFill>
                <a:latin typeface="Trebuchet MS" charset="0"/>
                <a:ea typeface="ＭＳ Ｐゴシック" charset="-128"/>
              </a:defRPr>
            </a:lvl8pPr>
            <a:lvl9pPr marL="1828800" algn="l" rtl="0" fontAlgn="base">
              <a:spcBef>
                <a:spcPct val="0"/>
              </a:spcBef>
              <a:spcAft>
                <a:spcPct val="0"/>
              </a:spcAft>
              <a:defRPr sz="4000">
                <a:solidFill>
                  <a:schemeClr val="tx2"/>
                </a:solidFill>
                <a:latin typeface="Trebuchet MS" charset="0"/>
                <a:ea typeface="ＭＳ Ｐゴシック" charset="-128"/>
              </a:defRPr>
            </a:lvl9pPr>
          </a:lstStyle>
          <a:p>
            <a:endParaRPr lang="en-US" sz="1800" dirty="0">
              <a:solidFill>
                <a:srgbClr val="FF0000"/>
              </a:solidFill>
            </a:endParaRPr>
          </a:p>
          <a:p>
            <a:r>
              <a:rPr lang="en-US" sz="1800" dirty="0" smtClean="0">
                <a:solidFill>
                  <a:srgbClr val="FF0000"/>
                </a:solidFill>
              </a:rPr>
              <a:t>Experiment</a:t>
            </a:r>
            <a:endParaRPr lang="en-US" sz="1800" dirty="0"/>
          </a:p>
        </p:txBody>
      </p:sp>
    </p:spTree>
    <p:extLst>
      <p:ext uri="{BB962C8B-B14F-4D97-AF65-F5344CB8AC3E}">
        <p14:creationId xmlns:p14="http://schemas.microsoft.com/office/powerpoint/2010/main" val="34506159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173" b="66758"/>
          <a:stretch/>
        </p:blipFill>
        <p:spPr bwMode="auto">
          <a:xfrm>
            <a:off x="57719" y="1447800"/>
            <a:ext cx="4514281"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228600"/>
            <a:ext cx="7924800" cy="523220"/>
          </a:xfrm>
          <a:prstGeom prst="rect">
            <a:avLst/>
          </a:prstGeom>
          <a:noFill/>
        </p:spPr>
        <p:txBody>
          <a:bodyPr wrap="square" rtlCol="0">
            <a:spAutoFit/>
          </a:bodyPr>
          <a:lstStyle/>
          <a:p>
            <a:r>
              <a:rPr lang="en-US" sz="2800" dirty="0" smtClean="0"/>
              <a:t>Coherent critical dynamics in momentum space</a:t>
            </a:r>
            <a:endParaRPr lang="en-US" sz="2800" dirty="0"/>
          </a:p>
        </p:txBody>
      </p:sp>
      <p:sp>
        <p:nvSpPr>
          <p:cNvPr id="3" name="TextBox 2"/>
          <p:cNvSpPr txBox="1"/>
          <p:nvPr/>
        </p:nvSpPr>
        <p:spPr>
          <a:xfrm>
            <a:off x="2314860" y="6096000"/>
            <a:ext cx="6436490" cy="369332"/>
          </a:xfrm>
          <a:prstGeom prst="rect">
            <a:avLst/>
          </a:prstGeom>
          <a:noFill/>
        </p:spPr>
        <p:txBody>
          <a:bodyPr wrap="square" rtlCol="0">
            <a:spAutoFit/>
          </a:bodyPr>
          <a:lstStyle/>
          <a:p>
            <a:r>
              <a:rPr lang="en-US" dirty="0" smtClean="0"/>
              <a:t>Feng, Clark, </a:t>
            </a:r>
            <a:r>
              <a:rPr lang="en-US" dirty="0" err="1" smtClean="0"/>
              <a:t>Gaj</a:t>
            </a:r>
            <a:r>
              <a:rPr lang="en-US" dirty="0" smtClean="0"/>
              <a:t> and Chin, Nat. Phys. (2018)</a:t>
            </a:r>
            <a:endParaRPr lang="en-US" dirty="0"/>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31282" r="35173" b="32439"/>
          <a:stretch/>
        </p:blipFill>
        <p:spPr bwMode="auto">
          <a:xfrm>
            <a:off x="4572000" y="1447800"/>
            <a:ext cx="4114800" cy="401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74258" y="1981200"/>
            <a:ext cx="604653" cy="369332"/>
          </a:xfrm>
          <a:prstGeom prst="rect">
            <a:avLst/>
          </a:prstGeom>
          <a:noFill/>
        </p:spPr>
        <p:txBody>
          <a:bodyPr wrap="none" rtlCol="0">
            <a:spAutoFit/>
          </a:bodyPr>
          <a:lstStyle/>
          <a:p>
            <a:r>
              <a:rPr lang="en-US" b="1" dirty="0" err="1" smtClean="0">
                <a:solidFill>
                  <a:srgbClr val="FF0000"/>
                </a:solidFill>
              </a:rPr>
              <a:t>exp</a:t>
            </a:r>
            <a:endParaRPr lang="en-US" b="1" dirty="0">
              <a:solidFill>
                <a:srgbClr val="FF0000"/>
              </a:solidFill>
            </a:endParaRPr>
          </a:p>
        </p:txBody>
      </p:sp>
      <p:sp>
        <p:nvSpPr>
          <p:cNvPr id="8" name="TextBox 7"/>
          <p:cNvSpPr txBox="1"/>
          <p:nvPr/>
        </p:nvSpPr>
        <p:spPr>
          <a:xfrm>
            <a:off x="3609877" y="3516868"/>
            <a:ext cx="962123" cy="369332"/>
          </a:xfrm>
          <a:prstGeom prst="rect">
            <a:avLst/>
          </a:prstGeom>
          <a:noFill/>
        </p:spPr>
        <p:txBody>
          <a:bodyPr wrap="none" rtlCol="0">
            <a:spAutoFit/>
          </a:bodyPr>
          <a:lstStyle/>
          <a:p>
            <a:r>
              <a:rPr lang="en-US" b="1" dirty="0" smtClean="0">
                <a:solidFill>
                  <a:srgbClr val="FF0000"/>
                </a:solidFill>
              </a:rPr>
              <a:t>theory</a:t>
            </a:r>
            <a:endParaRPr lang="en-US" b="1" dirty="0">
              <a:solidFill>
                <a:srgbClr val="FF0000"/>
              </a:solidFill>
            </a:endParaRPr>
          </a:p>
        </p:txBody>
      </p:sp>
      <p:cxnSp>
        <p:nvCxnSpPr>
          <p:cNvPr id="10" name="Straight Arrow Connector 9"/>
          <p:cNvCxnSpPr/>
          <p:nvPr/>
        </p:nvCxnSpPr>
        <p:spPr>
          <a:xfrm>
            <a:off x="990600" y="12954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209800" y="12954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85800" y="914400"/>
            <a:ext cx="684803" cy="369332"/>
          </a:xfrm>
          <a:prstGeom prst="rect">
            <a:avLst/>
          </a:prstGeom>
          <a:noFill/>
        </p:spPr>
        <p:txBody>
          <a:bodyPr wrap="none" rtlCol="0">
            <a:spAutoFit/>
          </a:bodyPr>
          <a:lstStyle/>
          <a:p>
            <a:r>
              <a:rPr lang="en-US" dirty="0" smtClean="0">
                <a:solidFill>
                  <a:srgbClr val="FF0000"/>
                </a:solidFill>
              </a:rPr>
              <a:t>0 </a:t>
            </a:r>
            <a:r>
              <a:rPr lang="en-US" dirty="0" err="1" smtClean="0">
                <a:solidFill>
                  <a:srgbClr val="FF0000"/>
                </a:solidFill>
              </a:rPr>
              <a:t>ms</a:t>
            </a:r>
            <a:endParaRPr lang="en-US" dirty="0">
              <a:solidFill>
                <a:srgbClr val="FF0000"/>
              </a:solidFill>
            </a:endParaRPr>
          </a:p>
        </p:txBody>
      </p:sp>
      <p:sp>
        <p:nvSpPr>
          <p:cNvPr id="13" name="TextBox 12"/>
          <p:cNvSpPr txBox="1"/>
          <p:nvPr/>
        </p:nvSpPr>
        <p:spPr>
          <a:xfrm>
            <a:off x="1828800" y="914400"/>
            <a:ext cx="772969" cy="369332"/>
          </a:xfrm>
          <a:prstGeom prst="rect">
            <a:avLst/>
          </a:prstGeom>
          <a:noFill/>
        </p:spPr>
        <p:txBody>
          <a:bodyPr wrap="none" rtlCol="0">
            <a:spAutoFit/>
          </a:bodyPr>
          <a:lstStyle/>
          <a:p>
            <a:r>
              <a:rPr lang="en-US" dirty="0" smtClean="0">
                <a:solidFill>
                  <a:srgbClr val="FF0000"/>
                </a:solidFill>
              </a:rPr>
              <a:t>14 </a:t>
            </a:r>
            <a:r>
              <a:rPr lang="en-US" dirty="0" err="1" smtClean="0">
                <a:solidFill>
                  <a:srgbClr val="FF0000"/>
                </a:solidFill>
              </a:rPr>
              <a:t>ms</a:t>
            </a:r>
            <a:endParaRPr lang="en-US" dirty="0">
              <a:solidFill>
                <a:srgbClr val="FF0000"/>
              </a:solidFill>
            </a:endParaRPr>
          </a:p>
        </p:txBody>
      </p:sp>
    </p:spTree>
    <p:extLst>
      <p:ext uri="{BB962C8B-B14F-4D97-AF65-F5344CB8AC3E}">
        <p14:creationId xmlns:p14="http://schemas.microsoft.com/office/powerpoint/2010/main" val="20753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32367"/>
            <a:ext cx="4724400" cy="530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8100" y="5638800"/>
            <a:ext cx="762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94192"/>
            <a:ext cx="3844884" cy="398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0" y="381000"/>
            <a:ext cx="5282215" cy="523220"/>
          </a:xfrm>
          <a:prstGeom prst="rect">
            <a:avLst/>
          </a:prstGeom>
          <a:noFill/>
        </p:spPr>
        <p:txBody>
          <a:bodyPr wrap="none" rtlCol="0">
            <a:spAutoFit/>
          </a:bodyPr>
          <a:lstStyle/>
          <a:p>
            <a:r>
              <a:rPr lang="en-US" sz="2800" dirty="0" smtClean="0">
                <a:solidFill>
                  <a:prstClr val="black"/>
                </a:solidFill>
              </a:rPr>
              <a:t>Coherent evolution in real space</a:t>
            </a:r>
            <a:endParaRPr lang="en-US" sz="2800" dirty="0">
              <a:solidFill>
                <a:prstClr val="black"/>
              </a:solidFill>
            </a:endParaRPr>
          </a:p>
        </p:txBody>
      </p:sp>
    </p:spTree>
    <p:extLst>
      <p:ext uri="{BB962C8B-B14F-4D97-AF65-F5344CB8AC3E}">
        <p14:creationId xmlns:p14="http://schemas.microsoft.com/office/powerpoint/2010/main" val="40536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315200" cy="593725"/>
          </a:xfrm>
        </p:spPr>
        <p:txBody>
          <a:bodyPr/>
          <a:lstStyle/>
          <a:p>
            <a:r>
              <a:rPr lang="en-US" sz="2800" dirty="0" smtClean="0"/>
              <a:t>Coherent quantum critical dynamics</a:t>
            </a:r>
            <a:endParaRPr lang="en-US" sz="2800" dirty="0"/>
          </a:p>
        </p:txBody>
      </p:sp>
      <p:sp>
        <p:nvSpPr>
          <p:cNvPr id="8" name="Freeform 7"/>
          <p:cNvSpPr/>
          <p:nvPr/>
        </p:nvSpPr>
        <p:spPr>
          <a:xfrm>
            <a:off x="2820689" y="2658070"/>
            <a:ext cx="2209800" cy="724932"/>
          </a:xfrm>
          <a:custGeom>
            <a:avLst/>
            <a:gdLst>
              <a:gd name="connsiteX0" fmla="*/ 0 w 1841157"/>
              <a:gd name="connsiteY0" fmla="*/ 0 h 1972211"/>
              <a:gd name="connsiteX1" fmla="*/ 457200 w 1841157"/>
              <a:gd name="connsiteY1" fmla="*/ 1952368 h 1972211"/>
              <a:gd name="connsiteX2" fmla="*/ 963827 w 1841157"/>
              <a:gd name="connsiteY2" fmla="*/ 1062682 h 1972211"/>
              <a:gd name="connsiteX3" fmla="*/ 1408670 w 1841157"/>
              <a:gd name="connsiteY3" fmla="*/ 1952368 h 1972211"/>
              <a:gd name="connsiteX4" fmla="*/ 1841157 w 1841157"/>
              <a:gd name="connsiteY4" fmla="*/ 12357 h 197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157" h="1972211">
                <a:moveTo>
                  <a:pt x="0" y="0"/>
                </a:moveTo>
                <a:cubicBezTo>
                  <a:pt x="148281" y="887627"/>
                  <a:pt x="296562" y="1775254"/>
                  <a:pt x="457200" y="1952368"/>
                </a:cubicBezTo>
                <a:cubicBezTo>
                  <a:pt x="617838" y="2129482"/>
                  <a:pt x="805249" y="1062682"/>
                  <a:pt x="963827" y="1062682"/>
                </a:cubicBezTo>
                <a:cubicBezTo>
                  <a:pt x="1122405" y="1062682"/>
                  <a:pt x="1262448" y="2127422"/>
                  <a:pt x="1408670" y="1952368"/>
                </a:cubicBezTo>
                <a:cubicBezTo>
                  <a:pt x="1554892" y="1777314"/>
                  <a:pt x="1698024" y="894835"/>
                  <a:pt x="1841157" y="12357"/>
                </a:cubicBezTo>
              </a:path>
            </a:pathLst>
          </a:custGeom>
          <a:noFill/>
          <a:ln w="508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277889" y="1482591"/>
            <a:ext cx="1470454" cy="638456"/>
          </a:xfrm>
          <a:custGeom>
            <a:avLst/>
            <a:gdLst>
              <a:gd name="connsiteX0" fmla="*/ 0 w 1470454"/>
              <a:gd name="connsiteY0" fmla="*/ 0 h 2174791"/>
              <a:gd name="connsiteX1" fmla="*/ 716692 w 1470454"/>
              <a:gd name="connsiteY1" fmla="*/ 2174789 h 2174791"/>
              <a:gd name="connsiteX2" fmla="*/ 1470454 w 1470454"/>
              <a:gd name="connsiteY2" fmla="*/ 12356 h 2174791"/>
            </a:gdLst>
            <a:ahLst/>
            <a:cxnLst>
              <a:cxn ang="0">
                <a:pos x="connsiteX0" y="connsiteY0"/>
              </a:cxn>
              <a:cxn ang="0">
                <a:pos x="connsiteX1" y="connsiteY1"/>
              </a:cxn>
              <a:cxn ang="0">
                <a:pos x="connsiteX2" y="connsiteY2"/>
              </a:cxn>
            </a:cxnLst>
            <a:rect l="l" t="t" r="r" b="b"/>
            <a:pathLst>
              <a:path w="1470454" h="2174791">
                <a:moveTo>
                  <a:pt x="0" y="0"/>
                </a:moveTo>
                <a:cubicBezTo>
                  <a:pt x="235808" y="1086365"/>
                  <a:pt x="471616" y="2172730"/>
                  <a:pt x="716692" y="2174789"/>
                </a:cubicBezTo>
                <a:cubicBezTo>
                  <a:pt x="961768" y="2176848"/>
                  <a:pt x="1216111" y="1094602"/>
                  <a:pt x="1470454" y="12356"/>
                </a:cubicBezTo>
              </a:path>
            </a:pathLst>
          </a:custGeom>
          <a:noFill/>
          <a:ln w="508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783621" y="1482591"/>
            <a:ext cx="332468" cy="609600"/>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2844955" y="3923268"/>
            <a:ext cx="2209800" cy="724932"/>
          </a:xfrm>
          <a:custGeom>
            <a:avLst/>
            <a:gdLst>
              <a:gd name="connsiteX0" fmla="*/ 0 w 1841157"/>
              <a:gd name="connsiteY0" fmla="*/ 0 h 1972211"/>
              <a:gd name="connsiteX1" fmla="*/ 457200 w 1841157"/>
              <a:gd name="connsiteY1" fmla="*/ 1952368 h 1972211"/>
              <a:gd name="connsiteX2" fmla="*/ 963827 w 1841157"/>
              <a:gd name="connsiteY2" fmla="*/ 1062682 h 1972211"/>
              <a:gd name="connsiteX3" fmla="*/ 1408670 w 1841157"/>
              <a:gd name="connsiteY3" fmla="*/ 1952368 h 1972211"/>
              <a:gd name="connsiteX4" fmla="*/ 1841157 w 1841157"/>
              <a:gd name="connsiteY4" fmla="*/ 12357 h 197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157" h="1972211">
                <a:moveTo>
                  <a:pt x="0" y="0"/>
                </a:moveTo>
                <a:cubicBezTo>
                  <a:pt x="148281" y="887627"/>
                  <a:pt x="296562" y="1775254"/>
                  <a:pt x="457200" y="1952368"/>
                </a:cubicBezTo>
                <a:cubicBezTo>
                  <a:pt x="617838" y="2129482"/>
                  <a:pt x="805249" y="1062682"/>
                  <a:pt x="963827" y="1062682"/>
                </a:cubicBezTo>
                <a:cubicBezTo>
                  <a:pt x="1122405" y="1062682"/>
                  <a:pt x="1262448" y="2127422"/>
                  <a:pt x="1408670" y="1952368"/>
                </a:cubicBezTo>
                <a:cubicBezTo>
                  <a:pt x="1554892" y="1777314"/>
                  <a:pt x="1698024" y="894835"/>
                  <a:pt x="1841157" y="12357"/>
                </a:cubicBezTo>
              </a:path>
            </a:pathLst>
          </a:custGeom>
          <a:noFill/>
          <a:ln w="508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655032" y="3847068"/>
            <a:ext cx="713923" cy="543695"/>
          </a:xfrm>
          <a:custGeom>
            <a:avLst/>
            <a:gdLst>
              <a:gd name="connsiteX0" fmla="*/ 0 w 2525486"/>
              <a:gd name="connsiteY0" fmla="*/ 1072875 h 1087389"/>
              <a:gd name="connsiteX1" fmla="*/ 290286 w 2525486"/>
              <a:gd name="connsiteY1" fmla="*/ 1043846 h 1087389"/>
              <a:gd name="connsiteX2" fmla="*/ 377371 w 2525486"/>
              <a:gd name="connsiteY2" fmla="*/ 971275 h 1087389"/>
              <a:gd name="connsiteX3" fmla="*/ 435428 w 2525486"/>
              <a:gd name="connsiteY3" fmla="*/ 884189 h 1087389"/>
              <a:gd name="connsiteX4" fmla="*/ 464457 w 2525486"/>
              <a:gd name="connsiteY4" fmla="*/ 797103 h 1087389"/>
              <a:gd name="connsiteX5" fmla="*/ 478971 w 2525486"/>
              <a:gd name="connsiteY5" fmla="*/ 753560 h 1087389"/>
              <a:gd name="connsiteX6" fmla="*/ 508000 w 2525486"/>
              <a:gd name="connsiteY6" fmla="*/ 651960 h 1087389"/>
              <a:gd name="connsiteX7" fmla="*/ 522514 w 2525486"/>
              <a:gd name="connsiteY7" fmla="*/ 550360 h 1087389"/>
              <a:gd name="connsiteX8" fmla="*/ 537028 w 2525486"/>
              <a:gd name="connsiteY8" fmla="*/ 332646 h 1087389"/>
              <a:gd name="connsiteX9" fmla="*/ 566057 w 2525486"/>
              <a:gd name="connsiteY9" fmla="*/ 245560 h 1087389"/>
              <a:gd name="connsiteX10" fmla="*/ 580571 w 2525486"/>
              <a:gd name="connsiteY10" fmla="*/ 143960 h 1087389"/>
              <a:gd name="connsiteX11" fmla="*/ 595086 w 2525486"/>
              <a:gd name="connsiteY11" fmla="*/ 100418 h 1087389"/>
              <a:gd name="connsiteX12" fmla="*/ 609600 w 2525486"/>
              <a:gd name="connsiteY12" fmla="*/ 42360 h 1087389"/>
              <a:gd name="connsiteX13" fmla="*/ 667657 w 2525486"/>
              <a:gd name="connsiteY13" fmla="*/ 202018 h 1087389"/>
              <a:gd name="connsiteX14" fmla="*/ 696686 w 2525486"/>
              <a:gd name="connsiteY14" fmla="*/ 419732 h 1087389"/>
              <a:gd name="connsiteX15" fmla="*/ 725714 w 2525486"/>
              <a:gd name="connsiteY15" fmla="*/ 622932 h 1087389"/>
              <a:gd name="connsiteX16" fmla="*/ 754743 w 2525486"/>
              <a:gd name="connsiteY16" fmla="*/ 782589 h 1087389"/>
              <a:gd name="connsiteX17" fmla="*/ 769257 w 2525486"/>
              <a:gd name="connsiteY17" fmla="*/ 869675 h 1087389"/>
              <a:gd name="connsiteX18" fmla="*/ 870857 w 2525486"/>
              <a:gd name="connsiteY18" fmla="*/ 971275 h 1087389"/>
              <a:gd name="connsiteX19" fmla="*/ 957943 w 2525486"/>
              <a:gd name="connsiteY19" fmla="*/ 1029332 h 1087389"/>
              <a:gd name="connsiteX20" fmla="*/ 1117600 w 2525486"/>
              <a:gd name="connsiteY20" fmla="*/ 1072875 h 1087389"/>
              <a:gd name="connsiteX21" fmla="*/ 1364343 w 2525486"/>
              <a:gd name="connsiteY21" fmla="*/ 1087389 h 1087389"/>
              <a:gd name="connsiteX22" fmla="*/ 1538514 w 2525486"/>
              <a:gd name="connsiteY22" fmla="*/ 1072875 h 1087389"/>
              <a:gd name="connsiteX23" fmla="*/ 1625600 w 2525486"/>
              <a:gd name="connsiteY23" fmla="*/ 1014818 h 1087389"/>
              <a:gd name="connsiteX24" fmla="*/ 1683657 w 2525486"/>
              <a:gd name="connsiteY24" fmla="*/ 927732 h 1087389"/>
              <a:gd name="connsiteX25" fmla="*/ 1712686 w 2525486"/>
              <a:gd name="connsiteY25" fmla="*/ 884189 h 1087389"/>
              <a:gd name="connsiteX26" fmla="*/ 1741714 w 2525486"/>
              <a:gd name="connsiteY26" fmla="*/ 797103 h 1087389"/>
              <a:gd name="connsiteX27" fmla="*/ 1756228 w 2525486"/>
              <a:gd name="connsiteY27" fmla="*/ 753560 h 1087389"/>
              <a:gd name="connsiteX28" fmla="*/ 1770743 w 2525486"/>
              <a:gd name="connsiteY28" fmla="*/ 695503 h 1087389"/>
              <a:gd name="connsiteX29" fmla="*/ 1799771 w 2525486"/>
              <a:gd name="connsiteY29" fmla="*/ 477789 h 1087389"/>
              <a:gd name="connsiteX30" fmla="*/ 1814286 w 2525486"/>
              <a:gd name="connsiteY30" fmla="*/ 434246 h 1087389"/>
              <a:gd name="connsiteX31" fmla="*/ 1828800 w 2525486"/>
              <a:gd name="connsiteY31" fmla="*/ 347160 h 1087389"/>
              <a:gd name="connsiteX32" fmla="*/ 1843314 w 2525486"/>
              <a:gd name="connsiteY32" fmla="*/ 289103 h 1087389"/>
              <a:gd name="connsiteX33" fmla="*/ 1828800 w 2525486"/>
              <a:gd name="connsiteY33" fmla="*/ 71389 h 1087389"/>
              <a:gd name="connsiteX34" fmla="*/ 1901371 w 2525486"/>
              <a:gd name="connsiteY34" fmla="*/ 27846 h 1087389"/>
              <a:gd name="connsiteX35" fmla="*/ 1944914 w 2525486"/>
              <a:gd name="connsiteY35" fmla="*/ 202018 h 1087389"/>
              <a:gd name="connsiteX36" fmla="*/ 1959428 w 2525486"/>
              <a:gd name="connsiteY36" fmla="*/ 680989 h 1087389"/>
              <a:gd name="connsiteX37" fmla="*/ 1973943 w 2525486"/>
              <a:gd name="connsiteY37" fmla="*/ 724532 h 1087389"/>
              <a:gd name="connsiteX38" fmla="*/ 2032000 w 2525486"/>
              <a:gd name="connsiteY38" fmla="*/ 913218 h 1087389"/>
              <a:gd name="connsiteX39" fmla="*/ 2075543 w 2525486"/>
              <a:gd name="connsiteY39" fmla="*/ 1000303 h 1087389"/>
              <a:gd name="connsiteX40" fmla="*/ 2133600 w 2525486"/>
              <a:gd name="connsiteY40" fmla="*/ 1014818 h 1087389"/>
              <a:gd name="connsiteX41" fmla="*/ 2249714 w 2525486"/>
              <a:gd name="connsiteY41" fmla="*/ 1029332 h 1087389"/>
              <a:gd name="connsiteX42" fmla="*/ 2307771 w 2525486"/>
              <a:gd name="connsiteY42" fmla="*/ 1043846 h 1087389"/>
              <a:gd name="connsiteX43" fmla="*/ 2394857 w 2525486"/>
              <a:gd name="connsiteY43" fmla="*/ 1072875 h 1087389"/>
              <a:gd name="connsiteX44" fmla="*/ 2525486 w 2525486"/>
              <a:gd name="connsiteY44" fmla="*/ 1072875 h 108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5486" h="1087389">
                <a:moveTo>
                  <a:pt x="0" y="1072875"/>
                </a:moveTo>
                <a:cubicBezTo>
                  <a:pt x="14412" y="1072027"/>
                  <a:pt x="214560" y="1081709"/>
                  <a:pt x="290286" y="1043846"/>
                </a:cubicBezTo>
                <a:cubicBezTo>
                  <a:pt x="320780" y="1028599"/>
                  <a:pt x="356944" y="997538"/>
                  <a:pt x="377371" y="971275"/>
                </a:cubicBezTo>
                <a:cubicBezTo>
                  <a:pt x="398790" y="943736"/>
                  <a:pt x="424395" y="917287"/>
                  <a:pt x="435428" y="884189"/>
                </a:cubicBezTo>
                <a:lnTo>
                  <a:pt x="464457" y="797103"/>
                </a:lnTo>
                <a:lnTo>
                  <a:pt x="478971" y="753560"/>
                </a:lnTo>
                <a:cubicBezTo>
                  <a:pt x="491410" y="716244"/>
                  <a:pt x="500708" y="692068"/>
                  <a:pt x="508000" y="651960"/>
                </a:cubicBezTo>
                <a:cubicBezTo>
                  <a:pt x="514120" y="618301"/>
                  <a:pt x="517676" y="584227"/>
                  <a:pt x="522514" y="550360"/>
                </a:cubicBezTo>
                <a:cubicBezTo>
                  <a:pt x="527352" y="477789"/>
                  <a:pt x="526742" y="404647"/>
                  <a:pt x="537028" y="332646"/>
                </a:cubicBezTo>
                <a:cubicBezTo>
                  <a:pt x="541355" y="302355"/>
                  <a:pt x="566057" y="245560"/>
                  <a:pt x="566057" y="245560"/>
                </a:cubicBezTo>
                <a:cubicBezTo>
                  <a:pt x="570895" y="211693"/>
                  <a:pt x="573862" y="177506"/>
                  <a:pt x="580571" y="143960"/>
                </a:cubicBezTo>
                <a:cubicBezTo>
                  <a:pt x="583571" y="128958"/>
                  <a:pt x="590883" y="115129"/>
                  <a:pt x="595086" y="100418"/>
                </a:cubicBezTo>
                <a:cubicBezTo>
                  <a:pt x="600566" y="81237"/>
                  <a:pt x="604762" y="61713"/>
                  <a:pt x="609600" y="42360"/>
                </a:cubicBezTo>
                <a:cubicBezTo>
                  <a:pt x="698797" y="72094"/>
                  <a:pt x="653124" y="42153"/>
                  <a:pt x="667657" y="202018"/>
                </a:cubicBezTo>
                <a:cubicBezTo>
                  <a:pt x="685415" y="397354"/>
                  <a:pt x="663229" y="319366"/>
                  <a:pt x="696686" y="419732"/>
                </a:cubicBezTo>
                <a:cubicBezTo>
                  <a:pt x="706362" y="487465"/>
                  <a:pt x="714466" y="555442"/>
                  <a:pt x="725714" y="622932"/>
                </a:cubicBezTo>
                <a:cubicBezTo>
                  <a:pt x="768483" y="879550"/>
                  <a:pt x="714171" y="559445"/>
                  <a:pt x="754743" y="782589"/>
                </a:cubicBezTo>
                <a:cubicBezTo>
                  <a:pt x="760008" y="811543"/>
                  <a:pt x="757938" y="842510"/>
                  <a:pt x="769257" y="869675"/>
                </a:cubicBezTo>
                <a:cubicBezTo>
                  <a:pt x="824385" y="1001982"/>
                  <a:pt x="799223" y="931478"/>
                  <a:pt x="870857" y="971275"/>
                </a:cubicBezTo>
                <a:cubicBezTo>
                  <a:pt x="901355" y="988218"/>
                  <a:pt x="924845" y="1018300"/>
                  <a:pt x="957943" y="1029332"/>
                </a:cubicBezTo>
                <a:cubicBezTo>
                  <a:pt x="1004358" y="1044803"/>
                  <a:pt x="1077850" y="1070537"/>
                  <a:pt x="1117600" y="1072875"/>
                </a:cubicBezTo>
                <a:lnTo>
                  <a:pt x="1364343" y="1087389"/>
                </a:lnTo>
                <a:cubicBezTo>
                  <a:pt x="1422400" y="1082551"/>
                  <a:pt x="1482381" y="1088467"/>
                  <a:pt x="1538514" y="1072875"/>
                </a:cubicBezTo>
                <a:cubicBezTo>
                  <a:pt x="1572129" y="1063537"/>
                  <a:pt x="1625600" y="1014818"/>
                  <a:pt x="1625600" y="1014818"/>
                </a:cubicBezTo>
                <a:lnTo>
                  <a:pt x="1683657" y="927732"/>
                </a:lnTo>
                <a:lnTo>
                  <a:pt x="1712686" y="884189"/>
                </a:lnTo>
                <a:lnTo>
                  <a:pt x="1741714" y="797103"/>
                </a:lnTo>
                <a:cubicBezTo>
                  <a:pt x="1746552" y="782589"/>
                  <a:pt x="1752517" y="768403"/>
                  <a:pt x="1756228" y="753560"/>
                </a:cubicBezTo>
                <a:lnTo>
                  <a:pt x="1770743" y="695503"/>
                </a:lnTo>
                <a:cubicBezTo>
                  <a:pt x="1774274" y="667251"/>
                  <a:pt x="1793095" y="511170"/>
                  <a:pt x="1799771" y="477789"/>
                </a:cubicBezTo>
                <a:cubicBezTo>
                  <a:pt x="1802772" y="462787"/>
                  <a:pt x="1809448" y="448760"/>
                  <a:pt x="1814286" y="434246"/>
                </a:cubicBezTo>
                <a:cubicBezTo>
                  <a:pt x="1819124" y="405217"/>
                  <a:pt x="1823029" y="376018"/>
                  <a:pt x="1828800" y="347160"/>
                </a:cubicBezTo>
                <a:cubicBezTo>
                  <a:pt x="1832712" y="327599"/>
                  <a:pt x="1843314" y="309051"/>
                  <a:pt x="1843314" y="289103"/>
                </a:cubicBezTo>
                <a:cubicBezTo>
                  <a:pt x="1843314" y="216371"/>
                  <a:pt x="1833638" y="143960"/>
                  <a:pt x="1828800" y="71389"/>
                </a:cubicBezTo>
                <a:cubicBezTo>
                  <a:pt x="1834418" y="48916"/>
                  <a:pt x="1837695" y="-46442"/>
                  <a:pt x="1901371" y="27846"/>
                </a:cubicBezTo>
                <a:cubicBezTo>
                  <a:pt x="1925166" y="55607"/>
                  <a:pt x="1939354" y="168658"/>
                  <a:pt x="1944914" y="202018"/>
                </a:cubicBezTo>
                <a:cubicBezTo>
                  <a:pt x="1949752" y="361675"/>
                  <a:pt x="1950568" y="521505"/>
                  <a:pt x="1959428" y="680989"/>
                </a:cubicBezTo>
                <a:cubicBezTo>
                  <a:pt x="1960277" y="696265"/>
                  <a:pt x="1970503" y="709624"/>
                  <a:pt x="1973943" y="724532"/>
                </a:cubicBezTo>
                <a:cubicBezTo>
                  <a:pt x="2014028" y="898235"/>
                  <a:pt x="1972903" y="824573"/>
                  <a:pt x="2032000" y="913218"/>
                </a:cubicBezTo>
                <a:cubicBezTo>
                  <a:pt x="2040280" y="938057"/>
                  <a:pt x="2051426" y="984225"/>
                  <a:pt x="2075543" y="1000303"/>
                </a:cubicBezTo>
                <a:cubicBezTo>
                  <a:pt x="2092141" y="1011368"/>
                  <a:pt x="2113923" y="1011539"/>
                  <a:pt x="2133600" y="1014818"/>
                </a:cubicBezTo>
                <a:cubicBezTo>
                  <a:pt x="2172075" y="1021231"/>
                  <a:pt x="2211239" y="1022920"/>
                  <a:pt x="2249714" y="1029332"/>
                </a:cubicBezTo>
                <a:cubicBezTo>
                  <a:pt x="2269391" y="1032611"/>
                  <a:pt x="2288664" y="1038114"/>
                  <a:pt x="2307771" y="1043846"/>
                </a:cubicBezTo>
                <a:cubicBezTo>
                  <a:pt x="2337079" y="1052639"/>
                  <a:pt x="2364258" y="1072875"/>
                  <a:pt x="2394857" y="1072875"/>
                </a:cubicBezTo>
                <a:lnTo>
                  <a:pt x="2525486" y="1072875"/>
                </a:lnTo>
              </a:path>
            </a:pathLst>
          </a:custGeom>
          <a:noFill/>
          <a:ln w="317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Freeform 13"/>
          <p:cNvSpPr/>
          <p:nvPr/>
        </p:nvSpPr>
        <p:spPr>
          <a:xfrm>
            <a:off x="3608094" y="2810470"/>
            <a:ext cx="713923" cy="271848"/>
          </a:xfrm>
          <a:custGeom>
            <a:avLst/>
            <a:gdLst>
              <a:gd name="connsiteX0" fmla="*/ 0 w 2525486"/>
              <a:gd name="connsiteY0" fmla="*/ 1072875 h 1087389"/>
              <a:gd name="connsiteX1" fmla="*/ 290286 w 2525486"/>
              <a:gd name="connsiteY1" fmla="*/ 1043846 h 1087389"/>
              <a:gd name="connsiteX2" fmla="*/ 377371 w 2525486"/>
              <a:gd name="connsiteY2" fmla="*/ 971275 h 1087389"/>
              <a:gd name="connsiteX3" fmla="*/ 435428 w 2525486"/>
              <a:gd name="connsiteY3" fmla="*/ 884189 h 1087389"/>
              <a:gd name="connsiteX4" fmla="*/ 464457 w 2525486"/>
              <a:gd name="connsiteY4" fmla="*/ 797103 h 1087389"/>
              <a:gd name="connsiteX5" fmla="*/ 478971 w 2525486"/>
              <a:gd name="connsiteY5" fmla="*/ 753560 h 1087389"/>
              <a:gd name="connsiteX6" fmla="*/ 508000 w 2525486"/>
              <a:gd name="connsiteY6" fmla="*/ 651960 h 1087389"/>
              <a:gd name="connsiteX7" fmla="*/ 522514 w 2525486"/>
              <a:gd name="connsiteY7" fmla="*/ 550360 h 1087389"/>
              <a:gd name="connsiteX8" fmla="*/ 537028 w 2525486"/>
              <a:gd name="connsiteY8" fmla="*/ 332646 h 1087389"/>
              <a:gd name="connsiteX9" fmla="*/ 566057 w 2525486"/>
              <a:gd name="connsiteY9" fmla="*/ 245560 h 1087389"/>
              <a:gd name="connsiteX10" fmla="*/ 580571 w 2525486"/>
              <a:gd name="connsiteY10" fmla="*/ 143960 h 1087389"/>
              <a:gd name="connsiteX11" fmla="*/ 595086 w 2525486"/>
              <a:gd name="connsiteY11" fmla="*/ 100418 h 1087389"/>
              <a:gd name="connsiteX12" fmla="*/ 609600 w 2525486"/>
              <a:gd name="connsiteY12" fmla="*/ 42360 h 1087389"/>
              <a:gd name="connsiteX13" fmla="*/ 667657 w 2525486"/>
              <a:gd name="connsiteY13" fmla="*/ 202018 h 1087389"/>
              <a:gd name="connsiteX14" fmla="*/ 696686 w 2525486"/>
              <a:gd name="connsiteY14" fmla="*/ 419732 h 1087389"/>
              <a:gd name="connsiteX15" fmla="*/ 725714 w 2525486"/>
              <a:gd name="connsiteY15" fmla="*/ 622932 h 1087389"/>
              <a:gd name="connsiteX16" fmla="*/ 754743 w 2525486"/>
              <a:gd name="connsiteY16" fmla="*/ 782589 h 1087389"/>
              <a:gd name="connsiteX17" fmla="*/ 769257 w 2525486"/>
              <a:gd name="connsiteY17" fmla="*/ 869675 h 1087389"/>
              <a:gd name="connsiteX18" fmla="*/ 870857 w 2525486"/>
              <a:gd name="connsiteY18" fmla="*/ 971275 h 1087389"/>
              <a:gd name="connsiteX19" fmla="*/ 957943 w 2525486"/>
              <a:gd name="connsiteY19" fmla="*/ 1029332 h 1087389"/>
              <a:gd name="connsiteX20" fmla="*/ 1117600 w 2525486"/>
              <a:gd name="connsiteY20" fmla="*/ 1072875 h 1087389"/>
              <a:gd name="connsiteX21" fmla="*/ 1364343 w 2525486"/>
              <a:gd name="connsiteY21" fmla="*/ 1087389 h 1087389"/>
              <a:gd name="connsiteX22" fmla="*/ 1538514 w 2525486"/>
              <a:gd name="connsiteY22" fmla="*/ 1072875 h 1087389"/>
              <a:gd name="connsiteX23" fmla="*/ 1625600 w 2525486"/>
              <a:gd name="connsiteY23" fmla="*/ 1014818 h 1087389"/>
              <a:gd name="connsiteX24" fmla="*/ 1683657 w 2525486"/>
              <a:gd name="connsiteY24" fmla="*/ 927732 h 1087389"/>
              <a:gd name="connsiteX25" fmla="*/ 1712686 w 2525486"/>
              <a:gd name="connsiteY25" fmla="*/ 884189 h 1087389"/>
              <a:gd name="connsiteX26" fmla="*/ 1741714 w 2525486"/>
              <a:gd name="connsiteY26" fmla="*/ 797103 h 1087389"/>
              <a:gd name="connsiteX27" fmla="*/ 1756228 w 2525486"/>
              <a:gd name="connsiteY27" fmla="*/ 753560 h 1087389"/>
              <a:gd name="connsiteX28" fmla="*/ 1770743 w 2525486"/>
              <a:gd name="connsiteY28" fmla="*/ 695503 h 1087389"/>
              <a:gd name="connsiteX29" fmla="*/ 1799771 w 2525486"/>
              <a:gd name="connsiteY29" fmla="*/ 477789 h 1087389"/>
              <a:gd name="connsiteX30" fmla="*/ 1814286 w 2525486"/>
              <a:gd name="connsiteY30" fmla="*/ 434246 h 1087389"/>
              <a:gd name="connsiteX31" fmla="*/ 1828800 w 2525486"/>
              <a:gd name="connsiteY31" fmla="*/ 347160 h 1087389"/>
              <a:gd name="connsiteX32" fmla="*/ 1843314 w 2525486"/>
              <a:gd name="connsiteY32" fmla="*/ 289103 h 1087389"/>
              <a:gd name="connsiteX33" fmla="*/ 1828800 w 2525486"/>
              <a:gd name="connsiteY33" fmla="*/ 71389 h 1087389"/>
              <a:gd name="connsiteX34" fmla="*/ 1901371 w 2525486"/>
              <a:gd name="connsiteY34" fmla="*/ 27846 h 1087389"/>
              <a:gd name="connsiteX35" fmla="*/ 1944914 w 2525486"/>
              <a:gd name="connsiteY35" fmla="*/ 202018 h 1087389"/>
              <a:gd name="connsiteX36" fmla="*/ 1959428 w 2525486"/>
              <a:gd name="connsiteY36" fmla="*/ 680989 h 1087389"/>
              <a:gd name="connsiteX37" fmla="*/ 1973943 w 2525486"/>
              <a:gd name="connsiteY37" fmla="*/ 724532 h 1087389"/>
              <a:gd name="connsiteX38" fmla="*/ 2032000 w 2525486"/>
              <a:gd name="connsiteY38" fmla="*/ 913218 h 1087389"/>
              <a:gd name="connsiteX39" fmla="*/ 2075543 w 2525486"/>
              <a:gd name="connsiteY39" fmla="*/ 1000303 h 1087389"/>
              <a:gd name="connsiteX40" fmla="*/ 2133600 w 2525486"/>
              <a:gd name="connsiteY40" fmla="*/ 1014818 h 1087389"/>
              <a:gd name="connsiteX41" fmla="*/ 2249714 w 2525486"/>
              <a:gd name="connsiteY41" fmla="*/ 1029332 h 1087389"/>
              <a:gd name="connsiteX42" fmla="*/ 2307771 w 2525486"/>
              <a:gd name="connsiteY42" fmla="*/ 1043846 h 1087389"/>
              <a:gd name="connsiteX43" fmla="*/ 2394857 w 2525486"/>
              <a:gd name="connsiteY43" fmla="*/ 1072875 h 1087389"/>
              <a:gd name="connsiteX44" fmla="*/ 2525486 w 2525486"/>
              <a:gd name="connsiteY44" fmla="*/ 1072875 h 108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5486" h="1087389">
                <a:moveTo>
                  <a:pt x="0" y="1072875"/>
                </a:moveTo>
                <a:cubicBezTo>
                  <a:pt x="14412" y="1072027"/>
                  <a:pt x="214560" y="1081709"/>
                  <a:pt x="290286" y="1043846"/>
                </a:cubicBezTo>
                <a:cubicBezTo>
                  <a:pt x="320780" y="1028599"/>
                  <a:pt x="356944" y="997538"/>
                  <a:pt x="377371" y="971275"/>
                </a:cubicBezTo>
                <a:cubicBezTo>
                  <a:pt x="398790" y="943736"/>
                  <a:pt x="424395" y="917287"/>
                  <a:pt x="435428" y="884189"/>
                </a:cubicBezTo>
                <a:lnTo>
                  <a:pt x="464457" y="797103"/>
                </a:lnTo>
                <a:lnTo>
                  <a:pt x="478971" y="753560"/>
                </a:lnTo>
                <a:cubicBezTo>
                  <a:pt x="491410" y="716244"/>
                  <a:pt x="500708" y="692068"/>
                  <a:pt x="508000" y="651960"/>
                </a:cubicBezTo>
                <a:cubicBezTo>
                  <a:pt x="514120" y="618301"/>
                  <a:pt x="517676" y="584227"/>
                  <a:pt x="522514" y="550360"/>
                </a:cubicBezTo>
                <a:cubicBezTo>
                  <a:pt x="527352" y="477789"/>
                  <a:pt x="526742" y="404647"/>
                  <a:pt x="537028" y="332646"/>
                </a:cubicBezTo>
                <a:cubicBezTo>
                  <a:pt x="541355" y="302355"/>
                  <a:pt x="566057" y="245560"/>
                  <a:pt x="566057" y="245560"/>
                </a:cubicBezTo>
                <a:cubicBezTo>
                  <a:pt x="570895" y="211693"/>
                  <a:pt x="573862" y="177506"/>
                  <a:pt x="580571" y="143960"/>
                </a:cubicBezTo>
                <a:cubicBezTo>
                  <a:pt x="583571" y="128958"/>
                  <a:pt x="590883" y="115129"/>
                  <a:pt x="595086" y="100418"/>
                </a:cubicBezTo>
                <a:cubicBezTo>
                  <a:pt x="600566" y="81237"/>
                  <a:pt x="604762" y="61713"/>
                  <a:pt x="609600" y="42360"/>
                </a:cubicBezTo>
                <a:cubicBezTo>
                  <a:pt x="698797" y="72094"/>
                  <a:pt x="653124" y="42153"/>
                  <a:pt x="667657" y="202018"/>
                </a:cubicBezTo>
                <a:cubicBezTo>
                  <a:pt x="685415" y="397354"/>
                  <a:pt x="663229" y="319366"/>
                  <a:pt x="696686" y="419732"/>
                </a:cubicBezTo>
                <a:cubicBezTo>
                  <a:pt x="706362" y="487465"/>
                  <a:pt x="714466" y="555442"/>
                  <a:pt x="725714" y="622932"/>
                </a:cubicBezTo>
                <a:cubicBezTo>
                  <a:pt x="768483" y="879550"/>
                  <a:pt x="714171" y="559445"/>
                  <a:pt x="754743" y="782589"/>
                </a:cubicBezTo>
                <a:cubicBezTo>
                  <a:pt x="760008" y="811543"/>
                  <a:pt x="757938" y="842510"/>
                  <a:pt x="769257" y="869675"/>
                </a:cubicBezTo>
                <a:cubicBezTo>
                  <a:pt x="824385" y="1001982"/>
                  <a:pt x="799223" y="931478"/>
                  <a:pt x="870857" y="971275"/>
                </a:cubicBezTo>
                <a:cubicBezTo>
                  <a:pt x="901355" y="988218"/>
                  <a:pt x="924845" y="1018300"/>
                  <a:pt x="957943" y="1029332"/>
                </a:cubicBezTo>
                <a:cubicBezTo>
                  <a:pt x="1004358" y="1044803"/>
                  <a:pt x="1077850" y="1070537"/>
                  <a:pt x="1117600" y="1072875"/>
                </a:cubicBezTo>
                <a:lnTo>
                  <a:pt x="1364343" y="1087389"/>
                </a:lnTo>
                <a:cubicBezTo>
                  <a:pt x="1422400" y="1082551"/>
                  <a:pt x="1482381" y="1088467"/>
                  <a:pt x="1538514" y="1072875"/>
                </a:cubicBezTo>
                <a:cubicBezTo>
                  <a:pt x="1572129" y="1063537"/>
                  <a:pt x="1625600" y="1014818"/>
                  <a:pt x="1625600" y="1014818"/>
                </a:cubicBezTo>
                <a:lnTo>
                  <a:pt x="1683657" y="927732"/>
                </a:lnTo>
                <a:lnTo>
                  <a:pt x="1712686" y="884189"/>
                </a:lnTo>
                <a:lnTo>
                  <a:pt x="1741714" y="797103"/>
                </a:lnTo>
                <a:cubicBezTo>
                  <a:pt x="1746552" y="782589"/>
                  <a:pt x="1752517" y="768403"/>
                  <a:pt x="1756228" y="753560"/>
                </a:cubicBezTo>
                <a:lnTo>
                  <a:pt x="1770743" y="695503"/>
                </a:lnTo>
                <a:cubicBezTo>
                  <a:pt x="1774274" y="667251"/>
                  <a:pt x="1793095" y="511170"/>
                  <a:pt x="1799771" y="477789"/>
                </a:cubicBezTo>
                <a:cubicBezTo>
                  <a:pt x="1802772" y="462787"/>
                  <a:pt x="1809448" y="448760"/>
                  <a:pt x="1814286" y="434246"/>
                </a:cubicBezTo>
                <a:cubicBezTo>
                  <a:pt x="1819124" y="405217"/>
                  <a:pt x="1823029" y="376018"/>
                  <a:pt x="1828800" y="347160"/>
                </a:cubicBezTo>
                <a:cubicBezTo>
                  <a:pt x="1832712" y="327599"/>
                  <a:pt x="1843314" y="309051"/>
                  <a:pt x="1843314" y="289103"/>
                </a:cubicBezTo>
                <a:cubicBezTo>
                  <a:pt x="1843314" y="216371"/>
                  <a:pt x="1833638" y="143960"/>
                  <a:pt x="1828800" y="71389"/>
                </a:cubicBezTo>
                <a:cubicBezTo>
                  <a:pt x="1834418" y="48916"/>
                  <a:pt x="1837695" y="-46442"/>
                  <a:pt x="1901371" y="27846"/>
                </a:cubicBezTo>
                <a:cubicBezTo>
                  <a:pt x="1925166" y="55607"/>
                  <a:pt x="1939354" y="168658"/>
                  <a:pt x="1944914" y="202018"/>
                </a:cubicBezTo>
                <a:cubicBezTo>
                  <a:pt x="1949752" y="361675"/>
                  <a:pt x="1950568" y="521505"/>
                  <a:pt x="1959428" y="680989"/>
                </a:cubicBezTo>
                <a:cubicBezTo>
                  <a:pt x="1960277" y="696265"/>
                  <a:pt x="1970503" y="709624"/>
                  <a:pt x="1973943" y="724532"/>
                </a:cubicBezTo>
                <a:cubicBezTo>
                  <a:pt x="2014028" y="898235"/>
                  <a:pt x="1972903" y="824573"/>
                  <a:pt x="2032000" y="913218"/>
                </a:cubicBezTo>
                <a:cubicBezTo>
                  <a:pt x="2040280" y="938057"/>
                  <a:pt x="2051426" y="984225"/>
                  <a:pt x="2075543" y="1000303"/>
                </a:cubicBezTo>
                <a:cubicBezTo>
                  <a:pt x="2092141" y="1011368"/>
                  <a:pt x="2113923" y="1011539"/>
                  <a:pt x="2133600" y="1014818"/>
                </a:cubicBezTo>
                <a:cubicBezTo>
                  <a:pt x="2172075" y="1021231"/>
                  <a:pt x="2211239" y="1022920"/>
                  <a:pt x="2249714" y="1029332"/>
                </a:cubicBezTo>
                <a:cubicBezTo>
                  <a:pt x="2269391" y="1032611"/>
                  <a:pt x="2288664" y="1038114"/>
                  <a:pt x="2307771" y="1043846"/>
                </a:cubicBezTo>
                <a:cubicBezTo>
                  <a:pt x="2337079" y="1052639"/>
                  <a:pt x="2364258" y="1072875"/>
                  <a:pt x="2394857" y="1072875"/>
                </a:cubicBezTo>
                <a:lnTo>
                  <a:pt x="2525486" y="1072875"/>
                </a:lnTo>
              </a:path>
            </a:pathLst>
          </a:custGeom>
          <a:noFill/>
          <a:ln w="317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Freeform 15"/>
          <p:cNvSpPr/>
          <p:nvPr/>
        </p:nvSpPr>
        <p:spPr>
          <a:xfrm>
            <a:off x="2896889" y="5179535"/>
            <a:ext cx="2209800" cy="724932"/>
          </a:xfrm>
          <a:custGeom>
            <a:avLst/>
            <a:gdLst>
              <a:gd name="connsiteX0" fmla="*/ 0 w 1841157"/>
              <a:gd name="connsiteY0" fmla="*/ 0 h 1972211"/>
              <a:gd name="connsiteX1" fmla="*/ 457200 w 1841157"/>
              <a:gd name="connsiteY1" fmla="*/ 1952368 h 1972211"/>
              <a:gd name="connsiteX2" fmla="*/ 963827 w 1841157"/>
              <a:gd name="connsiteY2" fmla="*/ 1062682 h 1972211"/>
              <a:gd name="connsiteX3" fmla="*/ 1408670 w 1841157"/>
              <a:gd name="connsiteY3" fmla="*/ 1952368 h 1972211"/>
              <a:gd name="connsiteX4" fmla="*/ 1841157 w 1841157"/>
              <a:gd name="connsiteY4" fmla="*/ 12357 h 197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157" h="1972211">
                <a:moveTo>
                  <a:pt x="0" y="0"/>
                </a:moveTo>
                <a:cubicBezTo>
                  <a:pt x="148281" y="887627"/>
                  <a:pt x="296562" y="1775254"/>
                  <a:pt x="457200" y="1952368"/>
                </a:cubicBezTo>
                <a:cubicBezTo>
                  <a:pt x="617838" y="2129482"/>
                  <a:pt x="805249" y="1062682"/>
                  <a:pt x="963827" y="1062682"/>
                </a:cubicBezTo>
                <a:cubicBezTo>
                  <a:pt x="1122405" y="1062682"/>
                  <a:pt x="1262448" y="2127422"/>
                  <a:pt x="1408670" y="1952368"/>
                </a:cubicBezTo>
                <a:cubicBezTo>
                  <a:pt x="1554892" y="1777314"/>
                  <a:pt x="1698024" y="894835"/>
                  <a:pt x="1841157" y="12357"/>
                </a:cubicBezTo>
              </a:path>
            </a:pathLst>
          </a:custGeom>
          <a:noFill/>
          <a:ln w="508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157405" y="4118915"/>
            <a:ext cx="590938" cy="261553"/>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1" name="Freeform 20"/>
          <p:cNvSpPr/>
          <p:nvPr/>
        </p:nvSpPr>
        <p:spPr>
          <a:xfrm>
            <a:off x="3192683" y="4118915"/>
            <a:ext cx="590938" cy="261553"/>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2" name="Freeform 21"/>
          <p:cNvSpPr/>
          <p:nvPr/>
        </p:nvSpPr>
        <p:spPr>
          <a:xfrm>
            <a:off x="3783621" y="2658070"/>
            <a:ext cx="332468" cy="457200"/>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4515751" y="4118915"/>
            <a:ext cx="590938" cy="261553"/>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4" name="Freeform 23"/>
          <p:cNvSpPr/>
          <p:nvPr/>
        </p:nvSpPr>
        <p:spPr>
          <a:xfrm>
            <a:off x="2820689" y="4118915"/>
            <a:ext cx="590938" cy="261553"/>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Freeform 25"/>
          <p:cNvSpPr/>
          <p:nvPr/>
        </p:nvSpPr>
        <p:spPr>
          <a:xfrm>
            <a:off x="3655032" y="5465802"/>
            <a:ext cx="713923" cy="296560"/>
          </a:xfrm>
          <a:custGeom>
            <a:avLst/>
            <a:gdLst>
              <a:gd name="connsiteX0" fmla="*/ 0 w 2525486"/>
              <a:gd name="connsiteY0" fmla="*/ 1072875 h 1087389"/>
              <a:gd name="connsiteX1" fmla="*/ 290286 w 2525486"/>
              <a:gd name="connsiteY1" fmla="*/ 1043846 h 1087389"/>
              <a:gd name="connsiteX2" fmla="*/ 377371 w 2525486"/>
              <a:gd name="connsiteY2" fmla="*/ 971275 h 1087389"/>
              <a:gd name="connsiteX3" fmla="*/ 435428 w 2525486"/>
              <a:gd name="connsiteY3" fmla="*/ 884189 h 1087389"/>
              <a:gd name="connsiteX4" fmla="*/ 464457 w 2525486"/>
              <a:gd name="connsiteY4" fmla="*/ 797103 h 1087389"/>
              <a:gd name="connsiteX5" fmla="*/ 478971 w 2525486"/>
              <a:gd name="connsiteY5" fmla="*/ 753560 h 1087389"/>
              <a:gd name="connsiteX6" fmla="*/ 508000 w 2525486"/>
              <a:gd name="connsiteY6" fmla="*/ 651960 h 1087389"/>
              <a:gd name="connsiteX7" fmla="*/ 522514 w 2525486"/>
              <a:gd name="connsiteY7" fmla="*/ 550360 h 1087389"/>
              <a:gd name="connsiteX8" fmla="*/ 537028 w 2525486"/>
              <a:gd name="connsiteY8" fmla="*/ 332646 h 1087389"/>
              <a:gd name="connsiteX9" fmla="*/ 566057 w 2525486"/>
              <a:gd name="connsiteY9" fmla="*/ 245560 h 1087389"/>
              <a:gd name="connsiteX10" fmla="*/ 580571 w 2525486"/>
              <a:gd name="connsiteY10" fmla="*/ 143960 h 1087389"/>
              <a:gd name="connsiteX11" fmla="*/ 595086 w 2525486"/>
              <a:gd name="connsiteY11" fmla="*/ 100418 h 1087389"/>
              <a:gd name="connsiteX12" fmla="*/ 609600 w 2525486"/>
              <a:gd name="connsiteY12" fmla="*/ 42360 h 1087389"/>
              <a:gd name="connsiteX13" fmla="*/ 667657 w 2525486"/>
              <a:gd name="connsiteY13" fmla="*/ 202018 h 1087389"/>
              <a:gd name="connsiteX14" fmla="*/ 696686 w 2525486"/>
              <a:gd name="connsiteY14" fmla="*/ 419732 h 1087389"/>
              <a:gd name="connsiteX15" fmla="*/ 725714 w 2525486"/>
              <a:gd name="connsiteY15" fmla="*/ 622932 h 1087389"/>
              <a:gd name="connsiteX16" fmla="*/ 754743 w 2525486"/>
              <a:gd name="connsiteY16" fmla="*/ 782589 h 1087389"/>
              <a:gd name="connsiteX17" fmla="*/ 769257 w 2525486"/>
              <a:gd name="connsiteY17" fmla="*/ 869675 h 1087389"/>
              <a:gd name="connsiteX18" fmla="*/ 870857 w 2525486"/>
              <a:gd name="connsiteY18" fmla="*/ 971275 h 1087389"/>
              <a:gd name="connsiteX19" fmla="*/ 957943 w 2525486"/>
              <a:gd name="connsiteY19" fmla="*/ 1029332 h 1087389"/>
              <a:gd name="connsiteX20" fmla="*/ 1117600 w 2525486"/>
              <a:gd name="connsiteY20" fmla="*/ 1072875 h 1087389"/>
              <a:gd name="connsiteX21" fmla="*/ 1364343 w 2525486"/>
              <a:gd name="connsiteY21" fmla="*/ 1087389 h 1087389"/>
              <a:gd name="connsiteX22" fmla="*/ 1538514 w 2525486"/>
              <a:gd name="connsiteY22" fmla="*/ 1072875 h 1087389"/>
              <a:gd name="connsiteX23" fmla="*/ 1625600 w 2525486"/>
              <a:gd name="connsiteY23" fmla="*/ 1014818 h 1087389"/>
              <a:gd name="connsiteX24" fmla="*/ 1683657 w 2525486"/>
              <a:gd name="connsiteY24" fmla="*/ 927732 h 1087389"/>
              <a:gd name="connsiteX25" fmla="*/ 1712686 w 2525486"/>
              <a:gd name="connsiteY25" fmla="*/ 884189 h 1087389"/>
              <a:gd name="connsiteX26" fmla="*/ 1741714 w 2525486"/>
              <a:gd name="connsiteY26" fmla="*/ 797103 h 1087389"/>
              <a:gd name="connsiteX27" fmla="*/ 1756228 w 2525486"/>
              <a:gd name="connsiteY27" fmla="*/ 753560 h 1087389"/>
              <a:gd name="connsiteX28" fmla="*/ 1770743 w 2525486"/>
              <a:gd name="connsiteY28" fmla="*/ 695503 h 1087389"/>
              <a:gd name="connsiteX29" fmla="*/ 1799771 w 2525486"/>
              <a:gd name="connsiteY29" fmla="*/ 477789 h 1087389"/>
              <a:gd name="connsiteX30" fmla="*/ 1814286 w 2525486"/>
              <a:gd name="connsiteY30" fmla="*/ 434246 h 1087389"/>
              <a:gd name="connsiteX31" fmla="*/ 1828800 w 2525486"/>
              <a:gd name="connsiteY31" fmla="*/ 347160 h 1087389"/>
              <a:gd name="connsiteX32" fmla="*/ 1843314 w 2525486"/>
              <a:gd name="connsiteY32" fmla="*/ 289103 h 1087389"/>
              <a:gd name="connsiteX33" fmla="*/ 1828800 w 2525486"/>
              <a:gd name="connsiteY33" fmla="*/ 71389 h 1087389"/>
              <a:gd name="connsiteX34" fmla="*/ 1901371 w 2525486"/>
              <a:gd name="connsiteY34" fmla="*/ 27846 h 1087389"/>
              <a:gd name="connsiteX35" fmla="*/ 1944914 w 2525486"/>
              <a:gd name="connsiteY35" fmla="*/ 202018 h 1087389"/>
              <a:gd name="connsiteX36" fmla="*/ 1959428 w 2525486"/>
              <a:gd name="connsiteY36" fmla="*/ 680989 h 1087389"/>
              <a:gd name="connsiteX37" fmla="*/ 1973943 w 2525486"/>
              <a:gd name="connsiteY37" fmla="*/ 724532 h 1087389"/>
              <a:gd name="connsiteX38" fmla="*/ 2032000 w 2525486"/>
              <a:gd name="connsiteY38" fmla="*/ 913218 h 1087389"/>
              <a:gd name="connsiteX39" fmla="*/ 2075543 w 2525486"/>
              <a:gd name="connsiteY39" fmla="*/ 1000303 h 1087389"/>
              <a:gd name="connsiteX40" fmla="*/ 2133600 w 2525486"/>
              <a:gd name="connsiteY40" fmla="*/ 1014818 h 1087389"/>
              <a:gd name="connsiteX41" fmla="*/ 2249714 w 2525486"/>
              <a:gd name="connsiteY41" fmla="*/ 1029332 h 1087389"/>
              <a:gd name="connsiteX42" fmla="*/ 2307771 w 2525486"/>
              <a:gd name="connsiteY42" fmla="*/ 1043846 h 1087389"/>
              <a:gd name="connsiteX43" fmla="*/ 2394857 w 2525486"/>
              <a:gd name="connsiteY43" fmla="*/ 1072875 h 1087389"/>
              <a:gd name="connsiteX44" fmla="*/ 2525486 w 2525486"/>
              <a:gd name="connsiteY44" fmla="*/ 1072875 h 108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5486" h="1087389">
                <a:moveTo>
                  <a:pt x="0" y="1072875"/>
                </a:moveTo>
                <a:cubicBezTo>
                  <a:pt x="14412" y="1072027"/>
                  <a:pt x="214560" y="1081709"/>
                  <a:pt x="290286" y="1043846"/>
                </a:cubicBezTo>
                <a:cubicBezTo>
                  <a:pt x="320780" y="1028599"/>
                  <a:pt x="356944" y="997538"/>
                  <a:pt x="377371" y="971275"/>
                </a:cubicBezTo>
                <a:cubicBezTo>
                  <a:pt x="398790" y="943736"/>
                  <a:pt x="424395" y="917287"/>
                  <a:pt x="435428" y="884189"/>
                </a:cubicBezTo>
                <a:lnTo>
                  <a:pt x="464457" y="797103"/>
                </a:lnTo>
                <a:lnTo>
                  <a:pt x="478971" y="753560"/>
                </a:lnTo>
                <a:cubicBezTo>
                  <a:pt x="491410" y="716244"/>
                  <a:pt x="500708" y="692068"/>
                  <a:pt x="508000" y="651960"/>
                </a:cubicBezTo>
                <a:cubicBezTo>
                  <a:pt x="514120" y="618301"/>
                  <a:pt x="517676" y="584227"/>
                  <a:pt x="522514" y="550360"/>
                </a:cubicBezTo>
                <a:cubicBezTo>
                  <a:pt x="527352" y="477789"/>
                  <a:pt x="526742" y="404647"/>
                  <a:pt x="537028" y="332646"/>
                </a:cubicBezTo>
                <a:cubicBezTo>
                  <a:pt x="541355" y="302355"/>
                  <a:pt x="566057" y="245560"/>
                  <a:pt x="566057" y="245560"/>
                </a:cubicBezTo>
                <a:cubicBezTo>
                  <a:pt x="570895" y="211693"/>
                  <a:pt x="573862" y="177506"/>
                  <a:pt x="580571" y="143960"/>
                </a:cubicBezTo>
                <a:cubicBezTo>
                  <a:pt x="583571" y="128958"/>
                  <a:pt x="590883" y="115129"/>
                  <a:pt x="595086" y="100418"/>
                </a:cubicBezTo>
                <a:cubicBezTo>
                  <a:pt x="600566" y="81237"/>
                  <a:pt x="604762" y="61713"/>
                  <a:pt x="609600" y="42360"/>
                </a:cubicBezTo>
                <a:cubicBezTo>
                  <a:pt x="698797" y="72094"/>
                  <a:pt x="653124" y="42153"/>
                  <a:pt x="667657" y="202018"/>
                </a:cubicBezTo>
                <a:cubicBezTo>
                  <a:pt x="685415" y="397354"/>
                  <a:pt x="663229" y="319366"/>
                  <a:pt x="696686" y="419732"/>
                </a:cubicBezTo>
                <a:cubicBezTo>
                  <a:pt x="706362" y="487465"/>
                  <a:pt x="714466" y="555442"/>
                  <a:pt x="725714" y="622932"/>
                </a:cubicBezTo>
                <a:cubicBezTo>
                  <a:pt x="768483" y="879550"/>
                  <a:pt x="714171" y="559445"/>
                  <a:pt x="754743" y="782589"/>
                </a:cubicBezTo>
                <a:cubicBezTo>
                  <a:pt x="760008" y="811543"/>
                  <a:pt x="757938" y="842510"/>
                  <a:pt x="769257" y="869675"/>
                </a:cubicBezTo>
                <a:cubicBezTo>
                  <a:pt x="824385" y="1001982"/>
                  <a:pt x="799223" y="931478"/>
                  <a:pt x="870857" y="971275"/>
                </a:cubicBezTo>
                <a:cubicBezTo>
                  <a:pt x="901355" y="988218"/>
                  <a:pt x="924845" y="1018300"/>
                  <a:pt x="957943" y="1029332"/>
                </a:cubicBezTo>
                <a:cubicBezTo>
                  <a:pt x="1004358" y="1044803"/>
                  <a:pt x="1077850" y="1070537"/>
                  <a:pt x="1117600" y="1072875"/>
                </a:cubicBezTo>
                <a:lnTo>
                  <a:pt x="1364343" y="1087389"/>
                </a:lnTo>
                <a:cubicBezTo>
                  <a:pt x="1422400" y="1082551"/>
                  <a:pt x="1482381" y="1088467"/>
                  <a:pt x="1538514" y="1072875"/>
                </a:cubicBezTo>
                <a:cubicBezTo>
                  <a:pt x="1572129" y="1063537"/>
                  <a:pt x="1625600" y="1014818"/>
                  <a:pt x="1625600" y="1014818"/>
                </a:cubicBezTo>
                <a:lnTo>
                  <a:pt x="1683657" y="927732"/>
                </a:lnTo>
                <a:lnTo>
                  <a:pt x="1712686" y="884189"/>
                </a:lnTo>
                <a:lnTo>
                  <a:pt x="1741714" y="797103"/>
                </a:lnTo>
                <a:cubicBezTo>
                  <a:pt x="1746552" y="782589"/>
                  <a:pt x="1752517" y="768403"/>
                  <a:pt x="1756228" y="753560"/>
                </a:cubicBezTo>
                <a:lnTo>
                  <a:pt x="1770743" y="695503"/>
                </a:lnTo>
                <a:cubicBezTo>
                  <a:pt x="1774274" y="667251"/>
                  <a:pt x="1793095" y="511170"/>
                  <a:pt x="1799771" y="477789"/>
                </a:cubicBezTo>
                <a:cubicBezTo>
                  <a:pt x="1802772" y="462787"/>
                  <a:pt x="1809448" y="448760"/>
                  <a:pt x="1814286" y="434246"/>
                </a:cubicBezTo>
                <a:cubicBezTo>
                  <a:pt x="1819124" y="405217"/>
                  <a:pt x="1823029" y="376018"/>
                  <a:pt x="1828800" y="347160"/>
                </a:cubicBezTo>
                <a:cubicBezTo>
                  <a:pt x="1832712" y="327599"/>
                  <a:pt x="1843314" y="309051"/>
                  <a:pt x="1843314" y="289103"/>
                </a:cubicBezTo>
                <a:cubicBezTo>
                  <a:pt x="1843314" y="216371"/>
                  <a:pt x="1833638" y="143960"/>
                  <a:pt x="1828800" y="71389"/>
                </a:cubicBezTo>
                <a:cubicBezTo>
                  <a:pt x="1834418" y="48916"/>
                  <a:pt x="1837695" y="-46442"/>
                  <a:pt x="1901371" y="27846"/>
                </a:cubicBezTo>
                <a:cubicBezTo>
                  <a:pt x="1925166" y="55607"/>
                  <a:pt x="1939354" y="168658"/>
                  <a:pt x="1944914" y="202018"/>
                </a:cubicBezTo>
                <a:cubicBezTo>
                  <a:pt x="1949752" y="361675"/>
                  <a:pt x="1950568" y="521505"/>
                  <a:pt x="1959428" y="680989"/>
                </a:cubicBezTo>
                <a:cubicBezTo>
                  <a:pt x="1960277" y="696265"/>
                  <a:pt x="1970503" y="709624"/>
                  <a:pt x="1973943" y="724532"/>
                </a:cubicBezTo>
                <a:cubicBezTo>
                  <a:pt x="2014028" y="898235"/>
                  <a:pt x="1972903" y="824573"/>
                  <a:pt x="2032000" y="913218"/>
                </a:cubicBezTo>
                <a:cubicBezTo>
                  <a:pt x="2040280" y="938057"/>
                  <a:pt x="2051426" y="984225"/>
                  <a:pt x="2075543" y="1000303"/>
                </a:cubicBezTo>
                <a:cubicBezTo>
                  <a:pt x="2092141" y="1011368"/>
                  <a:pt x="2113923" y="1011539"/>
                  <a:pt x="2133600" y="1014818"/>
                </a:cubicBezTo>
                <a:cubicBezTo>
                  <a:pt x="2172075" y="1021231"/>
                  <a:pt x="2211239" y="1022920"/>
                  <a:pt x="2249714" y="1029332"/>
                </a:cubicBezTo>
                <a:cubicBezTo>
                  <a:pt x="2269391" y="1032611"/>
                  <a:pt x="2288664" y="1038114"/>
                  <a:pt x="2307771" y="1043846"/>
                </a:cubicBezTo>
                <a:cubicBezTo>
                  <a:pt x="2337079" y="1052639"/>
                  <a:pt x="2364258" y="1072875"/>
                  <a:pt x="2394857" y="1072875"/>
                </a:cubicBezTo>
                <a:lnTo>
                  <a:pt x="2525486" y="1072875"/>
                </a:lnTo>
              </a:path>
            </a:pathLst>
          </a:custGeom>
          <a:noFill/>
          <a:ln w="317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Freeform 26"/>
          <p:cNvSpPr/>
          <p:nvPr/>
        </p:nvSpPr>
        <p:spPr>
          <a:xfrm>
            <a:off x="4210951" y="5218668"/>
            <a:ext cx="590938" cy="533400"/>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Freeform 27"/>
          <p:cNvSpPr/>
          <p:nvPr/>
        </p:nvSpPr>
        <p:spPr>
          <a:xfrm>
            <a:off x="3192683" y="5179536"/>
            <a:ext cx="590938" cy="572532"/>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9" name="Freeform 28"/>
          <p:cNvSpPr/>
          <p:nvPr/>
        </p:nvSpPr>
        <p:spPr>
          <a:xfrm>
            <a:off x="4515751" y="5490514"/>
            <a:ext cx="590938" cy="261553"/>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0" name="Freeform 29"/>
          <p:cNvSpPr/>
          <p:nvPr/>
        </p:nvSpPr>
        <p:spPr>
          <a:xfrm>
            <a:off x="2820689" y="5490514"/>
            <a:ext cx="590938" cy="261553"/>
          </a:xfrm>
          <a:custGeom>
            <a:avLst/>
            <a:gdLst>
              <a:gd name="connsiteX0" fmla="*/ 0 w 899886"/>
              <a:gd name="connsiteY0" fmla="*/ 947597 h 947597"/>
              <a:gd name="connsiteX1" fmla="*/ 159657 w 899886"/>
              <a:gd name="connsiteY1" fmla="*/ 918569 h 947597"/>
              <a:gd name="connsiteX2" fmla="*/ 203200 w 899886"/>
              <a:gd name="connsiteY2" fmla="*/ 904054 h 947597"/>
              <a:gd name="connsiteX3" fmla="*/ 290286 w 899886"/>
              <a:gd name="connsiteY3" fmla="*/ 845997 h 947597"/>
              <a:gd name="connsiteX4" fmla="*/ 304800 w 899886"/>
              <a:gd name="connsiteY4" fmla="*/ 802454 h 947597"/>
              <a:gd name="connsiteX5" fmla="*/ 348343 w 899886"/>
              <a:gd name="connsiteY5" fmla="*/ 715369 h 947597"/>
              <a:gd name="connsiteX6" fmla="*/ 362857 w 899886"/>
              <a:gd name="connsiteY6" fmla="*/ 628283 h 947597"/>
              <a:gd name="connsiteX7" fmla="*/ 377371 w 899886"/>
              <a:gd name="connsiteY7" fmla="*/ 555712 h 947597"/>
              <a:gd name="connsiteX8" fmla="*/ 406400 w 899886"/>
              <a:gd name="connsiteY8" fmla="*/ 367026 h 947597"/>
              <a:gd name="connsiteX9" fmla="*/ 420914 w 899886"/>
              <a:gd name="connsiteY9" fmla="*/ 308969 h 947597"/>
              <a:gd name="connsiteX10" fmla="*/ 435428 w 899886"/>
              <a:gd name="connsiteY10" fmla="*/ 178340 h 947597"/>
              <a:gd name="connsiteX11" fmla="*/ 449943 w 899886"/>
              <a:gd name="connsiteY11" fmla="*/ 4169 h 947597"/>
              <a:gd name="connsiteX12" fmla="*/ 493486 w 899886"/>
              <a:gd name="connsiteY12" fmla="*/ 33197 h 947597"/>
              <a:gd name="connsiteX13" fmla="*/ 522514 w 899886"/>
              <a:gd name="connsiteY13" fmla="*/ 454112 h 947597"/>
              <a:gd name="connsiteX14" fmla="*/ 537028 w 899886"/>
              <a:gd name="connsiteY14" fmla="*/ 555712 h 947597"/>
              <a:gd name="connsiteX15" fmla="*/ 551543 w 899886"/>
              <a:gd name="connsiteY15" fmla="*/ 700854 h 947597"/>
              <a:gd name="connsiteX16" fmla="*/ 580571 w 899886"/>
              <a:gd name="connsiteY16" fmla="*/ 816969 h 947597"/>
              <a:gd name="connsiteX17" fmla="*/ 609600 w 899886"/>
              <a:gd name="connsiteY17" fmla="*/ 860512 h 947597"/>
              <a:gd name="connsiteX18" fmla="*/ 783771 w 899886"/>
              <a:gd name="connsiteY18" fmla="*/ 904054 h 947597"/>
              <a:gd name="connsiteX19" fmla="*/ 841828 w 899886"/>
              <a:gd name="connsiteY19" fmla="*/ 918569 h 947597"/>
              <a:gd name="connsiteX20" fmla="*/ 899886 w 899886"/>
              <a:gd name="connsiteY20" fmla="*/ 933083 h 9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886" h="947597">
                <a:moveTo>
                  <a:pt x="0" y="947597"/>
                </a:moveTo>
                <a:cubicBezTo>
                  <a:pt x="53219" y="937921"/>
                  <a:pt x="106766" y="929903"/>
                  <a:pt x="159657" y="918569"/>
                </a:cubicBezTo>
                <a:cubicBezTo>
                  <a:pt x="174617" y="915363"/>
                  <a:pt x="189826" y="911484"/>
                  <a:pt x="203200" y="904054"/>
                </a:cubicBezTo>
                <a:cubicBezTo>
                  <a:pt x="233698" y="887111"/>
                  <a:pt x="290286" y="845997"/>
                  <a:pt x="290286" y="845997"/>
                </a:cubicBezTo>
                <a:cubicBezTo>
                  <a:pt x="295124" y="831483"/>
                  <a:pt x="297958" y="816138"/>
                  <a:pt x="304800" y="802454"/>
                </a:cubicBezTo>
                <a:cubicBezTo>
                  <a:pt x="361076" y="689901"/>
                  <a:pt x="311856" y="824824"/>
                  <a:pt x="348343" y="715369"/>
                </a:cubicBezTo>
                <a:cubicBezTo>
                  <a:pt x="353181" y="686340"/>
                  <a:pt x="357593" y="657237"/>
                  <a:pt x="362857" y="628283"/>
                </a:cubicBezTo>
                <a:cubicBezTo>
                  <a:pt x="367270" y="604012"/>
                  <a:pt x="373315" y="580046"/>
                  <a:pt x="377371" y="555712"/>
                </a:cubicBezTo>
                <a:cubicBezTo>
                  <a:pt x="391309" y="472086"/>
                  <a:pt x="390339" y="447334"/>
                  <a:pt x="406400" y="367026"/>
                </a:cubicBezTo>
                <a:cubicBezTo>
                  <a:pt x="410312" y="347465"/>
                  <a:pt x="416076" y="328321"/>
                  <a:pt x="420914" y="308969"/>
                </a:cubicBezTo>
                <a:cubicBezTo>
                  <a:pt x="425752" y="265426"/>
                  <a:pt x="431274" y="221954"/>
                  <a:pt x="435428" y="178340"/>
                </a:cubicBezTo>
                <a:cubicBezTo>
                  <a:pt x="440951" y="120344"/>
                  <a:pt x="428306" y="58260"/>
                  <a:pt x="449943" y="4169"/>
                </a:cubicBezTo>
                <a:cubicBezTo>
                  <a:pt x="456422" y="-12027"/>
                  <a:pt x="478972" y="23521"/>
                  <a:pt x="493486" y="33197"/>
                </a:cubicBezTo>
                <a:cubicBezTo>
                  <a:pt x="502836" y="201497"/>
                  <a:pt x="505084" y="297237"/>
                  <a:pt x="522514" y="454112"/>
                </a:cubicBezTo>
                <a:cubicBezTo>
                  <a:pt x="526292" y="488113"/>
                  <a:pt x="533031" y="521736"/>
                  <a:pt x="537028" y="555712"/>
                </a:cubicBezTo>
                <a:cubicBezTo>
                  <a:pt x="542709" y="604001"/>
                  <a:pt x="545117" y="652659"/>
                  <a:pt x="551543" y="700854"/>
                </a:cubicBezTo>
                <a:cubicBezTo>
                  <a:pt x="554554" y="723437"/>
                  <a:pt x="567250" y="790328"/>
                  <a:pt x="580571" y="816969"/>
                </a:cubicBezTo>
                <a:cubicBezTo>
                  <a:pt x="588372" y="832571"/>
                  <a:pt x="594807" y="851267"/>
                  <a:pt x="609600" y="860512"/>
                </a:cubicBezTo>
                <a:cubicBezTo>
                  <a:pt x="655243" y="889038"/>
                  <a:pt x="733213" y="893942"/>
                  <a:pt x="783771" y="904054"/>
                </a:cubicBezTo>
                <a:cubicBezTo>
                  <a:pt x="803332" y="907966"/>
                  <a:pt x="822648" y="913089"/>
                  <a:pt x="841828" y="918569"/>
                </a:cubicBezTo>
                <a:cubicBezTo>
                  <a:pt x="897981" y="934613"/>
                  <a:pt x="867535" y="933083"/>
                  <a:pt x="899886" y="933083"/>
                </a:cubicBezTo>
              </a:path>
            </a:pathLst>
          </a:custGeom>
          <a:noFill/>
          <a:ln w="254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3508491" y="1024401"/>
            <a:ext cx="946093" cy="369332"/>
          </a:xfrm>
          <a:prstGeom prst="rect">
            <a:avLst/>
          </a:prstGeom>
          <a:noFill/>
        </p:spPr>
        <p:txBody>
          <a:bodyPr wrap="none" rtlCol="0">
            <a:spAutoFit/>
          </a:bodyPr>
          <a:lstStyle/>
          <a:p>
            <a:r>
              <a:rPr lang="en-US" dirty="0" smtClean="0"/>
              <a:t>P space</a:t>
            </a:r>
            <a:endParaRPr lang="en-US" dirty="0"/>
          </a:p>
        </p:txBody>
      </p:sp>
      <p:sp>
        <p:nvSpPr>
          <p:cNvPr id="32" name="TextBox 31"/>
          <p:cNvSpPr txBox="1"/>
          <p:nvPr/>
        </p:nvSpPr>
        <p:spPr>
          <a:xfrm>
            <a:off x="6248400" y="616371"/>
            <a:ext cx="1425390" cy="369332"/>
          </a:xfrm>
          <a:prstGeom prst="rect">
            <a:avLst/>
          </a:prstGeom>
          <a:noFill/>
        </p:spPr>
        <p:txBody>
          <a:bodyPr wrap="none" rtlCol="0">
            <a:spAutoFit/>
          </a:bodyPr>
          <a:lstStyle/>
          <a:p>
            <a:r>
              <a:rPr lang="en-US" dirty="0" smtClean="0"/>
              <a:t>Initial state:</a:t>
            </a:r>
            <a:endParaRPr lang="en-US" dirty="0"/>
          </a:p>
        </p:txBody>
      </p:sp>
      <p:sp>
        <p:nvSpPr>
          <p:cNvPr id="36" name="TextBox 35"/>
          <p:cNvSpPr txBox="1"/>
          <p:nvPr/>
        </p:nvSpPr>
        <p:spPr>
          <a:xfrm>
            <a:off x="337782" y="1617153"/>
            <a:ext cx="1676400" cy="369332"/>
          </a:xfrm>
          <a:prstGeom prst="rect">
            <a:avLst/>
          </a:prstGeom>
          <a:noFill/>
        </p:spPr>
        <p:txBody>
          <a:bodyPr wrap="square" rtlCol="0">
            <a:spAutoFit/>
          </a:bodyPr>
          <a:lstStyle/>
          <a:p>
            <a:r>
              <a:rPr lang="en-US" dirty="0" smtClean="0"/>
              <a:t>Initial state</a:t>
            </a:r>
            <a:endParaRPr lang="en-US" dirty="0"/>
          </a:p>
        </p:txBody>
      </p:sp>
      <p:sp>
        <p:nvSpPr>
          <p:cNvPr id="37" name="TextBox 36"/>
          <p:cNvSpPr txBox="1"/>
          <p:nvPr/>
        </p:nvSpPr>
        <p:spPr>
          <a:xfrm>
            <a:off x="337782" y="2485072"/>
            <a:ext cx="1676400" cy="646331"/>
          </a:xfrm>
          <a:prstGeom prst="rect">
            <a:avLst/>
          </a:prstGeom>
          <a:noFill/>
        </p:spPr>
        <p:txBody>
          <a:bodyPr wrap="square" rtlCol="0">
            <a:spAutoFit/>
          </a:bodyPr>
          <a:lstStyle/>
          <a:p>
            <a:r>
              <a:rPr lang="en-US" dirty="0" smtClean="0"/>
              <a:t>“symmetry breaking”</a:t>
            </a:r>
            <a:endParaRPr lang="en-US" dirty="0"/>
          </a:p>
        </p:txBody>
      </p:sp>
      <p:sp>
        <p:nvSpPr>
          <p:cNvPr id="38" name="TextBox 37"/>
          <p:cNvSpPr txBox="1"/>
          <p:nvPr/>
        </p:nvSpPr>
        <p:spPr>
          <a:xfrm>
            <a:off x="337782" y="3923268"/>
            <a:ext cx="1676400" cy="923330"/>
          </a:xfrm>
          <a:prstGeom prst="rect">
            <a:avLst/>
          </a:prstGeom>
          <a:noFill/>
        </p:spPr>
        <p:txBody>
          <a:bodyPr wrap="square" rtlCol="0">
            <a:spAutoFit/>
          </a:bodyPr>
          <a:lstStyle/>
          <a:p>
            <a:r>
              <a:rPr lang="en-US" dirty="0" smtClean="0"/>
              <a:t>High harmonic</a:t>
            </a:r>
          </a:p>
          <a:p>
            <a:r>
              <a:rPr lang="en-US" dirty="0" smtClean="0"/>
              <a:t>generation</a:t>
            </a:r>
            <a:endParaRPr lang="en-US" dirty="0"/>
          </a:p>
        </p:txBody>
      </p:sp>
      <p:sp>
        <p:nvSpPr>
          <p:cNvPr id="39" name="TextBox 38"/>
          <p:cNvSpPr txBox="1"/>
          <p:nvPr/>
        </p:nvSpPr>
        <p:spPr>
          <a:xfrm>
            <a:off x="304800" y="5258136"/>
            <a:ext cx="1676400" cy="369332"/>
          </a:xfrm>
          <a:prstGeom prst="rect">
            <a:avLst/>
          </a:prstGeom>
          <a:noFill/>
        </p:spPr>
        <p:txBody>
          <a:bodyPr wrap="square" rtlCol="0">
            <a:spAutoFit/>
          </a:bodyPr>
          <a:lstStyle/>
          <a:p>
            <a:r>
              <a:rPr lang="en-US" dirty="0" smtClean="0"/>
              <a:t>Relaxation</a:t>
            </a:r>
            <a:endParaRPr lang="en-US" dirty="0"/>
          </a:p>
        </p:txBody>
      </p:sp>
      <p:sp>
        <p:nvSpPr>
          <p:cNvPr id="43" name="TextBox 42"/>
          <p:cNvSpPr txBox="1"/>
          <p:nvPr/>
        </p:nvSpPr>
        <p:spPr>
          <a:xfrm>
            <a:off x="7636512" y="533400"/>
            <a:ext cx="1335622" cy="461665"/>
          </a:xfrm>
          <a:prstGeom prst="rect">
            <a:avLst/>
          </a:prstGeom>
          <a:noFill/>
        </p:spPr>
        <p:txBody>
          <a:bodyPr wrap="none" rtlCol="0">
            <a:spAutoFit/>
          </a:bodyPr>
          <a:lstStyle/>
          <a:p>
            <a:r>
              <a:rPr lang="en-US" sz="2400" dirty="0" smtClean="0">
                <a:sym typeface="Symbol"/>
              </a:rPr>
              <a:t>=e </a:t>
            </a:r>
            <a:r>
              <a:rPr lang="en-US" sz="2400" baseline="30000" dirty="0" err="1" smtClean="0">
                <a:sym typeface="Symbol"/>
              </a:rPr>
              <a:t>i</a:t>
            </a:r>
            <a:r>
              <a:rPr lang="en-US" sz="2400" baseline="30000" dirty="0" smtClean="0">
                <a:sym typeface="Symbol"/>
              </a:rPr>
              <a:t> </a:t>
            </a:r>
            <a:r>
              <a:rPr lang="en-US" sz="2400" baseline="30000" dirty="0" smtClean="0">
                <a:latin typeface="Cambria Math"/>
                <a:ea typeface="Cambria Math"/>
                <a:sym typeface="Symbol"/>
              </a:rPr>
              <a:t>𝜙(x)</a:t>
            </a:r>
            <a:endParaRPr lang="en-US" sz="2400" baseline="30000" dirty="0"/>
          </a:p>
        </p:txBody>
      </p:sp>
      <p:cxnSp>
        <p:nvCxnSpPr>
          <p:cNvPr id="45" name="Straight Arrow Connector 44"/>
          <p:cNvCxnSpPr/>
          <p:nvPr/>
        </p:nvCxnSpPr>
        <p:spPr>
          <a:xfrm flipV="1">
            <a:off x="6052782" y="1330191"/>
            <a:ext cx="0" cy="970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5824182" y="2057400"/>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671782" y="1482591"/>
            <a:ext cx="304892" cy="369332"/>
          </a:xfrm>
          <a:prstGeom prst="rect">
            <a:avLst/>
          </a:prstGeom>
          <a:noFill/>
        </p:spPr>
        <p:txBody>
          <a:bodyPr wrap="none" rtlCol="0">
            <a:spAutoFit/>
          </a:bodyPr>
          <a:lstStyle/>
          <a:p>
            <a:r>
              <a:rPr lang="en-US" dirty="0" smtClean="0">
                <a:sym typeface="Symbol"/>
              </a:rPr>
              <a:t></a:t>
            </a:r>
            <a:endParaRPr lang="en-US" dirty="0"/>
          </a:p>
        </p:txBody>
      </p:sp>
      <p:sp>
        <p:nvSpPr>
          <p:cNvPr id="56" name="TextBox 55"/>
          <p:cNvSpPr txBox="1"/>
          <p:nvPr/>
        </p:nvSpPr>
        <p:spPr>
          <a:xfrm>
            <a:off x="8491182" y="1875259"/>
            <a:ext cx="304892" cy="369332"/>
          </a:xfrm>
          <a:prstGeom prst="rect">
            <a:avLst/>
          </a:prstGeom>
          <a:noFill/>
        </p:spPr>
        <p:txBody>
          <a:bodyPr wrap="none" rtlCol="0">
            <a:spAutoFit/>
          </a:bodyPr>
          <a:lstStyle/>
          <a:p>
            <a:r>
              <a:rPr lang="en-US" dirty="0" smtClean="0">
                <a:sym typeface="Symbol"/>
              </a:rPr>
              <a:t>x</a:t>
            </a:r>
            <a:endParaRPr lang="en-US" dirty="0"/>
          </a:p>
        </p:txBody>
      </p:sp>
      <p:cxnSp>
        <p:nvCxnSpPr>
          <p:cNvPr id="57" name="Straight Arrow Connector 56"/>
          <p:cNvCxnSpPr/>
          <p:nvPr/>
        </p:nvCxnSpPr>
        <p:spPr>
          <a:xfrm flipV="1">
            <a:off x="6052782" y="2526268"/>
            <a:ext cx="0" cy="970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824182" y="3288268"/>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671782" y="2678668"/>
            <a:ext cx="304892" cy="369332"/>
          </a:xfrm>
          <a:prstGeom prst="rect">
            <a:avLst/>
          </a:prstGeom>
          <a:noFill/>
        </p:spPr>
        <p:txBody>
          <a:bodyPr wrap="none" rtlCol="0">
            <a:spAutoFit/>
          </a:bodyPr>
          <a:lstStyle/>
          <a:p>
            <a:r>
              <a:rPr lang="en-US" dirty="0" smtClean="0">
                <a:sym typeface="Symbol"/>
              </a:rPr>
              <a:t></a:t>
            </a:r>
            <a:endParaRPr lang="en-US" dirty="0"/>
          </a:p>
        </p:txBody>
      </p:sp>
      <p:sp>
        <p:nvSpPr>
          <p:cNvPr id="60" name="TextBox 59"/>
          <p:cNvSpPr txBox="1"/>
          <p:nvPr/>
        </p:nvSpPr>
        <p:spPr>
          <a:xfrm>
            <a:off x="8491182" y="3071336"/>
            <a:ext cx="304892" cy="369332"/>
          </a:xfrm>
          <a:prstGeom prst="rect">
            <a:avLst/>
          </a:prstGeom>
          <a:noFill/>
        </p:spPr>
        <p:txBody>
          <a:bodyPr wrap="none" rtlCol="0">
            <a:spAutoFit/>
          </a:bodyPr>
          <a:lstStyle/>
          <a:p>
            <a:r>
              <a:rPr lang="en-US" dirty="0" smtClean="0">
                <a:sym typeface="Symbol"/>
              </a:rPr>
              <a:t>x</a:t>
            </a:r>
            <a:endParaRPr lang="en-US" dirty="0"/>
          </a:p>
        </p:txBody>
      </p:sp>
      <p:cxnSp>
        <p:nvCxnSpPr>
          <p:cNvPr id="61" name="Straight Arrow Connector 60"/>
          <p:cNvCxnSpPr/>
          <p:nvPr/>
        </p:nvCxnSpPr>
        <p:spPr>
          <a:xfrm flipV="1">
            <a:off x="6052690" y="3618468"/>
            <a:ext cx="0" cy="970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5824090" y="4380468"/>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671690" y="3770868"/>
            <a:ext cx="304892" cy="369332"/>
          </a:xfrm>
          <a:prstGeom prst="rect">
            <a:avLst/>
          </a:prstGeom>
          <a:noFill/>
        </p:spPr>
        <p:txBody>
          <a:bodyPr wrap="none" rtlCol="0">
            <a:spAutoFit/>
          </a:bodyPr>
          <a:lstStyle/>
          <a:p>
            <a:r>
              <a:rPr lang="en-US" dirty="0" smtClean="0">
                <a:sym typeface="Symbol"/>
              </a:rPr>
              <a:t></a:t>
            </a:r>
            <a:endParaRPr lang="en-US" dirty="0"/>
          </a:p>
        </p:txBody>
      </p:sp>
      <p:sp>
        <p:nvSpPr>
          <p:cNvPr id="64" name="TextBox 63"/>
          <p:cNvSpPr txBox="1"/>
          <p:nvPr/>
        </p:nvSpPr>
        <p:spPr>
          <a:xfrm>
            <a:off x="8491090" y="4163536"/>
            <a:ext cx="304892" cy="369332"/>
          </a:xfrm>
          <a:prstGeom prst="rect">
            <a:avLst/>
          </a:prstGeom>
          <a:noFill/>
        </p:spPr>
        <p:txBody>
          <a:bodyPr wrap="none" rtlCol="0">
            <a:spAutoFit/>
          </a:bodyPr>
          <a:lstStyle/>
          <a:p>
            <a:r>
              <a:rPr lang="en-US" dirty="0" smtClean="0">
                <a:sym typeface="Symbol"/>
              </a:rPr>
              <a:t>x</a:t>
            </a:r>
            <a:endParaRPr lang="en-US" dirty="0"/>
          </a:p>
        </p:txBody>
      </p:sp>
      <p:cxnSp>
        <p:nvCxnSpPr>
          <p:cNvPr id="65" name="Straight Arrow Connector 64"/>
          <p:cNvCxnSpPr/>
          <p:nvPr/>
        </p:nvCxnSpPr>
        <p:spPr>
          <a:xfrm flipV="1">
            <a:off x="6052690" y="4913867"/>
            <a:ext cx="0" cy="970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5824090" y="5675867"/>
            <a:ext cx="2590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671690" y="5066267"/>
            <a:ext cx="304892" cy="369332"/>
          </a:xfrm>
          <a:prstGeom prst="rect">
            <a:avLst/>
          </a:prstGeom>
          <a:noFill/>
        </p:spPr>
        <p:txBody>
          <a:bodyPr wrap="none" rtlCol="0">
            <a:spAutoFit/>
          </a:bodyPr>
          <a:lstStyle/>
          <a:p>
            <a:r>
              <a:rPr lang="en-US" dirty="0" smtClean="0">
                <a:sym typeface="Symbol"/>
              </a:rPr>
              <a:t></a:t>
            </a:r>
            <a:endParaRPr lang="en-US" dirty="0"/>
          </a:p>
        </p:txBody>
      </p:sp>
      <p:sp>
        <p:nvSpPr>
          <p:cNvPr id="68" name="TextBox 67"/>
          <p:cNvSpPr txBox="1"/>
          <p:nvPr/>
        </p:nvSpPr>
        <p:spPr>
          <a:xfrm>
            <a:off x="8491090" y="5458935"/>
            <a:ext cx="304892" cy="369332"/>
          </a:xfrm>
          <a:prstGeom prst="rect">
            <a:avLst/>
          </a:prstGeom>
          <a:noFill/>
        </p:spPr>
        <p:txBody>
          <a:bodyPr wrap="none" rtlCol="0">
            <a:spAutoFit/>
          </a:bodyPr>
          <a:lstStyle/>
          <a:p>
            <a:r>
              <a:rPr lang="en-US" dirty="0" smtClean="0">
                <a:sym typeface="Symbol"/>
              </a:rPr>
              <a:t>x</a:t>
            </a:r>
            <a:endParaRPr lang="en-US" dirty="0"/>
          </a:p>
        </p:txBody>
      </p:sp>
      <p:sp>
        <p:nvSpPr>
          <p:cNvPr id="69" name="Freeform 68"/>
          <p:cNvSpPr/>
          <p:nvPr/>
        </p:nvSpPr>
        <p:spPr>
          <a:xfrm>
            <a:off x="5986818" y="1643686"/>
            <a:ext cx="2402006" cy="41347"/>
          </a:xfrm>
          <a:custGeom>
            <a:avLst/>
            <a:gdLst>
              <a:gd name="connsiteX0" fmla="*/ 0 w 2402006"/>
              <a:gd name="connsiteY0" fmla="*/ 27699 h 41347"/>
              <a:gd name="connsiteX1" fmla="*/ 655092 w 2402006"/>
              <a:gd name="connsiteY1" fmla="*/ 14051 h 41347"/>
              <a:gd name="connsiteX2" fmla="*/ 968991 w 2402006"/>
              <a:gd name="connsiteY2" fmla="*/ 404 h 41347"/>
              <a:gd name="connsiteX3" fmla="*/ 1392071 w 2402006"/>
              <a:gd name="connsiteY3" fmla="*/ 14051 h 41347"/>
              <a:gd name="connsiteX4" fmla="*/ 1746913 w 2402006"/>
              <a:gd name="connsiteY4" fmla="*/ 41347 h 41347"/>
              <a:gd name="connsiteX5" fmla="*/ 1828800 w 2402006"/>
              <a:gd name="connsiteY5" fmla="*/ 27699 h 41347"/>
              <a:gd name="connsiteX6" fmla="*/ 2142698 w 2402006"/>
              <a:gd name="connsiteY6" fmla="*/ 14051 h 41347"/>
              <a:gd name="connsiteX7" fmla="*/ 2402006 w 2402006"/>
              <a:gd name="connsiteY7" fmla="*/ 404 h 4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2006" h="41347">
                <a:moveTo>
                  <a:pt x="0" y="27699"/>
                </a:moveTo>
                <a:lnTo>
                  <a:pt x="655092" y="14051"/>
                </a:lnTo>
                <a:cubicBezTo>
                  <a:pt x="759782" y="11102"/>
                  <a:pt x="864259" y="404"/>
                  <a:pt x="968991" y="404"/>
                </a:cubicBezTo>
                <a:cubicBezTo>
                  <a:pt x="1110091" y="404"/>
                  <a:pt x="1251044" y="9502"/>
                  <a:pt x="1392071" y="14051"/>
                </a:cubicBezTo>
                <a:cubicBezTo>
                  <a:pt x="1533387" y="34239"/>
                  <a:pt x="1562852" y="41347"/>
                  <a:pt x="1746913" y="41347"/>
                </a:cubicBezTo>
                <a:cubicBezTo>
                  <a:pt x="1774585" y="41347"/>
                  <a:pt x="1801193" y="29603"/>
                  <a:pt x="1828800" y="27699"/>
                </a:cubicBezTo>
                <a:cubicBezTo>
                  <a:pt x="1933283" y="20493"/>
                  <a:pt x="2038065" y="18600"/>
                  <a:pt x="2142698" y="14051"/>
                </a:cubicBezTo>
                <a:cubicBezTo>
                  <a:pt x="2319916" y="-3670"/>
                  <a:pt x="2233456" y="404"/>
                  <a:pt x="2402006" y="404"/>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70"/>
          <p:cNvSpPr/>
          <p:nvPr/>
        </p:nvSpPr>
        <p:spPr>
          <a:xfrm>
            <a:off x="5986818" y="2838903"/>
            <a:ext cx="2347415" cy="109182"/>
          </a:xfrm>
          <a:custGeom>
            <a:avLst/>
            <a:gdLst>
              <a:gd name="connsiteX0" fmla="*/ 0 w 2347415"/>
              <a:gd name="connsiteY0" fmla="*/ 109182 h 109182"/>
              <a:gd name="connsiteX1" fmla="*/ 68239 w 2347415"/>
              <a:gd name="connsiteY1" fmla="*/ 95534 h 109182"/>
              <a:gd name="connsiteX2" fmla="*/ 150125 w 2347415"/>
              <a:gd name="connsiteY2" fmla="*/ 81886 h 109182"/>
              <a:gd name="connsiteX3" fmla="*/ 191068 w 2347415"/>
              <a:gd name="connsiteY3" fmla="*/ 68239 h 109182"/>
              <a:gd name="connsiteX4" fmla="*/ 286603 w 2347415"/>
              <a:gd name="connsiteY4" fmla="*/ 54591 h 109182"/>
              <a:gd name="connsiteX5" fmla="*/ 477671 w 2347415"/>
              <a:gd name="connsiteY5" fmla="*/ 54591 h 109182"/>
              <a:gd name="connsiteX6" fmla="*/ 600501 w 2347415"/>
              <a:gd name="connsiteY6" fmla="*/ 68239 h 109182"/>
              <a:gd name="connsiteX7" fmla="*/ 655092 w 2347415"/>
              <a:gd name="connsiteY7" fmla="*/ 81886 h 109182"/>
              <a:gd name="connsiteX8" fmla="*/ 1160060 w 2347415"/>
              <a:gd name="connsiteY8" fmla="*/ 81886 h 109182"/>
              <a:gd name="connsiteX9" fmla="*/ 1241946 w 2347415"/>
              <a:gd name="connsiteY9" fmla="*/ 54591 h 109182"/>
              <a:gd name="connsiteX10" fmla="*/ 1323833 w 2347415"/>
              <a:gd name="connsiteY10" fmla="*/ 0 h 109182"/>
              <a:gd name="connsiteX11" fmla="*/ 1651379 w 2347415"/>
              <a:gd name="connsiteY11" fmla="*/ 40943 h 109182"/>
              <a:gd name="connsiteX12" fmla="*/ 1774209 w 2347415"/>
              <a:gd name="connsiteY12" fmla="*/ 81886 h 109182"/>
              <a:gd name="connsiteX13" fmla="*/ 1815152 w 2347415"/>
              <a:gd name="connsiteY13" fmla="*/ 95534 h 109182"/>
              <a:gd name="connsiteX14" fmla="*/ 1965277 w 2347415"/>
              <a:gd name="connsiteY14" fmla="*/ 81886 h 109182"/>
              <a:gd name="connsiteX15" fmla="*/ 2006221 w 2347415"/>
              <a:gd name="connsiteY15" fmla="*/ 68239 h 109182"/>
              <a:gd name="connsiteX16" fmla="*/ 2074460 w 2347415"/>
              <a:gd name="connsiteY16" fmla="*/ 54591 h 109182"/>
              <a:gd name="connsiteX17" fmla="*/ 2115403 w 2347415"/>
              <a:gd name="connsiteY17" fmla="*/ 40943 h 109182"/>
              <a:gd name="connsiteX18" fmla="*/ 2306471 w 2347415"/>
              <a:gd name="connsiteY18" fmla="*/ 13648 h 109182"/>
              <a:gd name="connsiteX19" fmla="*/ 2347415 w 2347415"/>
              <a:gd name="connsiteY19" fmla="*/ 0 h 10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7415" h="109182">
                <a:moveTo>
                  <a:pt x="0" y="109182"/>
                </a:moveTo>
                <a:lnTo>
                  <a:pt x="68239" y="95534"/>
                </a:lnTo>
                <a:cubicBezTo>
                  <a:pt x="95464" y="90584"/>
                  <a:pt x="123112" y="87889"/>
                  <a:pt x="150125" y="81886"/>
                </a:cubicBezTo>
                <a:cubicBezTo>
                  <a:pt x="164168" y="78765"/>
                  <a:pt x="176962" y="71060"/>
                  <a:pt x="191068" y="68239"/>
                </a:cubicBezTo>
                <a:cubicBezTo>
                  <a:pt x="222612" y="61930"/>
                  <a:pt x="254758" y="59140"/>
                  <a:pt x="286603" y="54591"/>
                </a:cubicBezTo>
                <a:cubicBezTo>
                  <a:pt x="374228" y="25382"/>
                  <a:pt x="316669" y="38491"/>
                  <a:pt x="477671" y="54591"/>
                </a:cubicBezTo>
                <a:cubicBezTo>
                  <a:pt x="518662" y="58690"/>
                  <a:pt x="559558" y="63690"/>
                  <a:pt x="600501" y="68239"/>
                </a:cubicBezTo>
                <a:cubicBezTo>
                  <a:pt x="618698" y="72788"/>
                  <a:pt x="636500" y="79407"/>
                  <a:pt x="655092" y="81886"/>
                </a:cubicBezTo>
                <a:cubicBezTo>
                  <a:pt x="856922" y="108796"/>
                  <a:pt x="910900" y="91469"/>
                  <a:pt x="1160060" y="81886"/>
                </a:cubicBezTo>
                <a:cubicBezTo>
                  <a:pt x="1187355" y="72788"/>
                  <a:pt x="1218006" y="70551"/>
                  <a:pt x="1241946" y="54591"/>
                </a:cubicBezTo>
                <a:lnTo>
                  <a:pt x="1323833" y="0"/>
                </a:lnTo>
                <a:cubicBezTo>
                  <a:pt x="1598211" y="15244"/>
                  <a:pt x="1491691" y="-12286"/>
                  <a:pt x="1651379" y="40943"/>
                </a:cubicBezTo>
                <a:lnTo>
                  <a:pt x="1774209" y="81886"/>
                </a:lnTo>
                <a:lnTo>
                  <a:pt x="1815152" y="95534"/>
                </a:lnTo>
                <a:cubicBezTo>
                  <a:pt x="1865194" y="90985"/>
                  <a:pt x="1915534" y="88992"/>
                  <a:pt x="1965277" y="81886"/>
                </a:cubicBezTo>
                <a:cubicBezTo>
                  <a:pt x="1979519" y="79852"/>
                  <a:pt x="1992264" y="71728"/>
                  <a:pt x="2006221" y="68239"/>
                </a:cubicBezTo>
                <a:cubicBezTo>
                  <a:pt x="2028725" y="62613"/>
                  <a:pt x="2051956" y="60217"/>
                  <a:pt x="2074460" y="54591"/>
                </a:cubicBezTo>
                <a:cubicBezTo>
                  <a:pt x="2088416" y="51102"/>
                  <a:pt x="2101360" y="44064"/>
                  <a:pt x="2115403" y="40943"/>
                </a:cubicBezTo>
                <a:cubicBezTo>
                  <a:pt x="2166009" y="29697"/>
                  <a:pt x="2259242" y="19551"/>
                  <a:pt x="2306471" y="13648"/>
                </a:cubicBezTo>
                <a:lnTo>
                  <a:pt x="2347415" y="0"/>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71"/>
          <p:cNvSpPr/>
          <p:nvPr/>
        </p:nvSpPr>
        <p:spPr>
          <a:xfrm>
            <a:off x="5991367" y="3847068"/>
            <a:ext cx="2347415" cy="271847"/>
          </a:xfrm>
          <a:custGeom>
            <a:avLst/>
            <a:gdLst>
              <a:gd name="connsiteX0" fmla="*/ 0 w 2347415"/>
              <a:gd name="connsiteY0" fmla="*/ 109182 h 109182"/>
              <a:gd name="connsiteX1" fmla="*/ 68239 w 2347415"/>
              <a:gd name="connsiteY1" fmla="*/ 95534 h 109182"/>
              <a:gd name="connsiteX2" fmla="*/ 150125 w 2347415"/>
              <a:gd name="connsiteY2" fmla="*/ 81886 h 109182"/>
              <a:gd name="connsiteX3" fmla="*/ 191068 w 2347415"/>
              <a:gd name="connsiteY3" fmla="*/ 68239 h 109182"/>
              <a:gd name="connsiteX4" fmla="*/ 286603 w 2347415"/>
              <a:gd name="connsiteY4" fmla="*/ 54591 h 109182"/>
              <a:gd name="connsiteX5" fmla="*/ 477671 w 2347415"/>
              <a:gd name="connsiteY5" fmla="*/ 54591 h 109182"/>
              <a:gd name="connsiteX6" fmla="*/ 600501 w 2347415"/>
              <a:gd name="connsiteY6" fmla="*/ 68239 h 109182"/>
              <a:gd name="connsiteX7" fmla="*/ 655092 w 2347415"/>
              <a:gd name="connsiteY7" fmla="*/ 81886 h 109182"/>
              <a:gd name="connsiteX8" fmla="*/ 1160060 w 2347415"/>
              <a:gd name="connsiteY8" fmla="*/ 81886 h 109182"/>
              <a:gd name="connsiteX9" fmla="*/ 1241946 w 2347415"/>
              <a:gd name="connsiteY9" fmla="*/ 54591 h 109182"/>
              <a:gd name="connsiteX10" fmla="*/ 1323833 w 2347415"/>
              <a:gd name="connsiteY10" fmla="*/ 0 h 109182"/>
              <a:gd name="connsiteX11" fmla="*/ 1651379 w 2347415"/>
              <a:gd name="connsiteY11" fmla="*/ 40943 h 109182"/>
              <a:gd name="connsiteX12" fmla="*/ 1774209 w 2347415"/>
              <a:gd name="connsiteY12" fmla="*/ 81886 h 109182"/>
              <a:gd name="connsiteX13" fmla="*/ 1815152 w 2347415"/>
              <a:gd name="connsiteY13" fmla="*/ 95534 h 109182"/>
              <a:gd name="connsiteX14" fmla="*/ 1965277 w 2347415"/>
              <a:gd name="connsiteY14" fmla="*/ 81886 h 109182"/>
              <a:gd name="connsiteX15" fmla="*/ 2006221 w 2347415"/>
              <a:gd name="connsiteY15" fmla="*/ 68239 h 109182"/>
              <a:gd name="connsiteX16" fmla="*/ 2074460 w 2347415"/>
              <a:gd name="connsiteY16" fmla="*/ 54591 h 109182"/>
              <a:gd name="connsiteX17" fmla="*/ 2115403 w 2347415"/>
              <a:gd name="connsiteY17" fmla="*/ 40943 h 109182"/>
              <a:gd name="connsiteX18" fmla="*/ 2306471 w 2347415"/>
              <a:gd name="connsiteY18" fmla="*/ 13648 h 109182"/>
              <a:gd name="connsiteX19" fmla="*/ 2347415 w 2347415"/>
              <a:gd name="connsiteY19" fmla="*/ 0 h 10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7415" h="109182">
                <a:moveTo>
                  <a:pt x="0" y="109182"/>
                </a:moveTo>
                <a:lnTo>
                  <a:pt x="68239" y="95534"/>
                </a:lnTo>
                <a:cubicBezTo>
                  <a:pt x="95464" y="90584"/>
                  <a:pt x="123112" y="87889"/>
                  <a:pt x="150125" y="81886"/>
                </a:cubicBezTo>
                <a:cubicBezTo>
                  <a:pt x="164168" y="78765"/>
                  <a:pt x="176962" y="71060"/>
                  <a:pt x="191068" y="68239"/>
                </a:cubicBezTo>
                <a:cubicBezTo>
                  <a:pt x="222612" y="61930"/>
                  <a:pt x="254758" y="59140"/>
                  <a:pt x="286603" y="54591"/>
                </a:cubicBezTo>
                <a:cubicBezTo>
                  <a:pt x="374228" y="25382"/>
                  <a:pt x="316669" y="38491"/>
                  <a:pt x="477671" y="54591"/>
                </a:cubicBezTo>
                <a:cubicBezTo>
                  <a:pt x="518662" y="58690"/>
                  <a:pt x="559558" y="63690"/>
                  <a:pt x="600501" y="68239"/>
                </a:cubicBezTo>
                <a:cubicBezTo>
                  <a:pt x="618698" y="72788"/>
                  <a:pt x="636500" y="79407"/>
                  <a:pt x="655092" y="81886"/>
                </a:cubicBezTo>
                <a:cubicBezTo>
                  <a:pt x="856922" y="108796"/>
                  <a:pt x="910900" y="91469"/>
                  <a:pt x="1160060" y="81886"/>
                </a:cubicBezTo>
                <a:cubicBezTo>
                  <a:pt x="1187355" y="72788"/>
                  <a:pt x="1218006" y="70551"/>
                  <a:pt x="1241946" y="54591"/>
                </a:cubicBezTo>
                <a:lnTo>
                  <a:pt x="1323833" y="0"/>
                </a:lnTo>
                <a:cubicBezTo>
                  <a:pt x="1598211" y="15244"/>
                  <a:pt x="1491691" y="-12286"/>
                  <a:pt x="1651379" y="40943"/>
                </a:cubicBezTo>
                <a:lnTo>
                  <a:pt x="1774209" y="81886"/>
                </a:lnTo>
                <a:lnTo>
                  <a:pt x="1815152" y="95534"/>
                </a:lnTo>
                <a:cubicBezTo>
                  <a:pt x="1865194" y="90985"/>
                  <a:pt x="1915534" y="88992"/>
                  <a:pt x="1965277" y="81886"/>
                </a:cubicBezTo>
                <a:cubicBezTo>
                  <a:pt x="1979519" y="79852"/>
                  <a:pt x="1992264" y="71728"/>
                  <a:pt x="2006221" y="68239"/>
                </a:cubicBezTo>
                <a:cubicBezTo>
                  <a:pt x="2028725" y="62613"/>
                  <a:pt x="2051956" y="60217"/>
                  <a:pt x="2074460" y="54591"/>
                </a:cubicBezTo>
                <a:cubicBezTo>
                  <a:pt x="2088416" y="51102"/>
                  <a:pt x="2101360" y="44064"/>
                  <a:pt x="2115403" y="40943"/>
                </a:cubicBezTo>
                <a:cubicBezTo>
                  <a:pt x="2166009" y="29697"/>
                  <a:pt x="2259242" y="19551"/>
                  <a:pt x="2306471" y="13648"/>
                </a:cubicBezTo>
                <a:lnTo>
                  <a:pt x="2347415" y="0"/>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Freeform 90"/>
          <p:cNvSpPr/>
          <p:nvPr/>
        </p:nvSpPr>
        <p:spPr>
          <a:xfrm>
            <a:off x="5953512" y="4724400"/>
            <a:ext cx="2248250" cy="721470"/>
          </a:xfrm>
          <a:custGeom>
            <a:avLst/>
            <a:gdLst>
              <a:gd name="connsiteX0" fmla="*/ 0 w 2248250"/>
              <a:gd name="connsiteY0" fmla="*/ 218114 h 310393"/>
              <a:gd name="connsiteX1" fmla="*/ 41945 w 2248250"/>
              <a:gd name="connsiteY1" fmla="*/ 201336 h 310393"/>
              <a:gd name="connsiteX2" fmla="*/ 67112 w 2248250"/>
              <a:gd name="connsiteY2" fmla="*/ 192947 h 310393"/>
              <a:gd name="connsiteX3" fmla="*/ 92279 w 2248250"/>
              <a:gd name="connsiteY3" fmla="*/ 176169 h 310393"/>
              <a:gd name="connsiteX4" fmla="*/ 176169 w 2248250"/>
              <a:gd name="connsiteY4" fmla="*/ 151002 h 310393"/>
              <a:gd name="connsiteX5" fmla="*/ 226503 w 2248250"/>
              <a:gd name="connsiteY5" fmla="*/ 117446 h 310393"/>
              <a:gd name="connsiteX6" fmla="*/ 251670 w 2248250"/>
              <a:gd name="connsiteY6" fmla="*/ 100668 h 310393"/>
              <a:gd name="connsiteX7" fmla="*/ 276837 w 2248250"/>
              <a:gd name="connsiteY7" fmla="*/ 83890 h 310393"/>
              <a:gd name="connsiteX8" fmla="*/ 327171 w 2248250"/>
              <a:gd name="connsiteY8" fmla="*/ 67112 h 310393"/>
              <a:gd name="connsiteX9" fmla="*/ 436228 w 2248250"/>
              <a:gd name="connsiteY9" fmla="*/ 92279 h 310393"/>
              <a:gd name="connsiteX10" fmla="*/ 511729 w 2248250"/>
              <a:gd name="connsiteY10" fmla="*/ 134224 h 310393"/>
              <a:gd name="connsiteX11" fmla="*/ 553674 w 2248250"/>
              <a:gd name="connsiteY11" fmla="*/ 167780 h 310393"/>
              <a:gd name="connsiteX12" fmla="*/ 604008 w 2248250"/>
              <a:gd name="connsiteY12" fmla="*/ 201336 h 310393"/>
              <a:gd name="connsiteX13" fmla="*/ 654342 w 2248250"/>
              <a:gd name="connsiteY13" fmla="*/ 218114 h 310393"/>
              <a:gd name="connsiteX14" fmla="*/ 679509 w 2248250"/>
              <a:gd name="connsiteY14" fmla="*/ 226503 h 310393"/>
              <a:gd name="connsiteX15" fmla="*/ 729842 w 2248250"/>
              <a:gd name="connsiteY15" fmla="*/ 260059 h 310393"/>
              <a:gd name="connsiteX16" fmla="*/ 805343 w 2248250"/>
              <a:gd name="connsiteY16" fmla="*/ 293615 h 310393"/>
              <a:gd name="connsiteX17" fmla="*/ 830510 w 2248250"/>
              <a:gd name="connsiteY17" fmla="*/ 302004 h 310393"/>
              <a:gd name="connsiteX18" fmla="*/ 855677 w 2248250"/>
              <a:gd name="connsiteY18" fmla="*/ 310393 h 310393"/>
              <a:gd name="connsiteX19" fmla="*/ 973123 w 2248250"/>
              <a:gd name="connsiteY19" fmla="*/ 285226 h 310393"/>
              <a:gd name="connsiteX20" fmla="*/ 1023457 w 2248250"/>
              <a:gd name="connsiteY20" fmla="*/ 251670 h 310393"/>
              <a:gd name="connsiteX21" fmla="*/ 1048624 w 2248250"/>
              <a:gd name="connsiteY21" fmla="*/ 234892 h 310393"/>
              <a:gd name="connsiteX22" fmla="*/ 1124125 w 2248250"/>
              <a:gd name="connsiteY22" fmla="*/ 176169 h 310393"/>
              <a:gd name="connsiteX23" fmla="*/ 1149292 w 2248250"/>
              <a:gd name="connsiteY23" fmla="*/ 167780 h 310393"/>
              <a:gd name="connsiteX24" fmla="*/ 1224793 w 2248250"/>
              <a:gd name="connsiteY24" fmla="*/ 100668 h 310393"/>
              <a:gd name="connsiteX25" fmla="*/ 1249960 w 2248250"/>
              <a:gd name="connsiteY25" fmla="*/ 92279 h 310393"/>
              <a:gd name="connsiteX26" fmla="*/ 1275127 w 2248250"/>
              <a:gd name="connsiteY26" fmla="*/ 75501 h 310393"/>
              <a:gd name="connsiteX27" fmla="*/ 1325461 w 2248250"/>
              <a:gd name="connsiteY27" fmla="*/ 50334 h 310393"/>
              <a:gd name="connsiteX28" fmla="*/ 1342239 w 2248250"/>
              <a:gd name="connsiteY28" fmla="*/ 25167 h 310393"/>
              <a:gd name="connsiteX29" fmla="*/ 1367406 w 2248250"/>
              <a:gd name="connsiteY29" fmla="*/ 16778 h 310393"/>
              <a:gd name="connsiteX30" fmla="*/ 1392573 w 2248250"/>
              <a:gd name="connsiteY30" fmla="*/ 0 h 310393"/>
              <a:gd name="connsiteX31" fmla="*/ 1468074 w 2248250"/>
              <a:gd name="connsiteY31" fmla="*/ 16778 h 310393"/>
              <a:gd name="connsiteX32" fmla="*/ 1484852 w 2248250"/>
              <a:gd name="connsiteY32" fmla="*/ 41945 h 310393"/>
              <a:gd name="connsiteX33" fmla="*/ 1510019 w 2248250"/>
              <a:gd name="connsiteY33" fmla="*/ 50334 h 310393"/>
              <a:gd name="connsiteX34" fmla="*/ 1560353 w 2248250"/>
              <a:gd name="connsiteY34" fmla="*/ 83890 h 310393"/>
              <a:gd name="connsiteX35" fmla="*/ 1610687 w 2248250"/>
              <a:gd name="connsiteY35" fmla="*/ 125835 h 310393"/>
              <a:gd name="connsiteX36" fmla="*/ 1635853 w 2248250"/>
              <a:gd name="connsiteY36" fmla="*/ 134224 h 310393"/>
              <a:gd name="connsiteX37" fmla="*/ 1686187 w 2248250"/>
              <a:gd name="connsiteY37" fmla="*/ 176169 h 310393"/>
              <a:gd name="connsiteX38" fmla="*/ 1736521 w 2248250"/>
              <a:gd name="connsiteY38" fmla="*/ 209725 h 310393"/>
              <a:gd name="connsiteX39" fmla="*/ 1753299 w 2248250"/>
              <a:gd name="connsiteY39" fmla="*/ 234892 h 310393"/>
              <a:gd name="connsiteX40" fmla="*/ 1803633 w 2248250"/>
              <a:gd name="connsiteY40" fmla="*/ 251670 h 310393"/>
              <a:gd name="connsiteX41" fmla="*/ 1853967 w 2248250"/>
              <a:gd name="connsiteY41" fmla="*/ 285226 h 310393"/>
              <a:gd name="connsiteX42" fmla="*/ 1904301 w 2248250"/>
              <a:gd name="connsiteY42" fmla="*/ 302004 h 310393"/>
              <a:gd name="connsiteX43" fmla="*/ 1946246 w 2248250"/>
              <a:gd name="connsiteY43" fmla="*/ 293615 h 310393"/>
              <a:gd name="connsiteX44" fmla="*/ 1988191 w 2248250"/>
              <a:gd name="connsiteY44" fmla="*/ 251670 h 310393"/>
              <a:gd name="connsiteX45" fmla="*/ 2038525 w 2248250"/>
              <a:gd name="connsiteY45" fmla="*/ 201336 h 310393"/>
              <a:gd name="connsiteX46" fmla="*/ 2088859 w 2248250"/>
              <a:gd name="connsiteY46" fmla="*/ 167780 h 310393"/>
              <a:gd name="connsiteX47" fmla="*/ 2139193 w 2248250"/>
              <a:gd name="connsiteY47" fmla="*/ 134224 h 310393"/>
              <a:gd name="connsiteX48" fmla="*/ 2164360 w 2248250"/>
              <a:gd name="connsiteY48" fmla="*/ 117446 h 310393"/>
              <a:gd name="connsiteX49" fmla="*/ 2206305 w 2248250"/>
              <a:gd name="connsiteY49" fmla="*/ 67112 h 310393"/>
              <a:gd name="connsiteX50" fmla="*/ 2223083 w 2248250"/>
              <a:gd name="connsiteY50" fmla="*/ 41945 h 310393"/>
              <a:gd name="connsiteX51" fmla="*/ 2248250 w 2248250"/>
              <a:gd name="connsiteY51" fmla="*/ 33556 h 31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48250" h="310393">
                <a:moveTo>
                  <a:pt x="0" y="218114"/>
                </a:moveTo>
                <a:cubicBezTo>
                  <a:pt x="13982" y="212521"/>
                  <a:pt x="27845" y="206623"/>
                  <a:pt x="41945" y="201336"/>
                </a:cubicBezTo>
                <a:cubicBezTo>
                  <a:pt x="50225" y="198231"/>
                  <a:pt x="59203" y="196902"/>
                  <a:pt x="67112" y="192947"/>
                </a:cubicBezTo>
                <a:cubicBezTo>
                  <a:pt x="76130" y="188438"/>
                  <a:pt x="83012" y="180141"/>
                  <a:pt x="92279" y="176169"/>
                </a:cubicBezTo>
                <a:cubicBezTo>
                  <a:pt x="125105" y="162101"/>
                  <a:pt x="142335" y="173558"/>
                  <a:pt x="176169" y="151002"/>
                </a:cubicBezTo>
                <a:lnTo>
                  <a:pt x="226503" y="117446"/>
                </a:lnTo>
                <a:lnTo>
                  <a:pt x="251670" y="100668"/>
                </a:lnTo>
                <a:cubicBezTo>
                  <a:pt x="260059" y="95075"/>
                  <a:pt x="267272" y="87078"/>
                  <a:pt x="276837" y="83890"/>
                </a:cubicBezTo>
                <a:lnTo>
                  <a:pt x="327171" y="67112"/>
                </a:lnTo>
                <a:cubicBezTo>
                  <a:pt x="354244" y="70980"/>
                  <a:pt x="411104" y="75529"/>
                  <a:pt x="436228" y="92279"/>
                </a:cubicBezTo>
                <a:cubicBezTo>
                  <a:pt x="493920" y="130740"/>
                  <a:pt x="467432" y="119458"/>
                  <a:pt x="511729" y="134224"/>
                </a:cubicBezTo>
                <a:cubicBezTo>
                  <a:pt x="542730" y="180725"/>
                  <a:pt x="510770" y="143944"/>
                  <a:pt x="553674" y="167780"/>
                </a:cubicBezTo>
                <a:cubicBezTo>
                  <a:pt x="571301" y="177573"/>
                  <a:pt x="584878" y="194959"/>
                  <a:pt x="604008" y="201336"/>
                </a:cubicBezTo>
                <a:lnTo>
                  <a:pt x="654342" y="218114"/>
                </a:lnTo>
                <a:cubicBezTo>
                  <a:pt x="662731" y="220910"/>
                  <a:pt x="672151" y="221598"/>
                  <a:pt x="679509" y="226503"/>
                </a:cubicBezTo>
                <a:lnTo>
                  <a:pt x="729842" y="260059"/>
                </a:lnTo>
                <a:cubicBezTo>
                  <a:pt x="769723" y="286647"/>
                  <a:pt x="745446" y="273649"/>
                  <a:pt x="805343" y="293615"/>
                </a:cubicBezTo>
                <a:lnTo>
                  <a:pt x="830510" y="302004"/>
                </a:lnTo>
                <a:lnTo>
                  <a:pt x="855677" y="310393"/>
                </a:lnTo>
                <a:cubicBezTo>
                  <a:pt x="884075" y="306843"/>
                  <a:pt x="945538" y="303616"/>
                  <a:pt x="973123" y="285226"/>
                </a:cubicBezTo>
                <a:lnTo>
                  <a:pt x="1023457" y="251670"/>
                </a:lnTo>
                <a:cubicBezTo>
                  <a:pt x="1031846" y="246077"/>
                  <a:pt x="1041495" y="242021"/>
                  <a:pt x="1048624" y="234892"/>
                </a:cubicBezTo>
                <a:cubicBezTo>
                  <a:pt x="1070339" y="213177"/>
                  <a:pt x="1094022" y="186203"/>
                  <a:pt x="1124125" y="176169"/>
                </a:cubicBezTo>
                <a:lnTo>
                  <a:pt x="1149292" y="167780"/>
                </a:lnTo>
                <a:cubicBezTo>
                  <a:pt x="1171525" y="145547"/>
                  <a:pt x="1194853" y="115638"/>
                  <a:pt x="1224793" y="100668"/>
                </a:cubicBezTo>
                <a:cubicBezTo>
                  <a:pt x="1232702" y="96713"/>
                  <a:pt x="1242051" y="96234"/>
                  <a:pt x="1249960" y="92279"/>
                </a:cubicBezTo>
                <a:cubicBezTo>
                  <a:pt x="1258978" y="87770"/>
                  <a:pt x="1266109" y="80010"/>
                  <a:pt x="1275127" y="75501"/>
                </a:cubicBezTo>
                <a:cubicBezTo>
                  <a:pt x="1344591" y="40769"/>
                  <a:pt x="1253336" y="98417"/>
                  <a:pt x="1325461" y="50334"/>
                </a:cubicBezTo>
                <a:cubicBezTo>
                  <a:pt x="1331054" y="41945"/>
                  <a:pt x="1334366" y="31465"/>
                  <a:pt x="1342239" y="25167"/>
                </a:cubicBezTo>
                <a:cubicBezTo>
                  <a:pt x="1349144" y="19643"/>
                  <a:pt x="1359497" y="20733"/>
                  <a:pt x="1367406" y="16778"/>
                </a:cubicBezTo>
                <a:cubicBezTo>
                  <a:pt x="1376424" y="12269"/>
                  <a:pt x="1384184" y="5593"/>
                  <a:pt x="1392573" y="0"/>
                </a:cubicBezTo>
                <a:cubicBezTo>
                  <a:pt x="1393088" y="86"/>
                  <a:pt x="1457205" y="8083"/>
                  <a:pt x="1468074" y="16778"/>
                </a:cubicBezTo>
                <a:cubicBezTo>
                  <a:pt x="1475947" y="23076"/>
                  <a:pt x="1476979" y="35647"/>
                  <a:pt x="1484852" y="41945"/>
                </a:cubicBezTo>
                <a:cubicBezTo>
                  <a:pt x="1491757" y="47469"/>
                  <a:pt x="1502289" y="46040"/>
                  <a:pt x="1510019" y="50334"/>
                </a:cubicBezTo>
                <a:cubicBezTo>
                  <a:pt x="1527646" y="60127"/>
                  <a:pt x="1546094" y="69631"/>
                  <a:pt x="1560353" y="83890"/>
                </a:cubicBezTo>
                <a:cubicBezTo>
                  <a:pt x="1578907" y="102444"/>
                  <a:pt x="1587328" y="114155"/>
                  <a:pt x="1610687" y="125835"/>
                </a:cubicBezTo>
                <a:cubicBezTo>
                  <a:pt x="1618596" y="129790"/>
                  <a:pt x="1627464" y="131428"/>
                  <a:pt x="1635853" y="134224"/>
                </a:cubicBezTo>
                <a:cubicBezTo>
                  <a:pt x="1663382" y="175517"/>
                  <a:pt x="1638883" y="147786"/>
                  <a:pt x="1686187" y="176169"/>
                </a:cubicBezTo>
                <a:cubicBezTo>
                  <a:pt x="1703478" y="186544"/>
                  <a:pt x="1736521" y="209725"/>
                  <a:pt x="1736521" y="209725"/>
                </a:cubicBezTo>
                <a:cubicBezTo>
                  <a:pt x="1742114" y="218114"/>
                  <a:pt x="1744749" y="229548"/>
                  <a:pt x="1753299" y="234892"/>
                </a:cubicBezTo>
                <a:cubicBezTo>
                  <a:pt x="1768296" y="244265"/>
                  <a:pt x="1803633" y="251670"/>
                  <a:pt x="1803633" y="251670"/>
                </a:cubicBezTo>
                <a:cubicBezTo>
                  <a:pt x="1828386" y="288799"/>
                  <a:pt x="1808824" y="271683"/>
                  <a:pt x="1853967" y="285226"/>
                </a:cubicBezTo>
                <a:cubicBezTo>
                  <a:pt x="1870907" y="290308"/>
                  <a:pt x="1904301" y="302004"/>
                  <a:pt x="1904301" y="302004"/>
                </a:cubicBezTo>
                <a:cubicBezTo>
                  <a:pt x="1918283" y="299208"/>
                  <a:pt x="1932895" y="298622"/>
                  <a:pt x="1946246" y="293615"/>
                </a:cubicBezTo>
                <a:cubicBezTo>
                  <a:pt x="1977938" y="281731"/>
                  <a:pt x="1967685" y="274740"/>
                  <a:pt x="1988191" y="251670"/>
                </a:cubicBezTo>
                <a:cubicBezTo>
                  <a:pt x="2003955" y="233936"/>
                  <a:pt x="2018782" y="214498"/>
                  <a:pt x="2038525" y="201336"/>
                </a:cubicBezTo>
                <a:lnTo>
                  <a:pt x="2088859" y="167780"/>
                </a:lnTo>
                <a:lnTo>
                  <a:pt x="2139193" y="134224"/>
                </a:lnTo>
                <a:lnTo>
                  <a:pt x="2164360" y="117446"/>
                </a:lnTo>
                <a:cubicBezTo>
                  <a:pt x="2206017" y="54961"/>
                  <a:pt x="2152478" y="131705"/>
                  <a:pt x="2206305" y="67112"/>
                </a:cubicBezTo>
                <a:cubicBezTo>
                  <a:pt x="2212760" y="59367"/>
                  <a:pt x="2215210" y="48243"/>
                  <a:pt x="2223083" y="41945"/>
                </a:cubicBezTo>
                <a:cubicBezTo>
                  <a:pt x="2229988" y="36421"/>
                  <a:pt x="2248250" y="33556"/>
                  <a:pt x="2248250" y="33556"/>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TextBox 98"/>
          <p:cNvSpPr txBox="1"/>
          <p:nvPr/>
        </p:nvSpPr>
        <p:spPr>
          <a:xfrm>
            <a:off x="7391400" y="1307068"/>
            <a:ext cx="1401346" cy="369332"/>
          </a:xfrm>
          <a:prstGeom prst="rect">
            <a:avLst/>
          </a:prstGeom>
          <a:noFill/>
        </p:spPr>
        <p:txBody>
          <a:bodyPr wrap="none" rtlCol="0">
            <a:spAutoFit/>
          </a:bodyPr>
          <a:lstStyle/>
          <a:p>
            <a:r>
              <a:rPr lang="en-US" dirty="0" smtClean="0">
                <a:sym typeface="Symbol"/>
              </a:rPr>
              <a:t>fluctuations</a:t>
            </a:r>
            <a:endParaRPr lang="en-US" baseline="30000" dirty="0"/>
          </a:p>
        </p:txBody>
      </p:sp>
      <p:sp>
        <p:nvSpPr>
          <p:cNvPr id="100" name="TextBox 99"/>
          <p:cNvSpPr txBox="1"/>
          <p:nvPr/>
        </p:nvSpPr>
        <p:spPr>
          <a:xfrm>
            <a:off x="7448785" y="2441138"/>
            <a:ext cx="1055097" cy="369332"/>
          </a:xfrm>
          <a:prstGeom prst="rect">
            <a:avLst/>
          </a:prstGeom>
          <a:noFill/>
        </p:spPr>
        <p:txBody>
          <a:bodyPr wrap="none" rtlCol="0">
            <a:spAutoFit/>
          </a:bodyPr>
          <a:lstStyle/>
          <a:p>
            <a:r>
              <a:rPr lang="en-US" dirty="0" smtClean="0">
                <a:sym typeface="Symbol"/>
              </a:rPr>
              <a:t>inflation</a:t>
            </a:r>
            <a:endParaRPr lang="en-US" baseline="30000" dirty="0"/>
          </a:p>
        </p:txBody>
      </p:sp>
      <p:sp>
        <p:nvSpPr>
          <p:cNvPr id="70" name="TextBox 69"/>
          <p:cNvSpPr txBox="1"/>
          <p:nvPr/>
        </p:nvSpPr>
        <p:spPr>
          <a:xfrm>
            <a:off x="7239000" y="3516868"/>
            <a:ext cx="1542410" cy="369332"/>
          </a:xfrm>
          <a:prstGeom prst="rect">
            <a:avLst/>
          </a:prstGeom>
          <a:noFill/>
        </p:spPr>
        <p:txBody>
          <a:bodyPr wrap="none" rtlCol="0">
            <a:spAutoFit/>
          </a:bodyPr>
          <a:lstStyle/>
          <a:p>
            <a:r>
              <a:rPr lang="en-US" dirty="0" smtClean="0">
                <a:sym typeface="Symbol"/>
              </a:rPr>
              <a:t>amplification</a:t>
            </a:r>
            <a:endParaRPr lang="en-US" baseline="30000" dirty="0"/>
          </a:p>
        </p:txBody>
      </p:sp>
      <p:sp>
        <p:nvSpPr>
          <p:cNvPr id="73" name="TextBox 72"/>
          <p:cNvSpPr txBox="1"/>
          <p:nvPr/>
        </p:nvSpPr>
        <p:spPr>
          <a:xfrm>
            <a:off x="6248400" y="6031468"/>
            <a:ext cx="2190023" cy="369332"/>
          </a:xfrm>
          <a:prstGeom prst="rect">
            <a:avLst/>
          </a:prstGeom>
          <a:noFill/>
        </p:spPr>
        <p:txBody>
          <a:bodyPr wrap="none" rtlCol="0">
            <a:spAutoFit/>
          </a:bodyPr>
          <a:lstStyle/>
          <a:p>
            <a:r>
              <a:rPr lang="en-US" dirty="0" smtClean="0">
                <a:sym typeface="Symbol"/>
              </a:rPr>
              <a:t>Coherent final state</a:t>
            </a:r>
            <a:endParaRPr lang="en-US" baseline="30000" dirty="0"/>
          </a:p>
        </p:txBody>
      </p:sp>
    </p:spTree>
    <p:extLst>
      <p:ext uri="{BB962C8B-B14F-4D97-AF65-F5344CB8AC3E}">
        <p14:creationId xmlns:p14="http://schemas.microsoft.com/office/powerpoint/2010/main" val="139379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6"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7" grpId="0"/>
      <p:bldP spid="38" grpId="0"/>
      <p:bldP spid="39" grpId="0"/>
      <p:bldP spid="59" grpId="0"/>
      <p:bldP spid="60" grpId="0"/>
      <p:bldP spid="63" grpId="0"/>
      <p:bldP spid="64" grpId="0"/>
      <p:bldP spid="67" grpId="0"/>
      <p:bldP spid="68" grpId="0"/>
      <p:bldP spid="71" grpId="0" animBg="1"/>
      <p:bldP spid="72" grpId="0" animBg="1"/>
      <p:bldP spid="91" grpId="0" animBg="1"/>
      <p:bldP spid="99" grpId="0"/>
      <p:bldP spid="100" grpId="0"/>
      <p:bldP spid="70" grpId="0"/>
      <p:bldP spid="7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r>
              <a:rPr lang="en-US" dirty="0" smtClean="0"/>
              <a:t>Conclusion</a:t>
            </a:r>
            <a:endParaRPr lang="en-US" dirty="0"/>
          </a:p>
        </p:txBody>
      </p:sp>
      <p:sp>
        <p:nvSpPr>
          <p:cNvPr id="2" name="Content Placeholder 1"/>
          <p:cNvSpPr>
            <a:spLocks noGrp="1"/>
          </p:cNvSpPr>
          <p:nvPr>
            <p:ph idx="1"/>
          </p:nvPr>
        </p:nvSpPr>
        <p:spPr>
          <a:xfrm>
            <a:off x="457200" y="1066801"/>
            <a:ext cx="8229600" cy="2362200"/>
          </a:xfrm>
        </p:spPr>
        <p:txBody>
          <a:bodyPr>
            <a:normAutofit/>
          </a:bodyPr>
          <a:lstStyle/>
          <a:p>
            <a:pPr marL="0" indent="0">
              <a:buNone/>
            </a:pPr>
            <a:r>
              <a:rPr lang="en-US" dirty="0" smtClean="0">
                <a:solidFill>
                  <a:srgbClr val="FF0000"/>
                </a:solidFill>
              </a:rPr>
              <a:t>Quantum phase transition in shaken lattices:</a:t>
            </a:r>
          </a:p>
          <a:p>
            <a:r>
              <a:rPr lang="en-US" dirty="0" smtClean="0"/>
              <a:t>Superfluid domains are coherent</a:t>
            </a:r>
          </a:p>
          <a:p>
            <a:r>
              <a:rPr lang="en-US" dirty="0" smtClean="0"/>
              <a:t>Inflation dynamics is coherent </a:t>
            </a:r>
          </a:p>
          <a:p>
            <a:r>
              <a:rPr lang="en-US" dirty="0" smtClean="0"/>
              <a:t>Relaxation is coherent</a:t>
            </a:r>
          </a:p>
        </p:txBody>
      </p:sp>
      <p:pic>
        <p:nvPicPr>
          <p:cNvPr id="7" name="Picture 4" descr="C:\Users\Logan\Documents\UChicago\PhD Thesis\Presentation_2\image_series_vert.png"/>
          <p:cNvPicPr>
            <a:picLocks noChangeAspect="1" noChangeArrowheads="1"/>
          </p:cNvPicPr>
          <p:nvPr/>
        </p:nvPicPr>
        <p:blipFill rotWithShape="1">
          <a:blip r:embed="rId3">
            <a:extLst>
              <a:ext uri="{28A0092B-C50C-407E-A947-70E740481C1C}">
                <a14:useLocalDpi xmlns:a14="http://schemas.microsoft.com/office/drawing/2010/main" val="0"/>
              </a:ext>
            </a:extLst>
          </a:blip>
          <a:srcRect l="8410"/>
          <a:stretch/>
        </p:blipFill>
        <p:spPr bwMode="auto">
          <a:xfrm>
            <a:off x="2286000" y="5257800"/>
            <a:ext cx="5943598" cy="1473092"/>
          </a:xfrm>
          <a:prstGeom prst="rect">
            <a:avLst/>
          </a:prstGeom>
          <a:noFill/>
          <a:ln w="19050">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8" name="Content Placeholder 1"/>
          <p:cNvSpPr txBox="1">
            <a:spLocks/>
          </p:cNvSpPr>
          <p:nvPr/>
        </p:nvSpPr>
        <p:spPr>
          <a:xfrm>
            <a:off x="457200" y="3429000"/>
            <a:ext cx="8229600"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rgbClr val="FF0000"/>
                </a:solidFill>
              </a:rPr>
              <a:t>Bose fireworks:</a:t>
            </a:r>
          </a:p>
          <a:p>
            <a:r>
              <a:rPr lang="en-US" dirty="0" smtClean="0"/>
              <a:t>Dynamic instability in 2D</a:t>
            </a:r>
          </a:p>
          <a:p>
            <a:r>
              <a:rPr lang="en-US" dirty="0" smtClean="0"/>
              <a:t>Is fireworks also coherent </a:t>
            </a:r>
            <a:r>
              <a:rPr lang="en-US" dirty="0" err="1" smtClean="0"/>
              <a:t>matterwaves</a:t>
            </a:r>
            <a:r>
              <a:rPr lang="en-US" dirty="0" smtClean="0"/>
              <a:t>?</a:t>
            </a:r>
            <a:endParaRPr lang="en-US" dirty="0"/>
          </a:p>
        </p:txBody>
      </p:sp>
    </p:spTree>
    <p:extLst>
      <p:ext uri="{BB962C8B-B14F-4D97-AF65-F5344CB8AC3E}">
        <p14:creationId xmlns:p14="http://schemas.microsoft.com/office/powerpoint/2010/main" val="32278141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band1.4.pdf"/>
          <p:cNvPicPr>
            <a:picLocks noChangeAspect="1"/>
          </p:cNvPicPr>
          <p:nvPr/>
        </p:nvPicPr>
        <p:blipFill>
          <a:blip r:embed="rId3" cstate="print">
            <a:extLst>
              <a:ext uri="{28A0092B-C50C-407E-A947-70E740481C1C}">
                <a14:useLocalDpi xmlns:a14="http://schemas.microsoft.com/office/drawing/2010/main" val="0"/>
              </a:ext>
            </a:extLst>
          </a:blip>
          <a:srcRect r="48402" b="68410"/>
          <a:stretch>
            <a:fillRect/>
          </a:stretch>
        </p:blipFill>
        <p:spPr bwMode="auto">
          <a:xfrm>
            <a:off x="881063" y="1981200"/>
            <a:ext cx="41211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and1.2.pdf"/>
          <p:cNvPicPr>
            <a:picLocks noChangeAspect="1"/>
          </p:cNvPicPr>
          <p:nvPr/>
        </p:nvPicPr>
        <p:blipFill>
          <a:blip r:embed="rId4" cstate="print">
            <a:extLst>
              <a:ext uri="{28A0092B-C50C-407E-A947-70E740481C1C}">
                <a14:useLocalDpi xmlns:a14="http://schemas.microsoft.com/office/drawing/2010/main" val="0"/>
              </a:ext>
            </a:extLst>
          </a:blip>
          <a:srcRect r="48402" b="68410"/>
          <a:stretch>
            <a:fillRect/>
          </a:stretch>
        </p:blipFill>
        <p:spPr bwMode="auto">
          <a:xfrm>
            <a:off x="881063" y="1981200"/>
            <a:ext cx="41211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and1.1.pdf"/>
          <p:cNvPicPr>
            <a:picLocks noChangeAspect="1"/>
          </p:cNvPicPr>
          <p:nvPr/>
        </p:nvPicPr>
        <p:blipFill>
          <a:blip r:embed="rId5" cstate="print">
            <a:extLst>
              <a:ext uri="{28A0092B-C50C-407E-A947-70E740481C1C}">
                <a14:useLocalDpi xmlns:a14="http://schemas.microsoft.com/office/drawing/2010/main" val="0"/>
              </a:ext>
            </a:extLst>
          </a:blip>
          <a:srcRect r="48402" b="68410"/>
          <a:stretch>
            <a:fillRect/>
          </a:stretch>
        </p:blipFill>
        <p:spPr bwMode="auto">
          <a:xfrm>
            <a:off x="881063" y="1981200"/>
            <a:ext cx="41211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and1.3.pdf"/>
          <p:cNvPicPr>
            <a:picLocks noChangeAspect="1"/>
          </p:cNvPicPr>
          <p:nvPr/>
        </p:nvPicPr>
        <p:blipFill>
          <a:blip r:embed="rId6" cstate="print">
            <a:extLst>
              <a:ext uri="{28A0092B-C50C-407E-A947-70E740481C1C}">
                <a14:useLocalDpi xmlns:a14="http://schemas.microsoft.com/office/drawing/2010/main" val="0"/>
              </a:ext>
            </a:extLst>
          </a:blip>
          <a:srcRect r="48402" b="68410"/>
          <a:stretch>
            <a:fillRect/>
          </a:stretch>
        </p:blipFill>
        <p:spPr bwMode="auto">
          <a:xfrm>
            <a:off x="874713" y="1676400"/>
            <a:ext cx="40782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0" descr="band2.pd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00" y="1981200"/>
            <a:ext cx="7934325" cy="1122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bwMode="auto">
          <a:xfrm>
            <a:off x="965522" y="304800"/>
            <a:ext cx="673067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fontAlgn="base">
              <a:spcBef>
                <a:spcPct val="0"/>
              </a:spcBef>
              <a:spcAft>
                <a:spcPct val="0"/>
              </a:spcAft>
              <a:defRPr sz="4000" kern="1200">
                <a:solidFill>
                  <a:schemeClr val="tx2"/>
                </a:solidFill>
                <a:latin typeface="+mj-lt"/>
                <a:ea typeface="ＭＳ Ｐゴシック" charset="-128"/>
                <a:cs typeface="+mj-cs"/>
              </a:defRPr>
            </a:lvl1pPr>
            <a:lvl2pPr algn="l" rtl="0" fontAlgn="base">
              <a:spcBef>
                <a:spcPct val="0"/>
              </a:spcBef>
              <a:spcAft>
                <a:spcPct val="0"/>
              </a:spcAft>
              <a:defRPr sz="4000">
                <a:solidFill>
                  <a:schemeClr val="tx2"/>
                </a:solidFill>
                <a:latin typeface="Trebuchet MS" charset="0"/>
                <a:ea typeface="ＭＳ Ｐゴシック" charset="-128"/>
              </a:defRPr>
            </a:lvl2pPr>
            <a:lvl3pPr algn="l" rtl="0" fontAlgn="base">
              <a:spcBef>
                <a:spcPct val="0"/>
              </a:spcBef>
              <a:spcAft>
                <a:spcPct val="0"/>
              </a:spcAft>
              <a:defRPr sz="4000">
                <a:solidFill>
                  <a:schemeClr val="tx2"/>
                </a:solidFill>
                <a:latin typeface="Trebuchet MS" charset="0"/>
                <a:ea typeface="ＭＳ Ｐゴシック" charset="-128"/>
              </a:defRPr>
            </a:lvl3pPr>
            <a:lvl4pPr algn="l" rtl="0" fontAlgn="base">
              <a:spcBef>
                <a:spcPct val="0"/>
              </a:spcBef>
              <a:spcAft>
                <a:spcPct val="0"/>
              </a:spcAft>
              <a:defRPr sz="4000">
                <a:solidFill>
                  <a:schemeClr val="tx2"/>
                </a:solidFill>
                <a:latin typeface="Trebuchet MS" charset="0"/>
                <a:ea typeface="ＭＳ Ｐゴシック" charset="-128"/>
              </a:defRPr>
            </a:lvl4pPr>
            <a:lvl5pPr algn="l" rtl="0" fontAlgn="base">
              <a:spcBef>
                <a:spcPct val="0"/>
              </a:spcBef>
              <a:spcAft>
                <a:spcPct val="0"/>
              </a:spcAft>
              <a:defRPr sz="4000">
                <a:solidFill>
                  <a:schemeClr val="tx2"/>
                </a:solidFill>
                <a:latin typeface="Trebuchet MS" charset="0"/>
                <a:ea typeface="ＭＳ Ｐゴシック" charset="-128"/>
              </a:defRPr>
            </a:lvl5pPr>
            <a:lvl6pPr marL="457200" algn="l" rtl="0" fontAlgn="base">
              <a:spcBef>
                <a:spcPct val="0"/>
              </a:spcBef>
              <a:spcAft>
                <a:spcPct val="0"/>
              </a:spcAft>
              <a:defRPr sz="4000">
                <a:solidFill>
                  <a:schemeClr val="tx2"/>
                </a:solidFill>
                <a:latin typeface="Trebuchet MS" charset="0"/>
                <a:ea typeface="ＭＳ Ｐゴシック" charset="-128"/>
              </a:defRPr>
            </a:lvl6pPr>
            <a:lvl7pPr marL="914400" algn="l" rtl="0" fontAlgn="base">
              <a:spcBef>
                <a:spcPct val="0"/>
              </a:spcBef>
              <a:spcAft>
                <a:spcPct val="0"/>
              </a:spcAft>
              <a:defRPr sz="4000">
                <a:solidFill>
                  <a:schemeClr val="tx2"/>
                </a:solidFill>
                <a:latin typeface="Trebuchet MS" charset="0"/>
                <a:ea typeface="ＭＳ Ｐゴシック" charset="-128"/>
              </a:defRPr>
            </a:lvl7pPr>
            <a:lvl8pPr marL="1371600" algn="l" rtl="0" fontAlgn="base">
              <a:spcBef>
                <a:spcPct val="0"/>
              </a:spcBef>
              <a:spcAft>
                <a:spcPct val="0"/>
              </a:spcAft>
              <a:defRPr sz="4000">
                <a:solidFill>
                  <a:schemeClr val="tx2"/>
                </a:solidFill>
                <a:latin typeface="Trebuchet MS" charset="0"/>
                <a:ea typeface="ＭＳ Ｐゴシック" charset="-128"/>
              </a:defRPr>
            </a:lvl8pPr>
            <a:lvl9pPr marL="1828800" algn="l" rtl="0" fontAlgn="base">
              <a:spcBef>
                <a:spcPct val="0"/>
              </a:spcBef>
              <a:spcAft>
                <a:spcPct val="0"/>
              </a:spcAft>
              <a:defRPr sz="4000">
                <a:solidFill>
                  <a:schemeClr val="tx2"/>
                </a:solidFill>
                <a:latin typeface="Trebuchet MS" charset="0"/>
                <a:ea typeface="ＭＳ Ｐゴシック" charset="-128"/>
              </a:defRPr>
            </a:lvl9pPr>
          </a:lstStyle>
          <a:p>
            <a:pPr>
              <a:defRPr/>
            </a:pPr>
            <a:r>
              <a:rPr lang="en-US" altLang="en-US" sz="3600" dirty="0" smtClean="0">
                <a:solidFill>
                  <a:srgbClr val="424456"/>
                </a:solidFill>
                <a:latin typeface="Trebuchet MS"/>
              </a:rPr>
              <a:t>Hybridization of Bloch bands</a:t>
            </a:r>
          </a:p>
        </p:txBody>
      </p:sp>
      <p:graphicFrame>
        <p:nvGraphicFramePr>
          <p:cNvPr id="5" name="Object 4"/>
          <p:cNvGraphicFramePr>
            <a:graphicFrameLocks noChangeAspect="1"/>
          </p:cNvGraphicFramePr>
          <p:nvPr>
            <p:extLst>
              <p:ext uri="{D42A27DB-BD31-4B8C-83A1-F6EECF244321}">
                <p14:modId xmlns:p14="http://schemas.microsoft.com/office/powerpoint/2010/main" val="3270336744"/>
              </p:ext>
            </p:extLst>
          </p:nvPr>
        </p:nvGraphicFramePr>
        <p:xfrm>
          <a:off x="685800" y="5318125"/>
          <a:ext cx="4068763" cy="854075"/>
        </p:xfrm>
        <a:graphic>
          <a:graphicData uri="http://schemas.openxmlformats.org/presentationml/2006/ole">
            <mc:AlternateContent xmlns:mc="http://schemas.openxmlformats.org/markup-compatibility/2006">
              <mc:Choice xmlns:v="urn:schemas-microsoft-com:vml" Requires="v">
                <p:oleObj spid="_x0000_s252997" name="Equation" r:id="rId8" imgW="2298600" imgH="482400" progId="Equation.3">
                  <p:embed/>
                </p:oleObj>
              </mc:Choice>
              <mc:Fallback>
                <p:oleObj name="Equation" r:id="rId8" imgW="2298600" imgH="482400" progId="Equation.3">
                  <p:embed/>
                  <p:pic>
                    <p:nvPicPr>
                      <p:cNvPr id="0" name=""/>
                      <p:cNvPicPr/>
                      <p:nvPr/>
                    </p:nvPicPr>
                    <p:blipFill>
                      <a:blip r:embed="rId9"/>
                      <a:stretch>
                        <a:fillRect/>
                      </a:stretch>
                    </p:blipFill>
                    <p:spPr>
                      <a:xfrm>
                        <a:off x="685800" y="5318125"/>
                        <a:ext cx="4068763" cy="854075"/>
                      </a:xfrm>
                      <a:prstGeom prst="rect">
                        <a:avLst/>
                      </a:prstGeom>
                    </p:spPr>
                  </p:pic>
                </p:oleObj>
              </mc:Fallback>
            </mc:AlternateContent>
          </a:graphicData>
        </a:graphic>
      </p:graphicFrame>
      <p:sp>
        <p:nvSpPr>
          <p:cNvPr id="6" name="TextBox 5"/>
          <p:cNvSpPr txBox="1"/>
          <p:nvPr/>
        </p:nvSpPr>
        <p:spPr>
          <a:xfrm>
            <a:off x="5051425" y="5410200"/>
            <a:ext cx="2789546" cy="646331"/>
          </a:xfrm>
          <a:prstGeom prst="rect">
            <a:avLst/>
          </a:prstGeom>
          <a:noFill/>
        </p:spPr>
        <p:txBody>
          <a:bodyPr wrap="none" rtlCol="0">
            <a:spAutoFit/>
          </a:bodyPr>
          <a:lstStyle/>
          <a:p>
            <a:r>
              <a:rPr lang="en-US" dirty="0">
                <a:solidFill>
                  <a:prstClr val="black"/>
                </a:solidFill>
                <a:latin typeface="Cambria Math"/>
                <a:ea typeface="Cambria Math"/>
                <a:sym typeface="Symbol"/>
              </a:rPr>
              <a:t>𝜔</a:t>
            </a:r>
            <a:r>
              <a:rPr lang="en-US" dirty="0" smtClean="0">
                <a:solidFill>
                  <a:prstClr val="black"/>
                </a:solidFill>
                <a:sym typeface="Symbol"/>
              </a:rPr>
              <a:t>:  m</a:t>
            </a:r>
            <a:r>
              <a:rPr lang="en-US" dirty="0" smtClean="0">
                <a:solidFill>
                  <a:prstClr val="black"/>
                </a:solidFill>
              </a:rPr>
              <a:t>odulation frequency</a:t>
            </a:r>
          </a:p>
          <a:p>
            <a:r>
              <a:rPr lang="en-US" dirty="0" smtClean="0">
                <a:solidFill>
                  <a:prstClr val="black"/>
                </a:solidFill>
                <a:sym typeface="Symbol"/>
              </a:rPr>
              <a:t>: </a:t>
            </a:r>
            <a:r>
              <a:rPr lang="en-US" dirty="0">
                <a:solidFill>
                  <a:prstClr val="black"/>
                </a:solidFill>
                <a:sym typeface="Symbol"/>
              </a:rPr>
              <a:t> </a:t>
            </a:r>
            <a:r>
              <a:rPr lang="en-US" dirty="0" smtClean="0">
                <a:solidFill>
                  <a:prstClr val="black"/>
                </a:solidFill>
                <a:sym typeface="Symbol"/>
              </a:rPr>
              <a:t>modulation strength </a:t>
            </a:r>
            <a:endParaRPr lang="en-US" dirty="0">
              <a:solidFill>
                <a:prstClr val="black"/>
              </a:solidFill>
            </a:endParaRPr>
          </a:p>
        </p:txBody>
      </p:sp>
      <p:grpSp>
        <p:nvGrpSpPr>
          <p:cNvPr id="27" name="Group 26"/>
          <p:cNvGrpSpPr/>
          <p:nvPr/>
        </p:nvGrpSpPr>
        <p:grpSpPr>
          <a:xfrm>
            <a:off x="4800600" y="1916668"/>
            <a:ext cx="3657600" cy="2701370"/>
            <a:chOff x="4800600" y="1916668"/>
            <a:chExt cx="3657600" cy="2701370"/>
          </a:xfrm>
        </p:grpSpPr>
        <p:cxnSp>
          <p:nvCxnSpPr>
            <p:cNvPr id="13" name="Straight Connector 12"/>
            <p:cNvCxnSpPr>
              <a:cxnSpLocks noChangeShapeType="1"/>
            </p:cNvCxnSpPr>
            <p:nvPr/>
          </p:nvCxnSpPr>
          <p:spPr bwMode="auto">
            <a:xfrm flipV="1">
              <a:off x="4800600" y="2362200"/>
              <a:ext cx="466725" cy="2036760"/>
            </a:xfrm>
            <a:prstGeom prst="line">
              <a:avLst/>
            </a:prstGeom>
            <a:noFill/>
            <a:ln w="19050">
              <a:solidFill>
                <a:schemeClr val="tx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a:off x="4800600" y="4495800"/>
              <a:ext cx="466725" cy="122238"/>
            </a:xfrm>
            <a:prstGeom prst="line">
              <a:avLst/>
            </a:prstGeom>
            <a:noFill/>
            <a:ln w="19050">
              <a:solidFill>
                <a:schemeClr val="tx1"/>
              </a:solidFill>
              <a:round/>
              <a:headEnd/>
              <a:tailEnd/>
            </a:ln>
            <a:effectLst>
              <a:outerShdw blurRad="51500" dist="25400" dir="5400000" rotWithShape="0">
                <a:srgbClr val="808080">
                  <a:alpha val="39999"/>
                </a:srgbClr>
              </a:outerShdw>
            </a:effectLst>
            <a:extLst>
              <a:ext uri="{909E8E84-426E-40DD-AFC4-6F175D3DCCD1}">
                <a14:hiddenFill xmlns:a14="http://schemas.microsoft.com/office/drawing/2010/main">
                  <a:noFill/>
                </a14:hiddenFill>
              </a:ext>
            </a:extLst>
          </p:spPr>
        </p:cxnSp>
        <p:sp>
          <p:nvSpPr>
            <p:cNvPr id="17" name="Rectangle 16"/>
            <p:cNvSpPr/>
            <p:nvPr/>
          </p:nvSpPr>
          <p:spPr>
            <a:xfrm>
              <a:off x="7467600" y="3947319"/>
              <a:ext cx="685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 name="Rectangle 19"/>
            <p:cNvSpPr/>
            <p:nvPr/>
          </p:nvSpPr>
          <p:spPr>
            <a:xfrm>
              <a:off x="6934200" y="266700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324600" y="3075780"/>
              <a:ext cx="304800" cy="35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086600" y="3075780"/>
              <a:ext cx="304800" cy="35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72200" y="2667000"/>
              <a:ext cx="1371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3333FF"/>
                  </a:solidFill>
                </a:rPr>
                <a:t>strong </a:t>
              </a:r>
            </a:p>
            <a:p>
              <a:pPr algn="ctr"/>
              <a:r>
                <a:rPr lang="en-US" sz="1400" dirty="0" smtClean="0">
                  <a:solidFill>
                    <a:srgbClr val="3333FF"/>
                  </a:solidFill>
                </a:rPr>
                <a:t>modulation</a:t>
              </a:r>
              <a:endParaRPr lang="en-US" sz="1400" dirty="0">
                <a:solidFill>
                  <a:srgbClr val="3333FF"/>
                </a:solidFill>
              </a:endParaRPr>
            </a:p>
          </p:txBody>
        </p:sp>
        <p:sp>
          <p:nvSpPr>
            <p:cNvPr id="24" name="Rectangle 23"/>
            <p:cNvSpPr/>
            <p:nvPr/>
          </p:nvSpPr>
          <p:spPr>
            <a:xfrm>
              <a:off x="6248400" y="3581400"/>
              <a:ext cx="1219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rPr>
                <a:t>c</a:t>
              </a:r>
              <a:r>
                <a:rPr lang="en-US" sz="1200" b="1" dirty="0" smtClean="0">
                  <a:solidFill>
                    <a:srgbClr val="FF0000"/>
                  </a:solidFill>
                </a:rPr>
                <a:t>ritical modulation</a:t>
              </a:r>
              <a:endParaRPr lang="en-US" sz="1200" b="1" dirty="0">
                <a:solidFill>
                  <a:srgbClr val="FF0000"/>
                </a:solidFill>
              </a:endParaRPr>
            </a:p>
          </p:txBody>
        </p:sp>
        <p:sp>
          <p:nvSpPr>
            <p:cNvPr id="25" name="Rectangle 24"/>
            <p:cNvSpPr/>
            <p:nvPr/>
          </p:nvSpPr>
          <p:spPr>
            <a:xfrm>
              <a:off x="7315200" y="4191000"/>
              <a:ext cx="9906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zero </a:t>
              </a:r>
            </a:p>
            <a:p>
              <a:r>
                <a:rPr lang="en-US" sz="1200" dirty="0" smtClean="0">
                  <a:solidFill>
                    <a:schemeClr val="tx1"/>
                  </a:solidFill>
                </a:rPr>
                <a:t>modulation</a:t>
              </a:r>
              <a:endParaRPr lang="en-US" sz="1200" dirty="0">
                <a:solidFill>
                  <a:schemeClr val="tx1"/>
                </a:solidFill>
              </a:endParaRPr>
            </a:p>
          </p:txBody>
        </p:sp>
        <p:sp>
          <p:nvSpPr>
            <p:cNvPr id="19" name="TextBox 18"/>
            <p:cNvSpPr txBox="1"/>
            <p:nvPr/>
          </p:nvSpPr>
          <p:spPr>
            <a:xfrm>
              <a:off x="5259889" y="1916668"/>
              <a:ext cx="3198311" cy="369332"/>
            </a:xfrm>
            <a:prstGeom prst="rect">
              <a:avLst/>
            </a:prstGeom>
            <a:noFill/>
          </p:spPr>
          <p:txBody>
            <a:bodyPr wrap="none" rtlCol="0">
              <a:spAutoFit/>
            </a:bodyPr>
            <a:lstStyle/>
            <a:p>
              <a:r>
                <a:rPr lang="en-US" dirty="0" smtClean="0"/>
                <a:t>Ground band expanded view </a:t>
              </a:r>
              <a:endParaRPr lang="en-US" dirty="0"/>
            </a:p>
          </p:txBody>
        </p:sp>
      </p:grpSp>
      <p:sp>
        <p:nvSpPr>
          <p:cNvPr id="2" name="Oval 1"/>
          <p:cNvSpPr/>
          <p:nvPr/>
        </p:nvSpPr>
        <p:spPr>
          <a:xfrm>
            <a:off x="7086600" y="3429000"/>
            <a:ext cx="228600" cy="18466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400800" y="3429000"/>
            <a:ext cx="228600" cy="184666"/>
          </a:xfrm>
          <a:prstGeom prst="ellipse">
            <a:avLst/>
          </a:prstGeom>
          <a:solidFill>
            <a:srgbClr val="3333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990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13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32367"/>
            <a:ext cx="4724400" cy="530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8100" y="5638800"/>
            <a:ext cx="762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94192"/>
            <a:ext cx="3844884" cy="398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77523" y="381000"/>
            <a:ext cx="6755375" cy="523220"/>
          </a:xfrm>
          <a:prstGeom prst="rect">
            <a:avLst/>
          </a:prstGeom>
          <a:noFill/>
        </p:spPr>
        <p:txBody>
          <a:bodyPr wrap="none" rtlCol="0">
            <a:spAutoFit/>
          </a:bodyPr>
          <a:lstStyle/>
          <a:p>
            <a:r>
              <a:rPr lang="en-US" sz="2800" dirty="0" smtClean="0"/>
              <a:t>Coherent evolution of density wave factor</a:t>
            </a:r>
            <a:endParaRPr lang="en-US" sz="2800" dirty="0"/>
          </a:p>
        </p:txBody>
      </p:sp>
    </p:spTree>
    <p:extLst>
      <p:ext uri="{BB962C8B-B14F-4D97-AF65-F5344CB8AC3E}">
        <p14:creationId xmlns:p14="http://schemas.microsoft.com/office/powerpoint/2010/main" val="24554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2666" b="16291"/>
          <a:stretch/>
        </p:blipFill>
        <p:spPr bwMode="auto">
          <a:xfrm>
            <a:off x="2567142" y="2109158"/>
            <a:ext cx="3907583" cy="261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02594" y="5791200"/>
            <a:ext cx="6541406" cy="369332"/>
          </a:xfrm>
          <a:prstGeom prst="rect">
            <a:avLst/>
          </a:prstGeom>
          <a:noFill/>
        </p:spPr>
        <p:txBody>
          <a:bodyPr wrap="none" rtlCol="0">
            <a:spAutoFit/>
          </a:bodyPr>
          <a:lstStyle/>
          <a:p>
            <a:r>
              <a:rPr lang="en-US" dirty="0" smtClean="0">
                <a:solidFill>
                  <a:srgbClr val="000000"/>
                </a:solidFill>
              </a:rPr>
              <a:t>Figure from Alan H </a:t>
            </a:r>
            <a:r>
              <a:rPr lang="en-US" dirty="0" err="1" smtClean="0">
                <a:solidFill>
                  <a:srgbClr val="000000"/>
                </a:solidFill>
              </a:rPr>
              <a:t>Guth</a:t>
            </a:r>
            <a:r>
              <a:rPr lang="en-US" dirty="0" smtClean="0">
                <a:solidFill>
                  <a:srgbClr val="000000"/>
                </a:solidFill>
              </a:rPr>
              <a:t>, J. Phys. A: Math. </a:t>
            </a:r>
            <a:r>
              <a:rPr lang="en-US" dirty="0" err="1" smtClean="0">
                <a:solidFill>
                  <a:srgbClr val="000000"/>
                </a:solidFill>
              </a:rPr>
              <a:t>Theor</a:t>
            </a:r>
            <a:r>
              <a:rPr lang="en-US" dirty="0" smtClean="0">
                <a:solidFill>
                  <a:srgbClr val="000000"/>
                </a:solidFill>
              </a:rPr>
              <a:t>. 40 (2007)</a:t>
            </a:r>
            <a:endParaRPr lang="en-US" dirty="0">
              <a:solidFill>
                <a:srgbClr val="000000"/>
              </a:solidFill>
            </a:endParaRPr>
          </a:p>
        </p:txBody>
      </p:sp>
      <p:sp>
        <p:nvSpPr>
          <p:cNvPr id="5" name="TextBox 4"/>
          <p:cNvSpPr txBox="1"/>
          <p:nvPr/>
        </p:nvSpPr>
        <p:spPr>
          <a:xfrm>
            <a:off x="3061654" y="695980"/>
            <a:ext cx="3643946" cy="523220"/>
          </a:xfrm>
          <a:prstGeom prst="rect">
            <a:avLst/>
          </a:prstGeom>
          <a:noFill/>
        </p:spPr>
        <p:txBody>
          <a:bodyPr wrap="none" rtlCol="0">
            <a:spAutoFit/>
          </a:bodyPr>
          <a:lstStyle/>
          <a:p>
            <a:r>
              <a:rPr lang="en-US" sz="2800" dirty="0" smtClean="0">
                <a:solidFill>
                  <a:srgbClr val="000000"/>
                </a:solidFill>
              </a:rPr>
              <a:t>Inflation in cosmology</a:t>
            </a:r>
            <a:endParaRPr lang="en-US" sz="2800" dirty="0">
              <a:solidFill>
                <a:srgbClr val="000000"/>
              </a:solidFill>
            </a:endParaRPr>
          </a:p>
        </p:txBody>
      </p:sp>
      <p:sp>
        <p:nvSpPr>
          <p:cNvPr id="6" name="TextBox 5"/>
          <p:cNvSpPr txBox="1"/>
          <p:nvPr/>
        </p:nvSpPr>
        <p:spPr>
          <a:xfrm>
            <a:off x="5867400" y="4812268"/>
            <a:ext cx="1544012" cy="369332"/>
          </a:xfrm>
          <a:prstGeom prst="rect">
            <a:avLst/>
          </a:prstGeom>
          <a:noFill/>
        </p:spPr>
        <p:txBody>
          <a:bodyPr wrap="none" rtlCol="0">
            <a:spAutoFit/>
          </a:bodyPr>
          <a:lstStyle/>
          <a:p>
            <a:r>
              <a:rPr lang="en-US" dirty="0" smtClean="0">
                <a:solidFill>
                  <a:srgbClr val="000000"/>
                </a:solidFill>
              </a:rPr>
              <a:t>A. </a:t>
            </a:r>
            <a:r>
              <a:rPr lang="en-US" dirty="0" err="1" smtClean="0">
                <a:solidFill>
                  <a:srgbClr val="000000"/>
                </a:solidFill>
              </a:rPr>
              <a:t>Guth</a:t>
            </a:r>
            <a:r>
              <a:rPr lang="en-US" dirty="0" smtClean="0">
                <a:solidFill>
                  <a:srgbClr val="000000"/>
                </a:solidFill>
              </a:rPr>
              <a:t> 1981</a:t>
            </a:r>
            <a:endParaRPr lang="en-US" dirty="0">
              <a:solidFill>
                <a:srgbClr val="000000"/>
              </a:solidFill>
            </a:endParaRPr>
          </a:p>
        </p:txBody>
      </p:sp>
    </p:spTree>
    <p:extLst>
      <p:ext uri="{BB962C8B-B14F-4D97-AF65-F5344CB8AC3E}">
        <p14:creationId xmlns:p14="http://schemas.microsoft.com/office/powerpoint/2010/main" val="21971872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2666" b="16291"/>
          <a:stretch/>
        </p:blipFill>
        <p:spPr bwMode="auto">
          <a:xfrm>
            <a:off x="2567142" y="2109158"/>
            <a:ext cx="3907583" cy="261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02594" y="5791200"/>
            <a:ext cx="6541406" cy="369332"/>
          </a:xfrm>
          <a:prstGeom prst="rect">
            <a:avLst/>
          </a:prstGeom>
          <a:noFill/>
        </p:spPr>
        <p:txBody>
          <a:bodyPr wrap="none" rtlCol="0">
            <a:spAutoFit/>
          </a:bodyPr>
          <a:lstStyle/>
          <a:p>
            <a:r>
              <a:rPr lang="en-US" dirty="0" smtClean="0">
                <a:solidFill>
                  <a:srgbClr val="000000"/>
                </a:solidFill>
              </a:rPr>
              <a:t>Figure from Alan H </a:t>
            </a:r>
            <a:r>
              <a:rPr lang="en-US" dirty="0" err="1" smtClean="0">
                <a:solidFill>
                  <a:srgbClr val="000000"/>
                </a:solidFill>
              </a:rPr>
              <a:t>Guth</a:t>
            </a:r>
            <a:r>
              <a:rPr lang="en-US" dirty="0" smtClean="0">
                <a:solidFill>
                  <a:srgbClr val="000000"/>
                </a:solidFill>
              </a:rPr>
              <a:t>, J. Phys. A: Math. </a:t>
            </a:r>
            <a:r>
              <a:rPr lang="en-US" dirty="0" err="1" smtClean="0">
                <a:solidFill>
                  <a:srgbClr val="000000"/>
                </a:solidFill>
              </a:rPr>
              <a:t>Theor</a:t>
            </a:r>
            <a:r>
              <a:rPr lang="en-US" dirty="0" smtClean="0">
                <a:solidFill>
                  <a:srgbClr val="000000"/>
                </a:solidFill>
              </a:rPr>
              <a:t>. 40 (2007)</a:t>
            </a:r>
            <a:endParaRPr lang="en-US" dirty="0">
              <a:solidFill>
                <a:srgbClr val="000000"/>
              </a:solidFill>
            </a:endParaRPr>
          </a:p>
        </p:txBody>
      </p:sp>
      <p:sp>
        <p:nvSpPr>
          <p:cNvPr id="5" name="TextBox 4"/>
          <p:cNvSpPr txBox="1"/>
          <p:nvPr/>
        </p:nvSpPr>
        <p:spPr>
          <a:xfrm>
            <a:off x="2490942" y="695980"/>
            <a:ext cx="3983783" cy="523220"/>
          </a:xfrm>
          <a:prstGeom prst="rect">
            <a:avLst/>
          </a:prstGeom>
          <a:noFill/>
        </p:spPr>
        <p:txBody>
          <a:bodyPr wrap="none" rtlCol="0">
            <a:spAutoFit/>
          </a:bodyPr>
          <a:lstStyle/>
          <a:p>
            <a:r>
              <a:rPr lang="en-US" sz="2800" dirty="0" smtClean="0">
                <a:solidFill>
                  <a:srgbClr val="000000"/>
                </a:solidFill>
              </a:rPr>
              <a:t>Simplest inflation model</a:t>
            </a:r>
            <a:endParaRPr lang="en-US" sz="2800" dirty="0">
              <a:solidFill>
                <a:srgbClr val="000000"/>
              </a:solidFill>
            </a:endParaRPr>
          </a:p>
        </p:txBody>
      </p:sp>
      <p:sp>
        <p:nvSpPr>
          <p:cNvPr id="6" name="TextBox 5"/>
          <p:cNvSpPr txBox="1"/>
          <p:nvPr/>
        </p:nvSpPr>
        <p:spPr>
          <a:xfrm>
            <a:off x="5867400" y="4812268"/>
            <a:ext cx="1544012" cy="369332"/>
          </a:xfrm>
          <a:prstGeom prst="rect">
            <a:avLst/>
          </a:prstGeom>
          <a:noFill/>
        </p:spPr>
        <p:txBody>
          <a:bodyPr wrap="none" rtlCol="0">
            <a:spAutoFit/>
          </a:bodyPr>
          <a:lstStyle/>
          <a:p>
            <a:r>
              <a:rPr lang="en-US" dirty="0" smtClean="0">
                <a:solidFill>
                  <a:srgbClr val="000000"/>
                </a:solidFill>
              </a:rPr>
              <a:t>A. </a:t>
            </a:r>
            <a:r>
              <a:rPr lang="en-US" dirty="0" err="1" smtClean="0">
                <a:solidFill>
                  <a:srgbClr val="000000"/>
                </a:solidFill>
              </a:rPr>
              <a:t>Guth</a:t>
            </a:r>
            <a:r>
              <a:rPr lang="en-US" dirty="0" smtClean="0">
                <a:solidFill>
                  <a:srgbClr val="000000"/>
                </a:solidFill>
              </a:rPr>
              <a:t> 1981</a:t>
            </a:r>
            <a:endParaRPr lang="en-US" dirty="0">
              <a:solidFill>
                <a:srgbClr val="000000"/>
              </a:solidFill>
            </a:endParaRPr>
          </a:p>
        </p:txBody>
      </p:sp>
    </p:spTree>
    <p:extLst>
      <p:ext uri="{BB962C8B-B14F-4D97-AF65-F5344CB8AC3E}">
        <p14:creationId xmlns:p14="http://schemas.microsoft.com/office/powerpoint/2010/main" val="2148552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Fig1_20180709_Science.pdf"/>
          <p:cNvPicPr>
            <a:picLocks noChangeAspect="1"/>
          </p:cNvPicPr>
          <p:nvPr/>
        </p:nvPicPr>
        <p:blipFill rotWithShape="1">
          <a:blip r:embed="rId2">
            <a:extLst/>
          </a:blip>
          <a:srcRect l="8519" t="68356" r="4541" b="-3590"/>
          <a:stretch/>
        </p:blipFill>
        <p:spPr>
          <a:xfrm>
            <a:off x="1347651" y="2057400"/>
            <a:ext cx="6413862" cy="3017520"/>
          </a:xfrm>
          <a:prstGeom prst="rect">
            <a:avLst/>
          </a:prstGeom>
          <a:ln w="12700">
            <a:miter lim="400000"/>
          </a:ln>
        </p:spPr>
      </p:pic>
      <p:sp>
        <p:nvSpPr>
          <p:cNvPr id="2" name="TextBox 1"/>
          <p:cNvSpPr txBox="1"/>
          <p:nvPr/>
        </p:nvSpPr>
        <p:spPr>
          <a:xfrm>
            <a:off x="685800" y="685800"/>
            <a:ext cx="8635697" cy="523220"/>
          </a:xfrm>
          <a:prstGeom prst="rect">
            <a:avLst/>
          </a:prstGeom>
          <a:noFill/>
        </p:spPr>
        <p:txBody>
          <a:bodyPr wrap="none" rtlCol="0">
            <a:spAutoFit/>
          </a:bodyPr>
          <a:lstStyle/>
          <a:p>
            <a:r>
              <a:rPr lang="en-US" sz="2800" dirty="0" smtClean="0"/>
              <a:t>Nonlinear response of optical </a:t>
            </a:r>
            <a:r>
              <a:rPr lang="en-US" sz="2800" dirty="0"/>
              <a:t>pumping </a:t>
            </a:r>
            <a:r>
              <a:rPr lang="en-US" i="1" dirty="0" smtClean="0"/>
              <a:t>arXiv:1807.02906</a:t>
            </a:r>
            <a:r>
              <a:rPr lang="en-US" sz="2800" dirty="0" smtClean="0"/>
              <a:t>  </a:t>
            </a:r>
            <a:endParaRPr lang="en-US" sz="2800" dirty="0"/>
          </a:p>
        </p:txBody>
      </p:sp>
      <mc:AlternateContent xmlns:mc="http://schemas.openxmlformats.org/markup-compatibility/2006">
        <mc:Choice xmlns:a14="http://schemas.microsoft.com/office/drawing/2010/main" Requires="a14">
          <p:sp>
            <p:nvSpPr>
              <p:cNvPr id="3" name="TextBox 2"/>
              <p:cNvSpPr txBox="1"/>
              <p:nvPr/>
            </p:nvSpPr>
            <p:spPr>
              <a:xfrm>
                <a:off x="3048000" y="5334000"/>
                <a:ext cx="2997423" cy="65825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b="0" i="1" smtClean="0">
                              <a:latin typeface="Cambria Math"/>
                              <a:ea typeface="Cambria Math"/>
                            </a:rPr>
                          </m:ctrlPr>
                        </m:sSupPr>
                        <m:e>
                          <m:r>
                            <a:rPr lang="en-US" i="1">
                              <a:latin typeface="Cambria Math"/>
                            </a:rPr>
                            <m:t>|</m:t>
                          </m:r>
                          <m:sSub>
                            <m:sSubPr>
                              <m:ctrlPr>
                                <a:rPr lang="en-US" i="1">
                                  <a:latin typeface="Cambria Math"/>
                                  <a:ea typeface="Cambria Math"/>
                                </a:rPr>
                              </m:ctrlPr>
                            </m:sSubPr>
                            <m:e>
                              <m:r>
                                <a:rPr lang="en-US" i="1">
                                  <a:latin typeface="Cambria Math"/>
                                  <a:ea typeface="Cambria Math"/>
                                </a:rPr>
                                <m:t>𝜓</m:t>
                              </m:r>
                            </m:e>
                            <m:sub>
                              <m:r>
                                <a:rPr lang="en-US" i="1">
                                  <a:latin typeface="Cambria Math"/>
                                  <a:ea typeface="Cambria Math"/>
                                </a:rPr>
                                <m:t>3</m:t>
                              </m:r>
                            </m:sub>
                          </m:sSub>
                          <m:r>
                            <a:rPr lang="en-US" i="1">
                              <a:latin typeface="Cambria Math"/>
                              <a:ea typeface="Cambria Math"/>
                            </a:rPr>
                            <m:t>|</m:t>
                          </m:r>
                        </m:e>
                        <m:sup>
                          <m:r>
                            <a:rPr lang="en-US" b="0" i="1" smtClean="0">
                              <a:latin typeface="Cambria Math"/>
                              <a:ea typeface="Cambria Math"/>
                            </a:rPr>
                            <m:t>2</m:t>
                          </m:r>
                        </m:sup>
                      </m:sSup>
                      <m:r>
                        <a:rPr lang="en-US" i="1">
                          <a:latin typeface="Cambria Math"/>
                          <a:ea typeface="Cambria Math"/>
                        </a:rPr>
                        <m:t>≈</m:t>
                      </m:r>
                      <m:r>
                        <m:rPr>
                          <m:sty m:val="p"/>
                        </m:rPr>
                        <a:rPr lang="en-US" b="0" i="0" smtClean="0">
                          <a:latin typeface="Cambria Math"/>
                          <a:ea typeface="Cambria Math"/>
                        </a:rPr>
                        <m:t>exp</m:t>
                      </m:r>
                      <m:r>
                        <a:rPr lang="en-US" b="0" i="1" smtClean="0">
                          <a:latin typeface="Cambria Math"/>
                          <a:ea typeface="Cambria Math"/>
                        </a:rPr>
                        <m:t>⁡(−</m:t>
                      </m:r>
                      <m:r>
                        <a:rPr lang="en-US" b="0" i="1" smtClean="0">
                          <a:latin typeface="Cambria Math"/>
                          <a:ea typeface="Cambria Math"/>
                        </a:rPr>
                        <m:t>𝛽</m:t>
                      </m:r>
                      <m:f>
                        <m:fPr>
                          <m:ctrlPr>
                            <a:rPr lang="en-US" b="0" i="1" smtClean="0">
                              <a:latin typeface="Cambria Math"/>
                              <a:ea typeface="Cambria Math"/>
                            </a:rPr>
                          </m:ctrlPr>
                        </m:fPr>
                        <m:num>
                          <m:r>
                            <m:rPr>
                              <m:sty m:val="p"/>
                            </m:rPr>
                            <a:rPr lang="el-GR" b="0" i="1" smtClean="0">
                              <a:latin typeface="Cambria Math"/>
                              <a:ea typeface="Cambria Math"/>
                            </a:rPr>
                            <m:t>Γ</m:t>
                          </m:r>
                        </m:num>
                        <m:den>
                          <m:r>
                            <a:rPr lang="en-US" b="0" i="1" smtClean="0">
                              <a:latin typeface="Cambria Math"/>
                              <a:ea typeface="Cambria Math"/>
                            </a:rPr>
                            <m:t>2</m:t>
                          </m:r>
                        </m:den>
                      </m:f>
                      <m:f>
                        <m:fPr>
                          <m:ctrlPr>
                            <a:rPr lang="en-US" b="0" i="1" smtClean="0">
                              <a:latin typeface="Cambria Math"/>
                              <a:ea typeface="Cambria Math"/>
                            </a:rPr>
                          </m:ctrlPr>
                        </m:fPr>
                        <m:num>
                          <m:r>
                            <a:rPr lang="en-US" b="0" i="1" smtClean="0">
                              <a:latin typeface="Cambria Math"/>
                              <a:ea typeface="Cambria Math"/>
                            </a:rPr>
                            <m:t>𝐼</m:t>
                          </m:r>
                        </m:num>
                        <m:den>
                          <m:r>
                            <a:rPr lang="en-US" b="0" i="1" smtClean="0">
                              <a:latin typeface="Cambria Math"/>
                              <a:ea typeface="Cambria Math"/>
                            </a:rPr>
                            <m:t>𝐼</m:t>
                          </m:r>
                          <m:r>
                            <a:rPr lang="en-US" b="0"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𝐼</m:t>
                              </m:r>
                            </m:e>
                            <m:sub>
                              <m:r>
                                <a:rPr lang="en-US" b="0" i="1" smtClean="0">
                                  <a:latin typeface="Cambria Math"/>
                                  <a:ea typeface="Cambria Math"/>
                                </a:rPr>
                                <m:t>𝑠𝑎𝑡</m:t>
                              </m:r>
                            </m:sub>
                          </m:sSub>
                        </m:den>
                      </m:f>
                      <m:r>
                        <a:rPr lang="en-US" b="0" i="1" smtClean="0">
                          <a:latin typeface="Cambria Math"/>
                          <a:ea typeface="Cambria Math"/>
                        </a:rPr>
                        <m:t>𝑡</m:t>
                      </m:r>
                      <m:r>
                        <a:rPr lang="en-US" b="0" i="1" smtClean="0">
                          <a:latin typeface="Cambria Math"/>
                          <a:ea typeface="Cambria Math"/>
                        </a:rPr>
                        <m:t>)</m:t>
                      </m:r>
                    </m:oMath>
                  </m:oMathPara>
                </a14:m>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3048000" y="5334000"/>
                <a:ext cx="2997423" cy="658257"/>
              </a:xfrm>
              <a:prstGeom prst="rect">
                <a:avLst/>
              </a:prstGeom>
              <a:blipFill rotWithShape="1">
                <a:blip r:embed="rId3"/>
                <a:stretch>
                  <a:fillRect/>
                </a:stretch>
              </a:blipFill>
            </p:spPr>
            <p:txBody>
              <a:bodyPr/>
              <a:lstStyle/>
              <a:p>
                <a:r>
                  <a:rPr lang="en-US">
                    <a:noFill/>
                  </a:rPr>
                  <a:t> </a:t>
                </a:r>
              </a:p>
            </p:txBody>
          </p:sp>
        </mc:Fallback>
      </mc:AlternateContent>
      <p:sp>
        <p:nvSpPr>
          <p:cNvPr id="5" name="TextBox 4"/>
          <p:cNvSpPr txBox="1"/>
          <p:nvPr/>
        </p:nvSpPr>
        <p:spPr>
          <a:xfrm>
            <a:off x="228600" y="5486400"/>
            <a:ext cx="2873544" cy="369332"/>
          </a:xfrm>
          <a:prstGeom prst="rect">
            <a:avLst/>
          </a:prstGeom>
          <a:noFill/>
        </p:spPr>
        <p:txBody>
          <a:bodyPr wrap="none" rtlCol="0">
            <a:spAutoFit/>
          </a:bodyPr>
          <a:lstStyle/>
          <a:p>
            <a:r>
              <a:rPr lang="en-US" dirty="0" smtClean="0"/>
              <a:t>Optical pumping efficiency</a:t>
            </a:r>
            <a:endParaRPr lang="en-US" dirty="0"/>
          </a:p>
        </p:txBody>
      </p:sp>
      <p:sp>
        <p:nvSpPr>
          <p:cNvPr id="6" name="TextBox 5"/>
          <p:cNvSpPr txBox="1"/>
          <p:nvPr/>
        </p:nvSpPr>
        <p:spPr>
          <a:xfrm>
            <a:off x="6477000" y="5124271"/>
            <a:ext cx="2505814" cy="1200329"/>
          </a:xfrm>
          <a:prstGeom prst="rect">
            <a:avLst/>
          </a:prstGeom>
          <a:noFill/>
        </p:spPr>
        <p:txBody>
          <a:bodyPr wrap="none" rtlCol="0">
            <a:spAutoFit/>
          </a:bodyPr>
          <a:lstStyle/>
          <a:p>
            <a:r>
              <a:rPr lang="en-US" dirty="0" smtClean="0">
                <a:sym typeface="Symbol"/>
              </a:rPr>
              <a:t>:    branching ratio</a:t>
            </a:r>
          </a:p>
          <a:p>
            <a:r>
              <a:rPr lang="en-US" dirty="0" smtClean="0">
                <a:sym typeface="Symbol"/>
              </a:rPr>
              <a:t>:    linewidth</a:t>
            </a:r>
          </a:p>
          <a:p>
            <a:r>
              <a:rPr lang="en-US" dirty="0" err="1" smtClean="0">
                <a:sym typeface="Symbol"/>
              </a:rPr>
              <a:t>I</a:t>
            </a:r>
            <a:r>
              <a:rPr lang="en-US" baseline="-25000" dirty="0" err="1" smtClean="0">
                <a:sym typeface="Symbol"/>
              </a:rPr>
              <a:t>sat</a:t>
            </a:r>
            <a:r>
              <a:rPr lang="en-US" dirty="0" smtClean="0">
                <a:sym typeface="Symbol"/>
              </a:rPr>
              <a:t>: saturation intensity</a:t>
            </a:r>
          </a:p>
          <a:p>
            <a:r>
              <a:rPr lang="en-US" dirty="0" smtClean="0">
                <a:sym typeface="Symbol"/>
              </a:rPr>
              <a:t>t:     time</a:t>
            </a:r>
          </a:p>
        </p:txBody>
      </p:sp>
      <p:sp>
        <p:nvSpPr>
          <p:cNvPr id="7" name="TextBox 6"/>
          <p:cNvSpPr txBox="1"/>
          <p:nvPr/>
        </p:nvSpPr>
        <p:spPr>
          <a:xfrm>
            <a:off x="1981200" y="6412468"/>
            <a:ext cx="7007046" cy="369332"/>
          </a:xfrm>
          <a:prstGeom prst="rect">
            <a:avLst/>
          </a:prstGeom>
          <a:noFill/>
        </p:spPr>
        <p:txBody>
          <a:bodyPr wrap="none" rtlCol="0">
            <a:spAutoFit/>
          </a:bodyPr>
          <a:lstStyle/>
          <a:p>
            <a:r>
              <a:rPr lang="en-US" dirty="0" smtClean="0"/>
              <a:t>Similar work based on dark state transfer (JQI): arXiv:1807.02871</a:t>
            </a:r>
            <a:endParaRPr lang="en-US" dirty="0"/>
          </a:p>
        </p:txBody>
      </p:sp>
    </p:spTree>
    <p:extLst>
      <p:ext uri="{BB962C8B-B14F-4D97-AF65-F5344CB8AC3E}">
        <p14:creationId xmlns:p14="http://schemas.microsoft.com/office/powerpoint/2010/main" val="95386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idx="4294967295"/>
          </p:nvPr>
        </p:nvSpPr>
        <p:spPr>
          <a:xfrm>
            <a:off x="1219200" y="152400"/>
            <a:ext cx="7010400" cy="609600"/>
          </a:xfrm>
        </p:spPr>
        <p:txBody>
          <a:bodyPr/>
          <a:lstStyle/>
          <a:p>
            <a:pPr algn="l" eaLnBrk="1" hangingPunct="1"/>
            <a:r>
              <a:rPr lang="en-US" altLang="zh-TW" sz="2400" dirty="0" smtClean="0">
                <a:ea typeface="新細明體" pitchFamily="18" charset="-120"/>
              </a:rPr>
              <a:t>Quantum phase transition of bosons in 2D lattices</a:t>
            </a:r>
            <a:endParaRPr lang="zh-TW" altLang="en-US" sz="2400" dirty="0" smtClean="0">
              <a:ea typeface="新細明體" pitchFamily="18" charset="-120"/>
            </a:endParaRPr>
          </a:p>
        </p:txBody>
      </p:sp>
      <p:pic>
        <p:nvPicPr>
          <p:cNvPr id="77827" name="Picture 4"/>
          <p:cNvPicPr>
            <a:picLocks noChangeAspect="1" noChangeArrowheads="1"/>
          </p:cNvPicPr>
          <p:nvPr/>
        </p:nvPicPr>
        <p:blipFill>
          <a:blip r:embed="rId3" cstate="print"/>
          <a:srcRect/>
          <a:stretch>
            <a:fillRect/>
          </a:stretch>
        </p:blipFill>
        <p:spPr bwMode="auto">
          <a:xfrm>
            <a:off x="1295400" y="1143000"/>
            <a:ext cx="6697663" cy="3776663"/>
          </a:xfrm>
          <a:prstGeom prst="rect">
            <a:avLst/>
          </a:prstGeom>
          <a:noFill/>
          <a:ln w="50800" algn="ctr">
            <a:noFill/>
            <a:miter lim="800000"/>
            <a:headEnd/>
            <a:tailEnd/>
          </a:ln>
        </p:spPr>
      </p:pic>
      <p:pic>
        <p:nvPicPr>
          <p:cNvPr id="77831" name="Picture 29" descr="plot_lattice_1.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466013" y="3276600"/>
            <a:ext cx="1525587" cy="1295400"/>
          </a:xfrm>
          <a:prstGeom prst="rect">
            <a:avLst/>
          </a:prstGeom>
          <a:noFill/>
          <a:ln w="9525">
            <a:noFill/>
            <a:miter lim="800000"/>
            <a:headEnd/>
            <a:tailEnd/>
          </a:ln>
        </p:spPr>
      </p:pic>
      <p:sp>
        <p:nvSpPr>
          <p:cNvPr id="31" name="Oval 30"/>
          <p:cNvSpPr/>
          <p:nvPr/>
        </p:nvSpPr>
        <p:spPr bwMode="auto">
          <a:xfrm>
            <a:off x="8228812" y="3518957"/>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sp>
        <p:nvSpPr>
          <p:cNvPr id="32" name="Oval 31"/>
          <p:cNvSpPr/>
          <p:nvPr/>
        </p:nvSpPr>
        <p:spPr bwMode="auto">
          <a:xfrm>
            <a:off x="8419512" y="3615899"/>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sp>
        <p:nvSpPr>
          <p:cNvPr id="33" name="Oval 32"/>
          <p:cNvSpPr/>
          <p:nvPr/>
        </p:nvSpPr>
        <p:spPr bwMode="auto">
          <a:xfrm>
            <a:off x="8610211" y="3761313"/>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sp>
        <p:nvSpPr>
          <p:cNvPr id="34" name="Oval 33"/>
          <p:cNvSpPr/>
          <p:nvPr/>
        </p:nvSpPr>
        <p:spPr bwMode="auto">
          <a:xfrm>
            <a:off x="8076025" y="3638795"/>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sp>
        <p:nvSpPr>
          <p:cNvPr id="35" name="Oval 34"/>
          <p:cNvSpPr/>
          <p:nvPr/>
        </p:nvSpPr>
        <p:spPr bwMode="auto">
          <a:xfrm>
            <a:off x="8448412" y="3858256"/>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sp>
        <p:nvSpPr>
          <p:cNvPr id="36" name="Oval 35"/>
          <p:cNvSpPr/>
          <p:nvPr/>
        </p:nvSpPr>
        <p:spPr bwMode="auto">
          <a:xfrm>
            <a:off x="8256212" y="3761313"/>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sp>
        <p:nvSpPr>
          <p:cNvPr id="37" name="Oval 36"/>
          <p:cNvSpPr/>
          <p:nvPr/>
        </p:nvSpPr>
        <p:spPr bwMode="auto">
          <a:xfrm>
            <a:off x="7895087" y="3761313"/>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sp>
        <p:nvSpPr>
          <p:cNvPr id="38" name="Oval 37"/>
          <p:cNvSpPr/>
          <p:nvPr/>
        </p:nvSpPr>
        <p:spPr bwMode="auto">
          <a:xfrm>
            <a:off x="8276487" y="4003670"/>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sp>
        <p:nvSpPr>
          <p:cNvPr id="39" name="Oval 38"/>
          <p:cNvSpPr/>
          <p:nvPr/>
        </p:nvSpPr>
        <p:spPr bwMode="auto">
          <a:xfrm>
            <a:off x="8085787" y="3906727"/>
            <a:ext cx="95350" cy="96943"/>
          </a:xfrm>
          <a:prstGeom prst="ellipse">
            <a:avLst/>
          </a:prstGeom>
          <a:gradFill>
            <a:gsLst>
              <a:gs pos="0">
                <a:srgbClr val="660066"/>
              </a:gs>
              <a:gs pos="30000">
                <a:srgbClr val="66008F"/>
              </a:gs>
              <a:gs pos="64999">
                <a:srgbClr val="BA0066"/>
              </a:gs>
              <a:gs pos="89999">
                <a:srgbClr val="FF0000"/>
              </a:gs>
              <a:gs pos="100000">
                <a:srgbClr val="FF8200"/>
              </a:gs>
            </a:gsLst>
            <a:lin ang="162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TW" altLang="en-US">
              <a:solidFill>
                <a:srgbClr val="FF0000"/>
              </a:solidFill>
            </a:endParaRPr>
          </a:p>
        </p:txBody>
      </p:sp>
      <p:grpSp>
        <p:nvGrpSpPr>
          <p:cNvPr id="2" name="Chord 40"/>
          <p:cNvGrpSpPr>
            <a:grpSpLocks/>
          </p:cNvGrpSpPr>
          <p:nvPr/>
        </p:nvGrpSpPr>
        <p:grpSpPr bwMode="auto">
          <a:xfrm flipV="1">
            <a:off x="3810000" y="3657600"/>
            <a:ext cx="1828800" cy="1143000"/>
            <a:chOff x="2680" y="2154"/>
            <a:chExt cx="561" cy="618"/>
          </a:xfrm>
        </p:grpSpPr>
        <p:pic>
          <p:nvPicPr>
            <p:cNvPr id="77868" name="Chord 40"/>
            <p:cNvPicPr>
              <a:picLocks noChangeArrowheads="1"/>
            </p:cNvPicPr>
            <p:nvPr/>
          </p:nvPicPr>
          <p:blipFill>
            <a:blip r:embed="rId5" cstate="print"/>
            <a:srcRect/>
            <a:stretch>
              <a:fillRect/>
            </a:stretch>
          </p:blipFill>
          <p:spPr bwMode="auto">
            <a:xfrm>
              <a:off x="2680" y="2154"/>
              <a:ext cx="561" cy="618"/>
            </a:xfrm>
            <a:prstGeom prst="rect">
              <a:avLst/>
            </a:prstGeom>
            <a:noFill/>
            <a:ln w="9525">
              <a:noFill/>
              <a:miter lim="800000"/>
              <a:headEnd/>
              <a:tailEnd/>
            </a:ln>
          </p:spPr>
        </p:pic>
        <p:sp>
          <p:nvSpPr>
            <p:cNvPr id="77869" name="Text Box 77"/>
            <p:cNvSpPr txBox="1">
              <a:spLocks noChangeArrowheads="1"/>
            </p:cNvSpPr>
            <p:nvPr/>
          </p:nvSpPr>
          <p:spPr bwMode="auto">
            <a:xfrm rot="-5400000">
              <a:off x="2543" y="1984"/>
              <a:ext cx="834" cy="385"/>
            </a:xfrm>
            <a:prstGeom prst="rect">
              <a:avLst/>
            </a:prstGeom>
            <a:noFill/>
            <a:ln w="9525">
              <a:noFill/>
              <a:miter lim="800000"/>
              <a:headEnd/>
              <a:tailEnd/>
            </a:ln>
          </p:spPr>
          <p:txBody>
            <a:bodyPr vert="eaVert" anchor="ctr"/>
            <a:lstStyle/>
            <a:p>
              <a:pPr algn="ctr" fontAlgn="base">
                <a:spcBef>
                  <a:spcPct val="0"/>
                </a:spcBef>
                <a:spcAft>
                  <a:spcPct val="0"/>
                </a:spcAft>
              </a:pPr>
              <a:endParaRPr lang="zh-TW" altLang="en-US">
                <a:solidFill>
                  <a:srgbClr val="FFFFFF"/>
                </a:solidFill>
                <a:latin typeface="Calibri" pitchFamily="34" charset="0"/>
                <a:ea typeface="新細明體" pitchFamily="18" charset="-120"/>
              </a:endParaRPr>
            </a:p>
          </p:txBody>
        </p:sp>
      </p:grpSp>
      <p:sp>
        <p:nvSpPr>
          <p:cNvPr id="61" name="Cloud 60"/>
          <p:cNvSpPr/>
          <p:nvPr/>
        </p:nvSpPr>
        <p:spPr bwMode="auto">
          <a:xfrm>
            <a:off x="228600" y="3352800"/>
            <a:ext cx="762000" cy="1143000"/>
          </a:xfrm>
          <a:prstGeom prst="cloud">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a:defRPr/>
            </a:pPr>
            <a:endParaRPr lang="en-US" kern="0">
              <a:solidFill>
                <a:sysClr val="window" lastClr="FFFFFF"/>
              </a:solidFill>
              <a:latin typeface="Calibri"/>
            </a:endParaRPr>
          </a:p>
        </p:txBody>
      </p:sp>
      <p:sp>
        <p:nvSpPr>
          <p:cNvPr id="62" name="Oval 61"/>
          <p:cNvSpPr/>
          <p:nvPr/>
        </p:nvSpPr>
        <p:spPr bwMode="auto">
          <a:xfrm>
            <a:off x="457200" y="3825875"/>
            <a:ext cx="76200" cy="76200"/>
          </a:xfrm>
          <a:prstGeom prst="ellipse">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anchor="ctr"/>
          <a:lstStyle/>
          <a:p>
            <a:pPr algn="ctr">
              <a:defRPr/>
            </a:pPr>
            <a:endParaRPr lang="en-US" kern="0">
              <a:solidFill>
                <a:sysClr val="window" lastClr="FFFFFF"/>
              </a:solidFill>
              <a:latin typeface="Calibri"/>
            </a:endParaRPr>
          </a:p>
        </p:txBody>
      </p:sp>
      <p:sp>
        <p:nvSpPr>
          <p:cNvPr id="63" name="Oval 62"/>
          <p:cNvSpPr/>
          <p:nvPr/>
        </p:nvSpPr>
        <p:spPr bwMode="auto">
          <a:xfrm>
            <a:off x="381000" y="4054475"/>
            <a:ext cx="76200" cy="76200"/>
          </a:xfrm>
          <a:prstGeom prst="ellipse">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anchor="ctr"/>
          <a:lstStyle/>
          <a:p>
            <a:pPr algn="ctr">
              <a:defRPr/>
            </a:pPr>
            <a:endParaRPr lang="en-US" kern="0" dirty="0">
              <a:solidFill>
                <a:sysClr val="window" lastClr="FFFFFF"/>
              </a:solidFill>
              <a:latin typeface="Calibri"/>
            </a:endParaRPr>
          </a:p>
        </p:txBody>
      </p:sp>
      <p:sp>
        <p:nvSpPr>
          <p:cNvPr id="64" name="Oval 63"/>
          <p:cNvSpPr/>
          <p:nvPr/>
        </p:nvSpPr>
        <p:spPr bwMode="auto">
          <a:xfrm>
            <a:off x="762000" y="3597275"/>
            <a:ext cx="76200" cy="76200"/>
          </a:xfrm>
          <a:prstGeom prst="ellipse">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anchor="ctr"/>
          <a:lstStyle/>
          <a:p>
            <a:pPr algn="ctr">
              <a:defRPr/>
            </a:pPr>
            <a:endParaRPr lang="en-US" kern="0">
              <a:solidFill>
                <a:sysClr val="window" lastClr="FFFFFF"/>
              </a:solidFill>
              <a:latin typeface="Calibri"/>
            </a:endParaRPr>
          </a:p>
        </p:txBody>
      </p:sp>
      <p:sp>
        <p:nvSpPr>
          <p:cNvPr id="65" name="Oval 64"/>
          <p:cNvSpPr/>
          <p:nvPr/>
        </p:nvSpPr>
        <p:spPr bwMode="auto">
          <a:xfrm>
            <a:off x="685800" y="4054475"/>
            <a:ext cx="76200" cy="76200"/>
          </a:xfrm>
          <a:prstGeom prst="ellipse">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anchor="ctr"/>
          <a:lstStyle/>
          <a:p>
            <a:pPr algn="ctr">
              <a:defRPr/>
            </a:pPr>
            <a:endParaRPr lang="en-US" kern="0">
              <a:solidFill>
                <a:sysClr val="window" lastClr="FFFFFF"/>
              </a:solidFill>
              <a:latin typeface="Calibri"/>
            </a:endParaRPr>
          </a:p>
        </p:txBody>
      </p:sp>
      <p:sp>
        <p:nvSpPr>
          <p:cNvPr id="77862" name="Rectangle 65"/>
          <p:cNvSpPr>
            <a:spLocks noChangeArrowheads="1"/>
          </p:cNvSpPr>
          <p:nvPr/>
        </p:nvSpPr>
        <p:spPr bwMode="auto">
          <a:xfrm>
            <a:off x="6705600" y="4953000"/>
            <a:ext cx="1752600"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TW" dirty="0" err="1" smtClean="0">
                <a:solidFill>
                  <a:srgbClr val="000000"/>
                </a:solidFill>
                <a:latin typeface="Calibri" pitchFamily="34" charset="0"/>
                <a:ea typeface="新細明體" pitchFamily="18" charset="-120"/>
              </a:rPr>
              <a:t>Sachdev</a:t>
            </a:r>
            <a:r>
              <a:rPr lang="en-US" altLang="zh-TW" dirty="0" smtClean="0">
                <a:solidFill>
                  <a:srgbClr val="000000"/>
                </a:solidFill>
                <a:latin typeface="Calibri" pitchFamily="34" charset="0"/>
                <a:ea typeface="新細明體" pitchFamily="18" charset="-120"/>
              </a:rPr>
              <a:t> </a:t>
            </a:r>
            <a:r>
              <a:rPr lang="en-US" altLang="zh-TW" dirty="0">
                <a:solidFill>
                  <a:srgbClr val="000000"/>
                </a:solidFill>
                <a:latin typeface="Calibri" pitchFamily="34" charset="0"/>
                <a:ea typeface="新細明體" pitchFamily="18" charset="-120"/>
              </a:rPr>
              <a:t>(2007)</a:t>
            </a:r>
          </a:p>
        </p:txBody>
      </p:sp>
      <p:sp>
        <p:nvSpPr>
          <p:cNvPr id="25" name="Oval 24"/>
          <p:cNvSpPr/>
          <p:nvPr/>
        </p:nvSpPr>
        <p:spPr bwMode="auto">
          <a:xfrm>
            <a:off x="838200" y="3749675"/>
            <a:ext cx="76200" cy="76200"/>
          </a:xfrm>
          <a:prstGeom prst="ellipse">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anchor="ctr"/>
          <a:lstStyle/>
          <a:p>
            <a:pPr algn="ctr">
              <a:defRPr/>
            </a:pPr>
            <a:endParaRPr lang="en-US" kern="0">
              <a:solidFill>
                <a:sysClr val="window" lastClr="FFFFFF"/>
              </a:solidFill>
              <a:latin typeface="Calibri"/>
            </a:endParaRPr>
          </a:p>
        </p:txBody>
      </p:sp>
      <p:sp>
        <p:nvSpPr>
          <p:cNvPr id="26" name="Oval 25"/>
          <p:cNvSpPr/>
          <p:nvPr/>
        </p:nvSpPr>
        <p:spPr bwMode="auto">
          <a:xfrm>
            <a:off x="609600" y="4191000"/>
            <a:ext cx="76200" cy="76200"/>
          </a:xfrm>
          <a:prstGeom prst="ellipse">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anchor="ctr"/>
          <a:lstStyle/>
          <a:p>
            <a:pPr algn="ctr">
              <a:defRPr/>
            </a:pPr>
            <a:endParaRPr lang="en-US" kern="0">
              <a:solidFill>
                <a:sysClr val="window" lastClr="FFFFFF"/>
              </a:solidFill>
              <a:latin typeface="Calibri"/>
            </a:endParaRPr>
          </a:p>
        </p:txBody>
      </p:sp>
      <p:pic>
        <p:nvPicPr>
          <p:cNvPr id="27" name="Picture 4" descr="eq=\frac{n-n_c}{T^{d/z+1-1/\nu z}}=h(\frac{\mu-\mu_c}{T^{1/\nu 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382" y="5410200"/>
            <a:ext cx="302601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65"/>
          <p:cNvSpPr>
            <a:spLocks noChangeArrowheads="1"/>
          </p:cNvSpPr>
          <p:nvPr/>
        </p:nvSpPr>
        <p:spPr bwMode="auto">
          <a:xfrm>
            <a:off x="3962400" y="5498068"/>
            <a:ext cx="4572000"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TW" dirty="0" smtClean="0">
                <a:solidFill>
                  <a:srgbClr val="000000"/>
                </a:solidFill>
                <a:latin typeface="Calibri" pitchFamily="34" charset="0"/>
                <a:ea typeface="新細明體" pitchFamily="18" charset="-120"/>
              </a:rPr>
              <a:t>Critical scaling laws:   Zhou and Ho, PRL (2010) </a:t>
            </a:r>
          </a:p>
        </p:txBody>
      </p:sp>
      <p:sp>
        <p:nvSpPr>
          <p:cNvPr id="29" name="Rectangle 65"/>
          <p:cNvSpPr>
            <a:spLocks noChangeArrowheads="1"/>
          </p:cNvSpPr>
          <p:nvPr/>
        </p:nvSpPr>
        <p:spPr bwMode="auto">
          <a:xfrm>
            <a:off x="5410200" y="6260068"/>
            <a:ext cx="4114800"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TW" dirty="0" err="1" smtClean="0">
                <a:solidFill>
                  <a:srgbClr val="000000"/>
                </a:solidFill>
                <a:latin typeface="Calibri" pitchFamily="34" charset="0"/>
                <a:ea typeface="新細明體" pitchFamily="18" charset="-120"/>
              </a:rPr>
              <a:t>Sachdev</a:t>
            </a:r>
            <a:r>
              <a:rPr lang="en-US" altLang="zh-TW" dirty="0">
                <a:solidFill>
                  <a:srgbClr val="000000"/>
                </a:solidFill>
                <a:latin typeface="Calibri" pitchFamily="34" charset="0"/>
                <a:ea typeface="新細明體" pitchFamily="18" charset="-120"/>
              </a:rPr>
              <a:t>, Nature physics (2007)</a:t>
            </a:r>
          </a:p>
        </p:txBody>
      </p:sp>
      <p:sp>
        <p:nvSpPr>
          <p:cNvPr id="30" name="Rectangle 65"/>
          <p:cNvSpPr>
            <a:spLocks noChangeArrowheads="1"/>
          </p:cNvSpPr>
          <p:nvPr/>
        </p:nvSpPr>
        <p:spPr bwMode="auto">
          <a:xfrm>
            <a:off x="457200" y="6059269"/>
            <a:ext cx="3962400"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altLang="zh-TW" dirty="0" smtClean="0">
                <a:solidFill>
                  <a:srgbClr val="000000"/>
                </a:solidFill>
                <a:latin typeface="Calibri" pitchFamily="34" charset="0"/>
                <a:ea typeface="新細明體" pitchFamily="18" charset="-120"/>
              </a:rPr>
              <a:t>Conformal symmetry and </a:t>
            </a:r>
            <a:r>
              <a:rPr lang="en-US" altLang="zh-TW" dirty="0" err="1" smtClean="0">
                <a:solidFill>
                  <a:srgbClr val="000000"/>
                </a:solidFill>
                <a:latin typeface="Calibri" pitchFamily="34" charset="0"/>
                <a:ea typeface="新細明體" pitchFamily="18" charset="-120"/>
              </a:rPr>
              <a:t>AdS</a:t>
            </a:r>
            <a:r>
              <a:rPr lang="en-US" altLang="zh-TW" dirty="0" smtClean="0">
                <a:solidFill>
                  <a:srgbClr val="000000"/>
                </a:solidFill>
                <a:latin typeface="Calibri" pitchFamily="34" charset="0"/>
                <a:ea typeface="新細明體" pitchFamily="18" charset="-120"/>
              </a:rPr>
              <a:t>-CFT </a:t>
            </a:r>
          </a:p>
          <a:p>
            <a:pPr fontAlgn="base">
              <a:spcBef>
                <a:spcPct val="0"/>
              </a:spcBef>
              <a:spcAft>
                <a:spcPct val="0"/>
              </a:spcAft>
            </a:pPr>
            <a:r>
              <a:rPr lang="en-US" altLang="zh-TW" dirty="0" smtClean="0">
                <a:solidFill>
                  <a:srgbClr val="000000"/>
                </a:solidFill>
                <a:latin typeface="Calibri" pitchFamily="34" charset="0"/>
                <a:ea typeface="新細明體" pitchFamily="18" charset="-120"/>
              </a:rPr>
              <a:t>duality in 2D optical lattices:</a:t>
            </a:r>
            <a:endParaRPr lang="en-US" altLang="zh-TW" dirty="0">
              <a:solidFill>
                <a:srgbClr val="000000"/>
              </a:solidFill>
              <a:latin typeface="Calibri" pitchFamily="34" charset="0"/>
              <a:ea typeface="新細明體" pitchFamily="18" charset="-120"/>
            </a:endParaRPr>
          </a:p>
        </p:txBody>
      </p:sp>
    </p:spTree>
    <p:extLst>
      <p:ext uri="{BB962C8B-B14F-4D97-AF65-F5344CB8AC3E}">
        <p14:creationId xmlns:p14="http://schemas.microsoft.com/office/powerpoint/2010/main" val="15137123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965094" cy="1066800"/>
          </a:xfrm>
        </p:spPr>
        <p:txBody>
          <a:bodyPr/>
          <a:lstStyle/>
          <a:p>
            <a:r>
              <a:rPr lang="en-US" dirty="0" smtClean="0"/>
              <a:t>Dynamics instability in 1d</a:t>
            </a:r>
            <a:endParaRPr lang="en-US" dirty="0"/>
          </a:p>
        </p:txBody>
      </p:sp>
      <p:sp>
        <p:nvSpPr>
          <p:cNvPr id="4" name="Date Placeholder 3"/>
          <p:cNvSpPr>
            <a:spLocks noGrp="1"/>
          </p:cNvSpPr>
          <p:nvPr>
            <p:ph type="dt" sz="half" idx="10"/>
          </p:nvPr>
        </p:nvSpPr>
        <p:spPr/>
        <p:txBody>
          <a:bodyPr/>
          <a:lstStyle/>
          <a:p>
            <a:r>
              <a:rPr lang="en-US" altLang="en-US" smtClean="0">
                <a:solidFill>
                  <a:prstClr val="white"/>
                </a:solidFill>
              </a:rPr>
              <a:t>2013-11-16</a:t>
            </a:r>
            <a:endParaRPr lang="en-US" altLang="en-US">
              <a:solidFill>
                <a:prstClr val="white"/>
              </a:solidFill>
            </a:endParaRPr>
          </a:p>
        </p:txBody>
      </p:sp>
      <p:sp>
        <p:nvSpPr>
          <p:cNvPr id="5" name="Footer Placeholder 4"/>
          <p:cNvSpPr>
            <a:spLocks noGrp="1"/>
          </p:cNvSpPr>
          <p:nvPr>
            <p:ph type="ftr" sz="quarter" idx="11"/>
          </p:nvPr>
        </p:nvSpPr>
        <p:spPr/>
        <p:txBody>
          <a:bodyPr/>
          <a:lstStyle/>
          <a:p>
            <a:r>
              <a:rPr lang="en-US" altLang="en-US" smtClean="0">
                <a:solidFill>
                  <a:prstClr val="white"/>
                </a:solidFill>
              </a:rPr>
              <a:t>MCAW</a:t>
            </a:r>
            <a:endParaRPr lang="en-US" altLang="en-US">
              <a:solidFill>
                <a:prstClr val="white"/>
              </a:solidFill>
            </a:endParaRPr>
          </a:p>
        </p:txBody>
      </p:sp>
      <p:sp>
        <p:nvSpPr>
          <p:cNvPr id="6" name="Slide Number Placeholder 5"/>
          <p:cNvSpPr>
            <a:spLocks noGrp="1"/>
          </p:cNvSpPr>
          <p:nvPr>
            <p:ph type="sldNum" sz="quarter" idx="12"/>
          </p:nvPr>
        </p:nvSpPr>
        <p:spPr/>
        <p:txBody>
          <a:bodyPr/>
          <a:lstStyle/>
          <a:p>
            <a:fld id="{C54C7D05-9B08-4067-9EC4-67FB8BD8A5CF}" type="slidenum">
              <a:rPr lang="en-US" altLang="en-US" smtClean="0"/>
              <a:pPr/>
              <a:t>71</a:t>
            </a:fld>
            <a:endParaRPr lang="en-US" altLang="en-US"/>
          </a:p>
        </p:txBody>
      </p:sp>
      <p:sp>
        <p:nvSpPr>
          <p:cNvPr id="8" name="TextBox 7"/>
          <p:cNvSpPr txBox="1"/>
          <p:nvPr/>
        </p:nvSpPr>
        <p:spPr>
          <a:xfrm>
            <a:off x="685800" y="1511855"/>
            <a:ext cx="2050561" cy="369332"/>
          </a:xfrm>
          <a:prstGeom prst="rect">
            <a:avLst/>
          </a:prstGeom>
          <a:noFill/>
        </p:spPr>
        <p:txBody>
          <a:bodyPr wrap="none" rtlCol="0">
            <a:spAutoFit/>
          </a:bodyPr>
          <a:lstStyle/>
          <a:p>
            <a:r>
              <a:rPr lang="en-US" dirty="0" smtClean="0"/>
              <a:t>Stochastic model:</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1960329843"/>
              </p:ext>
            </p:extLst>
          </p:nvPr>
        </p:nvGraphicFramePr>
        <p:xfrm>
          <a:off x="2768600" y="1447800"/>
          <a:ext cx="4445000" cy="549275"/>
        </p:xfrm>
        <a:graphic>
          <a:graphicData uri="http://schemas.openxmlformats.org/presentationml/2006/ole">
            <mc:AlternateContent xmlns:mc="http://schemas.openxmlformats.org/markup-compatibility/2006">
              <mc:Choice xmlns:v="urn:schemas-microsoft-com:vml" Requires="v">
                <p:oleObj spid="_x0000_s256071" name="Equation" r:id="rId3" imgW="2349360" imgH="291960" progId="Equation.3">
                  <p:embed/>
                </p:oleObj>
              </mc:Choice>
              <mc:Fallback>
                <p:oleObj name="Equation" r:id="rId3" imgW="2349360" imgH="291960" progId="Equation.3">
                  <p:embed/>
                  <p:pic>
                    <p:nvPicPr>
                      <p:cNvPr id="0" name=""/>
                      <p:cNvPicPr>
                        <a:picLocks noChangeAspect="1" noChangeArrowheads="1"/>
                      </p:cNvPicPr>
                      <p:nvPr/>
                    </p:nvPicPr>
                    <p:blipFill>
                      <a:blip r:embed="rId4"/>
                      <a:srcRect/>
                      <a:stretch>
                        <a:fillRect/>
                      </a:stretch>
                    </p:blipFill>
                    <p:spPr bwMode="auto">
                      <a:xfrm>
                        <a:off x="2768600" y="1447800"/>
                        <a:ext cx="4445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4450011" y="3244334"/>
            <a:ext cx="243978" cy="369332"/>
          </a:xfrm>
          <a:prstGeom prst="rect">
            <a:avLst/>
          </a:prstGeom>
        </p:spPr>
        <p:txBody>
          <a:bodyPr wrap="none">
            <a:spAutoFit/>
          </a:bodyPr>
          <a:lstStyle/>
          <a:p>
            <a:r>
              <a:rPr lang="en-US" b="1" dirty="0"/>
              <a:t> </a:t>
            </a:r>
            <a:endParaRPr lang="en-US" dirty="0"/>
          </a:p>
        </p:txBody>
      </p:sp>
      <p:pic>
        <p:nvPicPr>
          <p:cNvPr id="2344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42924"/>
            <a:ext cx="6195281" cy="423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48400" y="5867400"/>
            <a:ext cx="1532792" cy="369332"/>
          </a:xfrm>
          <a:prstGeom prst="rect">
            <a:avLst/>
          </a:prstGeom>
          <a:noFill/>
        </p:spPr>
        <p:txBody>
          <a:bodyPr wrap="none" rtlCol="0">
            <a:spAutoFit/>
          </a:bodyPr>
          <a:lstStyle/>
          <a:p>
            <a:r>
              <a:rPr lang="en-US" dirty="0" smtClean="0"/>
              <a:t>Mathematica</a:t>
            </a:r>
            <a:endParaRPr lang="en-US" dirty="0"/>
          </a:p>
        </p:txBody>
      </p:sp>
      <p:sp>
        <p:nvSpPr>
          <p:cNvPr id="9" name="TextBox 8"/>
          <p:cNvSpPr txBox="1"/>
          <p:nvPr/>
        </p:nvSpPr>
        <p:spPr>
          <a:xfrm>
            <a:off x="838200" y="2667000"/>
            <a:ext cx="1479892" cy="646331"/>
          </a:xfrm>
          <a:prstGeom prst="rect">
            <a:avLst/>
          </a:prstGeom>
          <a:noFill/>
        </p:spPr>
        <p:txBody>
          <a:bodyPr wrap="none" rtlCol="0">
            <a:spAutoFit/>
          </a:bodyPr>
          <a:lstStyle/>
          <a:p>
            <a:r>
              <a:rPr lang="en-US" dirty="0" smtClean="0"/>
              <a:t>Exponential </a:t>
            </a:r>
          </a:p>
          <a:p>
            <a:r>
              <a:rPr lang="en-US" dirty="0" smtClean="0"/>
              <a:t>growth</a:t>
            </a:r>
            <a:endParaRPr lang="en-US" dirty="0"/>
          </a:p>
        </p:txBody>
      </p:sp>
      <p:sp>
        <p:nvSpPr>
          <p:cNvPr id="17" name="TextBox 16"/>
          <p:cNvSpPr txBox="1"/>
          <p:nvPr/>
        </p:nvSpPr>
        <p:spPr>
          <a:xfrm>
            <a:off x="3549308" y="2133600"/>
            <a:ext cx="1479892" cy="646331"/>
          </a:xfrm>
          <a:prstGeom prst="rect">
            <a:avLst/>
          </a:prstGeom>
          <a:noFill/>
        </p:spPr>
        <p:txBody>
          <a:bodyPr wrap="none" rtlCol="0">
            <a:spAutoFit/>
          </a:bodyPr>
          <a:lstStyle/>
          <a:p>
            <a:r>
              <a:rPr lang="en-US" dirty="0" smtClean="0"/>
              <a:t>Exponential </a:t>
            </a:r>
          </a:p>
          <a:p>
            <a:r>
              <a:rPr lang="en-US" dirty="0" smtClean="0"/>
              <a:t>decay</a:t>
            </a:r>
            <a:endParaRPr lang="en-US" dirty="0"/>
          </a:p>
        </p:txBody>
      </p:sp>
      <p:cxnSp>
        <p:nvCxnSpPr>
          <p:cNvPr id="11" name="Straight Arrow Connector 10"/>
          <p:cNvCxnSpPr/>
          <p:nvPr/>
        </p:nvCxnSpPr>
        <p:spPr>
          <a:xfrm>
            <a:off x="1905000" y="3200400"/>
            <a:ext cx="746846"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810000" y="2779931"/>
            <a:ext cx="137143"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8619" y="5486400"/>
            <a:ext cx="779381" cy="369332"/>
          </a:xfrm>
          <a:prstGeom prst="rect">
            <a:avLst/>
          </a:prstGeom>
          <a:noFill/>
        </p:spPr>
        <p:txBody>
          <a:bodyPr wrap="none" rtlCol="0">
            <a:spAutoFit/>
          </a:bodyPr>
          <a:lstStyle/>
          <a:p>
            <a:r>
              <a:rPr lang="en-US" dirty="0" smtClean="0"/>
              <a:t>Space</a:t>
            </a:r>
            <a:endParaRPr lang="en-US" dirty="0"/>
          </a:p>
        </p:txBody>
      </p:sp>
      <p:sp>
        <p:nvSpPr>
          <p:cNvPr id="18" name="TextBox 17"/>
          <p:cNvSpPr txBox="1"/>
          <p:nvPr/>
        </p:nvSpPr>
        <p:spPr>
          <a:xfrm>
            <a:off x="4953000" y="6019800"/>
            <a:ext cx="647934" cy="369332"/>
          </a:xfrm>
          <a:prstGeom prst="rect">
            <a:avLst/>
          </a:prstGeom>
          <a:noFill/>
        </p:spPr>
        <p:txBody>
          <a:bodyPr wrap="none" rtlCol="0">
            <a:spAutoFit/>
          </a:bodyPr>
          <a:lstStyle/>
          <a:p>
            <a:r>
              <a:rPr lang="en-US" dirty="0" smtClean="0"/>
              <a:t>time</a:t>
            </a:r>
            <a:endParaRPr lang="en-US" dirty="0"/>
          </a:p>
        </p:txBody>
      </p:sp>
      <p:sp>
        <p:nvSpPr>
          <p:cNvPr id="14" name="TextBox 13"/>
          <p:cNvSpPr txBox="1"/>
          <p:nvPr/>
        </p:nvSpPr>
        <p:spPr>
          <a:xfrm>
            <a:off x="7089336" y="4477434"/>
            <a:ext cx="1383712" cy="646331"/>
          </a:xfrm>
          <a:prstGeom prst="rect">
            <a:avLst/>
          </a:prstGeom>
          <a:noFill/>
        </p:spPr>
        <p:txBody>
          <a:bodyPr wrap="none" rtlCol="0">
            <a:spAutoFit/>
          </a:bodyPr>
          <a:lstStyle/>
          <a:p>
            <a:r>
              <a:rPr lang="en-US" dirty="0" smtClean="0"/>
              <a:t>condensate</a:t>
            </a:r>
          </a:p>
          <a:p>
            <a:r>
              <a:rPr lang="en-US" dirty="0" smtClean="0"/>
              <a:t>density</a:t>
            </a:r>
            <a:endParaRPr lang="en-US" dirty="0"/>
          </a:p>
        </p:txBody>
      </p:sp>
    </p:spTree>
    <p:extLst>
      <p:ext uri="{BB962C8B-B14F-4D97-AF65-F5344CB8AC3E}">
        <p14:creationId xmlns:p14="http://schemas.microsoft.com/office/powerpoint/2010/main" val="27175896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2666" b="16291"/>
          <a:stretch/>
        </p:blipFill>
        <p:spPr bwMode="auto">
          <a:xfrm>
            <a:off x="2567142" y="2109158"/>
            <a:ext cx="3907583" cy="261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02594" y="5791200"/>
            <a:ext cx="6541406" cy="369332"/>
          </a:xfrm>
          <a:prstGeom prst="rect">
            <a:avLst/>
          </a:prstGeom>
          <a:noFill/>
        </p:spPr>
        <p:txBody>
          <a:bodyPr wrap="none" rtlCol="0">
            <a:spAutoFit/>
          </a:bodyPr>
          <a:lstStyle/>
          <a:p>
            <a:r>
              <a:rPr lang="en-US" dirty="0" smtClean="0">
                <a:solidFill>
                  <a:srgbClr val="000000"/>
                </a:solidFill>
              </a:rPr>
              <a:t>Figure from Alan H </a:t>
            </a:r>
            <a:r>
              <a:rPr lang="en-US" dirty="0" err="1" smtClean="0">
                <a:solidFill>
                  <a:srgbClr val="000000"/>
                </a:solidFill>
              </a:rPr>
              <a:t>Guth</a:t>
            </a:r>
            <a:r>
              <a:rPr lang="en-US" dirty="0" smtClean="0">
                <a:solidFill>
                  <a:srgbClr val="000000"/>
                </a:solidFill>
              </a:rPr>
              <a:t>, J. Phys. A: Math. </a:t>
            </a:r>
            <a:r>
              <a:rPr lang="en-US" dirty="0" err="1" smtClean="0">
                <a:solidFill>
                  <a:srgbClr val="000000"/>
                </a:solidFill>
              </a:rPr>
              <a:t>Theor</a:t>
            </a:r>
            <a:r>
              <a:rPr lang="en-US" dirty="0" smtClean="0">
                <a:solidFill>
                  <a:srgbClr val="000000"/>
                </a:solidFill>
              </a:rPr>
              <a:t>. 40 (2007)</a:t>
            </a:r>
            <a:endParaRPr lang="en-US" dirty="0">
              <a:solidFill>
                <a:srgbClr val="000000"/>
              </a:solidFill>
            </a:endParaRPr>
          </a:p>
        </p:txBody>
      </p:sp>
      <p:sp>
        <p:nvSpPr>
          <p:cNvPr id="6" name="TextBox 5"/>
          <p:cNvSpPr txBox="1"/>
          <p:nvPr/>
        </p:nvSpPr>
        <p:spPr>
          <a:xfrm>
            <a:off x="5867400" y="4812268"/>
            <a:ext cx="1544012" cy="369332"/>
          </a:xfrm>
          <a:prstGeom prst="rect">
            <a:avLst/>
          </a:prstGeom>
          <a:noFill/>
        </p:spPr>
        <p:txBody>
          <a:bodyPr wrap="none" rtlCol="0">
            <a:spAutoFit/>
          </a:bodyPr>
          <a:lstStyle/>
          <a:p>
            <a:r>
              <a:rPr lang="en-US" dirty="0" smtClean="0">
                <a:solidFill>
                  <a:srgbClr val="000000"/>
                </a:solidFill>
              </a:rPr>
              <a:t>A. </a:t>
            </a:r>
            <a:r>
              <a:rPr lang="en-US" dirty="0" err="1" smtClean="0">
                <a:solidFill>
                  <a:srgbClr val="000000"/>
                </a:solidFill>
              </a:rPr>
              <a:t>Guth</a:t>
            </a:r>
            <a:r>
              <a:rPr lang="en-US" dirty="0" smtClean="0">
                <a:solidFill>
                  <a:srgbClr val="000000"/>
                </a:solidFill>
              </a:rPr>
              <a:t> 1981</a:t>
            </a:r>
            <a:endParaRPr lang="en-US" dirty="0">
              <a:solidFill>
                <a:srgbClr val="000000"/>
              </a:solidFill>
            </a:endParaRPr>
          </a:p>
        </p:txBody>
      </p:sp>
      <p:sp>
        <p:nvSpPr>
          <p:cNvPr id="10" name="Oval 9"/>
          <p:cNvSpPr/>
          <p:nvPr/>
        </p:nvSpPr>
        <p:spPr>
          <a:xfrm>
            <a:off x="4800600" y="3048000"/>
            <a:ext cx="274320" cy="274320"/>
          </a:xfrm>
          <a:prstGeom prst="ellipse">
            <a:avLst/>
          </a:prstGeom>
          <a:solidFill>
            <a:srgbClr val="FF0000"/>
          </a:solid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49903" y="3135868"/>
            <a:ext cx="1055097" cy="369332"/>
          </a:xfrm>
          <a:prstGeom prst="rect">
            <a:avLst/>
          </a:prstGeom>
          <a:noFill/>
        </p:spPr>
        <p:txBody>
          <a:bodyPr wrap="none" rtlCol="0">
            <a:spAutoFit/>
          </a:bodyPr>
          <a:lstStyle/>
          <a:p>
            <a:r>
              <a:rPr lang="en-US" dirty="0" smtClean="0"/>
              <a:t>inflation</a:t>
            </a:r>
            <a:endParaRPr lang="en-US" dirty="0"/>
          </a:p>
        </p:txBody>
      </p:sp>
      <p:sp>
        <p:nvSpPr>
          <p:cNvPr id="13" name="TextBox 12"/>
          <p:cNvSpPr txBox="1"/>
          <p:nvPr/>
        </p:nvSpPr>
        <p:spPr>
          <a:xfrm>
            <a:off x="521517" y="4050268"/>
            <a:ext cx="1863011" cy="369332"/>
          </a:xfrm>
          <a:prstGeom prst="rect">
            <a:avLst/>
          </a:prstGeom>
          <a:noFill/>
        </p:spPr>
        <p:txBody>
          <a:bodyPr wrap="none" rtlCol="0">
            <a:spAutoFit/>
          </a:bodyPr>
          <a:lstStyle/>
          <a:p>
            <a:r>
              <a:rPr lang="en-US" dirty="0" smtClean="0"/>
              <a:t>new equilibrium</a:t>
            </a:r>
          </a:p>
        </p:txBody>
      </p:sp>
      <p:sp>
        <p:nvSpPr>
          <p:cNvPr id="14" name="Oval 13"/>
          <p:cNvSpPr/>
          <p:nvPr/>
        </p:nvSpPr>
        <p:spPr>
          <a:xfrm>
            <a:off x="5059680" y="3383280"/>
            <a:ext cx="274320" cy="274320"/>
          </a:xfrm>
          <a:prstGeom prst="ellipse">
            <a:avLst/>
          </a:prstGeom>
          <a:solidFill>
            <a:srgbClr val="FF0000"/>
          </a:solid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440680" y="3916680"/>
            <a:ext cx="274320" cy="274320"/>
          </a:xfrm>
          <a:prstGeom prst="ellipse">
            <a:avLst/>
          </a:prstGeom>
          <a:solidFill>
            <a:srgbClr val="FF0000"/>
          </a:solid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81938" y="1981200"/>
            <a:ext cx="1261884" cy="646331"/>
          </a:xfrm>
          <a:prstGeom prst="rect">
            <a:avLst/>
          </a:prstGeom>
          <a:noFill/>
        </p:spPr>
        <p:txBody>
          <a:bodyPr wrap="none" rtlCol="0">
            <a:spAutoFit/>
          </a:bodyPr>
          <a:lstStyle/>
          <a:p>
            <a:pPr algn="ctr"/>
            <a:r>
              <a:rPr lang="en-US" dirty="0" smtClean="0"/>
              <a:t>symmetry </a:t>
            </a:r>
            <a:endParaRPr lang="en-US" dirty="0"/>
          </a:p>
          <a:p>
            <a:pPr algn="ctr"/>
            <a:r>
              <a:rPr lang="en-US" dirty="0" smtClean="0"/>
              <a:t>breaking</a:t>
            </a:r>
            <a:endParaRPr lang="en-US" dirty="0"/>
          </a:p>
        </p:txBody>
      </p:sp>
      <p:sp>
        <p:nvSpPr>
          <p:cNvPr id="16" name="Oval 15"/>
          <p:cNvSpPr/>
          <p:nvPr/>
        </p:nvSpPr>
        <p:spPr>
          <a:xfrm>
            <a:off x="3962400" y="3078480"/>
            <a:ext cx="274320" cy="274320"/>
          </a:xfrm>
          <a:prstGeom prst="ellipse">
            <a:avLst/>
          </a:prstGeom>
          <a:no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733800" y="3429000"/>
            <a:ext cx="274320" cy="274320"/>
          </a:xfrm>
          <a:prstGeom prst="ellipse">
            <a:avLst/>
          </a:prstGeom>
          <a:no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352800" y="3886200"/>
            <a:ext cx="274320" cy="274320"/>
          </a:xfrm>
          <a:prstGeom prst="ellipse">
            <a:avLst/>
          </a:prstGeom>
          <a:noFill/>
          <a:ln w="2286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756854" y="695980"/>
            <a:ext cx="3643946" cy="523220"/>
          </a:xfrm>
          <a:prstGeom prst="rect">
            <a:avLst/>
          </a:prstGeom>
          <a:noFill/>
        </p:spPr>
        <p:txBody>
          <a:bodyPr wrap="none" rtlCol="0">
            <a:spAutoFit/>
          </a:bodyPr>
          <a:lstStyle/>
          <a:p>
            <a:r>
              <a:rPr lang="en-US" sz="2800" dirty="0" smtClean="0">
                <a:solidFill>
                  <a:srgbClr val="000000"/>
                </a:solidFill>
              </a:rPr>
              <a:t>Inflation in cosmology</a:t>
            </a:r>
            <a:endParaRPr lang="en-US" sz="2800" dirty="0">
              <a:solidFill>
                <a:srgbClr val="000000"/>
              </a:solidFill>
            </a:endParaRPr>
          </a:p>
        </p:txBody>
      </p:sp>
    </p:spTree>
    <p:extLst>
      <p:ext uri="{BB962C8B-B14F-4D97-AF65-F5344CB8AC3E}">
        <p14:creationId xmlns:p14="http://schemas.microsoft.com/office/powerpoint/2010/main" val="31784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normAutofit/>
          </a:bodyPr>
          <a:lstStyle/>
          <a:p>
            <a:r>
              <a:rPr lang="en-US" dirty="0" smtClean="0">
                <a:solidFill>
                  <a:schemeClr val="bg1"/>
                </a:solidFill>
              </a:rPr>
              <a:t>Characterizing the Jets</a:t>
            </a:r>
            <a:endParaRPr lang="en-US" dirty="0">
              <a:solidFill>
                <a:schemeClr val="bg1"/>
              </a:solidFill>
            </a:endParaRPr>
          </a:p>
        </p:txBody>
      </p:sp>
      <p:pic>
        <p:nvPicPr>
          <p:cNvPr id="10243" name="Picture 3" descr="C:\Users\Logan\Documents\UChicago\PhD Thesis\Presentation_2\Ntheta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398016"/>
            <a:ext cx="5486400" cy="49743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6022" y="393412"/>
            <a:ext cx="3526928" cy="707886"/>
          </a:xfrm>
          <a:prstGeom prst="rect">
            <a:avLst/>
          </a:prstGeom>
          <a:noFill/>
        </p:spPr>
        <p:txBody>
          <a:bodyPr wrap="none" rtlCol="0">
            <a:spAutoFit/>
          </a:bodyPr>
          <a:lstStyle/>
          <a:p>
            <a:r>
              <a:rPr lang="en-US" sz="4000" dirty="0" smtClean="0"/>
              <a:t>Bose fireworks</a:t>
            </a:r>
            <a:endParaRPr lang="en-US" sz="4000" dirty="0"/>
          </a:p>
        </p:txBody>
      </p:sp>
    </p:spTree>
    <p:extLst>
      <p:ext uri="{BB962C8B-B14F-4D97-AF65-F5344CB8AC3E}">
        <p14:creationId xmlns:p14="http://schemas.microsoft.com/office/powerpoint/2010/main" val="17077981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457200"/>
            <a:ext cx="4343400" cy="584775"/>
          </a:xfrm>
          <a:prstGeom prst="rect">
            <a:avLst/>
          </a:prstGeom>
          <a:noFill/>
        </p:spPr>
        <p:txBody>
          <a:bodyPr wrap="square" rtlCol="0">
            <a:spAutoFit/>
          </a:bodyPr>
          <a:lstStyle/>
          <a:p>
            <a:r>
              <a:rPr lang="en-US" sz="3200" dirty="0" smtClean="0"/>
              <a:t>In situ images</a:t>
            </a:r>
            <a:endParaRPr lang="en-US" sz="3200" dirty="0"/>
          </a:p>
        </p:txBody>
      </p:sp>
      <p:pic>
        <p:nvPicPr>
          <p:cNvPr id="6" name="Picture 6"/>
          <p:cNvPicPr>
            <a:picLocks noChangeAspect="1" noChangeArrowheads="1"/>
          </p:cNvPicPr>
          <p:nvPr/>
        </p:nvPicPr>
        <p:blipFill>
          <a:blip r:embed="rId2" cstate="print"/>
          <a:srcRect l="4790" r="2875"/>
          <a:stretch>
            <a:fillRect/>
          </a:stretch>
        </p:blipFill>
        <p:spPr bwMode="auto">
          <a:xfrm>
            <a:off x="-445" y="0"/>
            <a:ext cx="9146671" cy="6858000"/>
          </a:xfrm>
          <a:prstGeom prst="rect">
            <a:avLst/>
          </a:prstGeom>
          <a:noFill/>
          <a:ln w="9525">
            <a:noFill/>
            <a:miter lim="800000"/>
            <a:headEnd/>
            <a:tailEnd/>
          </a:ln>
        </p:spPr>
      </p:pic>
      <p:sp>
        <p:nvSpPr>
          <p:cNvPr id="9" name="TextBox 8"/>
          <p:cNvSpPr txBox="1"/>
          <p:nvPr/>
        </p:nvSpPr>
        <p:spPr>
          <a:xfrm>
            <a:off x="152400" y="5715000"/>
            <a:ext cx="4450257" cy="1015663"/>
          </a:xfrm>
          <a:prstGeom prst="rect">
            <a:avLst/>
          </a:prstGeom>
          <a:noFill/>
        </p:spPr>
        <p:txBody>
          <a:bodyPr wrap="none" rtlCol="0">
            <a:spAutoFit/>
          </a:bodyPr>
          <a:lstStyle/>
          <a:p>
            <a:r>
              <a:rPr lang="en-US" sz="2000" dirty="0" smtClean="0"/>
              <a:t>Cs superfluid: 20,000~100,000 atoms</a:t>
            </a:r>
          </a:p>
          <a:p>
            <a:r>
              <a:rPr lang="en-US" sz="2000" dirty="0" smtClean="0"/>
              <a:t>Imaging resolution: 1.0 µm</a:t>
            </a:r>
          </a:p>
          <a:p>
            <a:r>
              <a:rPr lang="en-US" sz="2000" dirty="0" smtClean="0"/>
              <a:t>20~100 atoms/micron</a:t>
            </a:r>
            <a:r>
              <a:rPr lang="en-US" sz="2000" baseline="30000" dirty="0" smtClean="0"/>
              <a:t>3</a:t>
            </a:r>
            <a:endParaRPr lang="en-US" sz="2000" dirty="0" smtClean="0"/>
          </a:p>
        </p:txBody>
      </p:sp>
      <p:grpSp>
        <p:nvGrpSpPr>
          <p:cNvPr id="64" name="Group 21"/>
          <p:cNvGrpSpPr/>
          <p:nvPr/>
        </p:nvGrpSpPr>
        <p:grpSpPr>
          <a:xfrm>
            <a:off x="228600" y="2117725"/>
            <a:ext cx="8132762" cy="3444875"/>
            <a:chOff x="0" y="1981200"/>
            <a:chExt cx="8132762" cy="3444875"/>
          </a:xfrm>
        </p:grpSpPr>
        <p:grpSp>
          <p:nvGrpSpPr>
            <p:cNvPr id="65" name="Group 25"/>
            <p:cNvGrpSpPr>
              <a:grpSpLocks/>
            </p:cNvGrpSpPr>
            <p:nvPr/>
          </p:nvGrpSpPr>
          <p:grpSpPr bwMode="auto">
            <a:xfrm>
              <a:off x="0" y="1981200"/>
              <a:ext cx="8132762" cy="2911475"/>
              <a:chOff x="20803" y="2037191"/>
              <a:chExt cx="8132597" cy="2910570"/>
            </a:xfrm>
          </p:grpSpPr>
          <p:pic>
            <p:nvPicPr>
              <p:cNvPr id="68" name="Picture 1" descr="D:\work\research projects\Bulk gas\2DBEC\correlation_201010\paper\fig5_40a0.tif"/>
              <p:cNvPicPr>
                <a:picLocks noChangeAspect="1" noChangeArrowheads="1"/>
              </p:cNvPicPr>
              <p:nvPr/>
            </p:nvPicPr>
            <p:blipFill>
              <a:blip r:embed="rId3" cstate="print"/>
              <a:srcRect/>
              <a:stretch>
                <a:fillRect/>
              </a:stretch>
            </p:blipFill>
            <p:spPr bwMode="auto">
              <a:xfrm>
                <a:off x="1384437" y="2210175"/>
                <a:ext cx="2152606" cy="2151981"/>
              </a:xfrm>
              <a:prstGeom prst="rect">
                <a:avLst/>
              </a:prstGeom>
              <a:ln>
                <a:noFill/>
              </a:ln>
              <a:effectLst>
                <a:outerShdw blurRad="292100" dist="139700" dir="2700000" algn="tl" rotWithShape="0">
                  <a:srgbClr val="333333">
                    <a:alpha val="65000"/>
                  </a:srgbClr>
                </a:outerShdw>
              </a:effectLst>
            </p:spPr>
          </p:pic>
          <p:pic>
            <p:nvPicPr>
              <p:cNvPr id="69" name="Picture 1" descr="D:\work\research projects\Bulk gas\2DBEC\correlation_201010\paper\fig5_40a0.tif"/>
              <p:cNvPicPr>
                <a:picLocks noChangeAspect="1" noChangeArrowheads="1"/>
              </p:cNvPicPr>
              <p:nvPr/>
            </p:nvPicPr>
            <p:blipFill>
              <a:blip r:embed="rId4" cstate="print"/>
              <a:stretch>
                <a:fillRect/>
              </a:stretch>
            </p:blipFill>
            <p:spPr bwMode="auto">
              <a:xfrm>
                <a:off x="6000794" y="2210175"/>
                <a:ext cx="2152606" cy="2151981"/>
              </a:xfrm>
              <a:prstGeom prst="rect">
                <a:avLst/>
              </a:prstGeom>
              <a:ln>
                <a:noFill/>
              </a:ln>
              <a:effectLst>
                <a:outerShdw blurRad="292100" dist="139700" dir="2700000" algn="tl" rotWithShape="0">
                  <a:srgbClr val="333333">
                    <a:alpha val="65000"/>
                  </a:srgbClr>
                </a:outerShdw>
              </a:effectLst>
            </p:spPr>
          </p:pic>
          <p:pic>
            <p:nvPicPr>
              <p:cNvPr id="70" name="Picture 1" descr="D:\work\research projects\Bulk gas\2DBEC\correlation_201010\paper\fig5_40a0.tif"/>
              <p:cNvPicPr>
                <a:picLocks noChangeAspect="1" noChangeArrowheads="1"/>
              </p:cNvPicPr>
              <p:nvPr/>
            </p:nvPicPr>
            <p:blipFill>
              <a:blip r:embed="rId5" cstate="print"/>
              <a:stretch>
                <a:fillRect/>
              </a:stretch>
            </p:blipFill>
            <p:spPr bwMode="auto">
              <a:xfrm>
                <a:off x="3681504" y="2210175"/>
                <a:ext cx="2152606" cy="2151981"/>
              </a:xfrm>
              <a:prstGeom prst="rect">
                <a:avLst/>
              </a:prstGeom>
              <a:ln>
                <a:noFill/>
              </a:ln>
              <a:effectLst>
                <a:outerShdw blurRad="292100" dist="139700" dir="2700000" algn="tl" rotWithShape="0">
                  <a:srgbClr val="333333">
                    <a:alpha val="65000"/>
                  </a:srgbClr>
                </a:outerShdw>
              </a:effectLst>
            </p:spPr>
          </p:pic>
          <p:pic>
            <p:nvPicPr>
              <p:cNvPr id="71"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803" y="2037191"/>
                <a:ext cx="1241400" cy="2448752"/>
              </a:xfrm>
              <a:prstGeom prst="rect">
                <a:avLst/>
              </a:prstGeom>
              <a:ln>
                <a:noFill/>
              </a:ln>
              <a:effectLst>
                <a:outerShdw blurRad="292100" dist="139700" dir="2700000" algn="tl" rotWithShape="0">
                  <a:srgbClr val="333333">
                    <a:alpha val="65000"/>
                  </a:srgbClr>
                </a:outerShdw>
              </a:effectLst>
              <a:extLst/>
            </p:spPr>
          </p:pic>
          <p:sp>
            <p:nvSpPr>
              <p:cNvPr id="72" name="TextBox 71"/>
              <p:cNvSpPr txBox="1"/>
              <p:nvPr/>
            </p:nvSpPr>
            <p:spPr>
              <a:xfrm>
                <a:off x="1859091" y="4568467"/>
                <a:ext cx="1057254" cy="369772"/>
              </a:xfrm>
              <a:prstGeom prst="rect">
                <a:avLst/>
              </a:prstGeom>
              <a:noFill/>
            </p:spPr>
            <p:txBody>
              <a:bodyPr wrap="square">
                <a:spAutoFit/>
              </a:bodyPr>
              <a:lstStyle/>
              <a:p>
                <a:pPr>
                  <a:defRPr/>
                </a:pPr>
                <a:r>
                  <a:rPr lang="en-US" kern="0" dirty="0" smtClean="0">
                    <a:solidFill>
                      <a:sysClr val="windowText" lastClr="000000"/>
                    </a:solidFill>
                  </a:rPr>
                  <a:t>g=0.05</a:t>
                </a:r>
                <a:endParaRPr lang="en-US" kern="0" dirty="0">
                  <a:solidFill>
                    <a:sysClr val="windowText" lastClr="000000"/>
                  </a:solidFill>
                </a:endParaRPr>
              </a:p>
            </p:txBody>
          </p:sp>
          <p:sp>
            <p:nvSpPr>
              <p:cNvPr id="73" name="TextBox 72"/>
              <p:cNvSpPr txBox="1"/>
              <p:nvPr/>
            </p:nvSpPr>
            <p:spPr>
              <a:xfrm>
                <a:off x="4200605" y="4568467"/>
                <a:ext cx="1077891" cy="369772"/>
              </a:xfrm>
              <a:prstGeom prst="rect">
                <a:avLst/>
              </a:prstGeom>
              <a:noFill/>
            </p:spPr>
            <p:txBody>
              <a:bodyPr wrap="square">
                <a:spAutoFit/>
              </a:bodyPr>
              <a:lstStyle/>
              <a:p>
                <a:pPr>
                  <a:defRPr/>
                </a:pPr>
                <a:r>
                  <a:rPr lang="en-US" kern="0" dirty="0" smtClean="0">
                    <a:solidFill>
                      <a:sysClr val="windowText" lastClr="000000"/>
                    </a:solidFill>
                  </a:rPr>
                  <a:t>g=0.26</a:t>
                </a:r>
                <a:endParaRPr lang="en-US" kern="0" dirty="0">
                  <a:solidFill>
                    <a:sysClr val="windowText" lastClr="000000"/>
                  </a:solidFill>
                </a:endParaRPr>
              </a:p>
            </p:txBody>
          </p:sp>
          <p:sp>
            <p:nvSpPr>
              <p:cNvPr id="74" name="TextBox 73"/>
              <p:cNvSpPr txBox="1"/>
              <p:nvPr/>
            </p:nvSpPr>
            <p:spPr>
              <a:xfrm>
                <a:off x="6562757" y="4577989"/>
                <a:ext cx="1001693" cy="369772"/>
              </a:xfrm>
              <a:prstGeom prst="rect">
                <a:avLst/>
              </a:prstGeom>
              <a:noFill/>
            </p:spPr>
            <p:txBody>
              <a:bodyPr>
                <a:spAutoFit/>
              </a:bodyPr>
              <a:lstStyle/>
              <a:p>
                <a:pPr>
                  <a:defRPr/>
                </a:pPr>
                <a:r>
                  <a:rPr lang="en-US" kern="0" dirty="0" smtClean="0">
                    <a:solidFill>
                      <a:sysClr val="windowText" lastClr="000000"/>
                    </a:solidFill>
                  </a:rPr>
                  <a:t>  g=1.3</a:t>
                </a:r>
                <a:endParaRPr lang="en-US" kern="0" dirty="0">
                  <a:solidFill>
                    <a:sysClr val="windowText" lastClr="000000"/>
                  </a:solidFill>
                </a:endParaRPr>
              </a:p>
            </p:txBody>
          </p:sp>
        </p:grpSp>
        <p:cxnSp>
          <p:nvCxnSpPr>
            <p:cNvPr id="66" name="Straight Arrow Connector 65"/>
            <p:cNvCxnSpPr/>
            <p:nvPr/>
          </p:nvCxnSpPr>
          <p:spPr>
            <a:xfrm>
              <a:off x="1371600" y="4968875"/>
              <a:ext cx="6324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548714" y="5056743"/>
              <a:ext cx="2416046" cy="369332"/>
            </a:xfrm>
            <a:prstGeom prst="rect">
              <a:avLst/>
            </a:prstGeom>
            <a:noFill/>
          </p:spPr>
          <p:txBody>
            <a:bodyPr wrap="none" rtlCol="0">
              <a:spAutoFit/>
            </a:bodyPr>
            <a:lstStyle/>
            <a:p>
              <a:pPr fontAlgn="base">
                <a:spcBef>
                  <a:spcPct val="0"/>
                </a:spcBef>
                <a:spcAft>
                  <a:spcPct val="0"/>
                </a:spcAft>
              </a:pPr>
              <a:r>
                <a:rPr lang="en-US" b="1" dirty="0" smtClean="0">
                  <a:solidFill>
                    <a:srgbClr val="000000"/>
                  </a:solidFill>
                </a:rPr>
                <a:t>Interaction strength </a:t>
              </a:r>
              <a:endParaRPr lang="en-US" b="1" dirty="0">
                <a:solidFill>
                  <a:srgbClr val="000000"/>
                </a:solidFill>
              </a:endParaRPr>
            </a:p>
          </p:txBody>
        </p:sp>
      </p:grpSp>
      <p:sp>
        <p:nvSpPr>
          <p:cNvPr id="2" name="TextBox 1"/>
          <p:cNvSpPr txBox="1"/>
          <p:nvPr/>
        </p:nvSpPr>
        <p:spPr>
          <a:xfrm>
            <a:off x="6324600" y="6400800"/>
            <a:ext cx="2834943" cy="369332"/>
          </a:xfrm>
          <a:prstGeom prst="rect">
            <a:avLst/>
          </a:prstGeom>
          <a:noFill/>
        </p:spPr>
        <p:txBody>
          <a:bodyPr wrap="none" rtlCol="0">
            <a:spAutoFit/>
          </a:bodyPr>
          <a:lstStyle/>
          <a:p>
            <a:r>
              <a:rPr lang="en-US" i="1" dirty="0" smtClean="0"/>
              <a:t>Nature 2009, Nature 2011</a:t>
            </a:r>
            <a:endParaRPr lang="en-US" i="1" dirty="0"/>
          </a:p>
        </p:txBody>
      </p:sp>
    </p:spTree>
    <p:extLst>
      <p:ext uri="{BB962C8B-B14F-4D97-AF65-F5344CB8AC3E}">
        <p14:creationId xmlns:p14="http://schemas.microsoft.com/office/powerpoint/2010/main" val="22767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linds(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0476" y="381000"/>
            <a:ext cx="6728124" cy="523220"/>
          </a:xfrm>
          <a:prstGeom prst="rect">
            <a:avLst/>
          </a:prstGeom>
          <a:noFill/>
        </p:spPr>
        <p:txBody>
          <a:bodyPr wrap="none" rtlCol="0">
            <a:spAutoFit/>
          </a:bodyPr>
          <a:lstStyle/>
          <a:p>
            <a:r>
              <a:rPr lang="en-US" sz="2800" dirty="0" smtClean="0"/>
              <a:t>Converting nonlinearity to high-resolution</a:t>
            </a:r>
            <a:endParaRPr lang="en-US" sz="2800" dirty="0"/>
          </a:p>
        </p:txBody>
      </p:sp>
      <p:grpSp>
        <p:nvGrpSpPr>
          <p:cNvPr id="10" name="Group 9"/>
          <p:cNvGrpSpPr/>
          <p:nvPr/>
        </p:nvGrpSpPr>
        <p:grpSpPr>
          <a:xfrm>
            <a:off x="1066800" y="3342620"/>
            <a:ext cx="8077200" cy="3439180"/>
            <a:chOff x="1066800" y="1220688"/>
            <a:chExt cx="8077200" cy="3439180"/>
          </a:xfrm>
        </p:grpSpPr>
        <p:pic>
          <p:nvPicPr>
            <p:cNvPr id="119" name="Fig1_20180709_Science.pdf"/>
            <p:cNvPicPr>
              <a:picLocks noChangeAspect="1"/>
            </p:cNvPicPr>
            <p:nvPr/>
          </p:nvPicPr>
          <p:blipFill rotWithShape="1">
            <a:blip r:embed="rId2">
              <a:extLst/>
            </a:blip>
            <a:srcRect l="4653" b="60852"/>
            <a:stretch/>
          </p:blipFill>
          <p:spPr>
            <a:xfrm>
              <a:off x="1752600" y="1220688"/>
              <a:ext cx="7034059" cy="3352800"/>
            </a:xfrm>
            <a:prstGeom prst="rect">
              <a:avLst/>
            </a:prstGeom>
            <a:ln w="12700">
              <a:miter lim="400000"/>
            </a:ln>
          </p:spPr>
        </p:pic>
        <p:sp>
          <p:nvSpPr>
            <p:cNvPr id="3" name="Rectangle 2"/>
            <p:cNvSpPr/>
            <p:nvPr/>
          </p:nvSpPr>
          <p:spPr>
            <a:xfrm>
              <a:off x="6019800" y="1373088"/>
              <a:ext cx="31242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00800" y="2450068"/>
              <a:ext cx="1869077"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1066800" y="2516088"/>
              <a:ext cx="6858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flipH="1">
              <a:off x="6629400" y="2516088"/>
              <a:ext cx="609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762000" y="1219200"/>
            <a:ext cx="7276772" cy="1817132"/>
            <a:chOff x="457200" y="4888468"/>
            <a:chExt cx="7276772" cy="1817132"/>
          </a:xfrm>
        </p:grpSpPr>
        <p:pic>
          <p:nvPicPr>
            <p:cNvPr id="8" name="Fig1_20180709_Science.pdf"/>
            <p:cNvPicPr>
              <a:picLocks noChangeAspect="1"/>
            </p:cNvPicPr>
            <p:nvPr/>
          </p:nvPicPr>
          <p:blipFill rotWithShape="1">
            <a:blip r:embed="rId2">
              <a:extLst/>
            </a:blip>
            <a:srcRect l="8375" t="40016" b="34219"/>
            <a:stretch/>
          </p:blipFill>
          <p:spPr>
            <a:xfrm>
              <a:off x="1828800" y="4888468"/>
              <a:ext cx="4801878" cy="1567543"/>
            </a:xfrm>
            <a:prstGeom prst="rect">
              <a:avLst/>
            </a:prstGeom>
            <a:ln w="12700">
              <a:miter lim="400000"/>
            </a:ln>
          </p:spPr>
        </p:pic>
        <p:sp>
          <p:nvSpPr>
            <p:cNvPr id="6" name="TextBox 5"/>
            <p:cNvSpPr txBox="1"/>
            <p:nvPr/>
          </p:nvSpPr>
          <p:spPr>
            <a:xfrm>
              <a:off x="457200" y="5117068"/>
              <a:ext cx="938077" cy="830997"/>
            </a:xfrm>
            <a:prstGeom prst="rect">
              <a:avLst/>
            </a:prstGeom>
            <a:noFill/>
          </p:spPr>
          <p:txBody>
            <a:bodyPr wrap="none" rtlCol="0">
              <a:spAutoFit/>
            </a:bodyPr>
            <a:lstStyle/>
            <a:p>
              <a:r>
                <a:rPr lang="en-US" sz="2400" dirty="0" err="1" smtClean="0"/>
                <a:t>Exp</a:t>
              </a:r>
              <a:endParaRPr lang="en-US" sz="2400" dirty="0" smtClean="0"/>
            </a:p>
            <a:p>
              <a:r>
                <a:rPr lang="en-US" sz="2400" dirty="0" smtClean="0"/>
                <a:t>setup</a:t>
              </a:r>
              <a:endParaRPr lang="en-US" sz="2400" dirty="0"/>
            </a:p>
          </p:txBody>
        </p:sp>
        <p:sp>
          <p:nvSpPr>
            <p:cNvPr id="9" name="TextBox 8"/>
            <p:cNvSpPr txBox="1"/>
            <p:nvPr/>
          </p:nvSpPr>
          <p:spPr>
            <a:xfrm>
              <a:off x="6553200" y="5128736"/>
              <a:ext cx="1180772" cy="369332"/>
            </a:xfrm>
            <a:prstGeom prst="rect">
              <a:avLst/>
            </a:prstGeom>
            <a:noFill/>
          </p:spPr>
          <p:txBody>
            <a:bodyPr wrap="none" rtlCol="0">
              <a:spAutoFit/>
            </a:bodyPr>
            <a:lstStyle/>
            <a:p>
              <a:r>
                <a:rPr lang="en-US" dirty="0" smtClean="0">
                  <a:solidFill>
                    <a:srgbClr val="FF0000"/>
                  </a:solidFill>
                </a:rPr>
                <a:t>OP lattice</a:t>
              </a:r>
              <a:endParaRPr lang="en-US" dirty="0">
                <a:solidFill>
                  <a:srgbClr val="FF0000"/>
                </a:solidFill>
              </a:endParaRPr>
            </a:p>
          </p:txBody>
        </p:sp>
        <p:sp>
          <p:nvSpPr>
            <p:cNvPr id="11" name="TextBox 10"/>
            <p:cNvSpPr txBox="1"/>
            <p:nvPr/>
          </p:nvSpPr>
          <p:spPr>
            <a:xfrm>
              <a:off x="4342571" y="6336268"/>
              <a:ext cx="1753429" cy="369332"/>
            </a:xfrm>
            <a:prstGeom prst="rect">
              <a:avLst/>
            </a:prstGeom>
            <a:noFill/>
          </p:spPr>
          <p:txBody>
            <a:bodyPr wrap="none" rtlCol="0">
              <a:spAutoFit/>
            </a:bodyPr>
            <a:lstStyle/>
            <a:p>
              <a:r>
                <a:rPr lang="en-US" dirty="0" smtClean="0">
                  <a:solidFill>
                    <a:srgbClr val="00B0F0"/>
                  </a:solidFill>
                </a:rPr>
                <a:t>Trapping lattice</a:t>
              </a:r>
              <a:endParaRPr lang="en-US" dirty="0">
                <a:solidFill>
                  <a:srgbClr val="00B0F0"/>
                </a:solidFill>
              </a:endParaRPr>
            </a:p>
          </p:txBody>
        </p:sp>
      </p:grpSp>
    </p:spTree>
    <p:extLst>
      <p:ext uri="{BB962C8B-B14F-4D97-AF65-F5344CB8AC3E}">
        <p14:creationId xmlns:p14="http://schemas.microsoft.com/office/powerpoint/2010/main" val="3027538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SM_optics_20180707.pdf"/>
          <p:cNvPicPr>
            <a:picLocks noChangeAspect="1"/>
          </p:cNvPicPr>
          <p:nvPr/>
        </p:nvPicPr>
        <p:blipFill>
          <a:blip r:embed="rId2">
            <a:extLst/>
          </a:blip>
          <a:stretch>
            <a:fillRect/>
          </a:stretch>
        </p:blipFill>
        <p:spPr>
          <a:xfrm>
            <a:off x="495598" y="2005922"/>
            <a:ext cx="8152805" cy="2846156"/>
          </a:xfrm>
          <a:prstGeom prst="rect">
            <a:avLst/>
          </a:prstGeom>
          <a:ln w="12700">
            <a:miter lim="400000"/>
          </a:ln>
        </p:spPr>
      </p:pic>
      <p:sp>
        <p:nvSpPr>
          <p:cNvPr id="2" name="TextBox 1"/>
          <p:cNvSpPr txBox="1"/>
          <p:nvPr/>
        </p:nvSpPr>
        <p:spPr>
          <a:xfrm>
            <a:off x="1524000" y="725269"/>
            <a:ext cx="4134465" cy="646331"/>
          </a:xfrm>
          <a:prstGeom prst="rect">
            <a:avLst/>
          </a:prstGeom>
          <a:noFill/>
        </p:spPr>
        <p:txBody>
          <a:bodyPr wrap="none" rtlCol="0">
            <a:spAutoFit/>
          </a:bodyPr>
          <a:lstStyle/>
          <a:p>
            <a:r>
              <a:rPr lang="en-US" sz="3600" dirty="0" smtClean="0"/>
              <a:t>Experimental setup</a:t>
            </a:r>
            <a:endParaRPr lang="en-US" sz="3600" dirty="0"/>
          </a:p>
        </p:txBody>
      </p:sp>
      <p:sp>
        <p:nvSpPr>
          <p:cNvPr id="3" name="TextBox 2"/>
          <p:cNvSpPr txBox="1"/>
          <p:nvPr/>
        </p:nvSpPr>
        <p:spPr>
          <a:xfrm>
            <a:off x="5638800" y="848380"/>
            <a:ext cx="3332964" cy="523220"/>
          </a:xfrm>
          <a:prstGeom prst="rect">
            <a:avLst/>
          </a:prstGeom>
          <a:noFill/>
        </p:spPr>
        <p:txBody>
          <a:bodyPr wrap="none" rtlCol="0">
            <a:spAutoFit/>
          </a:bodyPr>
          <a:lstStyle/>
          <a:p>
            <a:r>
              <a:rPr lang="en-US" sz="2800" dirty="0" smtClean="0"/>
              <a:t>(Instability &lt; 10 nm)</a:t>
            </a:r>
            <a:endParaRPr lang="en-US" sz="2800" dirty="0"/>
          </a:p>
        </p:txBody>
      </p:sp>
      <p:sp>
        <p:nvSpPr>
          <p:cNvPr id="4" name="TextBox 3"/>
          <p:cNvSpPr txBox="1"/>
          <p:nvPr/>
        </p:nvSpPr>
        <p:spPr>
          <a:xfrm>
            <a:off x="476413" y="5726668"/>
            <a:ext cx="7829387" cy="400110"/>
          </a:xfrm>
          <a:prstGeom prst="rect">
            <a:avLst/>
          </a:prstGeom>
          <a:noFill/>
        </p:spPr>
        <p:txBody>
          <a:bodyPr wrap="none" rtlCol="0">
            <a:spAutoFit/>
          </a:bodyPr>
          <a:lstStyle/>
          <a:p>
            <a:r>
              <a:rPr lang="en-US" sz="2000" dirty="0" smtClean="0"/>
              <a:t>Sample: Cs atoms cooled to the ground state of a 1D optical lattice.</a:t>
            </a:r>
            <a:endParaRPr lang="en-US" sz="2000" dirty="0"/>
          </a:p>
        </p:txBody>
      </p:sp>
    </p:spTree>
    <p:extLst>
      <p:ext uri="{BB962C8B-B14F-4D97-AF65-F5344CB8AC3E}">
        <p14:creationId xmlns:p14="http://schemas.microsoft.com/office/powerpoint/2010/main" val="1177698244"/>
      </p:ext>
    </p:extLst>
  </p:cSld>
  <p:clrMapOvr>
    <a:masterClrMapping/>
  </p:clrMapOvr>
  <p:transition spd="slow"/>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77080</TotalTime>
  <Words>1739</Words>
  <Application>Microsoft Office PowerPoint</Application>
  <PresentationFormat>On-screen Show (4:3)</PresentationFormat>
  <Paragraphs>473</Paragraphs>
  <Slides>74</Slides>
  <Notes>3</Notes>
  <HiddenSlides>0</HiddenSlides>
  <MMClips>0</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74</vt:i4>
      </vt:variant>
    </vt:vector>
  </HeadingPairs>
  <TitlesOfParts>
    <vt:vector size="82" baseType="lpstr">
      <vt:lpstr>1_Default Design</vt:lpstr>
      <vt:lpstr>Solstice</vt:lpstr>
      <vt:lpstr>Urban</vt:lpstr>
      <vt:lpstr>Office Theme</vt:lpstr>
      <vt:lpstr>6_Default Design</vt:lpstr>
      <vt:lpstr>Acrobat Document</vt:lpstr>
      <vt:lpstr>Equation</vt:lpstr>
      <vt:lpstr>Graph</vt:lpstr>
      <vt:lpstr>PowerPoint Presentation</vt:lpstr>
      <vt:lpstr>Imaging atomic quantum gas in a 2D optical lattices</vt:lpstr>
      <vt:lpstr>Single site microscope gallery</vt:lpstr>
      <vt:lpstr>Diffraction limit of optical microscopy</vt:lpstr>
      <vt:lpstr>Stochastic super-resolution imaging</vt:lpstr>
      <vt:lpstr>Deterministic super-resolution Multi-photon microscopy</vt:lpstr>
      <vt:lpstr>PowerPoint Presentation</vt:lpstr>
      <vt:lpstr>PowerPoint Presentation</vt:lpstr>
      <vt:lpstr>PowerPoint Presentation</vt:lpstr>
      <vt:lpstr>PowerPoint Presentation</vt:lpstr>
      <vt:lpstr>PowerPoint Presentation</vt:lpstr>
      <vt:lpstr>PowerPoint Presentation</vt:lpstr>
      <vt:lpstr>Application 2: Trap parameter inhomogeneity</vt:lpstr>
      <vt:lpstr>Bonus: Morie pattern</vt:lpstr>
      <vt:lpstr>PowerPoint Presentation</vt:lpstr>
      <vt:lpstr>Morie microscopy and validation</vt:lpstr>
      <vt:lpstr>Conclusion</vt:lpstr>
      <vt:lpstr>PowerPoint Presentation</vt:lpstr>
      <vt:lpstr>PowerPoint Presentation</vt:lpstr>
      <vt:lpstr>PowerPoint Presentation</vt:lpstr>
      <vt:lpstr>Morie microscopy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 resolution imaging in optical lattices</vt:lpstr>
      <vt:lpstr>First idea: Optical pumping</vt:lpstr>
      <vt:lpstr>Exp set up and procedure</vt:lpstr>
      <vt:lpstr>Increasing nonlinearlity</vt:lpstr>
      <vt:lpstr>Can we see wavefunction in a lattice site?</vt:lpstr>
      <vt:lpstr>Observation: Morie pattern Lattice constant mismatch</vt:lpstr>
      <vt:lpstr>Morie pattern: &gt;10,000x imaging magnification</vt:lpstr>
      <vt:lpstr>Dynamics of atoms in lattices (preliminary)</vt:lpstr>
      <vt:lpstr>PowerPoint Presentation</vt:lpstr>
      <vt:lpstr>Cold atom research at UChicago</vt:lpstr>
      <vt:lpstr>Cold atom research at UChicago</vt:lpstr>
      <vt:lpstr>Our DAMOP18 presentations</vt:lpstr>
      <vt:lpstr>PowerPoint Presentation</vt:lpstr>
      <vt:lpstr>PowerPoint Presentation</vt:lpstr>
      <vt:lpstr>Quantum phase transition </vt:lpstr>
      <vt:lpstr>Is quantum phase transition coherent?</vt:lpstr>
      <vt:lpstr>PowerPoint Presentation</vt:lpstr>
      <vt:lpstr>Can we reverse the water flow?</vt:lpstr>
      <vt:lpstr>Synopsis</vt:lpstr>
      <vt:lpstr>How do we understand quantum phase transition?</vt:lpstr>
      <vt:lpstr>PowerPoint Presentation</vt:lpstr>
      <vt:lpstr>PowerPoint Presentation</vt:lpstr>
      <vt:lpstr>PowerPoint Presentation</vt:lpstr>
      <vt:lpstr>PowerPoint Presentation</vt:lpstr>
      <vt:lpstr>Domain Gallery</vt:lpstr>
      <vt:lpstr>How do we understand quantum phase transition?</vt:lpstr>
      <vt:lpstr>PowerPoint Presentation</vt:lpstr>
      <vt:lpstr>PowerPoint Presentation</vt:lpstr>
      <vt:lpstr>PowerPoint Presentation</vt:lpstr>
      <vt:lpstr>Growth of different modes</vt:lpstr>
      <vt:lpstr>Higher harmonic generation of inflatons</vt:lpstr>
      <vt:lpstr>PowerPoint Presentation</vt:lpstr>
      <vt:lpstr>PowerPoint Presentation</vt:lpstr>
      <vt:lpstr>Coherent quantum critical dynamics</vt:lpstr>
      <vt:lpstr>Conclusion</vt:lpstr>
      <vt:lpstr>PowerPoint Presentation</vt:lpstr>
      <vt:lpstr>PowerPoint Presentation</vt:lpstr>
      <vt:lpstr>PowerPoint Presentation</vt:lpstr>
      <vt:lpstr>PowerPoint Presentation</vt:lpstr>
      <vt:lpstr>Quantum phase transition of bosons in 2D lattices</vt:lpstr>
      <vt:lpstr>Dynamics instability in 1d</vt:lpstr>
      <vt:lpstr>PowerPoint Presentation</vt:lpstr>
      <vt:lpstr>Characterizing the Jets</vt:lpstr>
      <vt:lpstr>PowerPoint Presentation</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Turning boring, scalar bosons into  strongly interacting quantum ferromagnets</dc:title>
  <dc:creator>ChengChin</dc:creator>
  <cp:lastModifiedBy>cheng chin</cp:lastModifiedBy>
  <cp:revision>884</cp:revision>
  <cp:lastPrinted>2016-09-25T19:00:22Z</cp:lastPrinted>
  <dcterms:created xsi:type="dcterms:W3CDTF">2013-05-06T19:56:11Z</dcterms:created>
  <dcterms:modified xsi:type="dcterms:W3CDTF">2018-07-30T07:47:32Z</dcterms:modified>
</cp:coreProperties>
</file>