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742" r:id="rId2"/>
    <p:sldId id="744" r:id="rId3"/>
    <p:sldId id="679" r:id="rId4"/>
    <p:sldId id="666" r:id="rId5"/>
    <p:sldId id="667" r:id="rId6"/>
    <p:sldId id="663" r:id="rId7"/>
    <p:sldId id="500" r:id="rId8"/>
    <p:sldId id="501" r:id="rId9"/>
    <p:sldId id="468" r:id="rId10"/>
    <p:sldId id="470" r:id="rId11"/>
    <p:sldId id="417" r:id="rId12"/>
    <p:sldId id="680" r:id="rId13"/>
    <p:sldId id="681" r:id="rId14"/>
    <p:sldId id="719" r:id="rId15"/>
    <p:sldId id="720" r:id="rId16"/>
    <p:sldId id="597" r:id="rId17"/>
    <p:sldId id="721" r:id="rId18"/>
    <p:sldId id="710" r:id="rId19"/>
    <p:sldId id="702" r:id="rId20"/>
    <p:sldId id="722" r:id="rId21"/>
    <p:sldId id="566" r:id="rId22"/>
    <p:sldId id="567" r:id="rId23"/>
    <p:sldId id="726" r:id="rId24"/>
    <p:sldId id="727" r:id="rId25"/>
    <p:sldId id="743" r:id="rId26"/>
    <p:sldId id="569" r:id="rId27"/>
    <p:sldId id="735" r:id="rId28"/>
    <p:sldId id="631" r:id="rId29"/>
    <p:sldId id="550" r:id="rId30"/>
    <p:sldId id="531" r:id="rId31"/>
    <p:sldId id="708" r:id="rId32"/>
    <p:sldId id="709" r:id="rId33"/>
    <p:sldId id="707" r:id="rId34"/>
    <p:sldId id="712" r:id="rId35"/>
    <p:sldId id="691" r:id="rId36"/>
    <p:sldId id="599" r:id="rId37"/>
    <p:sldId id="711" r:id="rId38"/>
    <p:sldId id="619" r:id="rId39"/>
    <p:sldId id="728" r:id="rId40"/>
    <p:sldId id="729" r:id="rId41"/>
    <p:sldId id="732" r:id="rId42"/>
    <p:sldId id="706" r:id="rId43"/>
    <p:sldId id="714" r:id="rId44"/>
    <p:sldId id="715" r:id="rId45"/>
    <p:sldId id="741" r:id="rId46"/>
    <p:sldId id="674" r:id="rId47"/>
    <p:sldId id="675" r:id="rId48"/>
    <p:sldId id="676" r:id="rId49"/>
    <p:sldId id="677" r:id="rId50"/>
    <p:sldId id="678" r:id="rId51"/>
  </p:sldIdLst>
  <p:sldSz cx="9144000" cy="6858000" type="screen4x3"/>
  <p:notesSz cx="6797675" cy="9928225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182" autoAdjust="0"/>
    <p:restoredTop sz="86445" autoAdjust="0"/>
  </p:normalViewPr>
  <p:slideViewPr>
    <p:cSldViewPr>
      <p:cViewPr varScale="1">
        <p:scale>
          <a:sx n="61" d="100"/>
          <a:sy n="61" d="100"/>
        </p:scale>
        <p:origin x="835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image" Target="../media/image126.wmf"/><Relationship Id="rId1" Type="http://schemas.openxmlformats.org/officeDocument/2006/relationships/image" Target="../media/image125.wmf"/><Relationship Id="rId5" Type="http://schemas.openxmlformats.org/officeDocument/2006/relationships/image" Target="../media/image129.wmf"/><Relationship Id="rId4" Type="http://schemas.openxmlformats.org/officeDocument/2006/relationships/image" Target="../media/image12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wmf"/><Relationship Id="rId1" Type="http://schemas.openxmlformats.org/officeDocument/2006/relationships/image" Target="../media/image13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image" Target="../media/image136.wmf"/><Relationship Id="rId1" Type="http://schemas.openxmlformats.org/officeDocument/2006/relationships/image" Target="../media/image13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65540-46DA-43F0-A184-023A35AE7A27}" type="datetimeFigureOut">
              <a:rPr lang="en-GB" smtClean="0"/>
              <a:pPr/>
              <a:t>30/07/2018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A06F0-8E83-4F76-AD2C-279A9866210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1919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52016" y="0"/>
            <a:ext cx="2945659" cy="496411"/>
          </a:xfrm>
          <a:prstGeom prst="rect">
            <a:avLst/>
          </a:prstGeom>
        </p:spPr>
        <p:txBody>
          <a:bodyPr vert="horz" lIns="93177" tIns="46589" rIns="93177" bIns="46589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74" y="0"/>
            <a:ext cx="2945659" cy="496411"/>
          </a:xfrm>
          <a:prstGeom prst="rect">
            <a:avLst/>
          </a:prstGeom>
        </p:spPr>
        <p:txBody>
          <a:bodyPr vert="horz" lIns="93177" tIns="46589" rIns="93177" bIns="46589" rtlCol="1"/>
          <a:lstStyle>
            <a:lvl1pPr algn="l">
              <a:defRPr sz="1200"/>
            </a:lvl1pPr>
          </a:lstStyle>
          <a:p>
            <a:fld id="{B942BEDB-0B79-4BB9-B551-5D2C8D75BAB1}" type="datetimeFigureOut">
              <a:rPr lang="he-IL" smtClean="0"/>
              <a:pPr/>
              <a:t>י"ח/אב/תשע"ח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1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3177" tIns="46589" rIns="93177" bIns="46589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52016" y="9430091"/>
            <a:ext cx="2945659" cy="496411"/>
          </a:xfrm>
          <a:prstGeom prst="rect">
            <a:avLst/>
          </a:prstGeom>
        </p:spPr>
        <p:txBody>
          <a:bodyPr vert="horz" lIns="93177" tIns="46589" rIns="93177" bIns="46589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74" y="9430091"/>
            <a:ext cx="2945659" cy="496411"/>
          </a:xfrm>
          <a:prstGeom prst="rect">
            <a:avLst/>
          </a:prstGeom>
        </p:spPr>
        <p:txBody>
          <a:bodyPr vert="horz" lIns="93177" tIns="46589" rIns="93177" bIns="46589" rtlCol="1" anchor="b"/>
          <a:lstStyle>
            <a:lvl1pPr algn="l">
              <a:defRPr sz="1200"/>
            </a:lvl1pPr>
          </a:lstStyle>
          <a:p>
            <a:fld id="{7B0CD2F0-116B-456E-932B-B466C8910C83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86230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CD2F0-116B-456E-932B-B466C8910C83}" type="slidenum">
              <a:rPr lang="he-IL" smtClean="0"/>
              <a:pPr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45440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Loss level of less than 40%, even for such complicated structured images. Notice the images are a negative.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CFBDA-FEBB-4C1F-8E7C-70B15297C5B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6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F650D-2DAE-465D-8664-9B6DC88972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15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604111-CA72-47B3-BC40-7DD668463060}" type="slidenum">
              <a:rPr lang="he-IL"/>
              <a:pPr/>
              <a:t>29</a:t>
            </a:fld>
            <a:endParaRPr lang="en-US"/>
          </a:p>
        </p:txBody>
      </p:sp>
      <p:sp>
        <p:nvSpPr>
          <p:cNvPr id="1208322" name="Rectangle 7"/>
          <p:cNvSpPr txBox="1">
            <a:spLocks noGrp="1" noChangeArrowheads="1"/>
          </p:cNvSpPr>
          <p:nvPr/>
        </p:nvSpPr>
        <p:spPr bwMode="auto">
          <a:xfrm>
            <a:off x="1162" y="9429516"/>
            <a:ext cx="2946123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rtl="1"/>
            <a:fld id="{467C2EE7-E90A-4830-A69A-62DE20A9B5CD}" type="slidenum">
              <a:rPr lang="he-IL" sz="1200" b="0" i="0">
                <a:latin typeface="Arial" charset="0"/>
                <a:cs typeface="Arial" charset="0"/>
              </a:rPr>
              <a:pPr rtl="1"/>
              <a:t>29</a:t>
            </a:fld>
            <a:endParaRPr lang="en-US" sz="1200" b="0" i="0">
              <a:latin typeface="Arial" charset="0"/>
              <a:cs typeface="Arial" charset="0"/>
            </a:endParaRPr>
          </a:p>
        </p:txBody>
      </p:sp>
      <p:sp>
        <p:nvSpPr>
          <p:cNvPr id="1208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2083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40" tIns="45720" rIns="91440" bIns="4572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33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604111-CA72-47B3-BC40-7DD668463060}" type="slidenum">
              <a:rPr lang="he-IL"/>
              <a:pPr/>
              <a:t>30</a:t>
            </a:fld>
            <a:endParaRPr lang="en-US"/>
          </a:p>
        </p:txBody>
      </p:sp>
      <p:sp>
        <p:nvSpPr>
          <p:cNvPr id="1208322" name="Rectangle 7"/>
          <p:cNvSpPr txBox="1">
            <a:spLocks noGrp="1" noChangeArrowheads="1"/>
          </p:cNvSpPr>
          <p:nvPr/>
        </p:nvSpPr>
        <p:spPr bwMode="auto">
          <a:xfrm>
            <a:off x="1162" y="9429516"/>
            <a:ext cx="2946123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rtl="1"/>
            <a:fld id="{467C2EE7-E90A-4830-A69A-62DE20A9B5CD}" type="slidenum">
              <a:rPr lang="he-IL" sz="1200" b="0" i="0">
                <a:latin typeface="Arial" charset="0"/>
                <a:cs typeface="Arial" charset="0"/>
              </a:rPr>
              <a:pPr rtl="1"/>
              <a:t>30</a:t>
            </a:fld>
            <a:endParaRPr lang="en-US" sz="1200" b="0" i="0">
              <a:latin typeface="Arial" charset="0"/>
              <a:cs typeface="Arial" charset="0"/>
            </a:endParaRPr>
          </a:p>
        </p:txBody>
      </p:sp>
      <p:sp>
        <p:nvSpPr>
          <p:cNvPr id="1208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2083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40" tIns="45720" rIns="91440" bIns="4572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74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Scalbility</a:t>
            </a:r>
            <a:r>
              <a:rPr lang="en-US" dirty="0" smtClean="0"/>
              <a:t> of the array, needs </a:t>
            </a:r>
            <a:r>
              <a:rPr lang="en-US" dirty="0" err="1" smtClean="0"/>
              <a:t>numerics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1D9E6-A645-4B8D-A0E0-17044452084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43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CLEO 2009</a:t>
            </a:r>
          </a:p>
        </p:txBody>
      </p:sp>
      <p:sp>
        <p:nvSpPr>
          <p:cNvPr id="3174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380612-784E-4B50-8722-560EDB84692C}" type="slidenum">
              <a:rPr lang="he-IL">
                <a:latin typeface="Arial" pitchFamily="34" charset="0"/>
                <a:cs typeface="Arial" pitchFamily="34" charset="0"/>
              </a:rPr>
              <a:pPr/>
              <a:t>33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l" rtl="0" eaLnBrk="1" hangingPunct="1"/>
            <a:r>
              <a:rPr lang="en-US" smtClean="0">
                <a:latin typeface="Arial" pitchFamily="34" charset="0"/>
                <a:cs typeface="Arial" pitchFamily="34" charset="0"/>
              </a:rPr>
              <a:t>The laser tries to smear the lobes inside the pinhole in order to maximize the area that it fills inside the pinhole.</a:t>
            </a:r>
            <a:endParaRPr lang="he-IL" smtClean="0">
              <a:latin typeface="Arial" pitchFamily="34" charset="0"/>
              <a:cs typeface="Arial" pitchFamily="34" charset="0"/>
            </a:endParaRPr>
          </a:p>
          <a:p>
            <a:pPr algn="l" rtl="0" eaLnBrk="1" hangingPunct="1"/>
            <a:r>
              <a:rPr lang="en-US" smtClean="0">
                <a:latin typeface="Arial" pitchFamily="34" charset="0"/>
                <a:cs typeface="Arial" pitchFamily="34" charset="0"/>
              </a:rPr>
              <a:t>More narrow.</a:t>
            </a:r>
          </a:p>
        </p:txBody>
      </p:sp>
    </p:spTree>
    <p:extLst>
      <p:ext uri="{BB962C8B-B14F-4D97-AF65-F5344CB8AC3E}">
        <p14:creationId xmlns:p14="http://schemas.microsoft.com/office/powerpoint/2010/main" val="1923498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CD2F0-116B-456E-932B-B466C8910C83}" type="slidenum">
              <a:rPr lang="he-IL" smtClean="0"/>
              <a:pPr/>
              <a:t>34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03555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CD2F0-116B-456E-932B-B466C8910C83}" type="slidenum">
              <a:rPr lang="he-IL" smtClean="0"/>
              <a:pPr/>
              <a:t>36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380036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5A5DF-19E9-47C5-8F72-025E19D785E5}" type="slidenum">
              <a:rPr lang="he-IL" smtClean="0"/>
              <a:pPr/>
              <a:t>42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13316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CD2F0-116B-456E-932B-B466C8910C83}" type="slidenum">
              <a:rPr lang="he-IL" smtClean="0"/>
              <a:pPr/>
              <a:t>43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0787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CD2F0-116B-456E-932B-B466C8910C83}" type="slidenum">
              <a:rPr lang="he-IL" smtClean="0"/>
              <a:pPr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812826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C0E58D-1293-4FD1-B687-6D13E248A7F9}" type="slidenum">
              <a:rPr lang="he-IL"/>
              <a:pPr/>
              <a:t>45</a:t>
            </a:fld>
            <a:endParaRPr lang="en-US"/>
          </a:p>
        </p:txBody>
      </p:sp>
      <p:sp>
        <p:nvSpPr>
          <p:cNvPr id="117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178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184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7C351-7BB8-46D2-A28E-40106CE9AD27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200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SIMULATED</a:t>
            </a:r>
            <a:r>
              <a:rPr lang="en-US" baseline="0" dirty="0" smtClean="0"/>
              <a:t> ANNEALING!!!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CFBDA-FEBB-4C1F-8E7C-70B15297C5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55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CFBDA-FEBB-4C1F-8E7C-70B15297C5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14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CD2F0-116B-456E-932B-B466C8910C83}" type="slidenum">
              <a:rPr lang="he-IL" smtClean="0"/>
              <a:pPr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20709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CD2F0-116B-456E-932B-B466C8910C83}" type="slidenum">
              <a:rPr lang="he-IL" smtClean="0"/>
              <a:pPr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03734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CD2F0-116B-456E-932B-B466C8910C83}" type="slidenum">
              <a:rPr lang="he-IL" smtClean="0"/>
              <a:pPr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2265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CD2F0-116B-456E-932B-B466C8910C83}" type="slidenum">
              <a:rPr lang="he-IL" smtClean="0"/>
              <a:pPr/>
              <a:t>22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61981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Loss level of less than 40%, even for such complicated structured images. Notice the images are a negative.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CFBDA-FEBB-4C1F-8E7C-70B15297C5B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56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ADDA-5145-4DE5-9456-ECF7BE5F64D3}" type="datetimeFigureOut">
              <a:rPr lang="he-IL" smtClean="0"/>
              <a:pPr/>
              <a:t>י"ח/אב/תשע"ח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F8D82-5727-49C3-B30D-10BFA0DB3D0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ADDA-5145-4DE5-9456-ECF7BE5F64D3}" type="datetimeFigureOut">
              <a:rPr lang="he-IL" smtClean="0"/>
              <a:pPr/>
              <a:t>י"ח/אב/תשע"ח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F8D82-5727-49C3-B30D-10BFA0DB3D0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ADDA-5145-4DE5-9456-ECF7BE5F64D3}" type="datetimeFigureOut">
              <a:rPr lang="he-IL" smtClean="0"/>
              <a:pPr/>
              <a:t>י"ח/אב/תשע"ח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F8D82-5727-49C3-B30D-10BFA0DB3D0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8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ADDA-5145-4DE5-9456-ECF7BE5F64D3}" type="datetimeFigureOut">
              <a:rPr lang="he-IL" smtClean="0"/>
              <a:pPr/>
              <a:t>י"ח/אב/תשע"ח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F8D82-5727-49C3-B30D-10BFA0DB3D0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ADDA-5145-4DE5-9456-ECF7BE5F64D3}" type="datetimeFigureOut">
              <a:rPr lang="he-IL" smtClean="0"/>
              <a:pPr/>
              <a:t>י"ח/אב/תשע"ח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F8D82-5727-49C3-B30D-10BFA0DB3D0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ADDA-5145-4DE5-9456-ECF7BE5F64D3}" type="datetimeFigureOut">
              <a:rPr lang="he-IL" smtClean="0"/>
              <a:pPr/>
              <a:t>י"ח/אב/תשע"ח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F8D82-5727-49C3-B30D-10BFA0DB3D0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ADDA-5145-4DE5-9456-ECF7BE5F64D3}" type="datetimeFigureOut">
              <a:rPr lang="he-IL" smtClean="0"/>
              <a:pPr/>
              <a:t>י"ח/אב/תשע"ח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F8D82-5727-49C3-B30D-10BFA0DB3D0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ADDA-5145-4DE5-9456-ECF7BE5F64D3}" type="datetimeFigureOut">
              <a:rPr lang="he-IL" smtClean="0"/>
              <a:pPr/>
              <a:t>י"ח/אב/תשע"ח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F8D82-5727-49C3-B30D-10BFA0DB3D0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ADDA-5145-4DE5-9456-ECF7BE5F64D3}" type="datetimeFigureOut">
              <a:rPr lang="he-IL" smtClean="0"/>
              <a:pPr/>
              <a:t>י"ח/אב/תשע"ח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F8D82-5727-49C3-B30D-10BFA0DB3D0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ADDA-5145-4DE5-9456-ECF7BE5F64D3}" type="datetimeFigureOut">
              <a:rPr lang="he-IL" smtClean="0"/>
              <a:pPr/>
              <a:t>י"ח/אב/תשע"ח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F8D82-5727-49C3-B30D-10BFA0DB3D0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ADDA-5145-4DE5-9456-ECF7BE5F64D3}" type="datetimeFigureOut">
              <a:rPr lang="he-IL" smtClean="0"/>
              <a:pPr/>
              <a:t>י"ח/אב/תשע"ח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F8D82-5727-49C3-B30D-10BFA0DB3D0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EADDA-5145-4DE5-9456-ECF7BE5F64D3}" type="datetimeFigureOut">
              <a:rPr lang="he-IL" smtClean="0"/>
              <a:pPr/>
              <a:t>י"ח/אב/תשע"ח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F8D82-5727-49C3-B30D-10BFA0DB3D0B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jpeg"/><Relationship Id="rId5" Type="http://schemas.openxmlformats.org/officeDocument/2006/relationships/image" Target="../media/image19.wmf"/><Relationship Id="rId4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.jpeg"/><Relationship Id="rId7" Type="http://schemas.openxmlformats.org/officeDocument/2006/relationships/image" Target="../media/image48.jpeg"/><Relationship Id="rId12" Type="http://schemas.openxmlformats.org/officeDocument/2006/relationships/image" Target="../media/image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45.wmf"/><Relationship Id="rId4" Type="http://schemas.openxmlformats.org/officeDocument/2006/relationships/image" Target="../media/image47.jpeg"/><Relationship Id="rId9" Type="http://schemas.openxmlformats.org/officeDocument/2006/relationships/oleObject" Target="../embeddings/oleObject8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47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9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wmf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54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7" Type="http://schemas.openxmlformats.org/officeDocument/2006/relationships/image" Target="../media/image6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54.png"/><Relationship Id="rId7" Type="http://schemas.openxmlformats.org/officeDocument/2006/relationships/image" Target="../media/image66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47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9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image" Target="../media/image84.emf"/><Relationship Id="rId7" Type="http://schemas.openxmlformats.org/officeDocument/2006/relationships/image" Target="../media/image8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emf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9.wmf"/><Relationship Id="rId18" Type="http://schemas.openxmlformats.org/officeDocument/2006/relationships/oleObject" Target="../embeddings/oleObject19.bin"/><Relationship Id="rId26" Type="http://schemas.openxmlformats.org/officeDocument/2006/relationships/oleObject" Target="../embeddings/oleObject27.bin"/><Relationship Id="rId39" Type="http://schemas.openxmlformats.org/officeDocument/2006/relationships/oleObject" Target="../embeddings/oleObject40.bin"/><Relationship Id="rId21" Type="http://schemas.openxmlformats.org/officeDocument/2006/relationships/oleObject" Target="../embeddings/oleObject22.bin"/><Relationship Id="rId34" Type="http://schemas.openxmlformats.org/officeDocument/2006/relationships/oleObject" Target="../embeddings/oleObject35.bin"/><Relationship Id="rId42" Type="http://schemas.openxmlformats.org/officeDocument/2006/relationships/oleObject" Target="../embeddings/oleObject43.bin"/><Relationship Id="rId47" Type="http://schemas.openxmlformats.org/officeDocument/2006/relationships/oleObject" Target="../embeddings/oleObject48.bin"/><Relationship Id="rId50" Type="http://schemas.openxmlformats.org/officeDocument/2006/relationships/oleObject" Target="../embeddings/oleObject51.bin"/><Relationship Id="rId55" Type="http://schemas.openxmlformats.org/officeDocument/2006/relationships/oleObject" Target="../embeddings/oleObject56.bin"/><Relationship Id="rId63" Type="http://schemas.openxmlformats.org/officeDocument/2006/relationships/oleObject" Target="../embeddings/oleObject64.bin"/><Relationship Id="rId68" Type="http://schemas.openxmlformats.org/officeDocument/2006/relationships/oleObject" Target="../embeddings/oleObject69.bin"/><Relationship Id="rId76" Type="http://schemas.openxmlformats.org/officeDocument/2006/relationships/oleObject" Target="../embeddings/oleObject77.bin"/><Relationship Id="rId84" Type="http://schemas.openxmlformats.org/officeDocument/2006/relationships/oleObject" Target="../embeddings/oleObject85.bin"/><Relationship Id="rId7" Type="http://schemas.openxmlformats.org/officeDocument/2006/relationships/image" Target="../media/image126.wmf"/><Relationship Id="rId71" Type="http://schemas.openxmlformats.org/officeDocument/2006/relationships/oleObject" Target="../embeddings/oleObject72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7.bin"/><Relationship Id="rId29" Type="http://schemas.openxmlformats.org/officeDocument/2006/relationships/oleObject" Target="../embeddings/oleObject30.bin"/><Relationship Id="rId11" Type="http://schemas.openxmlformats.org/officeDocument/2006/relationships/image" Target="../media/image128.wmf"/><Relationship Id="rId24" Type="http://schemas.openxmlformats.org/officeDocument/2006/relationships/oleObject" Target="../embeddings/oleObject25.bin"/><Relationship Id="rId32" Type="http://schemas.openxmlformats.org/officeDocument/2006/relationships/oleObject" Target="../embeddings/oleObject33.bin"/><Relationship Id="rId37" Type="http://schemas.openxmlformats.org/officeDocument/2006/relationships/oleObject" Target="../embeddings/oleObject38.bin"/><Relationship Id="rId40" Type="http://schemas.openxmlformats.org/officeDocument/2006/relationships/oleObject" Target="../embeddings/oleObject41.bin"/><Relationship Id="rId45" Type="http://schemas.openxmlformats.org/officeDocument/2006/relationships/oleObject" Target="../embeddings/oleObject46.bin"/><Relationship Id="rId53" Type="http://schemas.openxmlformats.org/officeDocument/2006/relationships/oleObject" Target="../embeddings/oleObject54.bin"/><Relationship Id="rId58" Type="http://schemas.openxmlformats.org/officeDocument/2006/relationships/oleObject" Target="../embeddings/oleObject59.bin"/><Relationship Id="rId66" Type="http://schemas.openxmlformats.org/officeDocument/2006/relationships/oleObject" Target="../embeddings/oleObject67.bin"/><Relationship Id="rId74" Type="http://schemas.openxmlformats.org/officeDocument/2006/relationships/oleObject" Target="../embeddings/oleObject75.bin"/><Relationship Id="rId79" Type="http://schemas.openxmlformats.org/officeDocument/2006/relationships/oleObject" Target="../embeddings/oleObject80.bin"/><Relationship Id="rId5" Type="http://schemas.openxmlformats.org/officeDocument/2006/relationships/image" Target="../media/image125.wmf"/><Relationship Id="rId61" Type="http://schemas.openxmlformats.org/officeDocument/2006/relationships/oleObject" Target="../embeddings/oleObject62.bin"/><Relationship Id="rId82" Type="http://schemas.openxmlformats.org/officeDocument/2006/relationships/oleObject" Target="../embeddings/oleObject83.bin"/><Relationship Id="rId19" Type="http://schemas.openxmlformats.org/officeDocument/2006/relationships/oleObject" Target="../embeddings/oleObject20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27.wmf"/><Relationship Id="rId14" Type="http://schemas.openxmlformats.org/officeDocument/2006/relationships/oleObject" Target="../embeddings/oleObject15.bin"/><Relationship Id="rId22" Type="http://schemas.openxmlformats.org/officeDocument/2006/relationships/oleObject" Target="../embeddings/oleObject23.bin"/><Relationship Id="rId27" Type="http://schemas.openxmlformats.org/officeDocument/2006/relationships/oleObject" Target="../embeddings/oleObject28.bin"/><Relationship Id="rId30" Type="http://schemas.openxmlformats.org/officeDocument/2006/relationships/oleObject" Target="../embeddings/oleObject31.bin"/><Relationship Id="rId35" Type="http://schemas.openxmlformats.org/officeDocument/2006/relationships/oleObject" Target="../embeddings/oleObject36.bin"/><Relationship Id="rId43" Type="http://schemas.openxmlformats.org/officeDocument/2006/relationships/oleObject" Target="../embeddings/oleObject44.bin"/><Relationship Id="rId48" Type="http://schemas.openxmlformats.org/officeDocument/2006/relationships/oleObject" Target="../embeddings/oleObject49.bin"/><Relationship Id="rId56" Type="http://schemas.openxmlformats.org/officeDocument/2006/relationships/oleObject" Target="../embeddings/oleObject57.bin"/><Relationship Id="rId64" Type="http://schemas.openxmlformats.org/officeDocument/2006/relationships/oleObject" Target="../embeddings/oleObject65.bin"/><Relationship Id="rId69" Type="http://schemas.openxmlformats.org/officeDocument/2006/relationships/oleObject" Target="../embeddings/oleObject70.bin"/><Relationship Id="rId77" Type="http://schemas.openxmlformats.org/officeDocument/2006/relationships/oleObject" Target="../embeddings/oleObject78.bin"/><Relationship Id="rId8" Type="http://schemas.openxmlformats.org/officeDocument/2006/relationships/oleObject" Target="../embeddings/oleObject12.bin"/><Relationship Id="rId51" Type="http://schemas.openxmlformats.org/officeDocument/2006/relationships/oleObject" Target="../embeddings/oleObject52.bin"/><Relationship Id="rId72" Type="http://schemas.openxmlformats.org/officeDocument/2006/relationships/oleObject" Target="../embeddings/oleObject73.bin"/><Relationship Id="rId80" Type="http://schemas.openxmlformats.org/officeDocument/2006/relationships/oleObject" Target="../embeddings/oleObject81.bin"/><Relationship Id="rId85" Type="http://schemas.openxmlformats.org/officeDocument/2006/relationships/oleObject" Target="../embeddings/oleObject86.bin"/><Relationship Id="rId3" Type="http://schemas.openxmlformats.org/officeDocument/2006/relationships/notesSlide" Target="../notesSlides/notesSlide19.xml"/><Relationship Id="rId12" Type="http://schemas.openxmlformats.org/officeDocument/2006/relationships/oleObject" Target="../embeddings/oleObject14.bin"/><Relationship Id="rId17" Type="http://schemas.openxmlformats.org/officeDocument/2006/relationships/oleObject" Target="../embeddings/oleObject18.bin"/><Relationship Id="rId25" Type="http://schemas.openxmlformats.org/officeDocument/2006/relationships/oleObject" Target="../embeddings/oleObject26.bin"/><Relationship Id="rId33" Type="http://schemas.openxmlformats.org/officeDocument/2006/relationships/oleObject" Target="../embeddings/oleObject34.bin"/><Relationship Id="rId38" Type="http://schemas.openxmlformats.org/officeDocument/2006/relationships/oleObject" Target="../embeddings/oleObject39.bin"/><Relationship Id="rId46" Type="http://schemas.openxmlformats.org/officeDocument/2006/relationships/oleObject" Target="../embeddings/oleObject47.bin"/><Relationship Id="rId59" Type="http://schemas.openxmlformats.org/officeDocument/2006/relationships/oleObject" Target="../embeddings/oleObject60.bin"/><Relationship Id="rId67" Type="http://schemas.openxmlformats.org/officeDocument/2006/relationships/oleObject" Target="../embeddings/oleObject68.bin"/><Relationship Id="rId20" Type="http://schemas.openxmlformats.org/officeDocument/2006/relationships/oleObject" Target="../embeddings/oleObject21.bin"/><Relationship Id="rId41" Type="http://schemas.openxmlformats.org/officeDocument/2006/relationships/oleObject" Target="../embeddings/oleObject42.bin"/><Relationship Id="rId54" Type="http://schemas.openxmlformats.org/officeDocument/2006/relationships/oleObject" Target="../embeddings/oleObject55.bin"/><Relationship Id="rId62" Type="http://schemas.openxmlformats.org/officeDocument/2006/relationships/oleObject" Target="../embeddings/oleObject63.bin"/><Relationship Id="rId70" Type="http://schemas.openxmlformats.org/officeDocument/2006/relationships/oleObject" Target="../embeddings/oleObject71.bin"/><Relationship Id="rId75" Type="http://schemas.openxmlformats.org/officeDocument/2006/relationships/oleObject" Target="../embeddings/oleObject76.bin"/><Relationship Id="rId83" Type="http://schemas.openxmlformats.org/officeDocument/2006/relationships/oleObject" Target="../embeddings/oleObject84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23" Type="http://schemas.openxmlformats.org/officeDocument/2006/relationships/oleObject" Target="../embeddings/oleObject24.bin"/><Relationship Id="rId28" Type="http://schemas.openxmlformats.org/officeDocument/2006/relationships/oleObject" Target="../embeddings/oleObject29.bin"/><Relationship Id="rId36" Type="http://schemas.openxmlformats.org/officeDocument/2006/relationships/oleObject" Target="../embeddings/oleObject37.bin"/><Relationship Id="rId49" Type="http://schemas.openxmlformats.org/officeDocument/2006/relationships/oleObject" Target="../embeddings/oleObject50.bin"/><Relationship Id="rId57" Type="http://schemas.openxmlformats.org/officeDocument/2006/relationships/oleObject" Target="../embeddings/oleObject58.bin"/><Relationship Id="rId10" Type="http://schemas.openxmlformats.org/officeDocument/2006/relationships/oleObject" Target="../embeddings/oleObject13.bin"/><Relationship Id="rId31" Type="http://schemas.openxmlformats.org/officeDocument/2006/relationships/oleObject" Target="../embeddings/oleObject32.bin"/><Relationship Id="rId44" Type="http://schemas.openxmlformats.org/officeDocument/2006/relationships/oleObject" Target="../embeddings/oleObject45.bin"/><Relationship Id="rId52" Type="http://schemas.openxmlformats.org/officeDocument/2006/relationships/oleObject" Target="../embeddings/oleObject53.bin"/><Relationship Id="rId60" Type="http://schemas.openxmlformats.org/officeDocument/2006/relationships/oleObject" Target="../embeddings/oleObject61.bin"/><Relationship Id="rId65" Type="http://schemas.openxmlformats.org/officeDocument/2006/relationships/oleObject" Target="../embeddings/oleObject66.bin"/><Relationship Id="rId73" Type="http://schemas.openxmlformats.org/officeDocument/2006/relationships/oleObject" Target="../embeddings/oleObject74.bin"/><Relationship Id="rId78" Type="http://schemas.openxmlformats.org/officeDocument/2006/relationships/oleObject" Target="../embeddings/oleObject79.bin"/><Relationship Id="rId81" Type="http://schemas.openxmlformats.org/officeDocument/2006/relationships/oleObject" Target="../embeddings/oleObject82.bin"/><Relationship Id="rId86" Type="http://schemas.openxmlformats.org/officeDocument/2006/relationships/oleObject" Target="../embeddings/oleObject87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35.wmf"/><Relationship Id="rId5" Type="http://schemas.openxmlformats.org/officeDocument/2006/relationships/oleObject" Target="../embeddings/oleObject88.bin"/><Relationship Id="rId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0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5.wmf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9.bin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6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91.bin"/><Relationship Id="rId12" Type="http://schemas.openxmlformats.org/officeDocument/2006/relationships/image" Target="../media/image137.wmf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5.png"/><Relationship Id="rId11" Type="http://schemas.openxmlformats.org/officeDocument/2006/relationships/oleObject" Target="../embeddings/oleObject93.bin"/><Relationship Id="rId5" Type="http://schemas.openxmlformats.org/officeDocument/2006/relationships/image" Target="../media/image14.png"/><Relationship Id="rId10" Type="http://schemas.openxmlformats.org/officeDocument/2006/relationships/image" Target="../media/image136.wmf"/><Relationship Id="rId4" Type="http://schemas.openxmlformats.org/officeDocument/2006/relationships/image" Target="../media/image13.png"/><Relationship Id="rId9" Type="http://schemas.openxmlformats.org/officeDocument/2006/relationships/oleObject" Target="../embeddings/oleObject92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wmf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1556792"/>
            <a:ext cx="6711501" cy="1944216"/>
          </a:xfrm>
        </p:spPr>
        <p:txBody>
          <a:bodyPr>
            <a:normAutofit/>
          </a:bodyPr>
          <a:lstStyle/>
          <a:p>
            <a:pPr rtl="0"/>
            <a:r>
              <a:rPr lang="en-US" dirty="0" err="1" smtClean="0">
                <a:solidFill>
                  <a:srgbClr val="FF0000"/>
                </a:solidFill>
                <a:latin typeface="Comic Sans MS" pitchFamily="66" charset="0"/>
              </a:rPr>
              <a:t>Nir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Davidson </a:t>
            </a:r>
          </a:p>
          <a:p>
            <a:pPr rtl="0">
              <a:spcBef>
                <a:spcPts val="600"/>
              </a:spcBef>
            </a:pP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Ronen </a:t>
            </a:r>
            <a:r>
              <a:rPr lang="en-US" sz="2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Chriki</a:t>
            </a: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Vishwa Pal, Chene Tradonsky, Gilad </a:t>
            </a:r>
            <a:r>
              <a:rPr lang="en-US" sz="2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Barach</a:t>
            </a: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Micha Nixon, Eitan Ronen, Moti </a:t>
            </a:r>
            <a:r>
              <a:rPr lang="en-US" sz="2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Fridman</a:t>
            </a: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Asher </a:t>
            </a:r>
            <a:r>
              <a:rPr lang="en-US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Friesem</a:t>
            </a:r>
          </a:p>
          <a:p>
            <a:pPr rtl="0"/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Weizmann Institute of Science</a:t>
            </a:r>
          </a:p>
          <a:p>
            <a:pPr rtl="0"/>
            <a:endParaRPr lang="en-US" sz="9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70330" y="2852936"/>
            <a:ext cx="173518" cy="429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endParaRPr lang="he-IL" sz="2800" dirty="0">
              <a:latin typeface="Comic Sans MS" pitchFamily="66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971600" y="4309797"/>
            <a:ext cx="1963443" cy="48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02" tIns="43201" rIns="86402" bIns="43201">
            <a:spAutoFit/>
          </a:bodyPr>
          <a:lstStyle/>
          <a:p>
            <a:pPr algn="ctr" defTabSz="863600"/>
            <a:r>
              <a:rPr lang="en-US" sz="2600" b="0" i="0" dirty="0" smtClean="0">
                <a:latin typeface="Comic Sans MS" pitchFamily="66" charset="0"/>
                <a:cs typeface="Arial" charset="0"/>
              </a:rPr>
              <a:t>1500 lasers</a:t>
            </a:r>
            <a:endParaRPr lang="he-IL" sz="2600" b="0" i="0" dirty="0">
              <a:latin typeface="Comic Sans MS" pitchFamily="66" charset="0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200311" y="3933056"/>
            <a:ext cx="1856042" cy="88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02" tIns="43201" rIns="86402" bIns="43201">
            <a:spAutoFit/>
          </a:bodyPr>
          <a:lstStyle/>
          <a:p>
            <a:pPr algn="ctr" defTabSz="863600"/>
            <a:r>
              <a:rPr lang="en-US" sz="2600" b="0" i="0" dirty="0" smtClean="0">
                <a:latin typeface="Comic Sans MS" pitchFamily="66" charset="0"/>
                <a:cs typeface="Arial" charset="0"/>
              </a:rPr>
              <a:t>Far-Field</a:t>
            </a:r>
          </a:p>
          <a:p>
            <a:pPr algn="ctr" defTabSz="863600"/>
            <a:r>
              <a:rPr lang="en-US" sz="2600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no</a:t>
            </a:r>
            <a:r>
              <a:rPr lang="en-US" sz="2600" dirty="0" smtClean="0">
                <a:latin typeface="Comic Sans MS" pitchFamily="66" charset="0"/>
                <a:cs typeface="Arial" charset="0"/>
              </a:rPr>
              <a:t> coupling</a:t>
            </a:r>
            <a:endParaRPr lang="he-IL" sz="2600" b="0" i="0" dirty="0">
              <a:latin typeface="Comic Sans MS" pitchFamily="66" charset="0"/>
              <a:cs typeface="Arial" charset="0"/>
            </a:endParaRPr>
          </a:p>
        </p:txBody>
      </p:sp>
      <p:pic>
        <p:nvPicPr>
          <p:cNvPr id="11" name="Picture 10" descr="nf_square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4749678"/>
            <a:ext cx="1953714" cy="203599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12" descr="nf_square.bmp"/>
          <p:cNvPicPr>
            <a:picLocks noChangeAspect="1"/>
          </p:cNvPicPr>
          <p:nvPr/>
        </p:nvPicPr>
        <p:blipFill>
          <a:blip r:embed="rId4" cstate="print"/>
          <a:srcRect l="4009" t="-10073" b="-7438"/>
          <a:stretch>
            <a:fillRect/>
          </a:stretch>
        </p:blipFill>
        <p:spPr>
          <a:xfrm>
            <a:off x="6424916" y="4581128"/>
            <a:ext cx="1963508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0807" y="263902"/>
            <a:ext cx="9144000" cy="936104"/>
          </a:xfrm>
        </p:spPr>
        <p:txBody>
          <a:bodyPr>
            <a:noAutofit/>
          </a:bodyPr>
          <a:lstStyle/>
          <a:p>
            <a:pPr rtl="0"/>
            <a:r>
              <a:rPr lang="en-GB" sz="3600" b="1" dirty="0" smtClean="0">
                <a:solidFill>
                  <a:srgbClr val="0070C0"/>
                </a:solidFill>
                <a:latin typeface="Comic Sans MS" pitchFamily="66" charset="0"/>
              </a:rPr>
              <a:t>Solving hard computational problems</a:t>
            </a:r>
            <a:br>
              <a:rPr lang="en-GB" sz="3600" b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GB" sz="3600" b="1" dirty="0" smtClean="0">
                <a:solidFill>
                  <a:srgbClr val="0070C0"/>
                </a:solidFill>
                <a:latin typeface="Comic Sans MS" pitchFamily="66" charset="0"/>
              </a:rPr>
              <a:t>with coupled lasers</a:t>
            </a:r>
            <a:endParaRPr lang="en-GB" sz="3600" b="1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5" name="Picture 4" descr="ff all ff"/>
          <p:cNvPicPr>
            <a:picLocks noChangeAspect="1" noChangeArrowheads="1"/>
          </p:cNvPicPr>
          <p:nvPr/>
        </p:nvPicPr>
        <p:blipFill>
          <a:blip r:embed="rId5" cstate="print"/>
          <a:srcRect l="34206" t="12605" r="45774" b="65360"/>
          <a:stretch>
            <a:fillRect/>
          </a:stretch>
        </p:blipFill>
        <p:spPr bwMode="auto">
          <a:xfrm>
            <a:off x="4154626" y="4793756"/>
            <a:ext cx="1963508" cy="202300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300192" y="3933056"/>
            <a:ext cx="2176643" cy="88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02" tIns="43201" rIns="86402" bIns="43201">
            <a:spAutoFit/>
          </a:bodyPr>
          <a:lstStyle/>
          <a:p>
            <a:pPr algn="ctr" defTabSz="863600"/>
            <a:r>
              <a:rPr lang="en-US" sz="2600" b="0" i="0" dirty="0" smtClean="0">
                <a:latin typeface="Comic Sans MS" pitchFamily="66" charset="0"/>
                <a:cs typeface="Arial" charset="0"/>
              </a:rPr>
              <a:t>Far-Field</a:t>
            </a:r>
          </a:p>
          <a:p>
            <a:pPr algn="ctr" defTabSz="863600"/>
            <a:r>
              <a:rPr lang="en-US" sz="2600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with</a:t>
            </a:r>
            <a:r>
              <a:rPr lang="en-US" sz="2600" dirty="0" smtClean="0">
                <a:latin typeface="Comic Sans MS" pitchFamily="66" charset="0"/>
                <a:cs typeface="Arial" charset="0"/>
              </a:rPr>
              <a:t> coupling</a:t>
            </a:r>
            <a:endParaRPr lang="he-IL" sz="2600" b="0" i="0" dirty="0">
              <a:latin typeface="Comic Sans MS" pitchFamily="66" charset="0"/>
              <a:cs typeface="Arial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331640" y="2461263"/>
            <a:ext cx="6912768" cy="1224136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20000"/>
              </a:lnSpc>
            </a:pPr>
            <a:endParaRPr lang="en-US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90340" y="704890"/>
            <a:ext cx="4459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latin typeface="Comic Sans MS" pitchFamily="66" charset="0"/>
              </a:rPr>
              <a:t>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5502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680884" y="1196752"/>
            <a:ext cx="15716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 smtClean="0">
                <a:latin typeface="Comic Sans MS" pitchFamily="66" charset="0"/>
              </a:rPr>
              <a:t>Mirror</a:t>
            </a:r>
            <a:endParaRPr lang="he-IL" sz="2400" dirty="0">
              <a:latin typeface="Comic Sans MS" pitchFamily="66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395000" y="1749407"/>
            <a:ext cx="1285884" cy="1357322"/>
          </a:xfrm>
          <a:prstGeom prst="ellipse">
            <a:avLst/>
          </a:prstGeom>
          <a:solidFill>
            <a:schemeClr val="accent2">
              <a:lumMod val="60000"/>
              <a:lumOff val="40000"/>
              <a:alpha val="52000"/>
            </a:schemeClr>
          </a:solidFill>
          <a:ln>
            <a:noFill/>
          </a:ln>
          <a:scene3d>
            <a:camera prst="orthographicFront">
              <a:rot lat="0" lon="6600000" rev="0"/>
            </a:camera>
            <a:lightRig rig="threePt" dir="t"/>
          </a:scene3d>
          <a:sp3d extrusionH="958850">
            <a:bevelT w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6" name="Rectangle 25"/>
          <p:cNvSpPr/>
          <p:nvPr/>
        </p:nvSpPr>
        <p:spPr>
          <a:xfrm>
            <a:off x="6723190" y="2152601"/>
            <a:ext cx="1173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GAIN</a:t>
            </a:r>
            <a:endParaRPr lang="he-IL" sz="2800" dirty="0">
              <a:latin typeface="Comic Sans MS" pitchFamily="66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2578576" y="1749407"/>
            <a:ext cx="1285884" cy="1357322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scene3d>
            <a:camera prst="orthographicFront">
              <a:rot lat="0" lon="6600000" rev="0"/>
            </a:camera>
            <a:lightRig rig="threePt" dir="t"/>
          </a:scene3d>
          <a:sp3d prstMaterial="flat">
            <a:bevelT w="82550" prst="angle"/>
            <a:bevelB w="914400" h="133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5" name="Rectangle 64"/>
          <p:cNvSpPr/>
          <p:nvPr/>
        </p:nvSpPr>
        <p:spPr>
          <a:xfrm>
            <a:off x="2208276" y="1249596"/>
            <a:ext cx="2192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Lens </a:t>
            </a:r>
          </a:p>
        </p:txBody>
      </p:sp>
      <p:sp>
        <p:nvSpPr>
          <p:cNvPr id="62" name="Oval 61"/>
          <p:cNvSpPr/>
          <p:nvPr/>
        </p:nvSpPr>
        <p:spPr>
          <a:xfrm>
            <a:off x="5818936" y="1750547"/>
            <a:ext cx="1285884" cy="1357322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scene3d>
            <a:camera prst="orthographicFront">
              <a:rot lat="0" lon="6600000" rev="0"/>
            </a:camera>
            <a:lightRig rig="threePt" dir="t"/>
          </a:scene3d>
          <a:sp3d prstMaterial="flat">
            <a:bevelT w="82550" prst="angle"/>
            <a:bevelB w="914400" h="133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7" name="Rectangle 66"/>
          <p:cNvSpPr/>
          <p:nvPr/>
        </p:nvSpPr>
        <p:spPr>
          <a:xfrm>
            <a:off x="5416000" y="1177588"/>
            <a:ext cx="2192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Lens </a:t>
            </a:r>
          </a:p>
        </p:txBody>
      </p:sp>
      <p:grpSp>
        <p:nvGrpSpPr>
          <p:cNvPr id="3" name="Group 35"/>
          <p:cNvGrpSpPr>
            <a:grpSpLocks/>
          </p:cNvGrpSpPr>
          <p:nvPr/>
        </p:nvGrpSpPr>
        <p:grpSpPr>
          <a:xfrm>
            <a:off x="720998" y="1595701"/>
            <a:ext cx="2063342" cy="1670088"/>
            <a:chOff x="3000364" y="1785926"/>
            <a:chExt cx="1214446" cy="1143008"/>
          </a:xfrm>
          <a:scene3d>
            <a:camera prst="isometricOffAxis2Right">
              <a:rot lat="0" lon="16800000" rev="0"/>
            </a:camera>
            <a:lightRig rig="threePt" dir="t"/>
          </a:scene3d>
        </p:grpSpPr>
        <p:sp>
          <p:nvSpPr>
            <p:cNvPr id="27" name="Oval 26"/>
            <p:cNvSpPr/>
            <p:nvPr/>
          </p:nvSpPr>
          <p:spPr>
            <a:xfrm>
              <a:off x="3000364" y="1785926"/>
              <a:ext cx="1214446" cy="1143008"/>
            </a:xfrm>
            <a:prstGeom prst="ellipse">
              <a:avLst/>
            </a:prstGeom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8" name="Oval 27"/>
            <p:cNvSpPr/>
            <p:nvPr/>
          </p:nvSpPr>
          <p:spPr>
            <a:xfrm>
              <a:off x="3286116" y="1928802"/>
              <a:ext cx="214314" cy="214314"/>
            </a:xfrm>
            <a:prstGeom prst="ellipse">
              <a:avLst/>
            </a:prstGeom>
            <a:blipFill>
              <a:blip r:embed="rId2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9" name="Oval 28"/>
            <p:cNvSpPr/>
            <p:nvPr/>
          </p:nvSpPr>
          <p:spPr>
            <a:xfrm>
              <a:off x="3619556" y="1916927"/>
              <a:ext cx="214314" cy="214314"/>
            </a:xfrm>
            <a:prstGeom prst="ellipse">
              <a:avLst/>
            </a:prstGeom>
            <a:blipFill>
              <a:blip r:embed="rId2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0" name="Oval 29"/>
            <p:cNvSpPr/>
            <p:nvPr/>
          </p:nvSpPr>
          <p:spPr>
            <a:xfrm>
              <a:off x="3214678" y="2500306"/>
              <a:ext cx="214314" cy="214314"/>
            </a:xfrm>
            <a:prstGeom prst="ellipse">
              <a:avLst/>
            </a:prstGeom>
            <a:blipFill>
              <a:blip r:embed="rId2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1" name="Oval 30"/>
            <p:cNvSpPr/>
            <p:nvPr/>
          </p:nvSpPr>
          <p:spPr>
            <a:xfrm>
              <a:off x="3809932" y="2452806"/>
              <a:ext cx="214314" cy="214314"/>
            </a:xfrm>
            <a:prstGeom prst="ellipse">
              <a:avLst/>
            </a:prstGeom>
            <a:blipFill>
              <a:blip r:embed="rId2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2" name="Oval 31"/>
            <p:cNvSpPr/>
            <p:nvPr/>
          </p:nvSpPr>
          <p:spPr>
            <a:xfrm>
              <a:off x="3500430" y="2206400"/>
              <a:ext cx="214314" cy="214314"/>
            </a:xfrm>
            <a:prstGeom prst="ellipse">
              <a:avLst/>
            </a:prstGeom>
            <a:blipFill>
              <a:blip r:embed="rId2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3" name="Oval 32"/>
            <p:cNvSpPr/>
            <p:nvPr/>
          </p:nvSpPr>
          <p:spPr>
            <a:xfrm>
              <a:off x="3881370" y="2164353"/>
              <a:ext cx="214314" cy="214314"/>
            </a:xfrm>
            <a:prstGeom prst="ellipse">
              <a:avLst/>
            </a:prstGeom>
            <a:blipFill>
              <a:blip r:embed="rId2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4" name="Oval 33"/>
            <p:cNvSpPr/>
            <p:nvPr/>
          </p:nvSpPr>
          <p:spPr>
            <a:xfrm>
              <a:off x="3126509" y="2214554"/>
              <a:ext cx="214314" cy="214314"/>
            </a:xfrm>
            <a:prstGeom prst="ellipse">
              <a:avLst/>
            </a:prstGeom>
            <a:blipFill>
              <a:blip r:embed="rId2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5" name="Oval 34"/>
            <p:cNvSpPr/>
            <p:nvPr/>
          </p:nvSpPr>
          <p:spPr>
            <a:xfrm>
              <a:off x="3512305" y="2583807"/>
              <a:ext cx="214314" cy="214314"/>
            </a:xfrm>
            <a:prstGeom prst="ellipse">
              <a:avLst/>
            </a:prstGeom>
            <a:blipFill>
              <a:blip r:embed="rId2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23" name="Oval 22"/>
          <p:cNvSpPr/>
          <p:nvPr/>
        </p:nvSpPr>
        <p:spPr>
          <a:xfrm>
            <a:off x="7680884" y="1749407"/>
            <a:ext cx="1285884" cy="1357322"/>
          </a:xfrm>
          <a:prstGeom prst="ellipse">
            <a:avLst/>
          </a:prstGeom>
          <a:solidFill>
            <a:schemeClr val="accent6"/>
          </a:solidFill>
          <a:ln>
            <a:noFill/>
          </a:ln>
          <a:scene3d>
            <a:camera prst="orthographicFront">
              <a:rot lat="0" lon="17400000" rev="0"/>
            </a:camera>
            <a:lightRig rig="threePt" dir="t"/>
          </a:scene3d>
          <a:sp3d prstMaterial="clear">
            <a:bevelT w="0"/>
            <a:bevelB w="3175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8" name="TextBox 67"/>
          <p:cNvSpPr txBox="1"/>
          <p:nvPr/>
        </p:nvSpPr>
        <p:spPr>
          <a:xfrm>
            <a:off x="-23972" y="980728"/>
            <a:ext cx="157163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 smtClean="0">
                <a:latin typeface="Comic Sans MS" pitchFamily="66" charset="0"/>
              </a:rPr>
              <a:t>Output coupler</a:t>
            </a:r>
            <a:endParaRPr lang="he-IL" sz="2400" dirty="0">
              <a:latin typeface="Comic Sans MS" pitchFamily="66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210576" y="1750547"/>
            <a:ext cx="1285884" cy="1357322"/>
          </a:xfrm>
          <a:prstGeom prst="ellipse">
            <a:avLst/>
          </a:prstGeom>
          <a:solidFill>
            <a:schemeClr val="accent6"/>
          </a:solidFill>
          <a:ln>
            <a:noFill/>
          </a:ln>
          <a:scene3d>
            <a:camera prst="orthographicFront">
              <a:rot lat="0" lon="17400000" rev="0"/>
            </a:camera>
            <a:lightRig rig="threePt" dir="t"/>
          </a:scene3d>
          <a:sp3d prstMaterial="clear">
            <a:bevelT w="0"/>
            <a:bevelB w="3175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0" name="Rectangle 49"/>
          <p:cNvSpPr/>
          <p:nvPr/>
        </p:nvSpPr>
        <p:spPr>
          <a:xfrm>
            <a:off x="-108520" y="4476021"/>
            <a:ext cx="1440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Far</a:t>
            </a:r>
          </a:p>
          <a:p>
            <a:pPr algn="ctr" rtl="0"/>
            <a:r>
              <a:rPr lang="en-US" sz="2800" dirty="0" smtClean="0">
                <a:latin typeface="Comic Sans MS" pitchFamily="66" charset="0"/>
              </a:rPr>
              <a:t> Field</a:t>
            </a:r>
            <a:endParaRPr lang="he-IL" sz="2800" dirty="0">
              <a:latin typeface="Comic Sans MS" pitchFamily="66" charset="0"/>
            </a:endParaRPr>
          </a:p>
        </p:txBody>
      </p:sp>
      <p:grpSp>
        <p:nvGrpSpPr>
          <p:cNvPr id="4" name="Group 21"/>
          <p:cNvGrpSpPr/>
          <p:nvPr/>
        </p:nvGrpSpPr>
        <p:grpSpPr>
          <a:xfrm>
            <a:off x="1403648" y="3539917"/>
            <a:ext cx="2304256" cy="2757400"/>
            <a:chOff x="6732240" y="2775961"/>
            <a:chExt cx="2159049" cy="2466403"/>
          </a:xfrm>
        </p:grpSpPr>
        <p:pic>
          <p:nvPicPr>
            <p:cNvPr id="38" name="Picture 37" descr="nf_square.bmp"/>
            <p:cNvPicPr>
              <a:picLocks noChangeAspect="1"/>
            </p:cNvPicPr>
            <p:nvPr/>
          </p:nvPicPr>
          <p:blipFill>
            <a:blip r:embed="rId3" cstate="print"/>
            <a:srcRect l="7781" t="-4166" r="2737" b="-4167"/>
            <a:stretch>
              <a:fillRect/>
            </a:stretch>
          </p:blipFill>
          <p:spPr>
            <a:xfrm>
              <a:off x="6732240" y="2996952"/>
              <a:ext cx="2159049" cy="224541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9" name="TextBox 38"/>
            <p:cNvSpPr txBox="1"/>
            <p:nvPr/>
          </p:nvSpPr>
          <p:spPr>
            <a:xfrm>
              <a:off x="7108649" y="2775961"/>
              <a:ext cx="1446230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0"/>
              <a:r>
                <a:rPr lang="en-US" b="1" dirty="0" smtClean="0">
                  <a:latin typeface="Comic Sans MS" pitchFamily="66" charset="0"/>
                  <a:cs typeface="+mj-cs"/>
                </a:rPr>
                <a:t>No coupling</a:t>
              </a:r>
              <a:endParaRPr lang="he-IL" b="1" dirty="0">
                <a:latin typeface="Comic Sans MS" pitchFamily="66" charset="0"/>
                <a:cs typeface="+mj-cs"/>
              </a:endParaRPr>
            </a:p>
          </p:txBody>
        </p:sp>
      </p:grpSp>
      <p:grpSp>
        <p:nvGrpSpPr>
          <p:cNvPr id="5" name="Group 23"/>
          <p:cNvGrpSpPr/>
          <p:nvPr/>
        </p:nvGrpSpPr>
        <p:grpSpPr>
          <a:xfrm>
            <a:off x="6444208" y="3553981"/>
            <a:ext cx="2304256" cy="2743336"/>
            <a:chOff x="4716016" y="4221088"/>
            <a:chExt cx="2304256" cy="2743336"/>
          </a:xfrm>
        </p:grpSpPr>
        <p:pic>
          <p:nvPicPr>
            <p:cNvPr id="41" name="Picture 40" descr="nf_square.bmp"/>
            <p:cNvPicPr>
              <a:picLocks noChangeAspect="1"/>
            </p:cNvPicPr>
            <p:nvPr/>
          </p:nvPicPr>
          <p:blipFill>
            <a:blip r:embed="rId4" cstate="print"/>
            <a:srcRect l="4009" t="-10073" b="-7438"/>
            <a:stretch>
              <a:fillRect/>
            </a:stretch>
          </p:blipFill>
          <p:spPr>
            <a:xfrm>
              <a:off x="4716016" y="4372135"/>
              <a:ext cx="2304256" cy="259228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3" name="TextBox 42"/>
            <p:cNvSpPr txBox="1"/>
            <p:nvPr/>
          </p:nvSpPr>
          <p:spPr>
            <a:xfrm>
              <a:off x="4902639" y="4221088"/>
              <a:ext cx="1973617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0"/>
              <a:r>
                <a:rPr lang="en-US" b="1" dirty="0" smtClean="0">
                  <a:latin typeface="Comic Sans MS" pitchFamily="66" charset="0"/>
                  <a:cs typeface="+mj-cs"/>
                </a:rPr>
                <a:t>Positive coupling</a:t>
              </a:r>
              <a:endParaRPr lang="he-IL" b="1" dirty="0">
                <a:latin typeface="Comic Sans MS" pitchFamily="66" charset="0"/>
                <a:cs typeface="+mj-cs"/>
              </a:endParaRPr>
            </a:p>
          </p:txBody>
        </p:sp>
      </p:grpSp>
      <p:grpSp>
        <p:nvGrpSpPr>
          <p:cNvPr id="6" name="Group 45"/>
          <p:cNvGrpSpPr/>
          <p:nvPr/>
        </p:nvGrpSpPr>
        <p:grpSpPr>
          <a:xfrm>
            <a:off x="3923928" y="3539917"/>
            <a:ext cx="2283398" cy="2607888"/>
            <a:chOff x="1102645" y="1741752"/>
            <a:chExt cx="2283398" cy="2607888"/>
          </a:xfrm>
        </p:grpSpPr>
        <p:sp>
          <p:nvSpPr>
            <p:cNvPr id="48" name="TextBox 47"/>
            <p:cNvSpPr txBox="1"/>
            <p:nvPr/>
          </p:nvSpPr>
          <p:spPr>
            <a:xfrm>
              <a:off x="1102645" y="1741752"/>
              <a:ext cx="2283398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en-US" b="1" dirty="0" smtClean="0">
                  <a:latin typeface="Comic Sans MS" pitchFamily="66" charset="0"/>
                  <a:cs typeface="+mj-cs"/>
                </a:rPr>
                <a:t>Negative coupling</a:t>
              </a:r>
              <a:endParaRPr lang="he-IL" b="1" dirty="0">
                <a:latin typeface="Comic Sans MS" pitchFamily="66" charset="0"/>
                <a:cs typeface="+mj-cs"/>
              </a:endParaRPr>
            </a:p>
          </p:txBody>
        </p:sp>
        <p:pic>
          <p:nvPicPr>
            <p:cNvPr id="49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15616" y="2132856"/>
              <a:ext cx="2232248" cy="2216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84317" y="-162347"/>
            <a:ext cx="8229600" cy="792088"/>
          </a:xfrm>
        </p:spPr>
        <p:txBody>
          <a:bodyPr>
            <a:normAutofit/>
          </a:bodyPr>
          <a:lstStyle/>
          <a:p>
            <a:pPr rtl="0"/>
            <a: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  <a:t>Degenerate cavity: square array</a:t>
            </a:r>
            <a:endParaRPr lang="he-IL" sz="36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2008" y="6453336"/>
            <a:ext cx="9180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 smtClean="0"/>
              <a:t>M. Nixon et. al., PRL </a:t>
            </a:r>
            <a:r>
              <a:rPr lang="en-US" sz="2000" dirty="0"/>
              <a:t>106, 223901 (2011</a:t>
            </a:r>
            <a:r>
              <a:rPr lang="en-US" sz="2000" dirty="0" smtClean="0"/>
              <a:t>); PRL 108, 214101 (2012</a:t>
            </a:r>
            <a:r>
              <a:rPr lang="en-US" sz="2000" dirty="0"/>
              <a:t>)</a:t>
            </a:r>
          </a:p>
          <a:p>
            <a:pPr algn="l"/>
            <a:endParaRPr lang="en-US" sz="2000" dirty="0"/>
          </a:p>
        </p:txBody>
      </p:sp>
      <p:pic>
        <p:nvPicPr>
          <p:cNvPr id="44" name="Picture 43" descr="nf_square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13534" y="540043"/>
            <a:ext cx="1011691" cy="102130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4453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9.62072E-7 L -0.05712 -0.001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823272" y="1755242"/>
            <a:ext cx="1105110" cy="1075529"/>
            <a:chOff x="6391288" y="1628800"/>
            <a:chExt cx="1681174" cy="1714512"/>
          </a:xfrm>
        </p:grpSpPr>
        <p:sp>
          <p:nvSpPr>
            <p:cNvPr id="15" name="Oval 14"/>
            <p:cNvSpPr/>
            <p:nvPr/>
          </p:nvSpPr>
          <p:spPr>
            <a:xfrm>
              <a:off x="6391288" y="1628800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r>
                <a:rPr lang="en-US" sz="3200" dirty="0" smtClean="0"/>
                <a:t>0</a:t>
              </a:r>
              <a:endParaRPr lang="he-IL" sz="32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7281882" y="1628800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r>
                <a:rPr lang="el-GR" sz="3200" dirty="0" smtClean="0"/>
                <a:t>π</a:t>
              </a:r>
              <a:endParaRPr lang="he-IL" sz="3200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6391288" y="2557494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r>
                <a:rPr lang="el-GR" sz="3200" dirty="0" smtClean="0"/>
                <a:t>π</a:t>
              </a:r>
              <a:endParaRPr lang="he-IL" sz="3200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7286644" y="2557494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r>
                <a:rPr lang="en-US" sz="3200" dirty="0" smtClean="0"/>
                <a:t>0</a:t>
              </a:r>
              <a:endParaRPr lang="he-IL" sz="3200" dirty="0"/>
            </a:p>
          </p:txBody>
        </p:sp>
      </p:grpSp>
      <p:grpSp>
        <p:nvGrpSpPr>
          <p:cNvPr id="3" name="Group 44"/>
          <p:cNvGrpSpPr/>
          <p:nvPr/>
        </p:nvGrpSpPr>
        <p:grpSpPr>
          <a:xfrm>
            <a:off x="5220072" y="1340768"/>
            <a:ext cx="3024336" cy="2880320"/>
            <a:chOff x="1428728" y="2500306"/>
            <a:chExt cx="3249018" cy="3241268"/>
          </a:xfrm>
        </p:grpSpPr>
        <p:cxnSp>
          <p:nvCxnSpPr>
            <p:cNvPr id="61" name="Straight Connector 60"/>
            <p:cNvCxnSpPr/>
            <p:nvPr/>
          </p:nvCxnSpPr>
          <p:spPr>
            <a:xfrm flipH="1" flipV="1">
              <a:off x="1433371" y="3040306"/>
              <a:ext cx="3244375" cy="1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1433371" y="4115178"/>
              <a:ext cx="3239044" cy="28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1428728" y="5194063"/>
              <a:ext cx="3248443" cy="68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>
              <a:off x="1432259" y="4120303"/>
              <a:ext cx="3241268" cy="12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3593530" y="3040502"/>
              <a:ext cx="4216" cy="21610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2508728" y="3040306"/>
              <a:ext cx="3528" cy="2160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3047714" y="3576193"/>
              <a:ext cx="5716" cy="21636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 flipH="1">
              <a:off x="3054346" y="2497102"/>
              <a:ext cx="2426" cy="21643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 flipH="1" flipV="1">
              <a:off x="2520677" y="4116995"/>
              <a:ext cx="3233561" cy="5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 flipH="1" flipV="1">
              <a:off x="350755" y="4118278"/>
              <a:ext cx="3240588" cy="4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rot="5400000" flipH="1" flipV="1">
              <a:off x="3464711" y="3464719"/>
              <a:ext cx="285752" cy="2143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rot="-5400000" flipH="1" flipV="1">
              <a:off x="3447459" y="4025167"/>
              <a:ext cx="285752" cy="2143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rot="5400000" flipH="1" flipV="1">
              <a:off x="2893207" y="4036223"/>
              <a:ext cx="285752" cy="2143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rot="5400000" flipH="1" flipV="1">
              <a:off x="3456085" y="4538719"/>
              <a:ext cx="285752" cy="2143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rot="-5400000" flipH="1" flipV="1">
              <a:off x="2921515" y="4527663"/>
              <a:ext cx="285752" cy="2143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rot="5400000" flipH="1" flipV="1">
              <a:off x="2375889" y="4536289"/>
              <a:ext cx="285752" cy="2143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 rot="-5400000" flipH="1" flipV="1">
              <a:off x="2338955" y="4036223"/>
              <a:ext cx="285752" cy="2143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rot="5400000" flipH="1" flipV="1">
              <a:off x="2367263" y="3470915"/>
              <a:ext cx="285752" cy="2143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rot="-5400000" flipH="1" flipV="1">
              <a:off x="2921515" y="3462289"/>
              <a:ext cx="285752" cy="2143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rot="-5400000" flipH="1" flipV="1">
              <a:off x="1821637" y="3464719"/>
              <a:ext cx="285752" cy="2143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rot="5400000" flipH="1" flipV="1">
              <a:off x="1815441" y="4025167"/>
              <a:ext cx="285752" cy="2143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 rot="-5400000" flipH="1" flipV="1">
              <a:off x="1838889" y="4536289"/>
              <a:ext cx="285752" cy="2143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 rot="5400000" flipH="1" flipV="1">
              <a:off x="2921515" y="5070859"/>
              <a:ext cx="285752" cy="2143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 rot="-5400000" flipH="1" flipV="1">
              <a:off x="2375889" y="5062233"/>
              <a:ext cx="285752" cy="2143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 rot="-5400000" flipH="1" flipV="1">
              <a:off x="2384515" y="2910467"/>
              <a:ext cx="285752" cy="2143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 rot="-5400000" flipH="1" flipV="1">
              <a:off x="3473337" y="2910467"/>
              <a:ext cx="285752" cy="2143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 rot="5400000" flipH="1" flipV="1">
              <a:off x="2910459" y="2927719"/>
              <a:ext cx="285752" cy="2143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rot="-5400000" flipH="1" flipV="1">
              <a:off x="3990655" y="4544915"/>
              <a:ext cx="285752" cy="2143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rot="5400000" flipH="1" flipV="1">
              <a:off x="3984459" y="4025167"/>
              <a:ext cx="285752" cy="2143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rot="-5400000" flipH="1" flipV="1">
              <a:off x="3993085" y="3464719"/>
              <a:ext cx="285752" cy="2143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 rot="-5400000" flipH="1" flipV="1">
              <a:off x="3464711" y="5073289"/>
              <a:ext cx="285752" cy="2143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rot="5400000" flipH="1" flipV="1">
              <a:off x="1841319" y="2910467"/>
              <a:ext cx="285752" cy="2143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 rot="5400000" flipH="1" flipV="1">
              <a:off x="1830263" y="5088111"/>
              <a:ext cx="285752" cy="2143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rot="5400000" flipH="1" flipV="1">
              <a:off x="3999281" y="5073289"/>
              <a:ext cx="285752" cy="2143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 rot="5400000" flipH="1" flipV="1">
              <a:off x="4010337" y="2910467"/>
              <a:ext cx="285752" cy="2143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15" name="Object 1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19803"/>
              </p:ext>
            </p:extLst>
          </p:nvPr>
        </p:nvGraphicFramePr>
        <p:xfrm>
          <a:off x="5502261" y="4436905"/>
          <a:ext cx="2741612" cy="1214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254" name="משוואה" r:id="rId4" imgW="1002960" imgH="444240" progId="Equation.3">
                  <p:embed/>
                </p:oleObj>
              </mc:Choice>
              <mc:Fallback>
                <p:oleObj name="משוואה" r:id="rId4" imgW="10029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2261" y="4436905"/>
                        <a:ext cx="2741612" cy="1214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" name="Rectangle 115"/>
          <p:cNvSpPr/>
          <p:nvPr/>
        </p:nvSpPr>
        <p:spPr>
          <a:xfrm>
            <a:off x="4762602" y="5675386"/>
            <a:ext cx="4159533" cy="52322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Classical XY model</a:t>
            </a:r>
            <a:endParaRPr lang="he-IL" sz="2800" dirty="0">
              <a:latin typeface="Comic Sans MS" pitchFamily="66" charset="0"/>
            </a:endParaRP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2516605"/>
              </p:ext>
            </p:extLst>
          </p:nvPr>
        </p:nvGraphicFramePr>
        <p:xfrm>
          <a:off x="1043316" y="4474288"/>
          <a:ext cx="3559911" cy="935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255" name="משוואה" r:id="rId7" imgW="1257120" imgH="330120" progId="Equation.3">
                  <p:embed/>
                </p:oleObj>
              </mc:Choice>
              <mc:Fallback>
                <p:oleObj name="משוואה" r:id="rId7" imgW="125712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316" y="4474288"/>
                        <a:ext cx="3559911" cy="93558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2160240" cy="1143000"/>
          </a:xfrm>
        </p:spPr>
        <p:txBody>
          <a:bodyPr/>
          <a:lstStyle/>
          <a:p>
            <a:pPr rtl="0"/>
            <a:r>
              <a:rPr lang="en-US" dirty="0" smtClean="0">
                <a:latin typeface="Comic Sans MS" pitchFamily="66" charset="0"/>
              </a:rPr>
              <a:t>Lasers</a:t>
            </a:r>
            <a:endParaRPr lang="he-IL" dirty="0">
              <a:latin typeface="Comic Sans MS" pitchFamily="66" charset="0"/>
            </a:endParaRPr>
          </a:p>
        </p:txBody>
      </p:sp>
      <p:sp>
        <p:nvSpPr>
          <p:cNvPr id="50" name="Left-Right Arrow 49"/>
          <p:cNvSpPr/>
          <p:nvPr/>
        </p:nvSpPr>
        <p:spPr>
          <a:xfrm>
            <a:off x="3779912" y="548680"/>
            <a:ext cx="2160240" cy="432048"/>
          </a:xfrm>
          <a:prstGeom prst="leftRightArrow">
            <a:avLst>
              <a:gd name="adj1" fmla="val 2472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5724128" y="197768"/>
            <a:ext cx="216024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Spins</a:t>
            </a:r>
            <a:endParaRPr kumimoji="0" lang="he-IL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639394" y="1763759"/>
            <a:ext cx="1105110" cy="1075529"/>
            <a:chOff x="6391288" y="1628800"/>
            <a:chExt cx="1681174" cy="1714512"/>
          </a:xfrm>
        </p:grpSpPr>
        <p:sp>
          <p:nvSpPr>
            <p:cNvPr id="53" name="Oval 52"/>
            <p:cNvSpPr/>
            <p:nvPr/>
          </p:nvSpPr>
          <p:spPr>
            <a:xfrm>
              <a:off x="6391288" y="1628800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r>
                <a:rPr lang="en-US" sz="3200" dirty="0" smtClean="0"/>
                <a:t>0</a:t>
              </a:r>
              <a:endParaRPr lang="he-IL" sz="3200" dirty="0"/>
            </a:p>
          </p:txBody>
        </p:sp>
        <p:sp>
          <p:nvSpPr>
            <p:cNvPr id="54" name="Oval 53"/>
            <p:cNvSpPr/>
            <p:nvPr/>
          </p:nvSpPr>
          <p:spPr>
            <a:xfrm>
              <a:off x="7281882" y="1628800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r>
                <a:rPr lang="el-GR" sz="3200" dirty="0" smtClean="0"/>
                <a:t>π</a:t>
              </a:r>
              <a:endParaRPr lang="he-IL" sz="3200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6391288" y="2557494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r>
                <a:rPr lang="el-GR" sz="3200" dirty="0" smtClean="0"/>
                <a:t>π</a:t>
              </a:r>
              <a:endParaRPr lang="he-IL" sz="3200" dirty="0"/>
            </a:p>
          </p:txBody>
        </p:sp>
        <p:sp>
          <p:nvSpPr>
            <p:cNvPr id="56" name="Oval 55"/>
            <p:cNvSpPr/>
            <p:nvPr/>
          </p:nvSpPr>
          <p:spPr>
            <a:xfrm>
              <a:off x="7286644" y="2557494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r>
                <a:rPr lang="en-US" sz="3200" dirty="0" smtClean="0"/>
                <a:t>0</a:t>
              </a:r>
              <a:endParaRPr lang="he-IL" sz="3200" dirty="0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2803550" y="2924944"/>
            <a:ext cx="1105110" cy="1075529"/>
            <a:chOff x="6391288" y="1628800"/>
            <a:chExt cx="1681174" cy="1714512"/>
          </a:xfrm>
        </p:grpSpPr>
        <p:sp>
          <p:nvSpPr>
            <p:cNvPr id="58" name="Oval 57"/>
            <p:cNvSpPr/>
            <p:nvPr/>
          </p:nvSpPr>
          <p:spPr>
            <a:xfrm>
              <a:off x="6391288" y="1628800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r>
                <a:rPr lang="en-US" sz="3200" dirty="0" smtClean="0"/>
                <a:t>0</a:t>
              </a:r>
              <a:endParaRPr lang="he-IL" sz="3200" dirty="0"/>
            </a:p>
          </p:txBody>
        </p:sp>
        <p:sp>
          <p:nvSpPr>
            <p:cNvPr id="59" name="Oval 58"/>
            <p:cNvSpPr/>
            <p:nvPr/>
          </p:nvSpPr>
          <p:spPr>
            <a:xfrm>
              <a:off x="7281882" y="1628800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r>
                <a:rPr lang="el-GR" sz="3200" dirty="0" smtClean="0"/>
                <a:t>π</a:t>
              </a:r>
              <a:endParaRPr lang="he-IL" sz="3200" dirty="0"/>
            </a:p>
          </p:txBody>
        </p:sp>
        <p:sp>
          <p:nvSpPr>
            <p:cNvPr id="60" name="Oval 59"/>
            <p:cNvSpPr/>
            <p:nvPr/>
          </p:nvSpPr>
          <p:spPr>
            <a:xfrm>
              <a:off x="6391288" y="2557494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r>
                <a:rPr lang="el-GR" sz="3200" dirty="0" smtClean="0"/>
                <a:t>π</a:t>
              </a:r>
              <a:endParaRPr lang="he-IL" sz="3200" dirty="0"/>
            </a:p>
          </p:txBody>
        </p:sp>
        <p:sp>
          <p:nvSpPr>
            <p:cNvPr id="63" name="Oval 62"/>
            <p:cNvSpPr/>
            <p:nvPr/>
          </p:nvSpPr>
          <p:spPr>
            <a:xfrm>
              <a:off x="7286644" y="2557494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r>
                <a:rPr lang="en-US" sz="3200" dirty="0" smtClean="0"/>
                <a:t>0</a:t>
              </a:r>
              <a:endParaRPr lang="he-IL" sz="3200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619672" y="2933461"/>
            <a:ext cx="1105110" cy="1075529"/>
            <a:chOff x="6391288" y="1628800"/>
            <a:chExt cx="1681174" cy="1714512"/>
          </a:xfrm>
        </p:grpSpPr>
        <p:sp>
          <p:nvSpPr>
            <p:cNvPr id="66" name="Oval 65"/>
            <p:cNvSpPr/>
            <p:nvPr/>
          </p:nvSpPr>
          <p:spPr>
            <a:xfrm>
              <a:off x="6391288" y="1628800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r>
                <a:rPr lang="en-US" sz="3200" dirty="0" smtClean="0"/>
                <a:t>0</a:t>
              </a:r>
              <a:endParaRPr lang="he-IL" sz="3200" dirty="0"/>
            </a:p>
          </p:txBody>
        </p:sp>
        <p:sp>
          <p:nvSpPr>
            <p:cNvPr id="67" name="Oval 66"/>
            <p:cNvSpPr/>
            <p:nvPr/>
          </p:nvSpPr>
          <p:spPr>
            <a:xfrm>
              <a:off x="7281882" y="1628800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r>
                <a:rPr lang="el-GR" sz="3200" dirty="0" smtClean="0"/>
                <a:t>π</a:t>
              </a:r>
              <a:endParaRPr lang="he-IL" sz="3200" dirty="0"/>
            </a:p>
          </p:txBody>
        </p:sp>
        <p:sp>
          <p:nvSpPr>
            <p:cNvPr id="69" name="Oval 68"/>
            <p:cNvSpPr/>
            <p:nvPr/>
          </p:nvSpPr>
          <p:spPr>
            <a:xfrm>
              <a:off x="6391288" y="2557494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r>
                <a:rPr lang="el-GR" sz="3200" dirty="0" smtClean="0"/>
                <a:t>π</a:t>
              </a:r>
              <a:endParaRPr lang="he-IL" sz="3200" dirty="0"/>
            </a:p>
          </p:txBody>
        </p:sp>
        <p:sp>
          <p:nvSpPr>
            <p:cNvPr id="70" name="Oval 69"/>
            <p:cNvSpPr/>
            <p:nvPr/>
          </p:nvSpPr>
          <p:spPr>
            <a:xfrm>
              <a:off x="7286644" y="2557494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r>
                <a:rPr lang="en-US" sz="3200" dirty="0" smtClean="0"/>
                <a:t>0</a:t>
              </a:r>
              <a:endParaRPr lang="he-IL" sz="320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1260975" y="5589240"/>
            <a:ext cx="28953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sz="2800" dirty="0" err="1">
                <a:latin typeface="Comic Sans MS" pitchFamily="66" charset="0"/>
              </a:rPr>
              <a:t>Kuramoto</a:t>
            </a:r>
            <a:r>
              <a:rPr lang="en-US" sz="2800" dirty="0">
                <a:latin typeface="Comic Sans MS" pitchFamily="66" charset="0"/>
              </a:rPr>
              <a:t> Model</a:t>
            </a:r>
            <a:endParaRPr lang="he-IL" sz="2800" dirty="0">
              <a:latin typeface="Comic Sans MS" pitchFamily="66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07504" y="6485274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 smtClean="0"/>
              <a:t>M. Nixon et. al., PRL 110, 184102 (2013)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867869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284984"/>
            <a:ext cx="118494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Near </a:t>
            </a:r>
          </a:p>
          <a:p>
            <a:pPr algn="ctr" rtl="0"/>
            <a:r>
              <a:rPr lang="en-US" sz="2800" dirty="0" smtClean="0">
                <a:latin typeface="Comic Sans MS" pitchFamily="66" charset="0"/>
              </a:rPr>
              <a:t>Fields</a:t>
            </a:r>
            <a:endParaRPr lang="he-IL" sz="2800" dirty="0">
              <a:latin typeface="Comic Sans MS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5013176"/>
            <a:ext cx="118494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Far </a:t>
            </a:r>
          </a:p>
          <a:p>
            <a:pPr algn="ctr" rtl="0"/>
            <a:r>
              <a:rPr lang="en-US" sz="2800" dirty="0" smtClean="0">
                <a:latin typeface="Comic Sans MS" pitchFamily="66" charset="0"/>
              </a:rPr>
              <a:t>Fields</a:t>
            </a:r>
            <a:endParaRPr lang="he-IL" sz="2800" dirty="0">
              <a:latin typeface="Comic Sans MS" pitchFamily="66" charset="0"/>
            </a:endParaRPr>
          </a:p>
        </p:txBody>
      </p:sp>
      <p:grpSp>
        <p:nvGrpSpPr>
          <p:cNvPr id="4" name="Group 261"/>
          <p:cNvGrpSpPr/>
          <p:nvPr/>
        </p:nvGrpSpPr>
        <p:grpSpPr>
          <a:xfrm>
            <a:off x="5076056" y="722933"/>
            <a:ext cx="1826113" cy="5658967"/>
            <a:chOff x="3347864" y="1010965"/>
            <a:chExt cx="1826113" cy="5658967"/>
          </a:xfrm>
        </p:grpSpPr>
        <p:grpSp>
          <p:nvGrpSpPr>
            <p:cNvPr id="5" name="Group 177"/>
            <p:cNvGrpSpPr/>
            <p:nvPr/>
          </p:nvGrpSpPr>
          <p:grpSpPr>
            <a:xfrm>
              <a:off x="3583274" y="1010965"/>
              <a:ext cx="1239254" cy="1620925"/>
              <a:chOff x="6636465" y="31738"/>
              <a:chExt cx="1669744" cy="2183997"/>
            </a:xfrm>
          </p:grpSpPr>
          <p:sp>
            <p:nvSpPr>
              <p:cNvPr id="179" name="Oval 178"/>
              <p:cNvSpPr>
                <a:spLocks noChangeAspect="1"/>
              </p:cNvSpPr>
              <p:nvPr/>
            </p:nvSpPr>
            <p:spPr>
              <a:xfrm>
                <a:off x="6832903" y="1790490"/>
                <a:ext cx="108000" cy="108000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Comic Sans MS" pitchFamily="66" charset="0"/>
                </a:endParaRPr>
              </a:p>
            </p:txBody>
          </p:sp>
          <p:sp>
            <p:nvSpPr>
              <p:cNvPr id="180" name="TextBox 179"/>
              <p:cNvSpPr txBox="1"/>
              <p:nvPr/>
            </p:nvSpPr>
            <p:spPr>
              <a:xfrm rot="18060000">
                <a:off x="6879844" y="1748094"/>
                <a:ext cx="141441" cy="26022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0"/>
                <a:endParaRPr lang="he-IL" b="1" dirty="0">
                  <a:latin typeface="Comic Sans MS" pitchFamily="66" charset="0"/>
                  <a:cs typeface="+mj-cs"/>
                </a:endParaRPr>
              </a:p>
            </p:txBody>
          </p:sp>
          <p:sp>
            <p:nvSpPr>
              <p:cNvPr id="181" name="Oval 180"/>
              <p:cNvSpPr>
                <a:spLocks noChangeAspect="1"/>
              </p:cNvSpPr>
              <p:nvPr/>
            </p:nvSpPr>
            <p:spPr>
              <a:xfrm>
                <a:off x="7229596" y="1790490"/>
                <a:ext cx="108000" cy="108000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Comic Sans MS" pitchFamily="66" charset="0"/>
                </a:endParaRPr>
              </a:p>
            </p:txBody>
          </p:sp>
          <p:sp>
            <p:nvSpPr>
              <p:cNvPr id="182" name="Oval 181"/>
              <p:cNvSpPr>
                <a:spLocks noChangeAspect="1"/>
              </p:cNvSpPr>
              <p:nvPr/>
            </p:nvSpPr>
            <p:spPr>
              <a:xfrm>
                <a:off x="7025641" y="2107735"/>
                <a:ext cx="108000" cy="108000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Comic Sans MS" pitchFamily="66" charset="0"/>
                </a:endParaRPr>
              </a:p>
            </p:txBody>
          </p:sp>
          <p:sp>
            <p:nvSpPr>
              <p:cNvPr id="183" name="Curved Right Arrow 182"/>
              <p:cNvSpPr/>
              <p:nvPr/>
            </p:nvSpPr>
            <p:spPr>
              <a:xfrm rot="18060000">
                <a:off x="6973226" y="1926398"/>
                <a:ext cx="118808" cy="234073"/>
              </a:xfrm>
              <a:prstGeom prst="curvedRightArrow">
                <a:avLst>
                  <a:gd name="adj1" fmla="val 8922"/>
                  <a:gd name="adj2" fmla="val 54140"/>
                  <a:gd name="adj3" fmla="val 31329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84" name="Curved Right Arrow 183"/>
              <p:cNvSpPr/>
              <p:nvPr/>
            </p:nvSpPr>
            <p:spPr>
              <a:xfrm rot="18060000" flipH="1">
                <a:off x="7071131" y="1763457"/>
                <a:ext cx="118808" cy="234073"/>
              </a:xfrm>
              <a:prstGeom prst="curvedRightArrow">
                <a:avLst>
                  <a:gd name="adj1" fmla="val 8922"/>
                  <a:gd name="adj2" fmla="val 54140"/>
                  <a:gd name="adj3" fmla="val 31329"/>
                </a:avLst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85" name="Oval 184"/>
              <p:cNvSpPr>
                <a:spLocks noChangeAspect="1"/>
              </p:cNvSpPr>
              <p:nvPr/>
            </p:nvSpPr>
            <p:spPr>
              <a:xfrm>
                <a:off x="8022981" y="1790490"/>
                <a:ext cx="108000" cy="108000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Comic Sans MS" pitchFamily="66" charset="0"/>
                </a:endParaRPr>
              </a:p>
            </p:txBody>
          </p:sp>
          <p:sp>
            <p:nvSpPr>
              <p:cNvPr id="186" name="TextBox 185"/>
              <p:cNvSpPr txBox="1"/>
              <p:nvPr/>
            </p:nvSpPr>
            <p:spPr>
              <a:xfrm rot="3600000">
                <a:off x="7955920" y="1738034"/>
                <a:ext cx="141441" cy="26022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0"/>
                <a:endParaRPr lang="he-IL" b="1" dirty="0">
                  <a:latin typeface="Comic Sans MS" pitchFamily="66" charset="0"/>
                  <a:cs typeface="+mj-cs"/>
                </a:endParaRPr>
              </a:p>
            </p:txBody>
          </p:sp>
          <p:sp>
            <p:nvSpPr>
              <p:cNvPr id="187" name="Oval 186"/>
              <p:cNvSpPr>
                <a:spLocks noChangeAspect="1"/>
              </p:cNvSpPr>
              <p:nvPr/>
            </p:nvSpPr>
            <p:spPr>
              <a:xfrm>
                <a:off x="7832700" y="2107735"/>
                <a:ext cx="108000" cy="108000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Comic Sans MS" pitchFamily="66" charset="0"/>
                </a:endParaRPr>
              </a:p>
            </p:txBody>
          </p:sp>
          <p:sp>
            <p:nvSpPr>
              <p:cNvPr id="188" name="Oval 187"/>
              <p:cNvSpPr>
                <a:spLocks noChangeAspect="1"/>
              </p:cNvSpPr>
              <p:nvPr/>
            </p:nvSpPr>
            <p:spPr>
              <a:xfrm>
                <a:off x="7626289" y="1790490"/>
                <a:ext cx="108000" cy="108000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Comic Sans MS" pitchFamily="66" charset="0"/>
                </a:endParaRPr>
              </a:p>
            </p:txBody>
          </p:sp>
          <p:sp>
            <p:nvSpPr>
              <p:cNvPr id="189" name="Curved Right Arrow 188"/>
              <p:cNvSpPr/>
              <p:nvPr/>
            </p:nvSpPr>
            <p:spPr>
              <a:xfrm rot="3600000">
                <a:off x="7782936" y="1742779"/>
                <a:ext cx="118808" cy="234073"/>
              </a:xfrm>
              <a:prstGeom prst="curvedRightArrow">
                <a:avLst>
                  <a:gd name="adj1" fmla="val 8922"/>
                  <a:gd name="adj2" fmla="val 54140"/>
                  <a:gd name="adj3" fmla="val 31329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90" name="Curved Right Arrow 189"/>
              <p:cNvSpPr/>
              <p:nvPr/>
            </p:nvSpPr>
            <p:spPr>
              <a:xfrm rot="3600000" flipH="1">
                <a:off x="7877983" y="1907404"/>
                <a:ext cx="118808" cy="234073"/>
              </a:xfrm>
              <a:prstGeom prst="curvedRightArrow">
                <a:avLst>
                  <a:gd name="adj1" fmla="val 8922"/>
                  <a:gd name="adj2" fmla="val 54140"/>
                  <a:gd name="adj3" fmla="val 31329"/>
                </a:avLst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91" name="Oval 190"/>
              <p:cNvSpPr>
                <a:spLocks noChangeAspect="1"/>
              </p:cNvSpPr>
              <p:nvPr/>
            </p:nvSpPr>
            <p:spPr>
              <a:xfrm>
                <a:off x="7417337" y="1478636"/>
                <a:ext cx="108000" cy="108000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Comic Sans MS" pitchFamily="66" charset="0"/>
                </a:endParaRPr>
              </a:p>
            </p:txBody>
          </p:sp>
          <p:sp>
            <p:nvSpPr>
              <p:cNvPr id="192" name="Curved Right Arrow 191"/>
              <p:cNvSpPr/>
              <p:nvPr/>
            </p:nvSpPr>
            <p:spPr>
              <a:xfrm rot="5400000">
                <a:off x="7431223" y="1583363"/>
                <a:ext cx="118809" cy="234074"/>
              </a:xfrm>
              <a:prstGeom prst="curvedRightArrow">
                <a:avLst>
                  <a:gd name="adj1" fmla="val 8922"/>
                  <a:gd name="adj2" fmla="val 54140"/>
                  <a:gd name="adj3" fmla="val 31329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93" name="TextBox 192"/>
              <p:cNvSpPr txBox="1"/>
              <p:nvPr/>
            </p:nvSpPr>
            <p:spPr>
              <a:xfrm rot="10800000">
                <a:off x="7405866" y="1392284"/>
                <a:ext cx="154813" cy="23774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0"/>
                <a:endParaRPr lang="he-IL" b="1" dirty="0">
                  <a:latin typeface="Comic Sans MS" pitchFamily="66" charset="0"/>
                  <a:cs typeface="+mj-cs"/>
                </a:endParaRPr>
              </a:p>
            </p:txBody>
          </p:sp>
          <p:sp>
            <p:nvSpPr>
              <p:cNvPr id="194" name="Oval 193"/>
              <p:cNvSpPr>
                <a:spLocks noChangeAspect="1"/>
              </p:cNvSpPr>
              <p:nvPr/>
            </p:nvSpPr>
            <p:spPr>
              <a:xfrm>
                <a:off x="7231930" y="1180074"/>
                <a:ext cx="108000" cy="108000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Comic Sans MS" pitchFamily="66" charset="0"/>
                </a:endParaRPr>
              </a:p>
            </p:txBody>
          </p:sp>
          <p:sp>
            <p:nvSpPr>
              <p:cNvPr id="195" name="Oval 194"/>
              <p:cNvSpPr>
                <a:spLocks noChangeAspect="1"/>
              </p:cNvSpPr>
              <p:nvPr/>
            </p:nvSpPr>
            <p:spPr>
              <a:xfrm>
                <a:off x="7628623" y="1180074"/>
                <a:ext cx="108000" cy="108000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Comic Sans MS" pitchFamily="66" charset="0"/>
                </a:endParaRPr>
              </a:p>
            </p:txBody>
          </p:sp>
          <p:sp>
            <p:nvSpPr>
              <p:cNvPr id="196" name="Curved Right Arrow 195"/>
              <p:cNvSpPr/>
              <p:nvPr/>
            </p:nvSpPr>
            <p:spPr>
              <a:xfrm rot="10800000">
                <a:off x="7527010" y="1262211"/>
                <a:ext cx="130041" cy="213855"/>
              </a:xfrm>
              <a:prstGeom prst="curvedRightArrow">
                <a:avLst>
                  <a:gd name="adj1" fmla="val 8922"/>
                  <a:gd name="adj2" fmla="val 54140"/>
                  <a:gd name="adj3" fmla="val 31329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97" name="Curved Right Arrow 196"/>
              <p:cNvSpPr/>
              <p:nvPr/>
            </p:nvSpPr>
            <p:spPr>
              <a:xfrm rot="10800000" flipH="1">
                <a:off x="7318944" y="1262211"/>
                <a:ext cx="130041" cy="213855"/>
              </a:xfrm>
              <a:prstGeom prst="curvedRightArrow">
                <a:avLst>
                  <a:gd name="adj1" fmla="val 8922"/>
                  <a:gd name="adj2" fmla="val 54140"/>
                  <a:gd name="adj3" fmla="val 31329"/>
                </a:avLst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98" name="TextBox 197"/>
              <p:cNvSpPr txBox="1"/>
              <p:nvPr/>
            </p:nvSpPr>
            <p:spPr>
              <a:xfrm>
                <a:off x="6980162" y="31738"/>
                <a:ext cx="994182" cy="646330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algn="ctr" rtl="0"/>
                <a:r>
                  <a:rPr lang="en-US" dirty="0" smtClean="0">
                    <a:latin typeface="Comic Sans MS" pitchFamily="66" charset="0"/>
                  </a:rPr>
                  <a:t>Kagome</a:t>
                </a:r>
              </a:p>
              <a:p>
                <a:pPr algn="ctr" rtl="0"/>
                <a:r>
                  <a:rPr lang="en-US" dirty="0" smtClean="0">
                    <a:latin typeface="Comic Sans MS" pitchFamily="66" charset="0"/>
                  </a:rPr>
                  <a:t> lattice</a:t>
                </a:r>
                <a:endParaRPr lang="he-IL" dirty="0">
                  <a:latin typeface="Comic Sans MS" pitchFamily="66" charset="0"/>
                </a:endParaRPr>
              </a:p>
            </p:txBody>
          </p:sp>
          <p:sp>
            <p:nvSpPr>
              <p:cNvPr id="199" name="Oval 198"/>
              <p:cNvSpPr>
                <a:spLocks noChangeAspect="1"/>
              </p:cNvSpPr>
              <p:nvPr/>
            </p:nvSpPr>
            <p:spPr>
              <a:xfrm>
                <a:off x="6835237" y="1180074"/>
                <a:ext cx="108000" cy="108000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Comic Sans MS" pitchFamily="66" charset="0"/>
                </a:endParaRPr>
              </a:p>
            </p:txBody>
          </p:sp>
          <p:sp>
            <p:nvSpPr>
              <p:cNvPr id="200" name="Oval 199"/>
              <p:cNvSpPr>
                <a:spLocks noChangeAspect="1"/>
              </p:cNvSpPr>
              <p:nvPr/>
            </p:nvSpPr>
            <p:spPr>
              <a:xfrm>
                <a:off x="8025315" y="1180074"/>
                <a:ext cx="108000" cy="108000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Comic Sans MS" pitchFamily="66" charset="0"/>
                </a:endParaRPr>
              </a:p>
            </p:txBody>
          </p:sp>
          <p:sp>
            <p:nvSpPr>
              <p:cNvPr id="201" name="Oval 200"/>
              <p:cNvSpPr>
                <a:spLocks noChangeAspect="1"/>
              </p:cNvSpPr>
              <p:nvPr/>
            </p:nvSpPr>
            <p:spPr>
              <a:xfrm>
                <a:off x="6636465" y="1478636"/>
                <a:ext cx="108000" cy="108000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Comic Sans MS" pitchFamily="66" charset="0"/>
                </a:endParaRPr>
              </a:p>
            </p:txBody>
          </p:sp>
          <p:sp>
            <p:nvSpPr>
              <p:cNvPr id="202" name="Oval 201"/>
              <p:cNvSpPr>
                <a:spLocks noChangeAspect="1"/>
              </p:cNvSpPr>
              <p:nvPr/>
            </p:nvSpPr>
            <p:spPr>
              <a:xfrm>
                <a:off x="8198209" y="1478636"/>
                <a:ext cx="108000" cy="108000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Comic Sans MS" pitchFamily="66" charset="0"/>
                </a:endParaRPr>
              </a:p>
            </p:txBody>
          </p:sp>
          <p:sp>
            <p:nvSpPr>
              <p:cNvPr id="203" name="Oval 202"/>
              <p:cNvSpPr>
                <a:spLocks noChangeAspect="1"/>
              </p:cNvSpPr>
              <p:nvPr/>
            </p:nvSpPr>
            <p:spPr>
              <a:xfrm>
                <a:off x="7029691" y="833712"/>
                <a:ext cx="108000" cy="108000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Comic Sans MS" pitchFamily="66" charset="0"/>
                </a:endParaRPr>
              </a:p>
            </p:txBody>
          </p:sp>
          <p:sp>
            <p:nvSpPr>
              <p:cNvPr id="204" name="Oval 203"/>
              <p:cNvSpPr>
                <a:spLocks noChangeAspect="1"/>
              </p:cNvSpPr>
              <p:nvPr/>
            </p:nvSpPr>
            <p:spPr>
              <a:xfrm>
                <a:off x="7819498" y="833712"/>
                <a:ext cx="108000" cy="108000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Comic Sans MS" pitchFamily="66" charset="0"/>
                </a:endParaRPr>
              </a:p>
            </p:txBody>
          </p:sp>
          <p:sp>
            <p:nvSpPr>
              <p:cNvPr id="205" name="Curved Right Arrow 204"/>
              <p:cNvSpPr/>
              <p:nvPr/>
            </p:nvSpPr>
            <p:spPr>
              <a:xfrm rot="3600000">
                <a:off x="7768877" y="927526"/>
                <a:ext cx="118808" cy="234073"/>
              </a:xfrm>
              <a:prstGeom prst="curvedRightArrow">
                <a:avLst>
                  <a:gd name="adj1" fmla="val 8922"/>
                  <a:gd name="adj2" fmla="val 54140"/>
                  <a:gd name="adj3" fmla="val 31329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06" name="Curved Right Arrow 205"/>
              <p:cNvSpPr/>
              <p:nvPr/>
            </p:nvSpPr>
            <p:spPr>
              <a:xfrm rot="3600000" flipH="1">
                <a:off x="7863924" y="1092151"/>
                <a:ext cx="118808" cy="234073"/>
              </a:xfrm>
              <a:prstGeom prst="curvedRightArrow">
                <a:avLst>
                  <a:gd name="adj1" fmla="val 8922"/>
                  <a:gd name="adj2" fmla="val 54140"/>
                  <a:gd name="adj3" fmla="val 31329"/>
                </a:avLst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07" name="Curved Right Arrow 206"/>
              <p:cNvSpPr/>
              <p:nvPr/>
            </p:nvSpPr>
            <p:spPr>
              <a:xfrm rot="3600000">
                <a:off x="6976664" y="918900"/>
                <a:ext cx="118808" cy="234073"/>
              </a:xfrm>
              <a:prstGeom prst="curvedRightArrow">
                <a:avLst>
                  <a:gd name="adj1" fmla="val 8922"/>
                  <a:gd name="adj2" fmla="val 54140"/>
                  <a:gd name="adj3" fmla="val 31329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08" name="Curved Right Arrow 207"/>
              <p:cNvSpPr/>
              <p:nvPr/>
            </p:nvSpPr>
            <p:spPr>
              <a:xfrm rot="3600000" flipH="1">
                <a:off x="7071711" y="1083525"/>
                <a:ext cx="118808" cy="234073"/>
              </a:xfrm>
              <a:prstGeom prst="curvedRightArrow">
                <a:avLst>
                  <a:gd name="adj1" fmla="val 8922"/>
                  <a:gd name="adj2" fmla="val 54140"/>
                  <a:gd name="adj3" fmla="val 31329"/>
                </a:avLst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131" name="Picture 1" descr="D:\documents\data\Kagome\large_app\NF.bmp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347864" y="3068960"/>
              <a:ext cx="1826113" cy="17300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2" name="Picture 131" descr="ff_triabngle.bmp"/>
            <p:cNvPicPr>
              <a:picLocks noChangeAspect="1"/>
            </p:cNvPicPr>
            <p:nvPr/>
          </p:nvPicPr>
          <p:blipFill>
            <a:blip r:embed="rId4" cstate="print"/>
            <a:srcRect l="18551" t="16842" r="21160" b="20160"/>
            <a:stretch>
              <a:fillRect/>
            </a:stretch>
          </p:blipFill>
          <p:spPr>
            <a:xfrm rot="5400000">
              <a:off x="3386073" y="4979949"/>
              <a:ext cx="1738268" cy="1641698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33" name="Rectangle 132"/>
            <p:cNvSpPr/>
            <p:nvPr/>
          </p:nvSpPr>
          <p:spPr>
            <a:xfrm>
              <a:off x="3563888" y="2716479"/>
              <a:ext cx="15121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endParaRPr lang="he-IL" dirty="0">
                <a:latin typeface="Comic Sans MS" pitchFamily="66" charset="0"/>
              </a:endParaRPr>
            </a:p>
          </p:txBody>
        </p:sp>
      </p:grpSp>
      <p:grpSp>
        <p:nvGrpSpPr>
          <p:cNvPr id="9" name="Group 264"/>
          <p:cNvGrpSpPr/>
          <p:nvPr/>
        </p:nvGrpSpPr>
        <p:grpSpPr>
          <a:xfrm>
            <a:off x="3131840" y="717527"/>
            <a:ext cx="1837936" cy="5680419"/>
            <a:chOff x="5222445" y="1005559"/>
            <a:chExt cx="1837936" cy="5680419"/>
          </a:xfrm>
        </p:grpSpPr>
        <p:sp>
          <p:nvSpPr>
            <p:cNvPr id="16" name="Rectangle 15"/>
            <p:cNvSpPr/>
            <p:nvPr/>
          </p:nvSpPr>
          <p:spPr>
            <a:xfrm>
              <a:off x="5526360" y="2708920"/>
              <a:ext cx="12058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endParaRPr lang="he-IL" dirty="0">
                <a:latin typeface="Comic Sans MS" pitchFamily="66" charset="0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5438296" y="1005559"/>
              <a:ext cx="129394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0"/>
              <a:r>
                <a:rPr lang="en-US" dirty="0" smtClean="0">
                  <a:latin typeface="Comic Sans MS" pitchFamily="66" charset="0"/>
                </a:rPr>
                <a:t>Hexagonal</a:t>
              </a:r>
            </a:p>
            <a:p>
              <a:pPr algn="ctr" rtl="0"/>
              <a:r>
                <a:rPr lang="en-US" dirty="0" smtClean="0">
                  <a:latin typeface="Comic Sans MS" pitchFamily="66" charset="0"/>
                </a:rPr>
                <a:t> lattice</a:t>
              </a:r>
              <a:endParaRPr lang="he-IL" dirty="0">
                <a:latin typeface="Comic Sans MS" pitchFamily="66" charset="0"/>
              </a:endParaRPr>
            </a:p>
          </p:txBody>
        </p:sp>
        <p:grpSp>
          <p:nvGrpSpPr>
            <p:cNvPr id="10" name="Group 152"/>
            <p:cNvGrpSpPr/>
            <p:nvPr/>
          </p:nvGrpSpPr>
          <p:grpSpPr>
            <a:xfrm>
              <a:off x="5585374" y="1581722"/>
              <a:ext cx="1112369" cy="1000650"/>
              <a:chOff x="5600584" y="2277575"/>
              <a:chExt cx="1112369" cy="1000650"/>
            </a:xfrm>
          </p:grpSpPr>
          <p:grpSp>
            <p:nvGrpSpPr>
              <p:cNvPr id="11" name="Group 175"/>
              <p:cNvGrpSpPr/>
              <p:nvPr/>
            </p:nvGrpSpPr>
            <p:grpSpPr>
              <a:xfrm>
                <a:off x="5600584" y="2365755"/>
                <a:ext cx="1112369" cy="862678"/>
                <a:chOff x="5602455" y="2365755"/>
                <a:chExt cx="1112369" cy="862678"/>
              </a:xfrm>
            </p:grpSpPr>
            <p:sp>
              <p:nvSpPr>
                <p:cNvPr id="166" name="Oval 165"/>
                <p:cNvSpPr>
                  <a:spLocks noChangeAspect="1"/>
                </p:cNvSpPr>
                <p:nvPr/>
              </p:nvSpPr>
              <p:spPr>
                <a:xfrm rot="7235301">
                  <a:off x="5602455" y="2604873"/>
                  <a:ext cx="148587" cy="148587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67" name="Oval 166"/>
                <p:cNvSpPr>
                  <a:spLocks noChangeAspect="1"/>
                </p:cNvSpPr>
                <p:nvPr/>
              </p:nvSpPr>
              <p:spPr>
                <a:xfrm rot="14495301">
                  <a:off x="5739944" y="2367542"/>
                  <a:ext cx="148587" cy="148587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68" name="Oval 167"/>
                <p:cNvSpPr>
                  <a:spLocks noChangeAspect="1"/>
                </p:cNvSpPr>
                <p:nvPr/>
              </p:nvSpPr>
              <p:spPr>
                <a:xfrm rot="7235301">
                  <a:off x="5741207" y="2841234"/>
                  <a:ext cx="148587" cy="148587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69" name="Oval 168"/>
                <p:cNvSpPr>
                  <a:spLocks noChangeAspect="1"/>
                </p:cNvSpPr>
                <p:nvPr/>
              </p:nvSpPr>
              <p:spPr>
                <a:xfrm rot="95301">
                  <a:off x="6017789" y="2841234"/>
                  <a:ext cx="148587" cy="148587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70" name="Oval 169"/>
                <p:cNvSpPr>
                  <a:spLocks noChangeAspect="1"/>
                </p:cNvSpPr>
                <p:nvPr/>
              </p:nvSpPr>
              <p:spPr>
                <a:xfrm rot="95301">
                  <a:off x="6151605" y="2603086"/>
                  <a:ext cx="148587" cy="148587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71" name="Oval 170"/>
                <p:cNvSpPr>
                  <a:spLocks noChangeAspect="1"/>
                </p:cNvSpPr>
                <p:nvPr/>
              </p:nvSpPr>
              <p:spPr>
                <a:xfrm rot="14495301">
                  <a:off x="6012514" y="2365755"/>
                  <a:ext cx="148587" cy="148587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72" name="Oval 171"/>
                <p:cNvSpPr>
                  <a:spLocks noChangeAspect="1"/>
                </p:cNvSpPr>
                <p:nvPr/>
              </p:nvSpPr>
              <p:spPr>
                <a:xfrm rot="7235301">
                  <a:off x="6155839" y="3079846"/>
                  <a:ext cx="148587" cy="148587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73" name="Oval 172"/>
                <p:cNvSpPr>
                  <a:spLocks noChangeAspect="1"/>
                </p:cNvSpPr>
                <p:nvPr/>
              </p:nvSpPr>
              <p:spPr>
                <a:xfrm rot="95301">
                  <a:off x="6432421" y="3079846"/>
                  <a:ext cx="148587" cy="148587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74" name="Oval 173"/>
                <p:cNvSpPr>
                  <a:spLocks noChangeAspect="1"/>
                </p:cNvSpPr>
                <p:nvPr/>
              </p:nvSpPr>
              <p:spPr>
                <a:xfrm rot="95301">
                  <a:off x="6566237" y="2841698"/>
                  <a:ext cx="148587" cy="148587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75" name="Oval 174"/>
                <p:cNvSpPr>
                  <a:spLocks noChangeAspect="1"/>
                </p:cNvSpPr>
                <p:nvPr/>
              </p:nvSpPr>
              <p:spPr>
                <a:xfrm rot="14495301">
                  <a:off x="6427148" y="2604367"/>
                  <a:ext cx="148587" cy="148587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</p:grpSp>
          <p:grpSp>
            <p:nvGrpSpPr>
              <p:cNvPr id="12" name="Group 61"/>
              <p:cNvGrpSpPr/>
              <p:nvPr/>
            </p:nvGrpSpPr>
            <p:grpSpPr>
              <a:xfrm>
                <a:off x="5617761" y="2277575"/>
                <a:ext cx="1026786" cy="1000650"/>
                <a:chOff x="5002511" y="740746"/>
                <a:chExt cx="1903958" cy="1522084"/>
              </a:xfrm>
            </p:grpSpPr>
            <p:sp>
              <p:nvSpPr>
                <p:cNvPr id="156" name="TextBox 155"/>
                <p:cNvSpPr txBox="1"/>
                <p:nvPr/>
              </p:nvSpPr>
              <p:spPr>
                <a:xfrm flipH="1" flipV="1">
                  <a:off x="5732103" y="1515006"/>
                  <a:ext cx="288032" cy="3979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/>
                  <a:r>
                    <a:rPr lang="en-US" sz="1100" b="1" dirty="0" smtClean="0">
                      <a:latin typeface="Comic Sans MS" pitchFamily="66" charset="0"/>
                    </a:rPr>
                    <a:t>0</a:t>
                  </a:r>
                  <a:endParaRPr lang="en-GB" sz="1100" b="1" dirty="0">
                    <a:latin typeface="Comic Sans MS" pitchFamily="66" charset="0"/>
                  </a:endParaRPr>
                </a:p>
              </p:txBody>
            </p:sp>
            <p:sp>
              <p:nvSpPr>
                <p:cNvPr id="157" name="TextBox 156"/>
                <p:cNvSpPr txBox="1"/>
                <p:nvPr/>
              </p:nvSpPr>
              <p:spPr>
                <a:xfrm rot="10800000" flipH="1" flipV="1">
                  <a:off x="5867338" y="1120165"/>
                  <a:ext cx="362026" cy="4213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 rtl="0"/>
                  <a:r>
                    <a:rPr lang="el-GR" sz="1200" b="1" dirty="0" smtClean="0">
                      <a:latin typeface="Comic Sans MS" pitchFamily="66" charset="0"/>
                    </a:rPr>
                    <a:t>π</a:t>
                  </a:r>
                  <a:endParaRPr lang="en-GB" sz="1200" b="1" dirty="0">
                    <a:latin typeface="Comic Sans MS" pitchFamily="66" charset="0"/>
                  </a:endParaRPr>
                </a:p>
              </p:txBody>
            </p:sp>
            <p:sp>
              <p:nvSpPr>
                <p:cNvPr id="158" name="TextBox 157"/>
                <p:cNvSpPr txBox="1"/>
                <p:nvPr/>
              </p:nvSpPr>
              <p:spPr>
                <a:xfrm rot="10800000" flipH="1" flipV="1">
                  <a:off x="5950652" y="1818284"/>
                  <a:ext cx="216025" cy="4213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 rtl="0"/>
                  <a:r>
                    <a:rPr lang="el-GR" sz="1200" b="1" dirty="0" smtClean="0">
                      <a:latin typeface="Comic Sans MS" pitchFamily="66" charset="0"/>
                    </a:rPr>
                    <a:t>π</a:t>
                  </a:r>
                  <a:endParaRPr lang="en-GB" sz="1200" b="1" dirty="0">
                    <a:latin typeface="Comic Sans MS" pitchFamily="66" charset="0"/>
                  </a:endParaRPr>
                </a:p>
              </p:txBody>
            </p:sp>
            <p:sp>
              <p:nvSpPr>
                <p:cNvPr id="159" name="TextBox 158"/>
                <p:cNvSpPr txBox="1"/>
                <p:nvPr/>
              </p:nvSpPr>
              <p:spPr>
                <a:xfrm rot="10800000" flipH="1" flipV="1">
                  <a:off x="5111161" y="1483022"/>
                  <a:ext cx="445556" cy="4213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 rtl="0"/>
                  <a:r>
                    <a:rPr lang="el-GR" sz="1200" b="1" dirty="0" smtClean="0">
                      <a:latin typeface="Comic Sans MS" pitchFamily="66" charset="0"/>
                    </a:rPr>
                    <a:t>π</a:t>
                  </a:r>
                  <a:endParaRPr lang="en-GB" sz="1200" b="1" dirty="0">
                    <a:latin typeface="Comic Sans MS" pitchFamily="66" charset="0"/>
                  </a:endParaRPr>
                </a:p>
              </p:txBody>
            </p:sp>
            <p:sp>
              <p:nvSpPr>
                <p:cNvPr id="160" name="TextBox 159"/>
                <p:cNvSpPr txBox="1"/>
                <p:nvPr/>
              </p:nvSpPr>
              <p:spPr>
                <a:xfrm rot="10800000" flipH="1" flipV="1">
                  <a:off x="5174407" y="740746"/>
                  <a:ext cx="216025" cy="4213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 rtl="0"/>
                  <a:r>
                    <a:rPr lang="el-GR" sz="1200" b="1" dirty="0" smtClean="0">
                      <a:latin typeface="Comic Sans MS" pitchFamily="66" charset="0"/>
                    </a:rPr>
                    <a:t>π</a:t>
                  </a:r>
                  <a:endParaRPr lang="en-GB" sz="1200" b="1" dirty="0">
                    <a:latin typeface="Comic Sans MS" pitchFamily="66" charset="0"/>
                  </a:endParaRPr>
                </a:p>
              </p:txBody>
            </p:sp>
            <p:sp>
              <p:nvSpPr>
                <p:cNvPr id="161" name="TextBox 160"/>
                <p:cNvSpPr txBox="1"/>
                <p:nvPr/>
              </p:nvSpPr>
              <p:spPr>
                <a:xfrm rot="10800000" flipH="1" flipV="1">
                  <a:off x="6690444" y="1459903"/>
                  <a:ext cx="216025" cy="4213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 rtl="0"/>
                  <a:r>
                    <a:rPr lang="el-GR" sz="1200" b="1" dirty="0" smtClean="0">
                      <a:latin typeface="Comic Sans MS" pitchFamily="66" charset="0"/>
                    </a:rPr>
                    <a:t>π</a:t>
                  </a:r>
                  <a:endParaRPr lang="en-GB" sz="1200" b="1" dirty="0">
                    <a:latin typeface="Comic Sans MS" pitchFamily="66" charset="0"/>
                  </a:endParaRPr>
                </a:p>
              </p:txBody>
            </p:sp>
            <p:sp>
              <p:nvSpPr>
                <p:cNvPr id="162" name="TextBox 161"/>
                <p:cNvSpPr txBox="1"/>
                <p:nvPr/>
              </p:nvSpPr>
              <p:spPr>
                <a:xfrm rot="10800000" flipH="1" flipV="1">
                  <a:off x="5002511" y="1151795"/>
                  <a:ext cx="216025" cy="3979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/>
                  <a:r>
                    <a:rPr lang="en-US" sz="1100" b="1" dirty="0" smtClean="0">
                      <a:latin typeface="Comic Sans MS" pitchFamily="66" charset="0"/>
                    </a:rPr>
                    <a:t>0</a:t>
                  </a:r>
                  <a:endParaRPr lang="en-GB" sz="1100" b="1" dirty="0">
                    <a:latin typeface="Comic Sans MS" pitchFamily="66" charset="0"/>
                  </a:endParaRPr>
                </a:p>
              </p:txBody>
            </p:sp>
            <p:sp>
              <p:nvSpPr>
                <p:cNvPr id="163" name="TextBox 162"/>
                <p:cNvSpPr txBox="1"/>
                <p:nvPr/>
              </p:nvSpPr>
              <p:spPr>
                <a:xfrm flipH="1" flipV="1">
                  <a:off x="5727571" y="780273"/>
                  <a:ext cx="288032" cy="3979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/>
                  <a:r>
                    <a:rPr lang="en-US" sz="1100" b="1" dirty="0" smtClean="0">
                      <a:latin typeface="Comic Sans MS" pitchFamily="66" charset="0"/>
                    </a:rPr>
                    <a:t>0</a:t>
                  </a:r>
                  <a:endParaRPr lang="en-GB" sz="1100" b="1" dirty="0">
                    <a:latin typeface="Comic Sans MS" pitchFamily="66" charset="0"/>
                  </a:endParaRPr>
                </a:p>
              </p:txBody>
            </p:sp>
            <p:sp>
              <p:nvSpPr>
                <p:cNvPr id="164" name="TextBox 163"/>
                <p:cNvSpPr txBox="1"/>
                <p:nvPr/>
              </p:nvSpPr>
              <p:spPr>
                <a:xfrm flipH="1" flipV="1">
                  <a:off x="6510211" y="1864896"/>
                  <a:ext cx="288032" cy="3979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/>
                  <a:r>
                    <a:rPr lang="en-US" sz="1100" b="1" dirty="0" smtClean="0">
                      <a:latin typeface="Comic Sans MS" pitchFamily="66" charset="0"/>
                    </a:rPr>
                    <a:t>0</a:t>
                  </a:r>
                  <a:endParaRPr lang="en-GB" sz="1100" b="1" dirty="0">
                    <a:latin typeface="Comic Sans MS" pitchFamily="66" charset="0"/>
                  </a:endParaRPr>
                </a:p>
              </p:txBody>
            </p:sp>
            <p:sp>
              <p:nvSpPr>
                <p:cNvPr id="165" name="TextBox 164"/>
                <p:cNvSpPr txBox="1"/>
                <p:nvPr/>
              </p:nvSpPr>
              <p:spPr>
                <a:xfrm flipH="1" flipV="1">
                  <a:off x="6497554" y="1137629"/>
                  <a:ext cx="288032" cy="3979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/>
                  <a:r>
                    <a:rPr lang="en-US" sz="1100" b="1" dirty="0" smtClean="0">
                      <a:latin typeface="Comic Sans MS" pitchFamily="66" charset="0"/>
                    </a:rPr>
                    <a:t>0</a:t>
                  </a:r>
                  <a:endParaRPr lang="en-GB" sz="1100" b="1" dirty="0">
                    <a:latin typeface="Comic Sans MS" pitchFamily="66" charset="0"/>
                  </a:endParaRPr>
                </a:p>
              </p:txBody>
            </p:sp>
          </p:grpSp>
        </p:grpSp>
        <p:pic>
          <p:nvPicPr>
            <p:cNvPr id="130" name="Picture 1" descr="D:\documents\data\Kagome\large_app\NF.bmp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5222445" y="3068960"/>
              <a:ext cx="1837936" cy="17300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9" name="Picture 138" descr="ff00.bmp"/>
            <p:cNvPicPr>
              <a:picLocks noChangeAspect="1"/>
            </p:cNvPicPr>
            <p:nvPr/>
          </p:nvPicPr>
          <p:blipFill>
            <a:blip r:embed="rId6" cstate="print"/>
            <a:srcRect l="28126" t="25617" r="29686" b="30864"/>
            <a:stretch>
              <a:fillRect/>
            </a:stretch>
          </p:blipFill>
          <p:spPr>
            <a:xfrm rot="5400000">
              <a:off x="5234711" y="4985481"/>
              <a:ext cx="1744810" cy="1656184"/>
            </a:xfrm>
            <a:prstGeom prst="rect">
              <a:avLst/>
            </a:prstGeom>
          </p:spPr>
        </p:pic>
      </p:grpSp>
      <p:sp>
        <p:nvSpPr>
          <p:cNvPr id="153" name="Title 1"/>
          <p:cNvSpPr txBox="1">
            <a:spLocks/>
          </p:cNvSpPr>
          <p:nvPr/>
        </p:nvSpPr>
        <p:spPr>
          <a:xfrm>
            <a:off x="6422402" y="3569388"/>
            <a:ext cx="330895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Moessner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Chalker</a:t>
            </a:r>
            <a:endParaRPr kumimoji="0" lang="en-US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PRB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58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12049 (1998) </a:t>
            </a:r>
            <a:endParaRPr kumimoji="0" lang="he-IL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6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14537" y="4712388"/>
            <a:ext cx="1598682" cy="164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" name="Rectangle 7"/>
          <p:cNvSpPr>
            <a:spLocks noChangeArrowheads="1"/>
          </p:cNvSpPr>
          <p:nvPr/>
        </p:nvSpPr>
        <p:spPr bwMode="auto">
          <a:xfrm>
            <a:off x="467544" y="-99392"/>
            <a:ext cx="8230103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762" tIns="48381" rIns="96762" bIns="48381" anchor="ctr"/>
          <a:lstStyle/>
          <a:p>
            <a:pPr algn="ctr" rtl="0"/>
            <a:r>
              <a:rPr lang="en-US" sz="3600" i="0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Large arrays (NN coupling)</a:t>
            </a:r>
            <a:endParaRPr lang="en-US" sz="3600" i="0" dirty="0">
              <a:solidFill>
                <a:srgbClr val="0070C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07504" y="6485274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 smtClean="0"/>
              <a:t>M. Nixon et. al., PRL 110, 184102 (2013</a:t>
            </a:r>
            <a:r>
              <a:rPr lang="en-US" sz="2000" dirty="0"/>
              <a:t>); V. Pal unpublished</a:t>
            </a:r>
          </a:p>
          <a:p>
            <a:pPr algn="l" rtl="0"/>
            <a:endParaRPr lang="en-US" sz="2000" dirty="0"/>
          </a:p>
        </p:txBody>
      </p:sp>
      <p:grpSp>
        <p:nvGrpSpPr>
          <p:cNvPr id="209" name="Group 208"/>
          <p:cNvGrpSpPr/>
          <p:nvPr/>
        </p:nvGrpSpPr>
        <p:grpSpPr>
          <a:xfrm>
            <a:off x="1223571" y="695637"/>
            <a:ext cx="3291066" cy="5686263"/>
            <a:chOff x="1187624" y="695637"/>
            <a:chExt cx="3291066" cy="5686263"/>
          </a:xfrm>
        </p:grpSpPr>
        <p:grpSp>
          <p:nvGrpSpPr>
            <p:cNvPr id="210" name="Group 269"/>
            <p:cNvGrpSpPr/>
            <p:nvPr/>
          </p:nvGrpSpPr>
          <p:grpSpPr>
            <a:xfrm>
              <a:off x="1187624" y="695637"/>
              <a:ext cx="1837936" cy="5686263"/>
              <a:chOff x="1441384" y="983669"/>
              <a:chExt cx="1837936" cy="5686263"/>
            </a:xfrm>
          </p:grpSpPr>
          <p:pic>
            <p:nvPicPr>
              <p:cNvPr id="222" name="Picture 221" descr="ff_kagome_lobe.bmp"/>
              <p:cNvPicPr>
                <a:picLocks noChangeAspect="1"/>
              </p:cNvPicPr>
              <p:nvPr/>
            </p:nvPicPr>
            <p:blipFill>
              <a:blip r:embed="rId8" cstate="print"/>
              <a:srcRect l="35348" t="27625" r="32663" b="34019"/>
              <a:stretch>
                <a:fillRect/>
              </a:stretch>
            </p:blipFill>
            <p:spPr>
              <a:xfrm>
                <a:off x="1551517" y="4931664"/>
                <a:ext cx="1641698" cy="1738268"/>
              </a:xfrm>
              <a:prstGeom prst="rect">
                <a:avLst/>
              </a:prstGeom>
              <a:effectLst/>
            </p:spPr>
          </p:pic>
          <p:pic>
            <p:nvPicPr>
              <p:cNvPr id="223" name="Picture 1" descr="D:\documents\data\Kagome\large_app\NF.bmp"/>
              <p:cNvPicPr>
                <a:picLocks noChangeAspect="1" noChangeArrowheads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 bwMode="auto">
              <a:xfrm>
                <a:off x="1441384" y="3068960"/>
                <a:ext cx="1837936" cy="1730002"/>
              </a:xfrm>
              <a:prstGeom prst="rect">
                <a:avLst/>
              </a:prstGeom>
              <a:ln>
                <a:noFill/>
              </a:ln>
              <a:effectLst/>
            </p:spPr>
          </p:pic>
          <p:sp>
            <p:nvSpPr>
              <p:cNvPr id="224" name="Rectangle 223"/>
              <p:cNvSpPr/>
              <p:nvPr/>
            </p:nvSpPr>
            <p:spPr>
              <a:xfrm>
                <a:off x="1691680" y="2708920"/>
                <a:ext cx="136815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rtl="0"/>
                <a:endParaRPr lang="he-IL" dirty="0">
                  <a:latin typeface="Comic Sans MS" pitchFamily="66" charset="0"/>
                </a:endParaRPr>
              </a:p>
            </p:txBody>
          </p:sp>
          <p:grpSp>
            <p:nvGrpSpPr>
              <p:cNvPr id="225" name="Group 61"/>
              <p:cNvGrpSpPr/>
              <p:nvPr/>
            </p:nvGrpSpPr>
            <p:grpSpPr>
              <a:xfrm>
                <a:off x="1629760" y="983669"/>
                <a:ext cx="1358064" cy="1653243"/>
                <a:chOff x="4053111" y="3213317"/>
                <a:chExt cx="2365604" cy="2696434"/>
              </a:xfrm>
            </p:grpSpPr>
            <p:sp>
              <p:nvSpPr>
                <p:cNvPr id="226" name="Oval 225"/>
                <p:cNvSpPr>
                  <a:spLocks noChangeAspect="1"/>
                </p:cNvSpPr>
                <p:nvPr/>
              </p:nvSpPr>
              <p:spPr>
                <a:xfrm rot="18060000">
                  <a:off x="4323497" y="5697352"/>
                  <a:ext cx="212399" cy="212399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atin typeface="Comic Sans MS" pitchFamily="66" charset="0"/>
                  </a:endParaRPr>
                </a:p>
              </p:txBody>
            </p:sp>
            <p:sp>
              <p:nvSpPr>
                <p:cNvPr id="227" name="Oval 226"/>
                <p:cNvSpPr>
                  <a:spLocks noChangeAspect="1"/>
                </p:cNvSpPr>
                <p:nvPr/>
              </p:nvSpPr>
              <p:spPr>
                <a:xfrm rot="18060000">
                  <a:off x="4869409" y="5697352"/>
                  <a:ext cx="212399" cy="212399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atin typeface="Comic Sans MS" pitchFamily="66" charset="0"/>
                  </a:endParaRPr>
                </a:p>
              </p:txBody>
            </p:sp>
            <p:sp>
              <p:nvSpPr>
                <p:cNvPr id="228" name="Oval 227"/>
                <p:cNvSpPr>
                  <a:spLocks noChangeAspect="1"/>
                </p:cNvSpPr>
                <p:nvPr/>
              </p:nvSpPr>
              <p:spPr>
                <a:xfrm rot="18060000">
                  <a:off x="4580177" y="5232904"/>
                  <a:ext cx="212399" cy="212399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atin typeface="Comic Sans MS" pitchFamily="66" charset="0"/>
                  </a:endParaRPr>
                </a:p>
              </p:txBody>
            </p:sp>
            <p:sp>
              <p:nvSpPr>
                <p:cNvPr id="229" name="Oval 228"/>
                <p:cNvSpPr>
                  <a:spLocks noChangeAspect="1"/>
                </p:cNvSpPr>
                <p:nvPr/>
              </p:nvSpPr>
              <p:spPr>
                <a:xfrm rot="3600000">
                  <a:off x="5961233" y="5697352"/>
                  <a:ext cx="212399" cy="212399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atin typeface="Comic Sans MS" pitchFamily="66" charset="0"/>
                  </a:endParaRPr>
                </a:p>
              </p:txBody>
            </p:sp>
            <p:sp>
              <p:nvSpPr>
                <p:cNvPr id="230" name="Oval 229"/>
                <p:cNvSpPr>
                  <a:spLocks noChangeAspect="1"/>
                </p:cNvSpPr>
                <p:nvPr/>
              </p:nvSpPr>
              <p:spPr>
                <a:xfrm rot="3600000">
                  <a:off x="5660955" y="5232904"/>
                  <a:ext cx="212399" cy="212399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atin typeface="Comic Sans MS" pitchFamily="66" charset="0"/>
                  </a:endParaRPr>
                </a:p>
              </p:txBody>
            </p:sp>
            <p:sp>
              <p:nvSpPr>
                <p:cNvPr id="231" name="Oval 230"/>
                <p:cNvSpPr>
                  <a:spLocks noChangeAspect="1"/>
                </p:cNvSpPr>
                <p:nvPr/>
              </p:nvSpPr>
              <p:spPr>
                <a:xfrm rot="3600000">
                  <a:off x="5415320" y="5697352"/>
                  <a:ext cx="212399" cy="212399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atin typeface="Comic Sans MS" pitchFamily="66" charset="0"/>
                  </a:endParaRPr>
                </a:p>
              </p:txBody>
            </p:sp>
            <p:sp>
              <p:nvSpPr>
                <p:cNvPr id="232" name="Oval 231"/>
                <p:cNvSpPr>
                  <a:spLocks noChangeAspect="1"/>
                </p:cNvSpPr>
                <p:nvPr/>
              </p:nvSpPr>
              <p:spPr>
                <a:xfrm>
                  <a:off x="5120565" y="5232903"/>
                  <a:ext cx="212399" cy="212399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atin typeface="Comic Sans MS" pitchFamily="66" charset="0"/>
                  </a:endParaRPr>
                </a:p>
              </p:txBody>
            </p:sp>
            <p:sp>
              <p:nvSpPr>
                <p:cNvPr id="233" name="Curved Right Arrow 232"/>
                <p:cNvSpPr/>
                <p:nvPr/>
              </p:nvSpPr>
              <p:spPr>
                <a:xfrm rot="5400000">
                  <a:off x="5111833" y="5405580"/>
                  <a:ext cx="184566" cy="332220"/>
                </a:xfrm>
                <a:prstGeom prst="curvedRightArrow">
                  <a:avLst>
                    <a:gd name="adj1" fmla="val 8922"/>
                    <a:gd name="adj2" fmla="val 54140"/>
                    <a:gd name="adj3" fmla="val 31329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solidFill>
                      <a:schemeClr val="tx1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34" name="Oval 233"/>
                <p:cNvSpPr>
                  <a:spLocks noChangeAspect="1"/>
                </p:cNvSpPr>
                <p:nvPr/>
              </p:nvSpPr>
              <p:spPr>
                <a:xfrm rot="10800000">
                  <a:off x="4867421" y="4779825"/>
                  <a:ext cx="212399" cy="212399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atin typeface="Comic Sans MS" pitchFamily="66" charset="0"/>
                  </a:endParaRPr>
                </a:p>
              </p:txBody>
            </p:sp>
            <p:sp>
              <p:nvSpPr>
                <p:cNvPr id="235" name="TextBox 234"/>
                <p:cNvSpPr txBox="1"/>
                <p:nvPr/>
              </p:nvSpPr>
              <p:spPr>
                <a:xfrm>
                  <a:off x="4053111" y="3213317"/>
                  <a:ext cx="2365604" cy="1054164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ctr" rtl="0"/>
                  <a:r>
                    <a:rPr lang="en-US" dirty="0" smtClean="0">
                      <a:latin typeface="Comic Sans MS" pitchFamily="66" charset="0"/>
                    </a:rPr>
                    <a:t>Triangular </a:t>
                  </a:r>
                </a:p>
                <a:p>
                  <a:pPr algn="ctr" rtl="0"/>
                  <a:r>
                    <a:rPr lang="en-US" dirty="0" smtClean="0">
                      <a:latin typeface="Comic Sans MS" pitchFamily="66" charset="0"/>
                    </a:rPr>
                    <a:t>lattice</a:t>
                  </a:r>
                  <a:endParaRPr lang="he-IL" dirty="0">
                    <a:latin typeface="Comic Sans MS" pitchFamily="66" charset="0"/>
                  </a:endParaRPr>
                </a:p>
              </p:txBody>
            </p:sp>
            <p:sp>
              <p:nvSpPr>
                <p:cNvPr id="236" name="Oval 235"/>
                <p:cNvSpPr>
                  <a:spLocks noChangeAspect="1"/>
                </p:cNvSpPr>
                <p:nvPr/>
              </p:nvSpPr>
              <p:spPr>
                <a:xfrm rot="3600000">
                  <a:off x="5393285" y="4779826"/>
                  <a:ext cx="212399" cy="212399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atin typeface="Comic Sans MS" pitchFamily="66" charset="0"/>
                  </a:endParaRPr>
                </a:p>
              </p:txBody>
            </p:sp>
            <p:sp>
              <p:nvSpPr>
                <p:cNvPr id="237" name="Curved Right Arrow 236"/>
                <p:cNvSpPr/>
                <p:nvPr/>
              </p:nvSpPr>
              <p:spPr>
                <a:xfrm rot="5400000">
                  <a:off x="5676396" y="5402411"/>
                  <a:ext cx="184567" cy="332220"/>
                </a:xfrm>
                <a:prstGeom prst="curvedRightArrow">
                  <a:avLst>
                    <a:gd name="adj1" fmla="val 8922"/>
                    <a:gd name="adj2" fmla="val 54140"/>
                    <a:gd name="adj3" fmla="val 31329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solidFill>
                      <a:schemeClr val="tx1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38" name="Curved Right Arrow 237"/>
                <p:cNvSpPr/>
                <p:nvPr/>
              </p:nvSpPr>
              <p:spPr>
                <a:xfrm rot="5400000">
                  <a:off x="5416939" y="4948432"/>
                  <a:ext cx="184567" cy="332220"/>
                </a:xfrm>
                <a:prstGeom prst="curvedRightArrow">
                  <a:avLst>
                    <a:gd name="adj1" fmla="val 8922"/>
                    <a:gd name="adj2" fmla="val 54140"/>
                    <a:gd name="adj3" fmla="val 31329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solidFill>
                      <a:schemeClr val="tx1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39" name="Curved Right Arrow 238"/>
                <p:cNvSpPr/>
                <p:nvPr/>
              </p:nvSpPr>
              <p:spPr>
                <a:xfrm rot="5400000">
                  <a:off x="4856489" y="4948432"/>
                  <a:ext cx="184567" cy="332220"/>
                </a:xfrm>
                <a:prstGeom prst="curvedRightArrow">
                  <a:avLst>
                    <a:gd name="adj1" fmla="val 8922"/>
                    <a:gd name="adj2" fmla="val 54140"/>
                    <a:gd name="adj3" fmla="val 31329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solidFill>
                      <a:schemeClr val="tx1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40" name="Curved Right Arrow 239"/>
                <p:cNvSpPr/>
                <p:nvPr/>
              </p:nvSpPr>
              <p:spPr>
                <a:xfrm rot="5400000">
                  <a:off x="4568457" y="5411936"/>
                  <a:ext cx="184567" cy="332220"/>
                </a:xfrm>
                <a:prstGeom prst="curvedRightArrow">
                  <a:avLst>
                    <a:gd name="adj1" fmla="val 8922"/>
                    <a:gd name="adj2" fmla="val 54140"/>
                    <a:gd name="adj3" fmla="val 31329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solidFill>
                      <a:schemeClr val="tx1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41" name="Oval 240"/>
                <p:cNvSpPr>
                  <a:spLocks noChangeAspect="1"/>
                </p:cNvSpPr>
                <p:nvPr/>
              </p:nvSpPr>
              <p:spPr>
                <a:xfrm>
                  <a:off x="5118333" y="4331963"/>
                  <a:ext cx="212399" cy="212399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atin typeface="Comic Sans MS" pitchFamily="66" charset="0"/>
                  </a:endParaRPr>
                </a:p>
              </p:txBody>
            </p:sp>
            <p:sp>
              <p:nvSpPr>
                <p:cNvPr id="242" name="Curved Right Arrow 241"/>
                <p:cNvSpPr/>
                <p:nvPr/>
              </p:nvSpPr>
              <p:spPr>
                <a:xfrm rot="5400000">
                  <a:off x="5121956" y="4510402"/>
                  <a:ext cx="184566" cy="332220"/>
                </a:xfrm>
                <a:prstGeom prst="curvedRightArrow">
                  <a:avLst>
                    <a:gd name="adj1" fmla="val 8922"/>
                    <a:gd name="adj2" fmla="val 54140"/>
                    <a:gd name="adj3" fmla="val 31329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solidFill>
                      <a:schemeClr val="tx1"/>
                    </a:solidFill>
                    <a:latin typeface="Comic Sans MS" pitchFamily="66" charset="0"/>
                  </a:endParaRPr>
                </a:p>
              </p:txBody>
            </p:sp>
          </p:grpSp>
        </p:grpSp>
        <p:grpSp>
          <p:nvGrpSpPr>
            <p:cNvPr id="211" name="Group 264"/>
            <p:cNvGrpSpPr/>
            <p:nvPr/>
          </p:nvGrpSpPr>
          <p:grpSpPr>
            <a:xfrm>
              <a:off x="1996839" y="695637"/>
              <a:ext cx="2481851" cy="1576813"/>
              <a:chOff x="4089119" y="1005559"/>
              <a:chExt cx="2481851" cy="1576813"/>
            </a:xfrm>
          </p:grpSpPr>
          <p:sp>
            <p:nvSpPr>
              <p:cNvPr id="217" name="TextBox 216"/>
              <p:cNvSpPr txBox="1"/>
              <p:nvPr/>
            </p:nvSpPr>
            <p:spPr>
              <a:xfrm>
                <a:off x="5992903" y="1005559"/>
                <a:ext cx="184730" cy="369332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algn="ctr" rtl="0"/>
                <a:endParaRPr lang="he-IL" dirty="0">
                  <a:latin typeface="Comic Sans MS" pitchFamily="66" charset="0"/>
                </a:endParaRPr>
              </a:p>
            </p:txBody>
          </p:sp>
          <p:grpSp>
            <p:nvGrpSpPr>
              <p:cNvPr id="218" name="Group 61"/>
              <p:cNvGrpSpPr/>
              <p:nvPr/>
            </p:nvGrpSpPr>
            <p:grpSpPr>
              <a:xfrm>
                <a:off x="4089119" y="1607708"/>
                <a:ext cx="2481851" cy="974664"/>
                <a:chOff x="2196170" y="780273"/>
                <a:chExt cx="4602073" cy="1482557"/>
              </a:xfrm>
            </p:grpSpPr>
            <p:sp>
              <p:nvSpPr>
                <p:cNvPr id="219" name="TextBox 218"/>
                <p:cNvSpPr txBox="1"/>
                <p:nvPr/>
              </p:nvSpPr>
              <p:spPr>
                <a:xfrm rot="10800000" flipH="1" flipV="1">
                  <a:off x="2196170" y="805666"/>
                  <a:ext cx="216025" cy="3979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/>
                  <a:r>
                    <a:rPr lang="en-US" sz="1100" b="1" dirty="0">
                      <a:latin typeface="Comic Sans MS" pitchFamily="66" charset="0"/>
                    </a:rPr>
                    <a:t>0</a:t>
                  </a:r>
                  <a:endParaRPr lang="en-GB" sz="1100" b="1" dirty="0">
                    <a:latin typeface="Comic Sans MS" pitchFamily="66" charset="0"/>
                  </a:endParaRPr>
                </a:p>
              </p:txBody>
            </p:sp>
            <p:sp>
              <p:nvSpPr>
                <p:cNvPr id="220" name="TextBox 219"/>
                <p:cNvSpPr txBox="1"/>
                <p:nvPr/>
              </p:nvSpPr>
              <p:spPr>
                <a:xfrm flipH="1" flipV="1">
                  <a:off x="5727571" y="780273"/>
                  <a:ext cx="288032" cy="3979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/>
                  <a:endParaRPr lang="en-GB" sz="1100" b="1" dirty="0">
                    <a:latin typeface="Comic Sans MS" pitchFamily="66" charset="0"/>
                  </a:endParaRPr>
                </a:p>
              </p:txBody>
            </p:sp>
            <p:sp>
              <p:nvSpPr>
                <p:cNvPr id="221" name="TextBox 220"/>
                <p:cNvSpPr txBox="1"/>
                <p:nvPr/>
              </p:nvSpPr>
              <p:spPr>
                <a:xfrm flipH="1" flipV="1">
                  <a:off x="6510211" y="1864896"/>
                  <a:ext cx="288032" cy="3979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/>
                  <a:endParaRPr lang="en-GB" sz="1100" b="1" dirty="0">
                    <a:latin typeface="Comic Sans MS" pitchFamily="66" charset="0"/>
                  </a:endParaRPr>
                </a:p>
              </p:txBody>
            </p:sp>
          </p:grpSp>
        </p:grpSp>
        <p:grpSp>
          <p:nvGrpSpPr>
            <p:cNvPr id="212" name="Group 211"/>
            <p:cNvGrpSpPr/>
            <p:nvPr/>
          </p:nvGrpSpPr>
          <p:grpSpPr>
            <a:xfrm>
              <a:off x="1387383" y="1540788"/>
              <a:ext cx="1353555" cy="350748"/>
              <a:chOff x="1384980" y="1540788"/>
              <a:chExt cx="1353555" cy="350748"/>
            </a:xfrm>
          </p:grpSpPr>
          <p:sp>
            <p:nvSpPr>
              <p:cNvPr id="213" name="Rectangle 212"/>
              <p:cNvSpPr/>
              <p:nvPr/>
            </p:nvSpPr>
            <p:spPr>
              <a:xfrm>
                <a:off x="2220444" y="1594262"/>
                <a:ext cx="51809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:r>
                  <a:rPr lang="en-US" sz="1100" dirty="0" smtClean="0">
                    <a:latin typeface="Comic Sans MS" pitchFamily="66" charset="0"/>
                  </a:rPr>
                  <a:t>2</a:t>
                </a:r>
                <a:r>
                  <a:rPr lang="el-GR" sz="1100" dirty="0" smtClean="0">
                    <a:latin typeface="Comic Sans MS" pitchFamily="66" charset="0"/>
                  </a:rPr>
                  <a:t>π</a:t>
                </a:r>
                <a:r>
                  <a:rPr lang="en-US" sz="1100" dirty="0" smtClean="0">
                    <a:latin typeface="Comic Sans MS" pitchFamily="66" charset="0"/>
                  </a:rPr>
                  <a:t>/3</a:t>
                </a:r>
                <a:endParaRPr lang="en-GB" sz="1100" dirty="0">
                  <a:latin typeface="Comic Sans MS" pitchFamily="66" charset="0"/>
                </a:endParaRPr>
              </a:p>
            </p:txBody>
          </p:sp>
          <p:sp>
            <p:nvSpPr>
              <p:cNvPr id="214" name="Rectangle 213"/>
              <p:cNvSpPr/>
              <p:nvPr/>
            </p:nvSpPr>
            <p:spPr>
              <a:xfrm>
                <a:off x="1384980" y="1592665"/>
                <a:ext cx="51809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:r>
                  <a:rPr lang="en-US" sz="1100" dirty="0" smtClean="0">
                    <a:latin typeface="Comic Sans MS" pitchFamily="66" charset="0"/>
                  </a:rPr>
                  <a:t>2</a:t>
                </a:r>
                <a:r>
                  <a:rPr lang="el-GR" sz="1100" dirty="0" smtClean="0">
                    <a:latin typeface="Comic Sans MS" pitchFamily="66" charset="0"/>
                  </a:rPr>
                  <a:t>π</a:t>
                </a:r>
                <a:r>
                  <a:rPr lang="en-US" sz="1100" dirty="0" smtClean="0">
                    <a:latin typeface="Comic Sans MS" pitchFamily="66" charset="0"/>
                  </a:rPr>
                  <a:t>/3</a:t>
                </a:r>
                <a:endParaRPr lang="en-GB" sz="1100" dirty="0">
                  <a:latin typeface="Comic Sans MS" pitchFamily="66" charset="0"/>
                </a:endParaRPr>
              </a:p>
            </p:txBody>
          </p:sp>
          <p:sp>
            <p:nvSpPr>
              <p:cNvPr id="215" name="Rectangle 214"/>
              <p:cNvSpPr/>
              <p:nvPr/>
            </p:nvSpPr>
            <p:spPr>
              <a:xfrm>
                <a:off x="2073554" y="1540788"/>
                <a:ext cx="26962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latin typeface="Comic Sans MS" pitchFamily="66" charset="0"/>
                  </a:rPr>
                  <a:t>-</a:t>
                </a:r>
                <a:endParaRPr lang="en-US" sz="1600" dirty="0"/>
              </a:p>
            </p:txBody>
          </p:sp>
          <p:sp>
            <p:nvSpPr>
              <p:cNvPr id="216" name="Rectangle 215"/>
              <p:cNvSpPr/>
              <p:nvPr/>
            </p:nvSpPr>
            <p:spPr>
              <a:xfrm>
                <a:off x="1771308" y="1552982"/>
                <a:ext cx="28405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smtClean="0">
                    <a:latin typeface="Comic Sans MS" pitchFamily="66" charset="0"/>
                  </a:rPr>
                  <a:t>+</a:t>
                </a:r>
                <a:endParaRPr lang="en-US" sz="1600" dirty="0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810292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284984"/>
            <a:ext cx="118494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Near </a:t>
            </a:r>
          </a:p>
          <a:p>
            <a:pPr algn="ctr" rtl="0"/>
            <a:r>
              <a:rPr lang="en-US" sz="2800" dirty="0" smtClean="0">
                <a:latin typeface="Comic Sans MS" pitchFamily="66" charset="0"/>
              </a:rPr>
              <a:t>Fields</a:t>
            </a:r>
            <a:endParaRPr lang="he-IL" sz="2800" dirty="0">
              <a:latin typeface="Comic Sans MS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5013176"/>
            <a:ext cx="118494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Far </a:t>
            </a:r>
          </a:p>
          <a:p>
            <a:pPr algn="ctr" rtl="0"/>
            <a:r>
              <a:rPr lang="en-US" sz="2800" dirty="0" smtClean="0">
                <a:latin typeface="Comic Sans MS" pitchFamily="66" charset="0"/>
              </a:rPr>
              <a:t>Fields</a:t>
            </a:r>
            <a:endParaRPr lang="he-IL" sz="2800" dirty="0">
              <a:latin typeface="Comic Sans MS" pitchFamily="66" charset="0"/>
            </a:endParaRPr>
          </a:p>
        </p:txBody>
      </p:sp>
      <p:grpSp>
        <p:nvGrpSpPr>
          <p:cNvPr id="4" name="Group 261"/>
          <p:cNvGrpSpPr/>
          <p:nvPr/>
        </p:nvGrpSpPr>
        <p:grpSpPr>
          <a:xfrm>
            <a:off x="5076056" y="722933"/>
            <a:ext cx="1826113" cy="5658967"/>
            <a:chOff x="3347864" y="1010965"/>
            <a:chExt cx="1826113" cy="5658967"/>
          </a:xfrm>
        </p:grpSpPr>
        <p:grpSp>
          <p:nvGrpSpPr>
            <p:cNvPr id="5" name="Group 177"/>
            <p:cNvGrpSpPr/>
            <p:nvPr/>
          </p:nvGrpSpPr>
          <p:grpSpPr>
            <a:xfrm>
              <a:off x="3583274" y="1010965"/>
              <a:ext cx="1239254" cy="1620925"/>
              <a:chOff x="6636465" y="31738"/>
              <a:chExt cx="1669744" cy="2183997"/>
            </a:xfrm>
          </p:grpSpPr>
          <p:sp>
            <p:nvSpPr>
              <p:cNvPr id="179" name="Oval 178"/>
              <p:cNvSpPr>
                <a:spLocks noChangeAspect="1"/>
              </p:cNvSpPr>
              <p:nvPr/>
            </p:nvSpPr>
            <p:spPr>
              <a:xfrm>
                <a:off x="6832903" y="1790490"/>
                <a:ext cx="108000" cy="108000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Comic Sans MS" pitchFamily="66" charset="0"/>
                </a:endParaRPr>
              </a:p>
            </p:txBody>
          </p:sp>
          <p:sp>
            <p:nvSpPr>
              <p:cNvPr id="180" name="TextBox 179"/>
              <p:cNvSpPr txBox="1"/>
              <p:nvPr/>
            </p:nvSpPr>
            <p:spPr>
              <a:xfrm rot="18060000">
                <a:off x="6879844" y="1748094"/>
                <a:ext cx="141441" cy="26022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0"/>
                <a:endParaRPr lang="he-IL" b="1" dirty="0">
                  <a:latin typeface="Comic Sans MS" pitchFamily="66" charset="0"/>
                  <a:cs typeface="+mj-cs"/>
                </a:endParaRPr>
              </a:p>
            </p:txBody>
          </p:sp>
          <p:sp>
            <p:nvSpPr>
              <p:cNvPr id="181" name="Oval 180"/>
              <p:cNvSpPr>
                <a:spLocks noChangeAspect="1"/>
              </p:cNvSpPr>
              <p:nvPr/>
            </p:nvSpPr>
            <p:spPr>
              <a:xfrm>
                <a:off x="7229596" y="1790490"/>
                <a:ext cx="108000" cy="108000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Comic Sans MS" pitchFamily="66" charset="0"/>
                </a:endParaRPr>
              </a:p>
            </p:txBody>
          </p:sp>
          <p:sp>
            <p:nvSpPr>
              <p:cNvPr id="182" name="Oval 181"/>
              <p:cNvSpPr>
                <a:spLocks noChangeAspect="1"/>
              </p:cNvSpPr>
              <p:nvPr/>
            </p:nvSpPr>
            <p:spPr>
              <a:xfrm>
                <a:off x="7025641" y="2107735"/>
                <a:ext cx="108000" cy="108000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Comic Sans MS" pitchFamily="66" charset="0"/>
                </a:endParaRPr>
              </a:p>
            </p:txBody>
          </p:sp>
          <p:sp>
            <p:nvSpPr>
              <p:cNvPr id="183" name="Curved Right Arrow 182"/>
              <p:cNvSpPr/>
              <p:nvPr/>
            </p:nvSpPr>
            <p:spPr>
              <a:xfrm rot="18060000">
                <a:off x="6973226" y="1926398"/>
                <a:ext cx="118808" cy="234073"/>
              </a:xfrm>
              <a:prstGeom prst="curvedRightArrow">
                <a:avLst>
                  <a:gd name="adj1" fmla="val 8922"/>
                  <a:gd name="adj2" fmla="val 54140"/>
                  <a:gd name="adj3" fmla="val 31329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84" name="Curved Right Arrow 183"/>
              <p:cNvSpPr/>
              <p:nvPr/>
            </p:nvSpPr>
            <p:spPr>
              <a:xfrm rot="18060000" flipH="1">
                <a:off x="7071131" y="1763457"/>
                <a:ext cx="118808" cy="234073"/>
              </a:xfrm>
              <a:prstGeom prst="curvedRightArrow">
                <a:avLst>
                  <a:gd name="adj1" fmla="val 8922"/>
                  <a:gd name="adj2" fmla="val 54140"/>
                  <a:gd name="adj3" fmla="val 31329"/>
                </a:avLst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85" name="Oval 184"/>
              <p:cNvSpPr>
                <a:spLocks noChangeAspect="1"/>
              </p:cNvSpPr>
              <p:nvPr/>
            </p:nvSpPr>
            <p:spPr>
              <a:xfrm>
                <a:off x="8022981" y="1790490"/>
                <a:ext cx="108000" cy="108000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Comic Sans MS" pitchFamily="66" charset="0"/>
                </a:endParaRPr>
              </a:p>
            </p:txBody>
          </p:sp>
          <p:sp>
            <p:nvSpPr>
              <p:cNvPr id="186" name="TextBox 185"/>
              <p:cNvSpPr txBox="1"/>
              <p:nvPr/>
            </p:nvSpPr>
            <p:spPr>
              <a:xfrm rot="3600000">
                <a:off x="7955920" y="1738034"/>
                <a:ext cx="141441" cy="26022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0"/>
                <a:endParaRPr lang="he-IL" b="1" dirty="0">
                  <a:latin typeface="Comic Sans MS" pitchFamily="66" charset="0"/>
                  <a:cs typeface="+mj-cs"/>
                </a:endParaRPr>
              </a:p>
            </p:txBody>
          </p:sp>
          <p:sp>
            <p:nvSpPr>
              <p:cNvPr id="187" name="Oval 186"/>
              <p:cNvSpPr>
                <a:spLocks noChangeAspect="1"/>
              </p:cNvSpPr>
              <p:nvPr/>
            </p:nvSpPr>
            <p:spPr>
              <a:xfrm>
                <a:off x="7832700" y="2107735"/>
                <a:ext cx="108000" cy="108000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Comic Sans MS" pitchFamily="66" charset="0"/>
                </a:endParaRPr>
              </a:p>
            </p:txBody>
          </p:sp>
          <p:sp>
            <p:nvSpPr>
              <p:cNvPr id="188" name="Oval 187"/>
              <p:cNvSpPr>
                <a:spLocks noChangeAspect="1"/>
              </p:cNvSpPr>
              <p:nvPr/>
            </p:nvSpPr>
            <p:spPr>
              <a:xfrm>
                <a:off x="7626289" y="1790490"/>
                <a:ext cx="108000" cy="108000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Comic Sans MS" pitchFamily="66" charset="0"/>
                </a:endParaRPr>
              </a:p>
            </p:txBody>
          </p:sp>
          <p:sp>
            <p:nvSpPr>
              <p:cNvPr id="189" name="Curved Right Arrow 188"/>
              <p:cNvSpPr/>
              <p:nvPr/>
            </p:nvSpPr>
            <p:spPr>
              <a:xfrm rot="3600000">
                <a:off x="7782936" y="1742779"/>
                <a:ext cx="118808" cy="234073"/>
              </a:xfrm>
              <a:prstGeom prst="curvedRightArrow">
                <a:avLst>
                  <a:gd name="adj1" fmla="val 8922"/>
                  <a:gd name="adj2" fmla="val 54140"/>
                  <a:gd name="adj3" fmla="val 31329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90" name="Curved Right Arrow 189"/>
              <p:cNvSpPr/>
              <p:nvPr/>
            </p:nvSpPr>
            <p:spPr>
              <a:xfrm rot="3600000" flipH="1">
                <a:off x="7877983" y="1907404"/>
                <a:ext cx="118808" cy="234073"/>
              </a:xfrm>
              <a:prstGeom prst="curvedRightArrow">
                <a:avLst>
                  <a:gd name="adj1" fmla="val 8922"/>
                  <a:gd name="adj2" fmla="val 54140"/>
                  <a:gd name="adj3" fmla="val 31329"/>
                </a:avLst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91" name="Oval 190"/>
              <p:cNvSpPr>
                <a:spLocks noChangeAspect="1"/>
              </p:cNvSpPr>
              <p:nvPr/>
            </p:nvSpPr>
            <p:spPr>
              <a:xfrm>
                <a:off x="7417337" y="1478636"/>
                <a:ext cx="108000" cy="108000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Comic Sans MS" pitchFamily="66" charset="0"/>
                </a:endParaRPr>
              </a:p>
            </p:txBody>
          </p:sp>
          <p:sp>
            <p:nvSpPr>
              <p:cNvPr id="192" name="Curved Right Arrow 191"/>
              <p:cNvSpPr/>
              <p:nvPr/>
            </p:nvSpPr>
            <p:spPr>
              <a:xfrm rot="5400000">
                <a:off x="7431223" y="1583363"/>
                <a:ext cx="118809" cy="234074"/>
              </a:xfrm>
              <a:prstGeom prst="curvedRightArrow">
                <a:avLst>
                  <a:gd name="adj1" fmla="val 8922"/>
                  <a:gd name="adj2" fmla="val 54140"/>
                  <a:gd name="adj3" fmla="val 31329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93" name="TextBox 192"/>
              <p:cNvSpPr txBox="1"/>
              <p:nvPr/>
            </p:nvSpPr>
            <p:spPr>
              <a:xfrm rot="10800000">
                <a:off x="7405866" y="1392284"/>
                <a:ext cx="154813" cy="23774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0"/>
                <a:endParaRPr lang="he-IL" b="1" dirty="0">
                  <a:latin typeface="Comic Sans MS" pitchFamily="66" charset="0"/>
                  <a:cs typeface="+mj-cs"/>
                </a:endParaRPr>
              </a:p>
            </p:txBody>
          </p:sp>
          <p:sp>
            <p:nvSpPr>
              <p:cNvPr id="194" name="Oval 193"/>
              <p:cNvSpPr>
                <a:spLocks noChangeAspect="1"/>
              </p:cNvSpPr>
              <p:nvPr/>
            </p:nvSpPr>
            <p:spPr>
              <a:xfrm>
                <a:off x="7231930" y="1180074"/>
                <a:ext cx="108000" cy="108000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Comic Sans MS" pitchFamily="66" charset="0"/>
                </a:endParaRPr>
              </a:p>
            </p:txBody>
          </p:sp>
          <p:sp>
            <p:nvSpPr>
              <p:cNvPr id="195" name="Oval 194"/>
              <p:cNvSpPr>
                <a:spLocks noChangeAspect="1"/>
              </p:cNvSpPr>
              <p:nvPr/>
            </p:nvSpPr>
            <p:spPr>
              <a:xfrm>
                <a:off x="7628623" y="1180074"/>
                <a:ext cx="108000" cy="108000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Comic Sans MS" pitchFamily="66" charset="0"/>
                </a:endParaRPr>
              </a:p>
            </p:txBody>
          </p:sp>
          <p:sp>
            <p:nvSpPr>
              <p:cNvPr id="196" name="Curved Right Arrow 195"/>
              <p:cNvSpPr/>
              <p:nvPr/>
            </p:nvSpPr>
            <p:spPr>
              <a:xfrm rot="10800000">
                <a:off x="7527010" y="1262211"/>
                <a:ext cx="130041" cy="213855"/>
              </a:xfrm>
              <a:prstGeom prst="curvedRightArrow">
                <a:avLst>
                  <a:gd name="adj1" fmla="val 8922"/>
                  <a:gd name="adj2" fmla="val 54140"/>
                  <a:gd name="adj3" fmla="val 31329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97" name="Curved Right Arrow 196"/>
              <p:cNvSpPr/>
              <p:nvPr/>
            </p:nvSpPr>
            <p:spPr>
              <a:xfrm rot="10800000" flipH="1">
                <a:off x="7318944" y="1262211"/>
                <a:ext cx="130041" cy="213855"/>
              </a:xfrm>
              <a:prstGeom prst="curvedRightArrow">
                <a:avLst>
                  <a:gd name="adj1" fmla="val 8922"/>
                  <a:gd name="adj2" fmla="val 54140"/>
                  <a:gd name="adj3" fmla="val 31329"/>
                </a:avLst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98" name="TextBox 197"/>
              <p:cNvSpPr txBox="1"/>
              <p:nvPr/>
            </p:nvSpPr>
            <p:spPr>
              <a:xfrm>
                <a:off x="6980162" y="31738"/>
                <a:ext cx="994182" cy="646330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algn="ctr" rtl="0"/>
                <a:r>
                  <a:rPr lang="en-US" dirty="0" smtClean="0">
                    <a:latin typeface="Comic Sans MS" pitchFamily="66" charset="0"/>
                  </a:rPr>
                  <a:t>Kagome</a:t>
                </a:r>
              </a:p>
              <a:p>
                <a:pPr algn="ctr" rtl="0"/>
                <a:r>
                  <a:rPr lang="en-US" dirty="0" smtClean="0">
                    <a:latin typeface="Comic Sans MS" pitchFamily="66" charset="0"/>
                  </a:rPr>
                  <a:t> lattice</a:t>
                </a:r>
                <a:endParaRPr lang="he-IL" dirty="0">
                  <a:latin typeface="Comic Sans MS" pitchFamily="66" charset="0"/>
                </a:endParaRPr>
              </a:p>
            </p:txBody>
          </p:sp>
          <p:sp>
            <p:nvSpPr>
              <p:cNvPr id="199" name="Oval 198"/>
              <p:cNvSpPr>
                <a:spLocks noChangeAspect="1"/>
              </p:cNvSpPr>
              <p:nvPr/>
            </p:nvSpPr>
            <p:spPr>
              <a:xfrm>
                <a:off x="6835237" y="1180074"/>
                <a:ext cx="108000" cy="108000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Comic Sans MS" pitchFamily="66" charset="0"/>
                </a:endParaRPr>
              </a:p>
            </p:txBody>
          </p:sp>
          <p:sp>
            <p:nvSpPr>
              <p:cNvPr id="200" name="Oval 199"/>
              <p:cNvSpPr>
                <a:spLocks noChangeAspect="1"/>
              </p:cNvSpPr>
              <p:nvPr/>
            </p:nvSpPr>
            <p:spPr>
              <a:xfrm>
                <a:off x="8025315" y="1180074"/>
                <a:ext cx="108000" cy="108000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Comic Sans MS" pitchFamily="66" charset="0"/>
                </a:endParaRPr>
              </a:p>
            </p:txBody>
          </p:sp>
          <p:sp>
            <p:nvSpPr>
              <p:cNvPr id="201" name="Oval 200"/>
              <p:cNvSpPr>
                <a:spLocks noChangeAspect="1"/>
              </p:cNvSpPr>
              <p:nvPr/>
            </p:nvSpPr>
            <p:spPr>
              <a:xfrm>
                <a:off x="6636465" y="1478636"/>
                <a:ext cx="108000" cy="108000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Comic Sans MS" pitchFamily="66" charset="0"/>
                </a:endParaRPr>
              </a:p>
            </p:txBody>
          </p:sp>
          <p:sp>
            <p:nvSpPr>
              <p:cNvPr id="202" name="Oval 201"/>
              <p:cNvSpPr>
                <a:spLocks noChangeAspect="1"/>
              </p:cNvSpPr>
              <p:nvPr/>
            </p:nvSpPr>
            <p:spPr>
              <a:xfrm>
                <a:off x="8198209" y="1478636"/>
                <a:ext cx="108000" cy="108000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Comic Sans MS" pitchFamily="66" charset="0"/>
                </a:endParaRPr>
              </a:p>
            </p:txBody>
          </p:sp>
          <p:sp>
            <p:nvSpPr>
              <p:cNvPr id="203" name="Oval 202"/>
              <p:cNvSpPr>
                <a:spLocks noChangeAspect="1"/>
              </p:cNvSpPr>
              <p:nvPr/>
            </p:nvSpPr>
            <p:spPr>
              <a:xfrm>
                <a:off x="7029691" y="833712"/>
                <a:ext cx="108000" cy="108000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Comic Sans MS" pitchFamily="66" charset="0"/>
                </a:endParaRPr>
              </a:p>
            </p:txBody>
          </p:sp>
          <p:sp>
            <p:nvSpPr>
              <p:cNvPr id="204" name="Oval 203"/>
              <p:cNvSpPr>
                <a:spLocks noChangeAspect="1"/>
              </p:cNvSpPr>
              <p:nvPr/>
            </p:nvSpPr>
            <p:spPr>
              <a:xfrm>
                <a:off x="7819498" y="833712"/>
                <a:ext cx="108000" cy="108000"/>
              </a:xfrm>
              <a:prstGeom prst="ellipse">
                <a:avLst/>
              </a:prstGeom>
              <a:solidFill>
                <a:schemeClr val="accent1">
                  <a:alpha val="5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atin typeface="Comic Sans MS" pitchFamily="66" charset="0"/>
                </a:endParaRPr>
              </a:p>
            </p:txBody>
          </p:sp>
          <p:sp>
            <p:nvSpPr>
              <p:cNvPr id="205" name="Curved Right Arrow 204"/>
              <p:cNvSpPr/>
              <p:nvPr/>
            </p:nvSpPr>
            <p:spPr>
              <a:xfrm rot="3600000">
                <a:off x="7768877" y="927526"/>
                <a:ext cx="118808" cy="234073"/>
              </a:xfrm>
              <a:prstGeom prst="curvedRightArrow">
                <a:avLst>
                  <a:gd name="adj1" fmla="val 8922"/>
                  <a:gd name="adj2" fmla="val 54140"/>
                  <a:gd name="adj3" fmla="val 31329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06" name="Curved Right Arrow 205"/>
              <p:cNvSpPr/>
              <p:nvPr/>
            </p:nvSpPr>
            <p:spPr>
              <a:xfrm rot="3600000" flipH="1">
                <a:off x="7863924" y="1092151"/>
                <a:ext cx="118808" cy="234073"/>
              </a:xfrm>
              <a:prstGeom prst="curvedRightArrow">
                <a:avLst>
                  <a:gd name="adj1" fmla="val 8922"/>
                  <a:gd name="adj2" fmla="val 54140"/>
                  <a:gd name="adj3" fmla="val 31329"/>
                </a:avLst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07" name="Curved Right Arrow 206"/>
              <p:cNvSpPr/>
              <p:nvPr/>
            </p:nvSpPr>
            <p:spPr>
              <a:xfrm rot="3600000">
                <a:off x="6976664" y="918900"/>
                <a:ext cx="118808" cy="234073"/>
              </a:xfrm>
              <a:prstGeom prst="curvedRightArrow">
                <a:avLst>
                  <a:gd name="adj1" fmla="val 8922"/>
                  <a:gd name="adj2" fmla="val 54140"/>
                  <a:gd name="adj3" fmla="val 31329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08" name="Curved Right Arrow 207"/>
              <p:cNvSpPr/>
              <p:nvPr/>
            </p:nvSpPr>
            <p:spPr>
              <a:xfrm rot="3600000" flipH="1">
                <a:off x="7071711" y="1083525"/>
                <a:ext cx="118808" cy="234073"/>
              </a:xfrm>
              <a:prstGeom prst="curvedRightArrow">
                <a:avLst>
                  <a:gd name="adj1" fmla="val 8922"/>
                  <a:gd name="adj2" fmla="val 54140"/>
                  <a:gd name="adj3" fmla="val 31329"/>
                </a:avLst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131" name="Picture 1" descr="D:\documents\data\Kagome\large_app\NF.bmp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347864" y="3068960"/>
              <a:ext cx="1826113" cy="17300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2" name="Picture 131" descr="ff_triabngle.bmp"/>
            <p:cNvPicPr>
              <a:picLocks noChangeAspect="1"/>
            </p:cNvPicPr>
            <p:nvPr/>
          </p:nvPicPr>
          <p:blipFill>
            <a:blip r:embed="rId4" cstate="print"/>
            <a:srcRect l="18551" t="16842" r="21160" b="20160"/>
            <a:stretch>
              <a:fillRect/>
            </a:stretch>
          </p:blipFill>
          <p:spPr>
            <a:xfrm rot="5400000">
              <a:off x="3386073" y="4979949"/>
              <a:ext cx="1738268" cy="1641698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33" name="Rectangle 132"/>
            <p:cNvSpPr/>
            <p:nvPr/>
          </p:nvSpPr>
          <p:spPr>
            <a:xfrm>
              <a:off x="3563888" y="2716479"/>
              <a:ext cx="15121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endParaRPr lang="he-IL" dirty="0">
                <a:latin typeface="Comic Sans MS" pitchFamily="66" charset="0"/>
              </a:endParaRPr>
            </a:p>
          </p:txBody>
        </p:sp>
      </p:grpSp>
      <p:grpSp>
        <p:nvGrpSpPr>
          <p:cNvPr id="9" name="Group 264"/>
          <p:cNvGrpSpPr/>
          <p:nvPr/>
        </p:nvGrpSpPr>
        <p:grpSpPr>
          <a:xfrm>
            <a:off x="3131840" y="717527"/>
            <a:ext cx="1837936" cy="5680419"/>
            <a:chOff x="5222445" y="1005559"/>
            <a:chExt cx="1837936" cy="5680419"/>
          </a:xfrm>
        </p:grpSpPr>
        <p:sp>
          <p:nvSpPr>
            <p:cNvPr id="16" name="Rectangle 15"/>
            <p:cNvSpPr/>
            <p:nvPr/>
          </p:nvSpPr>
          <p:spPr>
            <a:xfrm>
              <a:off x="5526360" y="2708920"/>
              <a:ext cx="12058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endParaRPr lang="he-IL" dirty="0">
                <a:latin typeface="Comic Sans MS" pitchFamily="66" charset="0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5438296" y="1005559"/>
              <a:ext cx="129394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0"/>
              <a:r>
                <a:rPr lang="en-US" dirty="0" smtClean="0">
                  <a:latin typeface="Comic Sans MS" pitchFamily="66" charset="0"/>
                </a:rPr>
                <a:t>Hexagonal</a:t>
              </a:r>
            </a:p>
            <a:p>
              <a:pPr algn="ctr" rtl="0"/>
              <a:r>
                <a:rPr lang="en-US" dirty="0" smtClean="0">
                  <a:latin typeface="Comic Sans MS" pitchFamily="66" charset="0"/>
                </a:rPr>
                <a:t> lattice</a:t>
              </a:r>
              <a:endParaRPr lang="he-IL" dirty="0">
                <a:latin typeface="Comic Sans MS" pitchFamily="66" charset="0"/>
              </a:endParaRPr>
            </a:p>
          </p:txBody>
        </p:sp>
        <p:grpSp>
          <p:nvGrpSpPr>
            <p:cNvPr id="10" name="Group 152"/>
            <p:cNvGrpSpPr/>
            <p:nvPr/>
          </p:nvGrpSpPr>
          <p:grpSpPr>
            <a:xfrm>
              <a:off x="5585374" y="1581722"/>
              <a:ext cx="1112369" cy="1000650"/>
              <a:chOff x="5600584" y="2277575"/>
              <a:chExt cx="1112369" cy="1000650"/>
            </a:xfrm>
          </p:grpSpPr>
          <p:grpSp>
            <p:nvGrpSpPr>
              <p:cNvPr id="11" name="Group 175"/>
              <p:cNvGrpSpPr/>
              <p:nvPr/>
            </p:nvGrpSpPr>
            <p:grpSpPr>
              <a:xfrm>
                <a:off x="5600584" y="2365755"/>
                <a:ext cx="1112369" cy="862678"/>
                <a:chOff x="5602455" y="2365755"/>
                <a:chExt cx="1112369" cy="862678"/>
              </a:xfrm>
            </p:grpSpPr>
            <p:sp>
              <p:nvSpPr>
                <p:cNvPr id="166" name="Oval 165"/>
                <p:cNvSpPr>
                  <a:spLocks noChangeAspect="1"/>
                </p:cNvSpPr>
                <p:nvPr/>
              </p:nvSpPr>
              <p:spPr>
                <a:xfrm rot="7235301">
                  <a:off x="5602455" y="2604873"/>
                  <a:ext cx="148587" cy="148587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67" name="Oval 166"/>
                <p:cNvSpPr>
                  <a:spLocks noChangeAspect="1"/>
                </p:cNvSpPr>
                <p:nvPr/>
              </p:nvSpPr>
              <p:spPr>
                <a:xfrm rot="14495301">
                  <a:off x="5739944" y="2367542"/>
                  <a:ext cx="148587" cy="148587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68" name="Oval 167"/>
                <p:cNvSpPr>
                  <a:spLocks noChangeAspect="1"/>
                </p:cNvSpPr>
                <p:nvPr/>
              </p:nvSpPr>
              <p:spPr>
                <a:xfrm rot="7235301">
                  <a:off x="5741207" y="2841234"/>
                  <a:ext cx="148587" cy="148587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69" name="Oval 168"/>
                <p:cNvSpPr>
                  <a:spLocks noChangeAspect="1"/>
                </p:cNvSpPr>
                <p:nvPr/>
              </p:nvSpPr>
              <p:spPr>
                <a:xfrm rot="95301">
                  <a:off x="6017789" y="2841234"/>
                  <a:ext cx="148587" cy="148587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70" name="Oval 169"/>
                <p:cNvSpPr>
                  <a:spLocks noChangeAspect="1"/>
                </p:cNvSpPr>
                <p:nvPr/>
              </p:nvSpPr>
              <p:spPr>
                <a:xfrm rot="95301">
                  <a:off x="6151605" y="2603086"/>
                  <a:ext cx="148587" cy="148587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71" name="Oval 170"/>
                <p:cNvSpPr>
                  <a:spLocks noChangeAspect="1"/>
                </p:cNvSpPr>
                <p:nvPr/>
              </p:nvSpPr>
              <p:spPr>
                <a:xfrm rot="14495301">
                  <a:off x="6012514" y="2365755"/>
                  <a:ext cx="148587" cy="148587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72" name="Oval 171"/>
                <p:cNvSpPr>
                  <a:spLocks noChangeAspect="1"/>
                </p:cNvSpPr>
                <p:nvPr/>
              </p:nvSpPr>
              <p:spPr>
                <a:xfrm rot="7235301">
                  <a:off x="6155839" y="3079846"/>
                  <a:ext cx="148587" cy="148587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73" name="Oval 172"/>
                <p:cNvSpPr>
                  <a:spLocks noChangeAspect="1"/>
                </p:cNvSpPr>
                <p:nvPr/>
              </p:nvSpPr>
              <p:spPr>
                <a:xfrm rot="95301">
                  <a:off x="6432421" y="3079846"/>
                  <a:ext cx="148587" cy="148587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74" name="Oval 173"/>
                <p:cNvSpPr>
                  <a:spLocks noChangeAspect="1"/>
                </p:cNvSpPr>
                <p:nvPr/>
              </p:nvSpPr>
              <p:spPr>
                <a:xfrm rot="95301">
                  <a:off x="6566237" y="2841698"/>
                  <a:ext cx="148587" cy="148587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175" name="Oval 174"/>
                <p:cNvSpPr>
                  <a:spLocks noChangeAspect="1"/>
                </p:cNvSpPr>
                <p:nvPr/>
              </p:nvSpPr>
              <p:spPr>
                <a:xfrm rot="14495301">
                  <a:off x="6427148" y="2604367"/>
                  <a:ext cx="148587" cy="148587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</p:grpSp>
          <p:grpSp>
            <p:nvGrpSpPr>
              <p:cNvPr id="12" name="Group 61"/>
              <p:cNvGrpSpPr/>
              <p:nvPr/>
            </p:nvGrpSpPr>
            <p:grpSpPr>
              <a:xfrm>
                <a:off x="5617761" y="2277575"/>
                <a:ext cx="1026786" cy="1000650"/>
                <a:chOff x="5002511" y="740746"/>
                <a:chExt cx="1903958" cy="1522084"/>
              </a:xfrm>
            </p:grpSpPr>
            <p:sp>
              <p:nvSpPr>
                <p:cNvPr id="156" name="TextBox 155"/>
                <p:cNvSpPr txBox="1"/>
                <p:nvPr/>
              </p:nvSpPr>
              <p:spPr>
                <a:xfrm flipH="1" flipV="1">
                  <a:off x="5732103" y="1515006"/>
                  <a:ext cx="288032" cy="3979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/>
                  <a:r>
                    <a:rPr lang="en-US" sz="1100" b="1" dirty="0" smtClean="0">
                      <a:latin typeface="Comic Sans MS" pitchFamily="66" charset="0"/>
                    </a:rPr>
                    <a:t>0</a:t>
                  </a:r>
                  <a:endParaRPr lang="en-GB" sz="1100" b="1" dirty="0">
                    <a:latin typeface="Comic Sans MS" pitchFamily="66" charset="0"/>
                  </a:endParaRPr>
                </a:p>
              </p:txBody>
            </p:sp>
            <p:sp>
              <p:nvSpPr>
                <p:cNvPr id="157" name="TextBox 156"/>
                <p:cNvSpPr txBox="1"/>
                <p:nvPr/>
              </p:nvSpPr>
              <p:spPr>
                <a:xfrm rot="10800000" flipH="1" flipV="1">
                  <a:off x="5867338" y="1120165"/>
                  <a:ext cx="362026" cy="4213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 rtl="0"/>
                  <a:r>
                    <a:rPr lang="el-GR" sz="1200" b="1" dirty="0" smtClean="0">
                      <a:latin typeface="Comic Sans MS" pitchFamily="66" charset="0"/>
                    </a:rPr>
                    <a:t>π</a:t>
                  </a:r>
                  <a:endParaRPr lang="en-GB" sz="1200" b="1" dirty="0">
                    <a:latin typeface="Comic Sans MS" pitchFamily="66" charset="0"/>
                  </a:endParaRPr>
                </a:p>
              </p:txBody>
            </p:sp>
            <p:sp>
              <p:nvSpPr>
                <p:cNvPr id="158" name="TextBox 157"/>
                <p:cNvSpPr txBox="1"/>
                <p:nvPr/>
              </p:nvSpPr>
              <p:spPr>
                <a:xfrm rot="10800000" flipH="1" flipV="1">
                  <a:off x="5950652" y="1818284"/>
                  <a:ext cx="216025" cy="4213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 rtl="0"/>
                  <a:r>
                    <a:rPr lang="el-GR" sz="1200" b="1" dirty="0" smtClean="0">
                      <a:latin typeface="Comic Sans MS" pitchFamily="66" charset="0"/>
                    </a:rPr>
                    <a:t>π</a:t>
                  </a:r>
                  <a:endParaRPr lang="en-GB" sz="1200" b="1" dirty="0">
                    <a:latin typeface="Comic Sans MS" pitchFamily="66" charset="0"/>
                  </a:endParaRPr>
                </a:p>
              </p:txBody>
            </p:sp>
            <p:sp>
              <p:nvSpPr>
                <p:cNvPr id="159" name="TextBox 158"/>
                <p:cNvSpPr txBox="1"/>
                <p:nvPr/>
              </p:nvSpPr>
              <p:spPr>
                <a:xfrm rot="10800000" flipH="1" flipV="1">
                  <a:off x="5111161" y="1483022"/>
                  <a:ext cx="445556" cy="4213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 rtl="0"/>
                  <a:r>
                    <a:rPr lang="el-GR" sz="1200" b="1" dirty="0" smtClean="0">
                      <a:latin typeface="Comic Sans MS" pitchFamily="66" charset="0"/>
                    </a:rPr>
                    <a:t>π</a:t>
                  </a:r>
                  <a:endParaRPr lang="en-GB" sz="1200" b="1" dirty="0">
                    <a:latin typeface="Comic Sans MS" pitchFamily="66" charset="0"/>
                  </a:endParaRPr>
                </a:p>
              </p:txBody>
            </p:sp>
            <p:sp>
              <p:nvSpPr>
                <p:cNvPr id="160" name="TextBox 159"/>
                <p:cNvSpPr txBox="1"/>
                <p:nvPr/>
              </p:nvSpPr>
              <p:spPr>
                <a:xfrm rot="10800000" flipH="1" flipV="1">
                  <a:off x="5174407" y="740746"/>
                  <a:ext cx="216025" cy="4213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 rtl="0"/>
                  <a:r>
                    <a:rPr lang="el-GR" sz="1200" b="1" dirty="0" smtClean="0">
                      <a:latin typeface="Comic Sans MS" pitchFamily="66" charset="0"/>
                    </a:rPr>
                    <a:t>π</a:t>
                  </a:r>
                  <a:endParaRPr lang="en-GB" sz="1200" b="1" dirty="0">
                    <a:latin typeface="Comic Sans MS" pitchFamily="66" charset="0"/>
                  </a:endParaRPr>
                </a:p>
              </p:txBody>
            </p:sp>
            <p:sp>
              <p:nvSpPr>
                <p:cNvPr id="161" name="TextBox 160"/>
                <p:cNvSpPr txBox="1"/>
                <p:nvPr/>
              </p:nvSpPr>
              <p:spPr>
                <a:xfrm rot="10800000" flipH="1" flipV="1">
                  <a:off x="6690444" y="1459903"/>
                  <a:ext cx="216025" cy="4213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 rtl="0"/>
                  <a:r>
                    <a:rPr lang="el-GR" sz="1200" b="1" dirty="0" smtClean="0">
                      <a:latin typeface="Comic Sans MS" pitchFamily="66" charset="0"/>
                    </a:rPr>
                    <a:t>π</a:t>
                  </a:r>
                  <a:endParaRPr lang="en-GB" sz="1200" b="1" dirty="0">
                    <a:latin typeface="Comic Sans MS" pitchFamily="66" charset="0"/>
                  </a:endParaRPr>
                </a:p>
              </p:txBody>
            </p:sp>
            <p:sp>
              <p:nvSpPr>
                <p:cNvPr id="162" name="TextBox 161"/>
                <p:cNvSpPr txBox="1"/>
                <p:nvPr/>
              </p:nvSpPr>
              <p:spPr>
                <a:xfrm rot="10800000" flipH="1" flipV="1">
                  <a:off x="5002511" y="1151795"/>
                  <a:ext cx="216025" cy="3979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/>
                  <a:r>
                    <a:rPr lang="en-US" sz="1100" b="1" dirty="0" smtClean="0">
                      <a:latin typeface="Comic Sans MS" pitchFamily="66" charset="0"/>
                    </a:rPr>
                    <a:t>0</a:t>
                  </a:r>
                  <a:endParaRPr lang="en-GB" sz="1100" b="1" dirty="0">
                    <a:latin typeface="Comic Sans MS" pitchFamily="66" charset="0"/>
                  </a:endParaRPr>
                </a:p>
              </p:txBody>
            </p:sp>
            <p:sp>
              <p:nvSpPr>
                <p:cNvPr id="163" name="TextBox 162"/>
                <p:cNvSpPr txBox="1"/>
                <p:nvPr/>
              </p:nvSpPr>
              <p:spPr>
                <a:xfrm flipH="1" flipV="1">
                  <a:off x="5727571" y="780273"/>
                  <a:ext cx="288032" cy="3979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/>
                  <a:r>
                    <a:rPr lang="en-US" sz="1100" b="1" dirty="0" smtClean="0">
                      <a:latin typeface="Comic Sans MS" pitchFamily="66" charset="0"/>
                    </a:rPr>
                    <a:t>0</a:t>
                  </a:r>
                  <a:endParaRPr lang="en-GB" sz="1100" b="1" dirty="0">
                    <a:latin typeface="Comic Sans MS" pitchFamily="66" charset="0"/>
                  </a:endParaRPr>
                </a:p>
              </p:txBody>
            </p:sp>
            <p:sp>
              <p:nvSpPr>
                <p:cNvPr id="164" name="TextBox 163"/>
                <p:cNvSpPr txBox="1"/>
                <p:nvPr/>
              </p:nvSpPr>
              <p:spPr>
                <a:xfrm flipH="1" flipV="1">
                  <a:off x="6510211" y="1864896"/>
                  <a:ext cx="288032" cy="3979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/>
                  <a:r>
                    <a:rPr lang="en-US" sz="1100" b="1" dirty="0" smtClean="0">
                      <a:latin typeface="Comic Sans MS" pitchFamily="66" charset="0"/>
                    </a:rPr>
                    <a:t>0</a:t>
                  </a:r>
                  <a:endParaRPr lang="en-GB" sz="1100" b="1" dirty="0">
                    <a:latin typeface="Comic Sans MS" pitchFamily="66" charset="0"/>
                  </a:endParaRPr>
                </a:p>
              </p:txBody>
            </p:sp>
            <p:sp>
              <p:nvSpPr>
                <p:cNvPr id="165" name="TextBox 164"/>
                <p:cNvSpPr txBox="1"/>
                <p:nvPr/>
              </p:nvSpPr>
              <p:spPr>
                <a:xfrm flipH="1" flipV="1">
                  <a:off x="6497554" y="1137629"/>
                  <a:ext cx="288032" cy="3979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/>
                  <a:r>
                    <a:rPr lang="en-US" sz="1100" b="1" dirty="0" smtClean="0">
                      <a:latin typeface="Comic Sans MS" pitchFamily="66" charset="0"/>
                    </a:rPr>
                    <a:t>0</a:t>
                  </a:r>
                  <a:endParaRPr lang="en-GB" sz="1100" b="1" dirty="0">
                    <a:latin typeface="Comic Sans MS" pitchFamily="66" charset="0"/>
                  </a:endParaRPr>
                </a:p>
              </p:txBody>
            </p:sp>
          </p:grpSp>
        </p:grpSp>
        <p:pic>
          <p:nvPicPr>
            <p:cNvPr id="130" name="Picture 1" descr="D:\documents\data\Kagome\large_app\NF.bmp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5222445" y="3068960"/>
              <a:ext cx="1837936" cy="17300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9" name="Picture 138" descr="ff00.bmp"/>
            <p:cNvPicPr>
              <a:picLocks noChangeAspect="1"/>
            </p:cNvPicPr>
            <p:nvPr/>
          </p:nvPicPr>
          <p:blipFill>
            <a:blip r:embed="rId6" cstate="print"/>
            <a:srcRect l="28126" t="25617" r="29686" b="30864"/>
            <a:stretch>
              <a:fillRect/>
            </a:stretch>
          </p:blipFill>
          <p:spPr>
            <a:xfrm rot="5400000">
              <a:off x="5234711" y="4985481"/>
              <a:ext cx="1744810" cy="1656184"/>
            </a:xfrm>
            <a:prstGeom prst="rect">
              <a:avLst/>
            </a:prstGeom>
          </p:spPr>
        </p:pic>
      </p:grpSp>
      <p:sp>
        <p:nvSpPr>
          <p:cNvPr id="93" name="Rectangle 7"/>
          <p:cNvSpPr>
            <a:spLocks noChangeArrowheads="1"/>
          </p:cNvSpPr>
          <p:nvPr/>
        </p:nvSpPr>
        <p:spPr bwMode="auto">
          <a:xfrm>
            <a:off x="467544" y="-99392"/>
            <a:ext cx="8230103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762" tIns="48381" rIns="96762" bIns="48381" anchor="ctr"/>
          <a:lstStyle/>
          <a:p>
            <a:pPr algn="ctr" rtl="0"/>
            <a:r>
              <a:rPr lang="en-US" sz="3600" i="0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Large arrays (NN coupling)</a:t>
            </a:r>
            <a:endParaRPr lang="en-US" sz="3600" i="0" dirty="0">
              <a:solidFill>
                <a:srgbClr val="0070C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07504" y="6485274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 smtClean="0"/>
              <a:t>M. Nixon et. al., PRL 110, 184102 (2013); V. Pal unpublished</a:t>
            </a:r>
            <a:endParaRPr lang="en-US" sz="2000" dirty="0"/>
          </a:p>
        </p:txBody>
      </p:sp>
      <p:grpSp>
        <p:nvGrpSpPr>
          <p:cNvPr id="209" name="Group 208"/>
          <p:cNvGrpSpPr/>
          <p:nvPr/>
        </p:nvGrpSpPr>
        <p:grpSpPr>
          <a:xfrm>
            <a:off x="1223571" y="695637"/>
            <a:ext cx="3291066" cy="5686263"/>
            <a:chOff x="1187624" y="695637"/>
            <a:chExt cx="3291066" cy="5686263"/>
          </a:xfrm>
        </p:grpSpPr>
        <p:grpSp>
          <p:nvGrpSpPr>
            <p:cNvPr id="210" name="Group 269"/>
            <p:cNvGrpSpPr/>
            <p:nvPr/>
          </p:nvGrpSpPr>
          <p:grpSpPr>
            <a:xfrm>
              <a:off x="1187624" y="695637"/>
              <a:ext cx="1837936" cy="5686263"/>
              <a:chOff x="1441384" y="983669"/>
              <a:chExt cx="1837936" cy="5686263"/>
            </a:xfrm>
          </p:grpSpPr>
          <p:pic>
            <p:nvPicPr>
              <p:cNvPr id="222" name="Picture 221" descr="ff_kagome_lobe.bmp"/>
              <p:cNvPicPr>
                <a:picLocks noChangeAspect="1"/>
              </p:cNvPicPr>
              <p:nvPr/>
            </p:nvPicPr>
            <p:blipFill>
              <a:blip r:embed="rId7" cstate="print"/>
              <a:srcRect l="35348" t="27625" r="32663" b="34019"/>
              <a:stretch>
                <a:fillRect/>
              </a:stretch>
            </p:blipFill>
            <p:spPr>
              <a:xfrm>
                <a:off x="1551517" y="4931664"/>
                <a:ext cx="1641698" cy="1738268"/>
              </a:xfrm>
              <a:prstGeom prst="rect">
                <a:avLst/>
              </a:prstGeom>
              <a:effectLst/>
            </p:spPr>
          </p:pic>
          <p:pic>
            <p:nvPicPr>
              <p:cNvPr id="223" name="Picture 1" descr="D:\documents\data\Kagome\large_app\NF.bmp"/>
              <p:cNvPicPr>
                <a:picLocks noChangeAspect="1" noChangeArrowheads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 bwMode="auto">
              <a:xfrm>
                <a:off x="1441384" y="3068960"/>
                <a:ext cx="1837936" cy="1730002"/>
              </a:xfrm>
              <a:prstGeom prst="rect">
                <a:avLst/>
              </a:prstGeom>
              <a:ln>
                <a:noFill/>
              </a:ln>
              <a:effectLst/>
            </p:spPr>
          </p:pic>
          <p:sp>
            <p:nvSpPr>
              <p:cNvPr id="224" name="Rectangle 223"/>
              <p:cNvSpPr/>
              <p:nvPr/>
            </p:nvSpPr>
            <p:spPr>
              <a:xfrm>
                <a:off x="1691680" y="2708920"/>
                <a:ext cx="136815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rtl="0"/>
                <a:endParaRPr lang="he-IL" dirty="0">
                  <a:latin typeface="Comic Sans MS" pitchFamily="66" charset="0"/>
                </a:endParaRPr>
              </a:p>
            </p:txBody>
          </p:sp>
          <p:grpSp>
            <p:nvGrpSpPr>
              <p:cNvPr id="225" name="Group 61"/>
              <p:cNvGrpSpPr/>
              <p:nvPr/>
            </p:nvGrpSpPr>
            <p:grpSpPr>
              <a:xfrm>
                <a:off x="1629760" y="983669"/>
                <a:ext cx="1358064" cy="1653243"/>
                <a:chOff x="4053111" y="3213317"/>
                <a:chExt cx="2365604" cy="2696434"/>
              </a:xfrm>
            </p:grpSpPr>
            <p:sp>
              <p:nvSpPr>
                <p:cNvPr id="226" name="Oval 225"/>
                <p:cNvSpPr>
                  <a:spLocks noChangeAspect="1"/>
                </p:cNvSpPr>
                <p:nvPr/>
              </p:nvSpPr>
              <p:spPr>
                <a:xfrm rot="18060000">
                  <a:off x="4323497" y="5697352"/>
                  <a:ext cx="212399" cy="212399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atin typeface="Comic Sans MS" pitchFamily="66" charset="0"/>
                  </a:endParaRPr>
                </a:p>
              </p:txBody>
            </p:sp>
            <p:sp>
              <p:nvSpPr>
                <p:cNvPr id="227" name="Oval 226"/>
                <p:cNvSpPr>
                  <a:spLocks noChangeAspect="1"/>
                </p:cNvSpPr>
                <p:nvPr/>
              </p:nvSpPr>
              <p:spPr>
                <a:xfrm rot="18060000">
                  <a:off x="4869409" y="5697352"/>
                  <a:ext cx="212399" cy="212399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atin typeface="Comic Sans MS" pitchFamily="66" charset="0"/>
                  </a:endParaRPr>
                </a:p>
              </p:txBody>
            </p:sp>
            <p:sp>
              <p:nvSpPr>
                <p:cNvPr id="228" name="Oval 227"/>
                <p:cNvSpPr>
                  <a:spLocks noChangeAspect="1"/>
                </p:cNvSpPr>
                <p:nvPr/>
              </p:nvSpPr>
              <p:spPr>
                <a:xfrm rot="18060000">
                  <a:off x="4580177" y="5232904"/>
                  <a:ext cx="212399" cy="212399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atin typeface="Comic Sans MS" pitchFamily="66" charset="0"/>
                  </a:endParaRPr>
                </a:p>
              </p:txBody>
            </p:sp>
            <p:sp>
              <p:nvSpPr>
                <p:cNvPr id="229" name="Oval 228"/>
                <p:cNvSpPr>
                  <a:spLocks noChangeAspect="1"/>
                </p:cNvSpPr>
                <p:nvPr/>
              </p:nvSpPr>
              <p:spPr>
                <a:xfrm rot="3600000">
                  <a:off x="5961233" y="5697352"/>
                  <a:ext cx="212399" cy="212399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atin typeface="Comic Sans MS" pitchFamily="66" charset="0"/>
                  </a:endParaRPr>
                </a:p>
              </p:txBody>
            </p:sp>
            <p:sp>
              <p:nvSpPr>
                <p:cNvPr id="230" name="Oval 229"/>
                <p:cNvSpPr>
                  <a:spLocks noChangeAspect="1"/>
                </p:cNvSpPr>
                <p:nvPr/>
              </p:nvSpPr>
              <p:spPr>
                <a:xfrm rot="3600000">
                  <a:off x="5660955" y="5232904"/>
                  <a:ext cx="212399" cy="212399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atin typeface="Comic Sans MS" pitchFamily="66" charset="0"/>
                  </a:endParaRPr>
                </a:p>
              </p:txBody>
            </p:sp>
            <p:sp>
              <p:nvSpPr>
                <p:cNvPr id="231" name="Oval 230"/>
                <p:cNvSpPr>
                  <a:spLocks noChangeAspect="1"/>
                </p:cNvSpPr>
                <p:nvPr/>
              </p:nvSpPr>
              <p:spPr>
                <a:xfrm rot="3600000">
                  <a:off x="5415320" y="5697352"/>
                  <a:ext cx="212399" cy="212399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atin typeface="Comic Sans MS" pitchFamily="66" charset="0"/>
                  </a:endParaRPr>
                </a:p>
              </p:txBody>
            </p:sp>
            <p:sp>
              <p:nvSpPr>
                <p:cNvPr id="232" name="Oval 231"/>
                <p:cNvSpPr>
                  <a:spLocks noChangeAspect="1"/>
                </p:cNvSpPr>
                <p:nvPr/>
              </p:nvSpPr>
              <p:spPr>
                <a:xfrm>
                  <a:off x="5120565" y="5232903"/>
                  <a:ext cx="212399" cy="212399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atin typeface="Comic Sans MS" pitchFamily="66" charset="0"/>
                  </a:endParaRPr>
                </a:p>
              </p:txBody>
            </p:sp>
            <p:sp>
              <p:nvSpPr>
                <p:cNvPr id="233" name="Curved Right Arrow 232"/>
                <p:cNvSpPr/>
                <p:nvPr/>
              </p:nvSpPr>
              <p:spPr>
                <a:xfrm rot="5400000">
                  <a:off x="5111833" y="5405580"/>
                  <a:ext cx="184566" cy="332220"/>
                </a:xfrm>
                <a:prstGeom prst="curvedRightArrow">
                  <a:avLst>
                    <a:gd name="adj1" fmla="val 8922"/>
                    <a:gd name="adj2" fmla="val 54140"/>
                    <a:gd name="adj3" fmla="val 31329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solidFill>
                      <a:schemeClr val="tx1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34" name="Oval 233"/>
                <p:cNvSpPr>
                  <a:spLocks noChangeAspect="1"/>
                </p:cNvSpPr>
                <p:nvPr/>
              </p:nvSpPr>
              <p:spPr>
                <a:xfrm rot="10800000">
                  <a:off x="4867421" y="4779825"/>
                  <a:ext cx="212399" cy="212399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atin typeface="Comic Sans MS" pitchFamily="66" charset="0"/>
                  </a:endParaRPr>
                </a:p>
              </p:txBody>
            </p:sp>
            <p:sp>
              <p:nvSpPr>
                <p:cNvPr id="235" name="TextBox 234"/>
                <p:cNvSpPr txBox="1"/>
                <p:nvPr/>
              </p:nvSpPr>
              <p:spPr>
                <a:xfrm>
                  <a:off x="4053111" y="3213317"/>
                  <a:ext cx="2365604" cy="1054164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ctr" rtl="0"/>
                  <a:r>
                    <a:rPr lang="en-US" dirty="0" smtClean="0">
                      <a:latin typeface="Comic Sans MS" pitchFamily="66" charset="0"/>
                    </a:rPr>
                    <a:t>Triangular </a:t>
                  </a:r>
                </a:p>
                <a:p>
                  <a:pPr algn="ctr" rtl="0"/>
                  <a:r>
                    <a:rPr lang="en-US" dirty="0" smtClean="0">
                      <a:latin typeface="Comic Sans MS" pitchFamily="66" charset="0"/>
                    </a:rPr>
                    <a:t>lattice</a:t>
                  </a:r>
                  <a:endParaRPr lang="he-IL" dirty="0">
                    <a:latin typeface="Comic Sans MS" pitchFamily="66" charset="0"/>
                  </a:endParaRPr>
                </a:p>
              </p:txBody>
            </p:sp>
            <p:sp>
              <p:nvSpPr>
                <p:cNvPr id="236" name="Oval 235"/>
                <p:cNvSpPr>
                  <a:spLocks noChangeAspect="1"/>
                </p:cNvSpPr>
                <p:nvPr/>
              </p:nvSpPr>
              <p:spPr>
                <a:xfrm rot="3600000">
                  <a:off x="5393285" y="4779826"/>
                  <a:ext cx="212399" cy="212399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atin typeface="Comic Sans MS" pitchFamily="66" charset="0"/>
                  </a:endParaRPr>
                </a:p>
              </p:txBody>
            </p:sp>
            <p:sp>
              <p:nvSpPr>
                <p:cNvPr id="237" name="Curved Right Arrow 236"/>
                <p:cNvSpPr/>
                <p:nvPr/>
              </p:nvSpPr>
              <p:spPr>
                <a:xfrm rot="5400000">
                  <a:off x="5676396" y="5402411"/>
                  <a:ext cx="184567" cy="332220"/>
                </a:xfrm>
                <a:prstGeom prst="curvedRightArrow">
                  <a:avLst>
                    <a:gd name="adj1" fmla="val 8922"/>
                    <a:gd name="adj2" fmla="val 54140"/>
                    <a:gd name="adj3" fmla="val 31329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solidFill>
                      <a:schemeClr val="tx1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38" name="Curved Right Arrow 237"/>
                <p:cNvSpPr/>
                <p:nvPr/>
              </p:nvSpPr>
              <p:spPr>
                <a:xfrm rot="5400000">
                  <a:off x="5416939" y="4948432"/>
                  <a:ext cx="184567" cy="332220"/>
                </a:xfrm>
                <a:prstGeom prst="curvedRightArrow">
                  <a:avLst>
                    <a:gd name="adj1" fmla="val 8922"/>
                    <a:gd name="adj2" fmla="val 54140"/>
                    <a:gd name="adj3" fmla="val 31329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solidFill>
                      <a:schemeClr val="tx1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39" name="Curved Right Arrow 238"/>
                <p:cNvSpPr/>
                <p:nvPr/>
              </p:nvSpPr>
              <p:spPr>
                <a:xfrm rot="5400000">
                  <a:off x="4856489" y="4948432"/>
                  <a:ext cx="184567" cy="332220"/>
                </a:xfrm>
                <a:prstGeom prst="curvedRightArrow">
                  <a:avLst>
                    <a:gd name="adj1" fmla="val 8922"/>
                    <a:gd name="adj2" fmla="val 54140"/>
                    <a:gd name="adj3" fmla="val 31329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solidFill>
                      <a:schemeClr val="tx1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40" name="Curved Right Arrow 239"/>
                <p:cNvSpPr/>
                <p:nvPr/>
              </p:nvSpPr>
              <p:spPr>
                <a:xfrm rot="5400000">
                  <a:off x="4568457" y="5411936"/>
                  <a:ext cx="184567" cy="332220"/>
                </a:xfrm>
                <a:prstGeom prst="curvedRightArrow">
                  <a:avLst>
                    <a:gd name="adj1" fmla="val 8922"/>
                    <a:gd name="adj2" fmla="val 54140"/>
                    <a:gd name="adj3" fmla="val 31329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solidFill>
                      <a:schemeClr val="tx1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41" name="Oval 240"/>
                <p:cNvSpPr>
                  <a:spLocks noChangeAspect="1"/>
                </p:cNvSpPr>
                <p:nvPr/>
              </p:nvSpPr>
              <p:spPr>
                <a:xfrm>
                  <a:off x="5118333" y="4331963"/>
                  <a:ext cx="212399" cy="212399"/>
                </a:xfrm>
                <a:prstGeom prst="ellipse">
                  <a:avLst/>
                </a:prstGeom>
                <a:solidFill>
                  <a:schemeClr val="accent1">
                    <a:alpha val="5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atin typeface="Comic Sans MS" pitchFamily="66" charset="0"/>
                  </a:endParaRPr>
                </a:p>
              </p:txBody>
            </p:sp>
            <p:sp>
              <p:nvSpPr>
                <p:cNvPr id="242" name="Curved Right Arrow 241"/>
                <p:cNvSpPr/>
                <p:nvPr/>
              </p:nvSpPr>
              <p:spPr>
                <a:xfrm rot="5400000">
                  <a:off x="5121956" y="4510402"/>
                  <a:ext cx="184566" cy="332220"/>
                </a:xfrm>
                <a:prstGeom prst="curvedRightArrow">
                  <a:avLst>
                    <a:gd name="adj1" fmla="val 8922"/>
                    <a:gd name="adj2" fmla="val 54140"/>
                    <a:gd name="adj3" fmla="val 31329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solidFill>
                      <a:schemeClr val="tx1"/>
                    </a:solidFill>
                    <a:latin typeface="Comic Sans MS" pitchFamily="66" charset="0"/>
                  </a:endParaRPr>
                </a:p>
              </p:txBody>
            </p:sp>
          </p:grpSp>
        </p:grpSp>
        <p:grpSp>
          <p:nvGrpSpPr>
            <p:cNvPr id="211" name="Group 264"/>
            <p:cNvGrpSpPr/>
            <p:nvPr/>
          </p:nvGrpSpPr>
          <p:grpSpPr>
            <a:xfrm>
              <a:off x="1996839" y="695637"/>
              <a:ext cx="2481851" cy="1576813"/>
              <a:chOff x="4089119" y="1005559"/>
              <a:chExt cx="2481851" cy="1576813"/>
            </a:xfrm>
          </p:grpSpPr>
          <p:sp>
            <p:nvSpPr>
              <p:cNvPr id="217" name="TextBox 216"/>
              <p:cNvSpPr txBox="1"/>
              <p:nvPr/>
            </p:nvSpPr>
            <p:spPr>
              <a:xfrm>
                <a:off x="5992903" y="1005559"/>
                <a:ext cx="184730" cy="369332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algn="ctr" rtl="0"/>
                <a:endParaRPr lang="he-IL" dirty="0">
                  <a:latin typeface="Comic Sans MS" pitchFamily="66" charset="0"/>
                </a:endParaRPr>
              </a:p>
            </p:txBody>
          </p:sp>
          <p:grpSp>
            <p:nvGrpSpPr>
              <p:cNvPr id="218" name="Group 61"/>
              <p:cNvGrpSpPr/>
              <p:nvPr/>
            </p:nvGrpSpPr>
            <p:grpSpPr>
              <a:xfrm>
                <a:off x="4089119" y="1607708"/>
                <a:ext cx="2481851" cy="974664"/>
                <a:chOff x="2196170" y="780273"/>
                <a:chExt cx="4602073" cy="1482557"/>
              </a:xfrm>
            </p:grpSpPr>
            <p:sp>
              <p:nvSpPr>
                <p:cNvPr id="219" name="TextBox 218"/>
                <p:cNvSpPr txBox="1"/>
                <p:nvPr/>
              </p:nvSpPr>
              <p:spPr>
                <a:xfrm rot="10800000" flipH="1" flipV="1">
                  <a:off x="2196170" y="805666"/>
                  <a:ext cx="216025" cy="3979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/>
                  <a:r>
                    <a:rPr lang="en-US" sz="1100" b="1" dirty="0">
                      <a:latin typeface="Comic Sans MS" pitchFamily="66" charset="0"/>
                    </a:rPr>
                    <a:t>0</a:t>
                  </a:r>
                  <a:endParaRPr lang="en-GB" sz="1100" b="1" dirty="0">
                    <a:latin typeface="Comic Sans MS" pitchFamily="66" charset="0"/>
                  </a:endParaRPr>
                </a:p>
              </p:txBody>
            </p:sp>
            <p:sp>
              <p:nvSpPr>
                <p:cNvPr id="220" name="TextBox 219"/>
                <p:cNvSpPr txBox="1"/>
                <p:nvPr/>
              </p:nvSpPr>
              <p:spPr>
                <a:xfrm flipH="1" flipV="1">
                  <a:off x="5727571" y="780273"/>
                  <a:ext cx="288032" cy="3979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/>
                  <a:endParaRPr lang="en-GB" sz="1100" b="1" dirty="0">
                    <a:latin typeface="Comic Sans MS" pitchFamily="66" charset="0"/>
                  </a:endParaRPr>
                </a:p>
              </p:txBody>
            </p:sp>
            <p:sp>
              <p:nvSpPr>
                <p:cNvPr id="221" name="TextBox 220"/>
                <p:cNvSpPr txBox="1"/>
                <p:nvPr/>
              </p:nvSpPr>
              <p:spPr>
                <a:xfrm flipH="1" flipV="1">
                  <a:off x="6510211" y="1864896"/>
                  <a:ext cx="288032" cy="3979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/>
                  <a:endParaRPr lang="en-GB" sz="1100" b="1" dirty="0">
                    <a:latin typeface="Comic Sans MS" pitchFamily="66" charset="0"/>
                  </a:endParaRPr>
                </a:p>
              </p:txBody>
            </p:sp>
          </p:grpSp>
        </p:grpSp>
        <p:grpSp>
          <p:nvGrpSpPr>
            <p:cNvPr id="212" name="Group 211"/>
            <p:cNvGrpSpPr/>
            <p:nvPr/>
          </p:nvGrpSpPr>
          <p:grpSpPr>
            <a:xfrm>
              <a:off x="1387383" y="1540788"/>
              <a:ext cx="1353555" cy="350748"/>
              <a:chOff x="1384980" y="1540788"/>
              <a:chExt cx="1353555" cy="350748"/>
            </a:xfrm>
          </p:grpSpPr>
          <p:sp>
            <p:nvSpPr>
              <p:cNvPr id="213" name="Rectangle 212"/>
              <p:cNvSpPr/>
              <p:nvPr/>
            </p:nvSpPr>
            <p:spPr>
              <a:xfrm>
                <a:off x="2220444" y="1594262"/>
                <a:ext cx="51809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:r>
                  <a:rPr lang="en-US" sz="1100" dirty="0" smtClean="0">
                    <a:latin typeface="Comic Sans MS" pitchFamily="66" charset="0"/>
                  </a:rPr>
                  <a:t>2</a:t>
                </a:r>
                <a:r>
                  <a:rPr lang="el-GR" sz="1100" dirty="0" smtClean="0">
                    <a:latin typeface="Comic Sans MS" pitchFamily="66" charset="0"/>
                  </a:rPr>
                  <a:t>π</a:t>
                </a:r>
                <a:r>
                  <a:rPr lang="en-US" sz="1100" dirty="0" smtClean="0">
                    <a:latin typeface="Comic Sans MS" pitchFamily="66" charset="0"/>
                  </a:rPr>
                  <a:t>/3</a:t>
                </a:r>
                <a:endParaRPr lang="en-GB" sz="1100" dirty="0">
                  <a:latin typeface="Comic Sans MS" pitchFamily="66" charset="0"/>
                </a:endParaRPr>
              </a:p>
            </p:txBody>
          </p:sp>
          <p:sp>
            <p:nvSpPr>
              <p:cNvPr id="214" name="Rectangle 213"/>
              <p:cNvSpPr/>
              <p:nvPr/>
            </p:nvSpPr>
            <p:spPr>
              <a:xfrm>
                <a:off x="1384980" y="1592665"/>
                <a:ext cx="51809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:r>
                  <a:rPr lang="en-US" sz="1100" dirty="0" smtClean="0">
                    <a:latin typeface="Comic Sans MS" pitchFamily="66" charset="0"/>
                  </a:rPr>
                  <a:t>2</a:t>
                </a:r>
                <a:r>
                  <a:rPr lang="el-GR" sz="1100" dirty="0" smtClean="0">
                    <a:latin typeface="Comic Sans MS" pitchFamily="66" charset="0"/>
                  </a:rPr>
                  <a:t>π</a:t>
                </a:r>
                <a:r>
                  <a:rPr lang="en-US" sz="1100" dirty="0" smtClean="0">
                    <a:latin typeface="Comic Sans MS" pitchFamily="66" charset="0"/>
                  </a:rPr>
                  <a:t>/3</a:t>
                </a:r>
                <a:endParaRPr lang="en-GB" sz="1100" dirty="0">
                  <a:latin typeface="Comic Sans MS" pitchFamily="66" charset="0"/>
                </a:endParaRPr>
              </a:p>
            </p:txBody>
          </p:sp>
          <p:sp>
            <p:nvSpPr>
              <p:cNvPr id="215" name="Rectangle 214"/>
              <p:cNvSpPr/>
              <p:nvPr/>
            </p:nvSpPr>
            <p:spPr>
              <a:xfrm>
                <a:off x="2073554" y="1540788"/>
                <a:ext cx="26962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latin typeface="Comic Sans MS" pitchFamily="66" charset="0"/>
                  </a:rPr>
                  <a:t>-</a:t>
                </a:r>
                <a:endParaRPr lang="en-US" sz="1600" dirty="0"/>
              </a:p>
            </p:txBody>
          </p:sp>
          <p:sp>
            <p:nvSpPr>
              <p:cNvPr id="216" name="Rectangle 215"/>
              <p:cNvSpPr/>
              <p:nvPr/>
            </p:nvSpPr>
            <p:spPr>
              <a:xfrm>
                <a:off x="1771308" y="1552982"/>
                <a:ext cx="28405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smtClean="0">
                    <a:latin typeface="Comic Sans MS" pitchFamily="66" charset="0"/>
                  </a:rPr>
                  <a:t>+</a:t>
                </a:r>
                <a:endParaRPr lang="en-US" sz="1600" dirty="0"/>
              </a:p>
            </p:txBody>
          </p:sp>
        </p:grpSp>
      </p:grpSp>
      <p:sp>
        <p:nvSpPr>
          <p:cNvPr id="105" name="Right Arrow 104"/>
          <p:cNvSpPr/>
          <p:nvPr/>
        </p:nvSpPr>
        <p:spPr>
          <a:xfrm>
            <a:off x="6948264" y="5377804"/>
            <a:ext cx="309770" cy="211436"/>
          </a:xfrm>
          <a:prstGeom prst="rightArrow">
            <a:avLst>
              <a:gd name="adj1" fmla="val 1675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6" name="Picture 105" descr="ff_frust.bmp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342" t="26117" r="23170" b="28382"/>
          <a:stretch>
            <a:fillRect/>
          </a:stretch>
        </p:blipFill>
        <p:spPr>
          <a:xfrm rot="5400000">
            <a:off x="7332549" y="4723476"/>
            <a:ext cx="1705615" cy="1610089"/>
          </a:xfrm>
          <a:prstGeom prst="rect">
            <a:avLst/>
          </a:prstGeom>
        </p:spPr>
      </p:pic>
      <p:sp>
        <p:nvSpPr>
          <p:cNvPr id="107" name="TextBox 106"/>
          <p:cNvSpPr txBox="1"/>
          <p:nvPr/>
        </p:nvSpPr>
        <p:spPr>
          <a:xfrm>
            <a:off x="7242373" y="3762037"/>
            <a:ext cx="1885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400" dirty="0" smtClean="0">
                <a:solidFill>
                  <a:srgbClr val="FF0000"/>
                </a:solidFill>
              </a:rPr>
              <a:t>NNN coupling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6520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Quasi crystals and random arrays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D1BED-DBFB-4EDF-AA13-EBF8276D2D9E}" type="slidenum">
              <a:rPr lang="en-US" smtClean="0"/>
              <a:t>14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496" y="6413266"/>
            <a:ext cx="3512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 smtClean="0"/>
              <a:t>C. </a:t>
            </a:r>
            <a:r>
              <a:rPr lang="en-US" sz="2000" dirty="0" err="1" smtClean="0"/>
              <a:t>Tradensky</a:t>
            </a:r>
            <a:r>
              <a:rPr lang="en-US" sz="2000" dirty="0" smtClean="0"/>
              <a:t> et. al., unpublished</a:t>
            </a:r>
            <a:endParaRPr lang="en-US" sz="2000" dirty="0"/>
          </a:p>
        </p:txBody>
      </p:sp>
      <p:pic>
        <p:nvPicPr>
          <p:cNvPr id="15" name="Picture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31630"/>
            <a:ext cx="2359497" cy="217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110710"/>
            <a:ext cx="2359497" cy="217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93682"/>
            <a:ext cx="2359497" cy="217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080" y="1612350"/>
            <a:ext cx="2359497" cy="217769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4768652" y="961564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Far  Field</a:t>
            </a:r>
            <a:endParaRPr lang="he-IL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79712" y="945389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Near  Field</a:t>
            </a:r>
            <a:endParaRPr lang="he-IL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08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7849" y="0"/>
            <a:ext cx="9144000" cy="83671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 smtClean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“Hard” problems have complex landscape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716262"/>
            <a:ext cx="3421751" cy="4057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111" y="1700808"/>
            <a:ext cx="3816337" cy="40578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6381328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V. Pal et. al., PRL 119, 1013902 (2017)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18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6" y="2335684"/>
            <a:ext cx="2520280" cy="261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7849" y="0"/>
            <a:ext cx="9144000" cy="83671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Avoid local minima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6381328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V. Pal et. al., PRL 119, 1013902 (2017)</a:t>
            </a:r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3275856" y="1340768"/>
            <a:ext cx="5184576" cy="4488140"/>
            <a:chOff x="3275856" y="1340768"/>
            <a:chExt cx="5184576" cy="44881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5856" y="1340768"/>
              <a:ext cx="5184576" cy="448814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6176" y="4149080"/>
              <a:ext cx="1759074" cy="57007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139952" y="2269707"/>
              <a:ext cx="2520280" cy="11592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2613" y="1844824"/>
              <a:ext cx="2193603" cy="3019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511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-36512" y="0"/>
            <a:ext cx="9217024" cy="98072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200" dirty="0" smtClean="0">
                <a:solidFill>
                  <a:srgbClr val="0070C0"/>
                </a:solidFill>
                <a:latin typeface="Comic Sans MS" pitchFamily="66" charset="0"/>
              </a:rPr>
              <a:t>Kibble-Zurek mechanism</a:t>
            </a:r>
            <a:endParaRPr lang="en-US" sz="32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9512" y="6381328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V. Pal et. al., PRL 119, 1013902 (2017)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92" y="874252"/>
            <a:ext cx="3809644" cy="40650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699792" y="2708920"/>
            <a:ext cx="6192688" cy="3672408"/>
            <a:chOff x="1187624" y="1497169"/>
            <a:chExt cx="6117798" cy="3065441"/>
          </a:xfrm>
        </p:grpSpPr>
        <p:grpSp>
          <p:nvGrpSpPr>
            <p:cNvPr id="16" name="Group 15"/>
            <p:cNvGrpSpPr/>
            <p:nvPr/>
          </p:nvGrpSpPr>
          <p:grpSpPr>
            <a:xfrm>
              <a:off x="1187624" y="1497169"/>
              <a:ext cx="6084168" cy="2616379"/>
              <a:chOff x="0" y="2778720"/>
              <a:chExt cx="6084168" cy="2616379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2778720"/>
                <a:ext cx="6084168" cy="2616379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49373" y="2996952"/>
                <a:ext cx="2034728" cy="589405"/>
              </a:xfrm>
              <a:prstGeom prst="rect">
                <a:avLst/>
              </a:prstGeom>
            </p:spPr>
          </p:pic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87624" y="4038932"/>
              <a:ext cx="6117798" cy="5236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117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34082"/>
          </a:xfrm>
        </p:spPr>
        <p:txBody>
          <a:bodyPr>
            <a:noAutofit/>
          </a:bodyPr>
          <a:lstStyle/>
          <a:p>
            <a:pPr rtl="0"/>
            <a: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  <a:t>Adding disorder</a:t>
            </a:r>
            <a:endParaRPr lang="en-US" sz="36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24900" y="1988840"/>
            <a:ext cx="15716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 smtClean="0">
                <a:latin typeface="Comic Sans MS" pitchFamily="66" charset="0"/>
              </a:rPr>
              <a:t>Mirror</a:t>
            </a:r>
            <a:endParaRPr lang="he-IL" sz="2400" dirty="0">
              <a:latin typeface="Comic Sans MS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022420" y="2214554"/>
            <a:ext cx="1285884" cy="1357322"/>
          </a:xfrm>
          <a:prstGeom prst="ellipse">
            <a:avLst/>
          </a:prstGeom>
          <a:solidFill>
            <a:schemeClr val="accent2">
              <a:lumMod val="60000"/>
              <a:lumOff val="40000"/>
              <a:alpha val="52000"/>
            </a:schemeClr>
          </a:solidFill>
          <a:ln>
            <a:noFill/>
          </a:ln>
          <a:scene3d>
            <a:camera prst="orthographicFront">
              <a:rot lat="0" lon="6600000" rev="0"/>
            </a:camera>
            <a:lightRig rig="threePt" dir="t"/>
          </a:scene3d>
          <a:sp3d extrusionH="958850">
            <a:bevelT w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7" name="Rectangle 6"/>
          <p:cNvSpPr/>
          <p:nvPr/>
        </p:nvSpPr>
        <p:spPr>
          <a:xfrm>
            <a:off x="6350610" y="2617748"/>
            <a:ext cx="1173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GAIN</a:t>
            </a:r>
            <a:endParaRPr lang="he-IL" sz="2800" dirty="0"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03648" y="1844824"/>
            <a:ext cx="1162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Mask </a:t>
            </a:r>
            <a:endParaRPr lang="he-IL" sz="2800" dirty="0">
              <a:latin typeface="Comic Sans MS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205996" y="2214554"/>
            <a:ext cx="1285884" cy="1357322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scene3d>
            <a:camera prst="orthographicFront">
              <a:rot lat="0" lon="6600000" rev="0"/>
            </a:camera>
            <a:lightRig rig="threePt" dir="t"/>
          </a:scene3d>
          <a:sp3d prstMaterial="flat">
            <a:bevelT w="82550" prst="angle"/>
            <a:bevelB w="914400" h="133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860032" y="3787778"/>
            <a:ext cx="108012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225323" y="3778407"/>
            <a:ext cx="4748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f</a:t>
            </a:r>
            <a:r>
              <a:rPr lang="en-US" sz="2800" baseline="-25000" dirty="0" smtClean="0">
                <a:latin typeface="Comic Sans MS" pitchFamily="66" charset="0"/>
              </a:rPr>
              <a:t>1</a:t>
            </a:r>
            <a:endParaRPr lang="he-IL" sz="2800" dirty="0">
              <a:latin typeface="Comic Sans MS" pitchFamily="66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987824" y="3787778"/>
            <a:ext cx="180020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538438" y="3786190"/>
            <a:ext cx="5132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f</a:t>
            </a:r>
            <a:r>
              <a:rPr lang="en-US" sz="2800" baseline="-25000" dirty="0" smtClean="0">
                <a:latin typeface="Comic Sans MS" pitchFamily="66" charset="0"/>
              </a:rPr>
              <a:t>2</a:t>
            </a:r>
            <a:endParaRPr lang="he-IL" sz="2800" dirty="0">
              <a:latin typeface="Comic Sans MS" pitchFamily="66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59851" y="3786190"/>
            <a:ext cx="1726199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835696" y="1250757"/>
            <a:ext cx="21928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Lens </a:t>
            </a:r>
          </a:p>
          <a:p>
            <a:pPr algn="ctr" rtl="0"/>
            <a:r>
              <a:rPr lang="en-US" sz="2800" dirty="0" smtClean="0">
                <a:latin typeface="Comic Sans MS" pitchFamily="66" charset="0"/>
              </a:rPr>
              <a:t>(f</a:t>
            </a:r>
            <a:r>
              <a:rPr lang="en-US" sz="2800" baseline="-25000" dirty="0" smtClean="0">
                <a:latin typeface="Comic Sans MS" pitchFamily="66" charset="0"/>
              </a:rPr>
              <a:t>2</a:t>
            </a:r>
            <a:r>
              <a:rPr lang="en-US" sz="2800" dirty="0" smtClean="0">
                <a:latin typeface="Comic Sans MS" pitchFamily="66" charset="0"/>
              </a:rPr>
              <a:t>) </a:t>
            </a:r>
            <a:endParaRPr lang="he-IL" sz="2800" dirty="0">
              <a:latin typeface="Comic Sans MS" pitchFamily="66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5446356" y="2215694"/>
            <a:ext cx="1285884" cy="1357322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scene3d>
            <a:camera prst="orthographicFront">
              <a:rot lat="0" lon="6600000" rev="0"/>
            </a:camera>
            <a:lightRig rig="threePt" dir="t"/>
          </a:scene3d>
          <a:sp3d prstMaterial="flat">
            <a:bevelT w="82550" prst="angle"/>
            <a:bevelB w="914400" h="133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7" name="Rectangle 36"/>
          <p:cNvSpPr/>
          <p:nvPr/>
        </p:nvSpPr>
        <p:spPr>
          <a:xfrm>
            <a:off x="5004048" y="1268760"/>
            <a:ext cx="21928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Lens </a:t>
            </a:r>
          </a:p>
          <a:p>
            <a:pPr algn="ctr" rtl="0"/>
            <a:r>
              <a:rPr lang="en-US" sz="2800" dirty="0" smtClean="0">
                <a:latin typeface="Comic Sans MS" pitchFamily="66" charset="0"/>
              </a:rPr>
              <a:t>(f</a:t>
            </a:r>
            <a:r>
              <a:rPr lang="en-US" sz="2800" baseline="-25000" dirty="0" smtClean="0">
                <a:latin typeface="Comic Sans MS" pitchFamily="66" charset="0"/>
              </a:rPr>
              <a:t>1</a:t>
            </a:r>
            <a:r>
              <a:rPr lang="en-US" sz="2800" dirty="0" smtClean="0">
                <a:latin typeface="Comic Sans MS" pitchFamily="66" charset="0"/>
              </a:rPr>
              <a:t>) </a:t>
            </a:r>
            <a:endParaRPr lang="he-IL" sz="2800" dirty="0">
              <a:latin typeface="Comic Sans MS" pitchFamily="66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7308304" y="2214554"/>
            <a:ext cx="1285884" cy="1357322"/>
          </a:xfrm>
          <a:prstGeom prst="ellipse">
            <a:avLst/>
          </a:prstGeom>
          <a:solidFill>
            <a:schemeClr val="accent6"/>
          </a:solidFill>
          <a:ln>
            <a:noFill/>
          </a:ln>
          <a:scene3d>
            <a:camera prst="orthographicFront">
              <a:rot lat="0" lon="17400000" rev="0"/>
            </a:camera>
            <a:lightRig rig="threePt" dir="t"/>
          </a:scene3d>
          <a:sp3d prstMaterial="clear">
            <a:bevelT w="0"/>
            <a:bevelB w="3175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0" name="Rectangle 49"/>
          <p:cNvSpPr/>
          <p:nvPr/>
        </p:nvSpPr>
        <p:spPr>
          <a:xfrm>
            <a:off x="3575928" y="3769876"/>
            <a:ext cx="5132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f</a:t>
            </a:r>
            <a:r>
              <a:rPr lang="en-US" sz="2800" baseline="-25000" dirty="0" smtClean="0">
                <a:latin typeface="Comic Sans MS" pitchFamily="66" charset="0"/>
              </a:rPr>
              <a:t>2</a:t>
            </a:r>
            <a:endParaRPr lang="he-IL" sz="2800" dirty="0">
              <a:latin typeface="Comic Sans MS" pitchFamily="66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6300192" y="3789040"/>
            <a:ext cx="1296144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6761486" y="3789040"/>
            <a:ext cx="4748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f</a:t>
            </a:r>
            <a:r>
              <a:rPr lang="en-US" sz="2800" baseline="-25000" dirty="0" smtClean="0">
                <a:latin typeface="Comic Sans MS" pitchFamily="66" charset="0"/>
              </a:rPr>
              <a:t>1</a:t>
            </a:r>
            <a:endParaRPr lang="he-IL" sz="2800" dirty="0">
              <a:latin typeface="Comic Sans MS" pitchFamily="66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108520" y="908720"/>
            <a:ext cx="194421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en-US" sz="2400" dirty="0" smtClean="0">
                <a:latin typeface="Comic Sans MS" pitchFamily="66" charset="0"/>
              </a:rPr>
              <a:t>patial 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L</a:t>
            </a:r>
            <a:r>
              <a:rPr lang="en-US" sz="2400" dirty="0" smtClean="0">
                <a:latin typeface="Comic Sans MS" pitchFamily="66" charset="0"/>
              </a:rPr>
              <a:t>ight </a:t>
            </a:r>
          </a:p>
          <a:p>
            <a:pPr algn="ctr" rtl="0"/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M</a:t>
            </a:r>
            <a:r>
              <a:rPr lang="en-US" sz="2400" dirty="0" smtClean="0">
                <a:latin typeface="Comic Sans MS" pitchFamily="66" charset="0"/>
              </a:rPr>
              <a:t>odulator</a:t>
            </a:r>
            <a:endParaRPr lang="he-IL" sz="2400" dirty="0">
              <a:latin typeface="Comic Sans MS" pitchFamily="66" charset="0"/>
            </a:endParaRPr>
          </a:p>
        </p:txBody>
      </p:sp>
      <p:grpSp>
        <p:nvGrpSpPr>
          <p:cNvPr id="3" name="Group 120"/>
          <p:cNvGrpSpPr/>
          <p:nvPr/>
        </p:nvGrpSpPr>
        <p:grpSpPr>
          <a:xfrm>
            <a:off x="179512" y="2209907"/>
            <a:ext cx="1296144" cy="1357322"/>
            <a:chOff x="3779912" y="980728"/>
            <a:chExt cx="1296144" cy="1357322"/>
          </a:xfrm>
          <a:scene3d>
            <a:camera prst="orthographicFront">
              <a:rot lat="0" lon="17400000" rev="0"/>
            </a:camera>
            <a:lightRig rig="threePt" dir="t"/>
          </a:scene3d>
        </p:grpSpPr>
        <p:sp>
          <p:nvSpPr>
            <p:cNvPr id="35" name="Oval 34"/>
            <p:cNvSpPr/>
            <p:nvPr/>
          </p:nvSpPr>
          <p:spPr>
            <a:xfrm>
              <a:off x="3779912" y="980728"/>
              <a:ext cx="1285884" cy="135732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sp3d prstMaterial="matte">
              <a:bevelT w="0"/>
              <a:bevelB w="317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cxnSp>
          <p:nvCxnSpPr>
            <p:cNvPr id="59" name="Straight Connector 58"/>
            <p:cNvCxnSpPr>
              <a:stCxn id="35" idx="0"/>
              <a:endCxn id="35" idx="4"/>
            </p:cNvCxnSpPr>
            <p:nvPr/>
          </p:nvCxnSpPr>
          <p:spPr>
            <a:xfrm>
              <a:off x="4422854" y="980728"/>
              <a:ext cx="0" cy="1357322"/>
            </a:xfrm>
            <a:prstGeom prst="line">
              <a:avLst/>
            </a:prstGeom>
            <a:ln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35" idx="7"/>
              <a:endCxn id="35" idx="5"/>
            </p:cNvCxnSpPr>
            <p:nvPr/>
          </p:nvCxnSpPr>
          <p:spPr>
            <a:xfrm>
              <a:off x="4877483" y="1179503"/>
              <a:ext cx="0" cy="9597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35" idx="1"/>
              <a:endCxn id="35" idx="3"/>
            </p:cNvCxnSpPr>
            <p:nvPr/>
          </p:nvCxnSpPr>
          <p:spPr>
            <a:xfrm>
              <a:off x="3968225" y="1179503"/>
              <a:ext cx="0" cy="959772"/>
            </a:xfrm>
            <a:prstGeom prst="line">
              <a:avLst/>
            </a:prstGeom>
            <a:ln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35" idx="6"/>
              <a:endCxn id="35" idx="2"/>
            </p:cNvCxnSpPr>
            <p:nvPr/>
          </p:nvCxnSpPr>
          <p:spPr>
            <a:xfrm flipH="1">
              <a:off x="3779912" y="1659389"/>
              <a:ext cx="12858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stCxn id="35" idx="5"/>
              <a:endCxn id="35" idx="3"/>
            </p:cNvCxnSpPr>
            <p:nvPr/>
          </p:nvCxnSpPr>
          <p:spPr>
            <a:xfrm flipH="1">
              <a:off x="3968225" y="2139275"/>
              <a:ext cx="90925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35" idx="7"/>
              <a:endCxn id="35" idx="1"/>
            </p:cNvCxnSpPr>
            <p:nvPr/>
          </p:nvCxnSpPr>
          <p:spPr>
            <a:xfrm flipH="1">
              <a:off x="3968225" y="1179503"/>
              <a:ext cx="90925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3804716" y="1790523"/>
              <a:ext cx="122059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H="1">
              <a:off x="3794083" y="1546159"/>
              <a:ext cx="12819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>
              <a:off x="3872052" y="1290026"/>
              <a:ext cx="10599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>
              <a:off x="3881396" y="2018316"/>
              <a:ext cx="10599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V="1">
              <a:off x="4542524" y="980728"/>
              <a:ext cx="0" cy="13493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V="1">
              <a:off x="4294601" y="980728"/>
              <a:ext cx="0" cy="1349308"/>
            </a:xfrm>
            <a:prstGeom prst="line">
              <a:avLst/>
            </a:prstGeom>
            <a:ln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V="1">
              <a:off x="4067944" y="1101229"/>
              <a:ext cx="0" cy="1103635"/>
            </a:xfrm>
            <a:prstGeom prst="line">
              <a:avLst/>
            </a:prstGeom>
            <a:ln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V="1">
              <a:off x="4777391" y="1105901"/>
              <a:ext cx="0" cy="11036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4659957" y="1016165"/>
              <a:ext cx="0" cy="1260707"/>
            </a:xfrm>
            <a:prstGeom prst="line">
              <a:avLst/>
            </a:prstGeom>
            <a:ln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4181273" y="1042103"/>
              <a:ext cx="0" cy="1260707"/>
            </a:xfrm>
            <a:prstGeom prst="line">
              <a:avLst/>
            </a:prstGeom>
            <a:ln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H="1">
              <a:off x="3841287" y="1434043"/>
              <a:ext cx="1175905" cy="0"/>
            </a:xfrm>
            <a:prstGeom prst="line">
              <a:avLst/>
            </a:prstGeom>
            <a:ln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H="1">
              <a:off x="3820021" y="1895566"/>
              <a:ext cx="1175905" cy="0"/>
            </a:xfrm>
            <a:prstGeom prst="line">
              <a:avLst/>
            </a:prstGeom>
            <a:ln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5"/>
          <p:cNvGrpSpPr>
            <a:grpSpLocks/>
          </p:cNvGrpSpPr>
          <p:nvPr/>
        </p:nvGrpSpPr>
        <p:grpSpPr>
          <a:xfrm>
            <a:off x="107504" y="2060848"/>
            <a:ext cx="2063342" cy="1670088"/>
            <a:chOff x="3000364" y="1785926"/>
            <a:chExt cx="1214446" cy="1143008"/>
          </a:xfrm>
          <a:scene3d>
            <a:camera prst="isometricOffAxis2Right">
              <a:rot lat="0" lon="16800000" rev="0"/>
            </a:camera>
            <a:lightRig rig="threePt" dir="t"/>
          </a:scene3d>
        </p:grpSpPr>
        <p:sp>
          <p:nvSpPr>
            <p:cNvPr id="39" name="Oval 26"/>
            <p:cNvSpPr/>
            <p:nvPr/>
          </p:nvSpPr>
          <p:spPr>
            <a:xfrm>
              <a:off x="3000364" y="1785926"/>
              <a:ext cx="1214446" cy="1143008"/>
            </a:xfrm>
            <a:prstGeom prst="ellipse">
              <a:avLst/>
            </a:prstGeom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0" name="Oval 39"/>
            <p:cNvSpPr/>
            <p:nvPr/>
          </p:nvSpPr>
          <p:spPr>
            <a:xfrm>
              <a:off x="3286116" y="1928802"/>
              <a:ext cx="214314" cy="214314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1" name="Oval 40"/>
            <p:cNvSpPr/>
            <p:nvPr/>
          </p:nvSpPr>
          <p:spPr>
            <a:xfrm>
              <a:off x="3619556" y="1916927"/>
              <a:ext cx="214314" cy="214314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2" name="Oval 41"/>
            <p:cNvSpPr/>
            <p:nvPr/>
          </p:nvSpPr>
          <p:spPr>
            <a:xfrm>
              <a:off x="3214678" y="2500306"/>
              <a:ext cx="214314" cy="214314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3" name="Oval 42"/>
            <p:cNvSpPr/>
            <p:nvPr/>
          </p:nvSpPr>
          <p:spPr>
            <a:xfrm>
              <a:off x="3809932" y="2452806"/>
              <a:ext cx="214314" cy="214314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4" name="Oval 43"/>
            <p:cNvSpPr/>
            <p:nvPr/>
          </p:nvSpPr>
          <p:spPr>
            <a:xfrm>
              <a:off x="3500430" y="2206400"/>
              <a:ext cx="214314" cy="214314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5" name="Oval 44"/>
            <p:cNvSpPr/>
            <p:nvPr/>
          </p:nvSpPr>
          <p:spPr>
            <a:xfrm>
              <a:off x="3881370" y="2164353"/>
              <a:ext cx="214314" cy="214314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6" name="Oval 45"/>
            <p:cNvSpPr/>
            <p:nvPr/>
          </p:nvSpPr>
          <p:spPr>
            <a:xfrm>
              <a:off x="3126509" y="2214554"/>
              <a:ext cx="214314" cy="214314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7" name="Oval 46"/>
            <p:cNvSpPr/>
            <p:nvPr/>
          </p:nvSpPr>
          <p:spPr>
            <a:xfrm>
              <a:off x="3512305" y="2583807"/>
              <a:ext cx="214314" cy="214314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23322" y="6177498"/>
            <a:ext cx="1784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 smtClean="0"/>
              <a:t>E. Ronen et. al.</a:t>
            </a:r>
          </a:p>
          <a:p>
            <a:pPr algn="l" rtl="0"/>
            <a:r>
              <a:rPr lang="en-US" sz="2000" dirty="0" smtClean="0"/>
              <a:t>unpublished</a:t>
            </a:r>
            <a:endParaRPr lang="en-US" sz="2000" dirty="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2090192" y="4869160"/>
          <a:ext cx="5218112" cy="117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38" name="משוואה" r:id="rId4" imgW="1562040" imgH="330120" progId="Equation.3">
                  <p:embed/>
                </p:oleObj>
              </mc:Choice>
              <mc:Fallback>
                <p:oleObj name="משוואה" r:id="rId4" imgW="156204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192" y="4869160"/>
                        <a:ext cx="5218112" cy="11763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2602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34082"/>
          </a:xfrm>
        </p:spPr>
        <p:txBody>
          <a:bodyPr>
            <a:noAutofit/>
          </a:bodyPr>
          <a:lstStyle/>
          <a:p>
            <a:pPr rtl="0"/>
            <a: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  <a:t>Adding disorder</a:t>
            </a:r>
            <a:endParaRPr lang="en-US" sz="36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24900" y="1988840"/>
            <a:ext cx="15716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 smtClean="0">
                <a:latin typeface="Comic Sans MS" pitchFamily="66" charset="0"/>
              </a:rPr>
              <a:t>Mirror</a:t>
            </a:r>
            <a:endParaRPr lang="he-IL" sz="2400" dirty="0">
              <a:latin typeface="Comic Sans MS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022420" y="2214554"/>
            <a:ext cx="1285884" cy="1357322"/>
          </a:xfrm>
          <a:prstGeom prst="ellipse">
            <a:avLst/>
          </a:prstGeom>
          <a:solidFill>
            <a:schemeClr val="accent2">
              <a:lumMod val="60000"/>
              <a:lumOff val="40000"/>
              <a:alpha val="52000"/>
            </a:schemeClr>
          </a:solidFill>
          <a:ln>
            <a:noFill/>
          </a:ln>
          <a:scene3d>
            <a:camera prst="orthographicFront">
              <a:rot lat="0" lon="6600000" rev="0"/>
            </a:camera>
            <a:lightRig rig="threePt" dir="t"/>
          </a:scene3d>
          <a:sp3d extrusionH="958850">
            <a:bevelT w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7" name="Rectangle 6"/>
          <p:cNvSpPr/>
          <p:nvPr/>
        </p:nvSpPr>
        <p:spPr>
          <a:xfrm>
            <a:off x="6350610" y="2617748"/>
            <a:ext cx="1173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GAIN</a:t>
            </a:r>
            <a:endParaRPr lang="he-IL" sz="2800" dirty="0"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03648" y="1844824"/>
            <a:ext cx="1162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Mask </a:t>
            </a:r>
            <a:endParaRPr lang="he-IL" sz="2800" dirty="0">
              <a:latin typeface="Comic Sans MS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205996" y="2214554"/>
            <a:ext cx="1285884" cy="1357322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scene3d>
            <a:camera prst="orthographicFront">
              <a:rot lat="0" lon="6600000" rev="0"/>
            </a:camera>
            <a:lightRig rig="threePt" dir="t"/>
          </a:scene3d>
          <a:sp3d prstMaterial="flat">
            <a:bevelT w="82550" prst="angle"/>
            <a:bevelB w="914400" h="133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860032" y="3787778"/>
            <a:ext cx="108012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225323" y="3778407"/>
            <a:ext cx="4748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f</a:t>
            </a:r>
            <a:r>
              <a:rPr lang="en-US" sz="2800" baseline="-25000" dirty="0" smtClean="0">
                <a:latin typeface="Comic Sans MS" pitchFamily="66" charset="0"/>
              </a:rPr>
              <a:t>1</a:t>
            </a:r>
            <a:endParaRPr lang="he-IL" sz="2800" dirty="0">
              <a:latin typeface="Comic Sans MS" pitchFamily="66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987824" y="3787778"/>
            <a:ext cx="180020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538438" y="3786190"/>
            <a:ext cx="5132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f</a:t>
            </a:r>
            <a:r>
              <a:rPr lang="en-US" sz="2800" baseline="-25000" dirty="0" smtClean="0">
                <a:latin typeface="Comic Sans MS" pitchFamily="66" charset="0"/>
              </a:rPr>
              <a:t>2</a:t>
            </a:r>
            <a:endParaRPr lang="he-IL" sz="2800" dirty="0">
              <a:latin typeface="Comic Sans MS" pitchFamily="66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59851" y="3786190"/>
            <a:ext cx="1726199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835696" y="1250757"/>
            <a:ext cx="21928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Lens </a:t>
            </a:r>
          </a:p>
          <a:p>
            <a:pPr algn="ctr" rtl="0"/>
            <a:r>
              <a:rPr lang="en-US" sz="2800" dirty="0" smtClean="0">
                <a:latin typeface="Comic Sans MS" pitchFamily="66" charset="0"/>
              </a:rPr>
              <a:t>(f</a:t>
            </a:r>
            <a:r>
              <a:rPr lang="en-US" sz="2800" baseline="-25000" dirty="0" smtClean="0">
                <a:latin typeface="Comic Sans MS" pitchFamily="66" charset="0"/>
              </a:rPr>
              <a:t>2</a:t>
            </a:r>
            <a:r>
              <a:rPr lang="en-US" sz="2800" dirty="0" smtClean="0">
                <a:latin typeface="Comic Sans MS" pitchFamily="66" charset="0"/>
              </a:rPr>
              <a:t>) </a:t>
            </a:r>
            <a:endParaRPr lang="he-IL" sz="2800" dirty="0">
              <a:latin typeface="Comic Sans MS" pitchFamily="66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5446356" y="2215694"/>
            <a:ext cx="1285884" cy="1357322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scene3d>
            <a:camera prst="orthographicFront">
              <a:rot lat="0" lon="6600000" rev="0"/>
            </a:camera>
            <a:lightRig rig="threePt" dir="t"/>
          </a:scene3d>
          <a:sp3d prstMaterial="flat">
            <a:bevelT w="82550" prst="angle"/>
            <a:bevelB w="914400" h="133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7" name="Rectangle 36"/>
          <p:cNvSpPr/>
          <p:nvPr/>
        </p:nvSpPr>
        <p:spPr>
          <a:xfrm>
            <a:off x="5004048" y="1268760"/>
            <a:ext cx="21928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Lens </a:t>
            </a:r>
          </a:p>
          <a:p>
            <a:pPr algn="ctr" rtl="0"/>
            <a:r>
              <a:rPr lang="en-US" sz="2800" dirty="0" smtClean="0">
                <a:latin typeface="Comic Sans MS" pitchFamily="66" charset="0"/>
              </a:rPr>
              <a:t>(f</a:t>
            </a:r>
            <a:r>
              <a:rPr lang="en-US" sz="2800" baseline="-25000" dirty="0" smtClean="0">
                <a:latin typeface="Comic Sans MS" pitchFamily="66" charset="0"/>
              </a:rPr>
              <a:t>1</a:t>
            </a:r>
            <a:r>
              <a:rPr lang="en-US" sz="2800" dirty="0" smtClean="0">
                <a:latin typeface="Comic Sans MS" pitchFamily="66" charset="0"/>
              </a:rPr>
              <a:t>) </a:t>
            </a:r>
            <a:endParaRPr lang="he-IL" sz="2800" dirty="0">
              <a:latin typeface="Comic Sans MS" pitchFamily="66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7308304" y="2214554"/>
            <a:ext cx="1285884" cy="1357322"/>
          </a:xfrm>
          <a:prstGeom prst="ellipse">
            <a:avLst/>
          </a:prstGeom>
          <a:solidFill>
            <a:schemeClr val="accent6"/>
          </a:solidFill>
          <a:ln>
            <a:noFill/>
          </a:ln>
          <a:scene3d>
            <a:camera prst="orthographicFront">
              <a:rot lat="0" lon="17400000" rev="0"/>
            </a:camera>
            <a:lightRig rig="threePt" dir="t"/>
          </a:scene3d>
          <a:sp3d prstMaterial="clear">
            <a:bevelT w="0"/>
            <a:bevelB w="3175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0" name="Rectangle 49"/>
          <p:cNvSpPr/>
          <p:nvPr/>
        </p:nvSpPr>
        <p:spPr>
          <a:xfrm>
            <a:off x="3575928" y="3769876"/>
            <a:ext cx="5132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f</a:t>
            </a:r>
            <a:r>
              <a:rPr lang="en-US" sz="2800" baseline="-25000" dirty="0" smtClean="0">
                <a:latin typeface="Comic Sans MS" pitchFamily="66" charset="0"/>
              </a:rPr>
              <a:t>2</a:t>
            </a:r>
            <a:endParaRPr lang="he-IL" sz="2800" dirty="0">
              <a:latin typeface="Comic Sans MS" pitchFamily="66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6300192" y="3789040"/>
            <a:ext cx="1296144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6761486" y="3789040"/>
            <a:ext cx="4748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f</a:t>
            </a:r>
            <a:r>
              <a:rPr lang="en-US" sz="2800" baseline="-25000" dirty="0" smtClean="0">
                <a:latin typeface="Comic Sans MS" pitchFamily="66" charset="0"/>
              </a:rPr>
              <a:t>1</a:t>
            </a:r>
            <a:endParaRPr lang="he-IL" sz="2800" dirty="0">
              <a:latin typeface="Comic Sans MS" pitchFamily="66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108520" y="908720"/>
            <a:ext cx="194421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en-US" sz="2400" dirty="0" smtClean="0">
                <a:latin typeface="Comic Sans MS" pitchFamily="66" charset="0"/>
              </a:rPr>
              <a:t>patial 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L</a:t>
            </a:r>
            <a:r>
              <a:rPr lang="en-US" sz="2400" dirty="0" smtClean="0">
                <a:latin typeface="Comic Sans MS" pitchFamily="66" charset="0"/>
              </a:rPr>
              <a:t>ight </a:t>
            </a:r>
          </a:p>
          <a:p>
            <a:pPr algn="ctr" rtl="0"/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M</a:t>
            </a:r>
            <a:r>
              <a:rPr lang="en-US" sz="2400" dirty="0" smtClean="0">
                <a:latin typeface="Comic Sans MS" pitchFamily="66" charset="0"/>
              </a:rPr>
              <a:t>odulator</a:t>
            </a:r>
            <a:endParaRPr lang="he-IL" sz="2400" dirty="0">
              <a:latin typeface="Comic Sans MS" pitchFamily="66" charset="0"/>
            </a:endParaRPr>
          </a:p>
        </p:txBody>
      </p:sp>
      <p:grpSp>
        <p:nvGrpSpPr>
          <p:cNvPr id="3" name="Group 120"/>
          <p:cNvGrpSpPr/>
          <p:nvPr/>
        </p:nvGrpSpPr>
        <p:grpSpPr>
          <a:xfrm>
            <a:off x="179512" y="2209907"/>
            <a:ext cx="1296144" cy="1357322"/>
            <a:chOff x="3779912" y="980728"/>
            <a:chExt cx="1296144" cy="1357322"/>
          </a:xfrm>
          <a:scene3d>
            <a:camera prst="orthographicFront">
              <a:rot lat="0" lon="17400000" rev="0"/>
            </a:camera>
            <a:lightRig rig="threePt" dir="t"/>
          </a:scene3d>
        </p:grpSpPr>
        <p:sp>
          <p:nvSpPr>
            <p:cNvPr id="35" name="Oval 34"/>
            <p:cNvSpPr/>
            <p:nvPr/>
          </p:nvSpPr>
          <p:spPr>
            <a:xfrm>
              <a:off x="3779912" y="980728"/>
              <a:ext cx="1285884" cy="135732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sp3d prstMaterial="matte">
              <a:bevelT w="0"/>
              <a:bevelB w="317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cxnSp>
          <p:nvCxnSpPr>
            <p:cNvPr id="59" name="Straight Connector 58"/>
            <p:cNvCxnSpPr>
              <a:stCxn id="35" idx="0"/>
              <a:endCxn id="35" idx="4"/>
            </p:cNvCxnSpPr>
            <p:nvPr/>
          </p:nvCxnSpPr>
          <p:spPr>
            <a:xfrm>
              <a:off x="4422854" y="980728"/>
              <a:ext cx="0" cy="1357322"/>
            </a:xfrm>
            <a:prstGeom prst="line">
              <a:avLst/>
            </a:prstGeom>
            <a:ln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35" idx="7"/>
              <a:endCxn id="35" idx="5"/>
            </p:cNvCxnSpPr>
            <p:nvPr/>
          </p:nvCxnSpPr>
          <p:spPr>
            <a:xfrm>
              <a:off x="4877483" y="1179503"/>
              <a:ext cx="0" cy="9597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35" idx="1"/>
              <a:endCxn id="35" idx="3"/>
            </p:cNvCxnSpPr>
            <p:nvPr/>
          </p:nvCxnSpPr>
          <p:spPr>
            <a:xfrm>
              <a:off x="3968225" y="1179503"/>
              <a:ext cx="0" cy="959772"/>
            </a:xfrm>
            <a:prstGeom prst="line">
              <a:avLst/>
            </a:prstGeom>
            <a:ln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35" idx="6"/>
              <a:endCxn id="35" idx="2"/>
            </p:cNvCxnSpPr>
            <p:nvPr/>
          </p:nvCxnSpPr>
          <p:spPr>
            <a:xfrm flipH="1">
              <a:off x="3779912" y="1659389"/>
              <a:ext cx="12858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stCxn id="35" idx="5"/>
              <a:endCxn id="35" idx="3"/>
            </p:cNvCxnSpPr>
            <p:nvPr/>
          </p:nvCxnSpPr>
          <p:spPr>
            <a:xfrm flipH="1">
              <a:off x="3968225" y="2139275"/>
              <a:ext cx="90925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35" idx="7"/>
              <a:endCxn id="35" idx="1"/>
            </p:cNvCxnSpPr>
            <p:nvPr/>
          </p:nvCxnSpPr>
          <p:spPr>
            <a:xfrm flipH="1">
              <a:off x="3968225" y="1179503"/>
              <a:ext cx="90925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3804716" y="1790523"/>
              <a:ext cx="122059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H="1">
              <a:off x="3794083" y="1546159"/>
              <a:ext cx="12819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>
              <a:off x="3872052" y="1290026"/>
              <a:ext cx="10599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>
              <a:off x="3881396" y="2018316"/>
              <a:ext cx="10599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V="1">
              <a:off x="4542524" y="980728"/>
              <a:ext cx="0" cy="13493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V="1">
              <a:off x="4294601" y="980728"/>
              <a:ext cx="0" cy="1349308"/>
            </a:xfrm>
            <a:prstGeom prst="line">
              <a:avLst/>
            </a:prstGeom>
            <a:ln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V="1">
              <a:off x="4067944" y="1101229"/>
              <a:ext cx="0" cy="1103635"/>
            </a:xfrm>
            <a:prstGeom prst="line">
              <a:avLst/>
            </a:prstGeom>
            <a:ln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V="1">
              <a:off x="4777391" y="1105901"/>
              <a:ext cx="0" cy="11036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4659957" y="1016165"/>
              <a:ext cx="0" cy="1260707"/>
            </a:xfrm>
            <a:prstGeom prst="line">
              <a:avLst/>
            </a:prstGeom>
            <a:ln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4181273" y="1042103"/>
              <a:ext cx="0" cy="1260707"/>
            </a:xfrm>
            <a:prstGeom prst="line">
              <a:avLst/>
            </a:prstGeom>
            <a:ln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H="1">
              <a:off x="3841287" y="1434043"/>
              <a:ext cx="1175905" cy="0"/>
            </a:xfrm>
            <a:prstGeom prst="line">
              <a:avLst/>
            </a:prstGeom>
            <a:ln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H="1">
              <a:off x="3820021" y="1895566"/>
              <a:ext cx="1175905" cy="0"/>
            </a:xfrm>
            <a:prstGeom prst="line">
              <a:avLst/>
            </a:prstGeom>
            <a:ln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5"/>
          <p:cNvGrpSpPr>
            <a:grpSpLocks/>
          </p:cNvGrpSpPr>
          <p:nvPr/>
        </p:nvGrpSpPr>
        <p:grpSpPr>
          <a:xfrm>
            <a:off x="107504" y="2060848"/>
            <a:ext cx="2063342" cy="1670088"/>
            <a:chOff x="3000364" y="1785926"/>
            <a:chExt cx="1214446" cy="1143008"/>
          </a:xfrm>
          <a:scene3d>
            <a:camera prst="isometricOffAxis2Right">
              <a:rot lat="0" lon="16800000" rev="0"/>
            </a:camera>
            <a:lightRig rig="threePt" dir="t"/>
          </a:scene3d>
        </p:grpSpPr>
        <p:sp>
          <p:nvSpPr>
            <p:cNvPr id="39" name="Oval 26"/>
            <p:cNvSpPr/>
            <p:nvPr/>
          </p:nvSpPr>
          <p:spPr>
            <a:xfrm>
              <a:off x="3000364" y="1785926"/>
              <a:ext cx="1214446" cy="1143008"/>
            </a:xfrm>
            <a:prstGeom prst="ellipse">
              <a:avLst/>
            </a:prstGeom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0" name="Oval 39"/>
            <p:cNvSpPr/>
            <p:nvPr/>
          </p:nvSpPr>
          <p:spPr>
            <a:xfrm>
              <a:off x="3286116" y="1928802"/>
              <a:ext cx="214314" cy="214314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1" name="Oval 40"/>
            <p:cNvSpPr/>
            <p:nvPr/>
          </p:nvSpPr>
          <p:spPr>
            <a:xfrm>
              <a:off x="3619556" y="1916927"/>
              <a:ext cx="214314" cy="214314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2" name="Oval 41"/>
            <p:cNvSpPr/>
            <p:nvPr/>
          </p:nvSpPr>
          <p:spPr>
            <a:xfrm>
              <a:off x="3214678" y="2500306"/>
              <a:ext cx="214314" cy="214314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3" name="Oval 42"/>
            <p:cNvSpPr/>
            <p:nvPr/>
          </p:nvSpPr>
          <p:spPr>
            <a:xfrm>
              <a:off x="3809932" y="2452806"/>
              <a:ext cx="214314" cy="214314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4" name="Oval 43"/>
            <p:cNvSpPr/>
            <p:nvPr/>
          </p:nvSpPr>
          <p:spPr>
            <a:xfrm>
              <a:off x="3500430" y="2206400"/>
              <a:ext cx="214314" cy="214314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5" name="Oval 44"/>
            <p:cNvSpPr/>
            <p:nvPr/>
          </p:nvSpPr>
          <p:spPr>
            <a:xfrm>
              <a:off x="3881370" y="2164353"/>
              <a:ext cx="214314" cy="214314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6" name="Oval 45"/>
            <p:cNvSpPr/>
            <p:nvPr/>
          </p:nvSpPr>
          <p:spPr>
            <a:xfrm>
              <a:off x="3126509" y="2214554"/>
              <a:ext cx="214314" cy="214314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7" name="Oval 46"/>
            <p:cNvSpPr/>
            <p:nvPr/>
          </p:nvSpPr>
          <p:spPr>
            <a:xfrm>
              <a:off x="3512305" y="2583807"/>
              <a:ext cx="214314" cy="214314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23" name="Picture 13" descr="D:\Documents\weizmann data\23_05_11\ff1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</a:blip>
          <a:srcRect l="11575" t="7715" r="10294" b="11283"/>
          <a:stretch>
            <a:fillRect/>
          </a:stretch>
        </p:blipFill>
        <p:spPr bwMode="auto">
          <a:xfrm>
            <a:off x="1979712" y="4730513"/>
            <a:ext cx="2016224" cy="1568174"/>
          </a:xfrm>
          <a:prstGeom prst="rect">
            <a:avLst/>
          </a:prstGeom>
          <a:noFill/>
        </p:spPr>
      </p:pic>
      <p:grpSp>
        <p:nvGrpSpPr>
          <p:cNvPr id="16" name="Group 128"/>
          <p:cNvGrpSpPr/>
          <p:nvPr/>
        </p:nvGrpSpPr>
        <p:grpSpPr>
          <a:xfrm>
            <a:off x="1763688" y="4165493"/>
            <a:ext cx="2448272" cy="2584557"/>
            <a:chOff x="899592" y="4165493"/>
            <a:chExt cx="2448272" cy="2584557"/>
          </a:xfrm>
        </p:grpSpPr>
        <p:sp>
          <p:nvSpPr>
            <p:cNvPr id="125" name="Title 1"/>
            <p:cNvSpPr txBox="1">
              <a:spLocks/>
            </p:cNvSpPr>
            <p:nvPr/>
          </p:nvSpPr>
          <p:spPr>
            <a:xfrm>
              <a:off x="899592" y="4165493"/>
              <a:ext cx="2448272" cy="847683"/>
            </a:xfrm>
            <a:prstGeom prst="rect">
              <a:avLst/>
            </a:prstGeom>
          </p:spPr>
          <p:txBody>
            <a:bodyPr vert="horz" lIns="91440" tIns="45720" rIns="91440" bIns="45720" rtl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itchFamily="66" charset="0"/>
                  <a:ea typeface="+mj-ea"/>
                  <a:cs typeface="+mj-cs"/>
                </a:rPr>
                <a:t>Far</a:t>
              </a:r>
              <a:r>
                <a:rPr kumimoji="0" lang="en-US" b="0" i="0" u="none" strike="noStrike" kern="1200" cap="none" spc="0" normalizeH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itchFamily="66" charset="0"/>
                  <a:ea typeface="+mj-ea"/>
                  <a:cs typeface="+mj-cs"/>
                </a:rPr>
                <a:t> Field</a:t>
              </a:r>
            </a:p>
          </p:txBody>
        </p:sp>
        <p:graphicFrame>
          <p:nvGraphicFramePr>
            <p:cNvPr id="301061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1518121" y="6316663"/>
            <a:ext cx="1109663" cy="433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358" name="משוואה" r:id="rId5" imgW="647640" imgH="253800" progId="Equation.3">
                    <p:embed/>
                  </p:oleObj>
                </mc:Choice>
                <mc:Fallback>
                  <p:oleObj name="משוואה" r:id="rId5" imgW="64764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18121" y="6316663"/>
                          <a:ext cx="1109663" cy="4333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129"/>
          <p:cNvGrpSpPr/>
          <p:nvPr/>
        </p:nvGrpSpPr>
        <p:grpSpPr>
          <a:xfrm>
            <a:off x="4355976" y="4005064"/>
            <a:ext cx="4464496" cy="2880320"/>
            <a:chOff x="3059832" y="4005064"/>
            <a:chExt cx="4464496" cy="2880320"/>
          </a:xfrm>
        </p:grpSpPr>
        <p:pic>
          <p:nvPicPr>
            <p:cNvPr id="122" name="Picture 12" descr="D:\Documents\weizmann data\23_05_11\ff19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575" t="3568" r="10294" b="9181"/>
            <a:stretch>
              <a:fillRect/>
            </a:stretch>
          </p:blipFill>
          <p:spPr bwMode="auto">
            <a:xfrm>
              <a:off x="3091731" y="4671979"/>
              <a:ext cx="1944216" cy="1628800"/>
            </a:xfrm>
            <a:prstGeom prst="rect">
              <a:avLst/>
            </a:prstGeom>
            <a:noFill/>
          </p:spPr>
        </p:pic>
        <p:pic>
          <p:nvPicPr>
            <p:cNvPr id="124" name="Picture 11" descr="D:\Documents\weizmann data\23_05_11\ff27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 l="11575" t="5035" r="10294" b="10105"/>
            <a:stretch>
              <a:fillRect/>
            </a:stretch>
          </p:blipFill>
          <p:spPr bwMode="auto">
            <a:xfrm>
              <a:off x="5436096" y="4714511"/>
              <a:ext cx="1944216" cy="1584176"/>
            </a:xfrm>
            <a:prstGeom prst="rect">
              <a:avLst/>
            </a:prstGeom>
            <a:noFill/>
          </p:spPr>
        </p:pic>
        <p:sp>
          <p:nvSpPr>
            <p:cNvPr id="127" name="Title 1"/>
            <p:cNvSpPr txBox="1">
              <a:spLocks/>
            </p:cNvSpPr>
            <p:nvPr/>
          </p:nvSpPr>
          <p:spPr>
            <a:xfrm>
              <a:off x="3059832" y="4005064"/>
              <a:ext cx="2123728" cy="1138138"/>
            </a:xfrm>
            <a:prstGeom prst="rect">
              <a:avLst/>
            </a:prstGeom>
          </p:spPr>
          <p:txBody>
            <a:bodyPr vert="horz" lIns="91440" tIns="45720" rIns="91440" bIns="45720" rtl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itchFamily="66" charset="0"/>
                  <a:ea typeface="+mj-ea"/>
                  <a:cs typeface="+mj-cs"/>
                </a:rPr>
                <a:t>Far</a:t>
              </a:r>
              <a:r>
                <a:rPr kumimoji="0" lang="en-US" b="0" i="0" u="none" strike="noStrike" kern="1200" cap="none" spc="0" normalizeH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itchFamily="66" charset="0"/>
                  <a:ea typeface="+mj-ea"/>
                  <a:cs typeface="+mj-cs"/>
                </a:rPr>
                <a:t> Field</a:t>
              </a:r>
            </a:p>
          </p:txBody>
        </p:sp>
        <p:graphicFrame>
          <p:nvGraphicFramePr>
            <p:cNvPr id="301060" name="Object 4"/>
            <p:cNvGraphicFramePr>
              <a:graphicFrameLocks noChangeAspect="1"/>
            </p:cNvGraphicFramePr>
            <p:nvPr/>
          </p:nvGraphicFramePr>
          <p:xfrm>
            <a:off x="3470614" y="6194780"/>
            <a:ext cx="1260922" cy="672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359" name="משוואה" r:id="rId9" imgW="736560" imgH="393480" progId="Equation.3">
                    <p:embed/>
                  </p:oleObj>
                </mc:Choice>
                <mc:Fallback>
                  <p:oleObj name="משוואה" r:id="rId9" imgW="73656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0614" y="6194780"/>
                          <a:ext cx="1260922" cy="6725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1062" name="Object 6"/>
            <p:cNvGraphicFramePr>
              <a:graphicFrameLocks noChangeAspect="1"/>
            </p:cNvGraphicFramePr>
            <p:nvPr/>
          </p:nvGraphicFramePr>
          <p:xfrm>
            <a:off x="5896893" y="6212284"/>
            <a:ext cx="1195387" cy="673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360" name="משוואה" r:id="rId11" imgW="698400" imgH="393480" progId="Equation.3">
                    <p:embed/>
                  </p:oleObj>
                </mc:Choice>
                <mc:Fallback>
                  <p:oleObj name="משוואה" r:id="rId11" imgW="69840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96893" y="6212284"/>
                          <a:ext cx="1195387" cy="6731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" name="Title 1"/>
            <p:cNvSpPr txBox="1">
              <a:spLocks/>
            </p:cNvSpPr>
            <p:nvPr/>
          </p:nvSpPr>
          <p:spPr>
            <a:xfrm>
              <a:off x="5400600" y="4005064"/>
              <a:ext cx="2123728" cy="1138138"/>
            </a:xfrm>
            <a:prstGeom prst="rect">
              <a:avLst/>
            </a:prstGeom>
          </p:spPr>
          <p:txBody>
            <a:bodyPr vert="horz" lIns="91440" tIns="45720" rIns="91440" bIns="45720" rtl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itchFamily="66" charset="0"/>
                  <a:ea typeface="+mj-ea"/>
                  <a:cs typeface="+mj-cs"/>
                </a:rPr>
                <a:t>Far</a:t>
              </a:r>
              <a:r>
                <a:rPr kumimoji="0" lang="en-US" b="0" i="0" u="none" strike="noStrike" kern="1200" cap="none" spc="0" normalizeH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itchFamily="66" charset="0"/>
                  <a:ea typeface="+mj-ea"/>
                  <a:cs typeface="+mj-cs"/>
                </a:rPr>
                <a:t> Field</a:t>
              </a: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23322" y="6177498"/>
            <a:ext cx="1784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 smtClean="0"/>
              <a:t>E. Ronen et. al.</a:t>
            </a:r>
          </a:p>
          <a:p>
            <a:pPr algn="l" rtl="0"/>
            <a:r>
              <a:rPr lang="en-US" sz="2000" dirty="0" smtClean="0"/>
              <a:t>unpublished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17030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1556792"/>
            <a:ext cx="6711501" cy="1944216"/>
          </a:xfrm>
        </p:spPr>
        <p:txBody>
          <a:bodyPr>
            <a:normAutofit/>
          </a:bodyPr>
          <a:lstStyle/>
          <a:p>
            <a:pPr rtl="0"/>
            <a:r>
              <a:rPr lang="en-US" dirty="0" err="1" smtClean="0">
                <a:solidFill>
                  <a:srgbClr val="FF0000"/>
                </a:solidFill>
                <a:latin typeface="Comic Sans MS" pitchFamily="66" charset="0"/>
              </a:rPr>
              <a:t>Nir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Davidson </a:t>
            </a:r>
          </a:p>
          <a:p>
            <a:pPr rtl="0">
              <a:spcBef>
                <a:spcPts val="600"/>
              </a:spcBef>
            </a:pP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Ronen </a:t>
            </a:r>
            <a:r>
              <a:rPr lang="en-US" sz="2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Chriki</a:t>
            </a: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Vishwa Pal, Chene Tradonsky, Gilad </a:t>
            </a:r>
            <a:r>
              <a:rPr lang="en-US" sz="2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Barach</a:t>
            </a: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Micha Nixon, Eitan Ronen, Moti </a:t>
            </a:r>
            <a:r>
              <a:rPr lang="en-US" sz="2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Fridman</a:t>
            </a: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Asher </a:t>
            </a:r>
            <a:r>
              <a:rPr lang="en-US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Friesem</a:t>
            </a:r>
          </a:p>
          <a:p>
            <a:pPr rtl="0"/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Weizmann Institute of Science</a:t>
            </a:r>
          </a:p>
          <a:p>
            <a:pPr rtl="0"/>
            <a:endParaRPr lang="en-US" sz="9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70330" y="2852936"/>
            <a:ext cx="173518" cy="429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endParaRPr lang="he-IL" sz="2800" dirty="0">
              <a:latin typeface="Comic Sans MS" pitchFamily="66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0807" y="263902"/>
            <a:ext cx="9144000" cy="936104"/>
          </a:xfrm>
        </p:spPr>
        <p:txBody>
          <a:bodyPr>
            <a:noAutofit/>
          </a:bodyPr>
          <a:lstStyle/>
          <a:p>
            <a:pPr rtl="0"/>
            <a:r>
              <a:rPr lang="en-GB" sz="3600" b="1" dirty="0" smtClean="0">
                <a:solidFill>
                  <a:srgbClr val="0070C0"/>
                </a:solidFill>
                <a:latin typeface="Comic Sans MS" pitchFamily="66" charset="0"/>
              </a:rPr>
              <a:t>Solving hard computational problems</a:t>
            </a:r>
            <a:br>
              <a:rPr lang="en-GB" sz="3600" b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GB" sz="3600" b="1" dirty="0" smtClean="0">
                <a:solidFill>
                  <a:srgbClr val="0070C0"/>
                </a:solidFill>
                <a:latin typeface="Comic Sans MS" pitchFamily="66" charset="0"/>
              </a:rPr>
              <a:t>with coupled lasers</a:t>
            </a:r>
            <a:endParaRPr lang="en-GB" sz="3600" b="1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331640" y="2461263"/>
            <a:ext cx="6912768" cy="1224136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20000"/>
              </a:lnSpc>
            </a:pPr>
            <a:endParaRPr lang="en-US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90340" y="704890"/>
            <a:ext cx="4459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latin typeface="Comic Sans MS" pitchFamily="66" charset="0"/>
              </a:rPr>
              <a:t>?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4581128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200" dirty="0" smtClean="0">
                <a:solidFill>
                  <a:srgbClr val="00B050"/>
                </a:solidFill>
              </a:rPr>
              <a:t>(I also present a poster on cold atoms tomorrow)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41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Documents\weizmann data\23_05_11\ipr short loo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12776"/>
            <a:ext cx="6816757" cy="5112568"/>
          </a:xfrm>
          <a:prstGeom prst="rect">
            <a:avLst/>
          </a:prstGeom>
          <a:noFill/>
        </p:spPr>
      </p:pic>
      <p:pic>
        <p:nvPicPr>
          <p:cNvPr id="10" name="Picture 7" descr="D:\Documents\weizmann data\21_03_11\ff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415" y="2780928"/>
            <a:ext cx="1224296" cy="918477"/>
          </a:xfrm>
          <a:prstGeom prst="rect">
            <a:avLst/>
          </a:prstGeom>
          <a:noFill/>
        </p:spPr>
      </p:pic>
      <p:pic>
        <p:nvPicPr>
          <p:cNvPr id="11" name="Picture 8" descr="D:\Documents\weizmann data\21_03_11\ff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293096"/>
            <a:ext cx="1418454" cy="1064136"/>
          </a:xfrm>
          <a:prstGeom prst="rect">
            <a:avLst/>
          </a:prstGeom>
          <a:noFill/>
        </p:spPr>
      </p:pic>
      <p:pic>
        <p:nvPicPr>
          <p:cNvPr id="30" name="Picture 11" descr="D:\Documents\weizmann data\23_05_11\ff27.jpg"/>
          <p:cNvPicPr>
            <a:picLocks noChangeAspect="1" noChangeArrowheads="1"/>
          </p:cNvPicPr>
          <p:nvPr/>
        </p:nvPicPr>
        <p:blipFill>
          <a:blip r:embed="rId5" cstate="print"/>
          <a:srcRect l="11575" t="5035" r="10294" b="10105"/>
          <a:stretch>
            <a:fillRect/>
          </a:stretch>
        </p:blipFill>
        <p:spPr bwMode="auto">
          <a:xfrm>
            <a:off x="3050142" y="5013176"/>
            <a:ext cx="957400" cy="780104"/>
          </a:xfrm>
          <a:prstGeom prst="rect">
            <a:avLst/>
          </a:prstGeom>
          <a:noFill/>
        </p:spPr>
      </p:pic>
      <p:pic>
        <p:nvPicPr>
          <p:cNvPr id="31" name="Picture 12" descr="D:\Documents\weizmann data\23_05_11\ff19.jpg"/>
          <p:cNvPicPr>
            <a:picLocks noChangeAspect="1" noChangeArrowheads="1"/>
          </p:cNvPicPr>
          <p:nvPr/>
        </p:nvPicPr>
        <p:blipFill>
          <a:blip r:embed="rId6" cstate="print"/>
          <a:srcRect l="11575" t="3568" r="10294" b="9181"/>
          <a:stretch>
            <a:fillRect/>
          </a:stretch>
        </p:blipFill>
        <p:spPr bwMode="auto">
          <a:xfrm>
            <a:off x="1968335" y="3700995"/>
            <a:ext cx="968906" cy="811717"/>
          </a:xfrm>
          <a:prstGeom prst="rect">
            <a:avLst/>
          </a:prstGeom>
          <a:noFill/>
        </p:spPr>
      </p:pic>
      <p:pic>
        <p:nvPicPr>
          <p:cNvPr id="32" name="Picture 13" descr="D:\Documents\weizmann data\23_05_11\ff10.jpg"/>
          <p:cNvPicPr>
            <a:picLocks noChangeAspect="1" noChangeArrowheads="1"/>
          </p:cNvPicPr>
          <p:nvPr/>
        </p:nvPicPr>
        <p:blipFill>
          <a:blip r:embed="rId7" cstate="print"/>
          <a:srcRect l="11575" t="7715" r="10294" b="11283"/>
          <a:stretch>
            <a:fillRect/>
          </a:stretch>
        </p:blipFill>
        <p:spPr bwMode="auto">
          <a:xfrm>
            <a:off x="1650534" y="1772816"/>
            <a:ext cx="925816" cy="720079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467544" y="0"/>
            <a:ext cx="8229600" cy="83671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Long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>
                <a:solidFill>
                  <a:srgbClr val="0070C0"/>
                </a:solidFill>
                <a:latin typeface="Comic Sans MS" pitchFamily="66" charset="0"/>
              </a:rPr>
              <a:t>Vs.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short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>
                <a:solidFill>
                  <a:srgbClr val="0070C0"/>
                </a:solidFill>
                <a:latin typeface="Comic Sans MS" pitchFamily="66" charset="0"/>
              </a:rPr>
              <a:t>range coupling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322" y="6177498"/>
            <a:ext cx="1784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 smtClean="0"/>
              <a:t>E. Ronen et. al.</a:t>
            </a:r>
          </a:p>
          <a:p>
            <a:pPr algn="l" rtl="0"/>
            <a:r>
              <a:rPr lang="en-US" sz="2000" dirty="0" smtClean="0"/>
              <a:t>unpublished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286295" y="3724648"/>
            <a:ext cx="20610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(W1)" pitchFamily="18" charset="0"/>
              </a:rPr>
              <a:t>Coherence</a:t>
            </a:r>
            <a:endParaRPr lang="en-US" sz="2400" b="1" dirty="0">
              <a:latin typeface="Times New (W1)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02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7" name="Rectangle 7"/>
          <p:cNvSpPr>
            <a:spLocks noChangeArrowheads="1"/>
          </p:cNvSpPr>
          <p:nvPr/>
        </p:nvSpPr>
        <p:spPr bwMode="auto">
          <a:xfrm>
            <a:off x="411590" y="-99392"/>
            <a:ext cx="8230103" cy="10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762" tIns="48381" rIns="96762" bIns="48381" anchor="ctr"/>
          <a:lstStyle/>
          <a:p>
            <a:pPr algn="ctr" rtl="0"/>
            <a:r>
              <a:rPr lang="en-US" sz="3600" i="0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Lasing through a Diffuser</a:t>
            </a:r>
            <a:endParaRPr lang="en-US" sz="3600" i="0" dirty="0">
              <a:solidFill>
                <a:srgbClr val="0070C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180528" y="548680"/>
            <a:ext cx="157163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 smtClean="0">
                <a:latin typeface="Comic Sans MS" pitchFamily="66" charset="0"/>
              </a:rPr>
              <a:t>Output coupler</a:t>
            </a:r>
            <a:endParaRPr lang="he-IL" sz="24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12360" y="918012"/>
            <a:ext cx="15716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 smtClean="0">
                <a:latin typeface="Comic Sans MS" pitchFamily="66" charset="0"/>
              </a:rPr>
              <a:t>Mirror</a:t>
            </a:r>
            <a:endParaRPr lang="he-IL" sz="2400" dirty="0">
              <a:latin typeface="Comic Sans MS" pitchFamily="66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022420" y="1317359"/>
            <a:ext cx="1285884" cy="1357322"/>
          </a:xfrm>
          <a:prstGeom prst="ellipse">
            <a:avLst/>
          </a:prstGeom>
          <a:solidFill>
            <a:schemeClr val="accent2">
              <a:lumMod val="60000"/>
              <a:lumOff val="40000"/>
              <a:alpha val="52000"/>
            </a:schemeClr>
          </a:solidFill>
          <a:ln>
            <a:noFill/>
          </a:ln>
          <a:scene3d>
            <a:camera prst="orthographicFront">
              <a:rot lat="0" lon="6600000" rev="0"/>
            </a:camera>
            <a:lightRig rig="threePt" dir="t"/>
          </a:scene3d>
          <a:sp3d extrusionH="958850">
            <a:bevelT w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9" name="Rectangle 8"/>
          <p:cNvSpPr/>
          <p:nvPr/>
        </p:nvSpPr>
        <p:spPr>
          <a:xfrm>
            <a:off x="6350610" y="1720553"/>
            <a:ext cx="1173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GAIN</a:t>
            </a:r>
            <a:endParaRPr lang="he-IL" sz="2800" dirty="0"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12471" y="640433"/>
            <a:ext cx="2920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 </a:t>
            </a:r>
            <a:endParaRPr lang="he-IL" sz="2800" dirty="0">
              <a:latin typeface="Comic Sans MS" pitchFamily="66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05996" y="1317359"/>
            <a:ext cx="1285884" cy="1357322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scene3d>
            <a:camera prst="orthographicFront">
              <a:rot lat="0" lon="6600000" rev="0"/>
            </a:camera>
            <a:lightRig rig="threePt" dir="t"/>
          </a:scene3d>
          <a:sp3d prstMaterial="flat">
            <a:bevelT w="82550" prst="angle"/>
            <a:bevelB w="914400" h="133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Rectangle 11"/>
          <p:cNvSpPr/>
          <p:nvPr/>
        </p:nvSpPr>
        <p:spPr>
          <a:xfrm>
            <a:off x="1835696" y="640433"/>
            <a:ext cx="2192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Lens </a:t>
            </a:r>
          </a:p>
        </p:txBody>
      </p:sp>
      <p:sp>
        <p:nvSpPr>
          <p:cNvPr id="13" name="Oval 12"/>
          <p:cNvSpPr/>
          <p:nvPr/>
        </p:nvSpPr>
        <p:spPr>
          <a:xfrm>
            <a:off x="5446356" y="3410773"/>
            <a:ext cx="1285884" cy="1357322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scene3d>
            <a:camera prst="orthographicFront">
              <a:rot lat="0" lon="6600000" rev="0"/>
            </a:camera>
            <a:lightRig rig="threePt" dir="t"/>
          </a:scene3d>
          <a:sp3d prstMaterial="flat">
            <a:bevelT w="82550" prst="angle"/>
            <a:bevelB w="914400" h="133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Rectangle 13"/>
          <p:cNvSpPr/>
          <p:nvPr/>
        </p:nvSpPr>
        <p:spPr>
          <a:xfrm>
            <a:off x="5004048" y="2924944"/>
            <a:ext cx="2192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Lens </a:t>
            </a:r>
          </a:p>
        </p:txBody>
      </p:sp>
      <p:sp>
        <p:nvSpPr>
          <p:cNvPr id="27" name="Oval 26"/>
          <p:cNvSpPr/>
          <p:nvPr/>
        </p:nvSpPr>
        <p:spPr>
          <a:xfrm>
            <a:off x="333788" y="1318499"/>
            <a:ext cx="1285884" cy="1357322"/>
          </a:xfrm>
          <a:prstGeom prst="ellipse">
            <a:avLst/>
          </a:prstGeom>
          <a:solidFill>
            <a:schemeClr val="accent6"/>
          </a:solidFill>
          <a:ln>
            <a:noFill/>
          </a:ln>
          <a:scene3d>
            <a:camera prst="orthographicFront">
              <a:rot lat="0" lon="17400000" rev="0"/>
            </a:camera>
            <a:lightRig rig="threePt" dir="t"/>
          </a:scene3d>
          <a:sp3d prstMaterial="clear">
            <a:bevelT w="0"/>
            <a:bevelB w="3175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Rectangle 27"/>
          <p:cNvSpPr/>
          <p:nvPr/>
        </p:nvSpPr>
        <p:spPr>
          <a:xfrm>
            <a:off x="4081624" y="659597"/>
            <a:ext cx="13516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Pinhole</a:t>
            </a:r>
            <a:endParaRPr lang="he-IL" sz="2800" dirty="0">
              <a:latin typeface="Comic Sans MS" pitchFamily="66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732794" y="1081372"/>
            <a:ext cx="2063342" cy="1670088"/>
          </a:xfrm>
          <a:prstGeom prst="ellipse">
            <a:avLst/>
          </a:prstGeom>
          <a:ln>
            <a:noFill/>
          </a:ln>
          <a:scene3d>
            <a:camera prst="orthographicFront">
              <a:rot lat="0" lon="16800000" rev="0"/>
            </a:camera>
            <a:lightRig rig="threePt" dir="t"/>
          </a:scene3d>
          <a:sp3d>
            <a:bevelT h="0"/>
            <a:bevelB w="3175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Oval 30"/>
          <p:cNvSpPr/>
          <p:nvPr/>
        </p:nvSpPr>
        <p:spPr>
          <a:xfrm>
            <a:off x="7462580" y="3373711"/>
            <a:ext cx="1285884" cy="1357322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scene3d>
            <a:camera prst="orthographicFront">
              <a:rot lat="0" lon="17400000" rev="0"/>
            </a:camera>
            <a:lightRig rig="threePt" dir="t"/>
          </a:scene3d>
          <a:sp3d prstMaterial="powder">
            <a:bevelT w="0"/>
            <a:bevelB w="3175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Oval 24"/>
          <p:cNvSpPr/>
          <p:nvPr/>
        </p:nvSpPr>
        <p:spPr>
          <a:xfrm>
            <a:off x="8038644" y="1317359"/>
            <a:ext cx="1285884" cy="1357322"/>
          </a:xfrm>
          <a:prstGeom prst="ellipse">
            <a:avLst/>
          </a:prstGeom>
          <a:solidFill>
            <a:schemeClr val="accent6"/>
          </a:solidFill>
          <a:ln>
            <a:noFill/>
          </a:ln>
          <a:scene3d>
            <a:camera prst="orthographicFront">
              <a:rot lat="0" lon="17400000" rev="0"/>
            </a:camera>
            <a:lightRig rig="threePt" dir="t"/>
          </a:scene3d>
          <a:sp3d prstMaterial="clear">
            <a:bevelT w="0"/>
            <a:bevelB w="3175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2" name="TextBox 31"/>
          <p:cNvSpPr txBox="1"/>
          <p:nvPr/>
        </p:nvSpPr>
        <p:spPr>
          <a:xfrm>
            <a:off x="7308304" y="4842928"/>
            <a:ext cx="15716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Diffuser</a:t>
            </a:r>
            <a:endParaRPr lang="he-I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4" name="Group 88"/>
          <p:cNvGrpSpPr/>
          <p:nvPr/>
        </p:nvGrpSpPr>
        <p:grpSpPr>
          <a:xfrm>
            <a:off x="4932040" y="3140968"/>
            <a:ext cx="792088" cy="2481351"/>
            <a:chOff x="4932040" y="1628800"/>
            <a:chExt cx="792088" cy="2481351"/>
          </a:xfrm>
        </p:grpSpPr>
        <p:cxnSp>
          <p:nvCxnSpPr>
            <p:cNvPr id="49" name="Straight Connector 48"/>
            <p:cNvCxnSpPr/>
            <p:nvPr/>
          </p:nvCxnSpPr>
          <p:spPr>
            <a:xfrm flipH="1">
              <a:off x="4932040" y="1628800"/>
              <a:ext cx="504056" cy="11521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51"/>
            <p:cNvGrpSpPr/>
            <p:nvPr/>
          </p:nvGrpSpPr>
          <p:grpSpPr>
            <a:xfrm rot="15059881">
              <a:off x="4921198" y="3356211"/>
              <a:ext cx="1071314" cy="436565"/>
              <a:chOff x="3239852" y="2816932"/>
              <a:chExt cx="1071314" cy="436565"/>
            </a:xfrm>
          </p:grpSpPr>
          <p:sp>
            <p:nvSpPr>
              <p:cNvPr id="51" name="Isosceles Triangle 50"/>
              <p:cNvSpPr/>
              <p:nvPr/>
            </p:nvSpPr>
            <p:spPr>
              <a:xfrm rot="16200000">
                <a:off x="3807110" y="2749441"/>
                <a:ext cx="432048" cy="576064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 rot="5400000">
                <a:off x="3419872" y="2636912"/>
                <a:ext cx="432048" cy="79208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/>
                  <a:t>CCD</a:t>
                </a:r>
                <a:endParaRPr lang="en-GB" b="1" dirty="0"/>
              </a:p>
            </p:txBody>
          </p:sp>
        </p:grpSp>
        <p:cxnSp>
          <p:nvCxnSpPr>
            <p:cNvPr id="62" name="Straight Connector 61"/>
            <p:cNvCxnSpPr>
              <a:endCxn id="51" idx="3"/>
            </p:cNvCxnSpPr>
            <p:nvPr/>
          </p:nvCxnSpPr>
          <p:spPr>
            <a:xfrm>
              <a:off x="5076056" y="2492896"/>
              <a:ext cx="208525" cy="574395"/>
            </a:xfrm>
            <a:prstGeom prst="line">
              <a:avLst/>
            </a:prstGeom>
            <a:ln w="44450">
              <a:solidFill>
                <a:srgbClr val="FF0000"/>
              </a:solidFill>
              <a:prstDash val="sysDash"/>
              <a:headEnd type="non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5076056" y="2420888"/>
              <a:ext cx="648072" cy="0"/>
            </a:xfrm>
            <a:prstGeom prst="line">
              <a:avLst/>
            </a:prstGeom>
            <a:ln w="79375">
              <a:solidFill>
                <a:srgbClr val="FF0000"/>
              </a:solidFill>
              <a:prstDash val="solid"/>
              <a:headEnd type="non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43"/>
          <p:cNvGrpSpPr/>
          <p:nvPr/>
        </p:nvGrpSpPr>
        <p:grpSpPr>
          <a:xfrm>
            <a:off x="251520" y="4581128"/>
            <a:ext cx="2067061" cy="1899591"/>
            <a:chOff x="106020" y="2924944"/>
            <a:chExt cx="2067061" cy="1899591"/>
          </a:xfrm>
        </p:grpSpPr>
        <p:pic>
          <p:nvPicPr>
            <p:cNvPr id="45" name="Picture 44" descr="After_diff_0p5mm_pin00000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020" y="2924944"/>
              <a:ext cx="2067061" cy="1899591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603254" y="4355812"/>
              <a:ext cx="10801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dirty="0" smtClean="0"/>
                <a:t>diffuser</a:t>
              </a:r>
              <a:endParaRPr lang="en-US" dirty="0"/>
            </a:p>
          </p:txBody>
        </p:sp>
      </p:grpSp>
      <p:cxnSp>
        <p:nvCxnSpPr>
          <p:cNvPr id="41" name="Straight Connector 40"/>
          <p:cNvCxnSpPr/>
          <p:nvPr/>
        </p:nvCxnSpPr>
        <p:spPr>
          <a:xfrm>
            <a:off x="8460432" y="3501008"/>
            <a:ext cx="0" cy="12241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8612832" y="3501008"/>
            <a:ext cx="0" cy="12241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765232" y="3501008"/>
            <a:ext cx="0" cy="12241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917632" y="3474776"/>
            <a:ext cx="0" cy="12241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4670958" y="1844824"/>
            <a:ext cx="189074" cy="99671"/>
          </a:xfrm>
          <a:prstGeom prst="ellipse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  <a:scene3d>
            <a:camera prst="orthographicFront">
              <a:rot lat="0" lon="16800000" rev="0"/>
            </a:camera>
            <a:lightRig rig="threePt" dir="t"/>
          </a:scene3d>
          <a:sp3d>
            <a:bevelT h="0"/>
            <a:bevelB w="3175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9" name="TextBox 38"/>
          <p:cNvSpPr txBox="1"/>
          <p:nvPr/>
        </p:nvSpPr>
        <p:spPr>
          <a:xfrm>
            <a:off x="107504" y="6485274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M. Nixon et. al., Nature </a:t>
            </a:r>
            <a:r>
              <a:rPr lang="en-US" sz="2000" dirty="0"/>
              <a:t>Photonics 7, 919 (2013)</a:t>
            </a:r>
          </a:p>
        </p:txBody>
      </p:sp>
      <p:pic>
        <p:nvPicPr>
          <p:cNvPr id="38" name="Picture 4" descr="C:\Users\micha\AppData\Local\Microsoft\Windows\Temporary Internet Files\Content.IE5\GUWUTJOO\MC900371014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0610" y="5027599"/>
            <a:ext cx="1224136" cy="1653141"/>
          </a:xfrm>
          <a:prstGeom prst="rect">
            <a:avLst/>
          </a:prstGeom>
          <a:noFill/>
        </p:spPr>
      </p:pic>
      <p:cxnSp>
        <p:nvCxnSpPr>
          <p:cNvPr id="40" name="Straight Arrow Connector 39"/>
          <p:cNvCxnSpPr/>
          <p:nvPr/>
        </p:nvCxnSpPr>
        <p:spPr>
          <a:xfrm flipV="1">
            <a:off x="7196924" y="4534150"/>
            <a:ext cx="351121" cy="76705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98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7" name="Rectangle 7"/>
          <p:cNvSpPr>
            <a:spLocks noChangeArrowheads="1"/>
          </p:cNvSpPr>
          <p:nvPr/>
        </p:nvSpPr>
        <p:spPr bwMode="auto">
          <a:xfrm>
            <a:off x="411590" y="-99392"/>
            <a:ext cx="8230103" cy="10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762" tIns="48381" rIns="96762" bIns="48381" anchor="ctr"/>
          <a:lstStyle/>
          <a:p>
            <a:pPr algn="ctr" rtl="0"/>
            <a:r>
              <a:rPr lang="en-US" sz="3600" i="0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Lasing through a Diffuser</a:t>
            </a:r>
            <a:endParaRPr lang="en-US" sz="3600" i="0" dirty="0">
              <a:solidFill>
                <a:srgbClr val="0070C0"/>
              </a:solidFill>
              <a:latin typeface="Comic Sans MS" pitchFamily="66" charset="0"/>
              <a:cs typeface="Times New Roman" pitchFamily="18" charset="0"/>
            </a:endParaRPr>
          </a:p>
        </p:txBody>
      </p:sp>
      <p:grpSp>
        <p:nvGrpSpPr>
          <p:cNvPr id="2" name="Group 40"/>
          <p:cNvGrpSpPr/>
          <p:nvPr/>
        </p:nvGrpSpPr>
        <p:grpSpPr>
          <a:xfrm>
            <a:off x="-180528" y="548680"/>
            <a:ext cx="9564524" cy="2631197"/>
            <a:chOff x="-180528" y="1445875"/>
            <a:chExt cx="9564524" cy="2631197"/>
          </a:xfrm>
        </p:grpSpPr>
        <p:sp>
          <p:nvSpPr>
            <p:cNvPr id="26" name="TextBox 25"/>
            <p:cNvSpPr txBox="1"/>
            <p:nvPr/>
          </p:nvSpPr>
          <p:spPr>
            <a:xfrm>
              <a:off x="-180528" y="1445875"/>
              <a:ext cx="1571636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en-US" sz="2400" dirty="0" smtClean="0">
                  <a:latin typeface="Comic Sans MS" pitchFamily="66" charset="0"/>
                </a:rPr>
                <a:t>Output coupler</a:t>
              </a:r>
              <a:endParaRPr lang="he-IL" sz="2400" dirty="0">
                <a:latin typeface="Comic Sans MS" pitchFamily="66" charset="0"/>
              </a:endParaRPr>
            </a:p>
          </p:txBody>
        </p:sp>
        <p:grpSp>
          <p:nvGrpSpPr>
            <p:cNvPr id="3" name="Group 39"/>
            <p:cNvGrpSpPr/>
            <p:nvPr/>
          </p:nvGrpSpPr>
          <p:grpSpPr>
            <a:xfrm>
              <a:off x="333788" y="1465620"/>
              <a:ext cx="9050208" cy="2611452"/>
              <a:chOff x="333788" y="1465620"/>
              <a:chExt cx="9050208" cy="2611452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7812360" y="1815207"/>
                <a:ext cx="1571636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0"/>
                <a:r>
                  <a:rPr lang="en-US" sz="2400" dirty="0" smtClean="0">
                    <a:latin typeface="Comic Sans MS" pitchFamily="66" charset="0"/>
                  </a:rPr>
                  <a:t>Mirror</a:t>
                </a:r>
                <a:endParaRPr lang="he-IL" sz="2400" dirty="0">
                  <a:latin typeface="Comic Sans MS" pitchFamily="66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6022420" y="2214554"/>
                <a:ext cx="1285884" cy="135732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  <a:alpha val="52000"/>
                </a:schemeClr>
              </a:solidFill>
              <a:ln>
                <a:noFill/>
              </a:ln>
              <a:scene3d>
                <a:camera prst="orthographicFront">
                  <a:rot lat="0" lon="6600000" rev="0"/>
                </a:camera>
                <a:lightRig rig="threePt" dir="t"/>
              </a:scene3d>
              <a:sp3d extrusionH="958850">
                <a:bevelT w="0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350610" y="2617748"/>
                <a:ext cx="117371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rtl="0"/>
                <a:r>
                  <a:rPr lang="en-US" sz="2800" dirty="0" smtClean="0">
                    <a:latin typeface="Comic Sans MS" pitchFamily="66" charset="0"/>
                  </a:rPr>
                  <a:t>GAIN</a:t>
                </a:r>
                <a:endParaRPr lang="he-IL" sz="2800" dirty="0">
                  <a:latin typeface="Comic Sans MS" pitchFamily="66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612471" y="1537628"/>
                <a:ext cx="29206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rtl="0"/>
                <a:r>
                  <a:rPr lang="en-US" sz="2800" dirty="0" smtClean="0">
                    <a:latin typeface="Comic Sans MS" pitchFamily="66" charset="0"/>
                  </a:rPr>
                  <a:t> </a:t>
                </a:r>
                <a:endParaRPr lang="he-IL" sz="2800" dirty="0">
                  <a:latin typeface="Comic Sans MS" pitchFamily="66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205996" y="2214554"/>
                <a:ext cx="1285884" cy="1357322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scene3d>
                <a:camera prst="orthographicFront">
                  <a:rot lat="0" lon="6600000" rev="0"/>
                </a:camera>
                <a:lightRig rig="threePt" dir="t"/>
              </a:scene3d>
              <a:sp3d prstMaterial="flat">
                <a:bevelT w="82550" prst="angle"/>
                <a:bevelB w="914400" h="133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835696" y="1537628"/>
                <a:ext cx="219287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rtl="0"/>
                <a:r>
                  <a:rPr lang="en-US" sz="2800" dirty="0" smtClean="0">
                    <a:latin typeface="Comic Sans MS" pitchFamily="66" charset="0"/>
                  </a:rPr>
                  <a:t>Lens 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5446356" y="2215694"/>
                <a:ext cx="1285884" cy="1357322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scene3d>
                <a:camera prst="orthographicFront">
                  <a:rot lat="0" lon="6600000" rev="0"/>
                </a:camera>
                <a:lightRig rig="threePt" dir="t"/>
              </a:scene3d>
              <a:sp3d prstMaterial="flat">
                <a:bevelT w="82550" prst="angle"/>
                <a:bevelB w="914400" h="133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004048" y="1465620"/>
                <a:ext cx="219287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rtl="0"/>
                <a:r>
                  <a:rPr lang="en-US" sz="2800" dirty="0" smtClean="0">
                    <a:latin typeface="Comic Sans MS" pitchFamily="66" charset="0"/>
                  </a:rPr>
                  <a:t>Lens </a:t>
                </a: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33788" y="2215694"/>
                <a:ext cx="1285884" cy="135732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scene3d>
                <a:camera prst="orthographicFront">
                  <a:rot lat="0" lon="17400000" rev="0"/>
                </a:camera>
                <a:lightRig rig="threePt" dir="t"/>
              </a:scene3d>
              <a:sp3d prstMaterial="clear">
                <a:bevelT w="0"/>
                <a:bevelB w="31750" h="317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4081624" y="1556792"/>
                <a:ext cx="135165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rtl="0"/>
                <a:r>
                  <a:rPr lang="en-US" sz="2800" dirty="0" smtClean="0">
                    <a:latin typeface="Comic Sans MS" pitchFamily="66" charset="0"/>
                  </a:rPr>
                  <a:t>Pinhole</a:t>
                </a:r>
                <a:endParaRPr lang="he-IL" sz="2800" dirty="0">
                  <a:latin typeface="Comic Sans MS" pitchFamily="66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732794" y="1978567"/>
                <a:ext cx="2063342" cy="1670088"/>
              </a:xfrm>
              <a:prstGeom prst="ellipse">
                <a:avLst/>
              </a:prstGeom>
              <a:ln>
                <a:noFill/>
              </a:ln>
              <a:scene3d>
                <a:camera prst="orthographicFront">
                  <a:rot lat="0" lon="16800000" rev="0"/>
                </a:camera>
                <a:lightRig rig="threePt" dir="t"/>
              </a:scene3d>
              <a:sp3d>
                <a:bevelT h="0"/>
                <a:bevelB w="3175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7462580" y="2204864"/>
                <a:ext cx="1285884" cy="1357322"/>
              </a:xfrm>
              <a:prstGeom prst="ellipse">
                <a:avLst/>
              </a:pr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scene3d>
                <a:camera prst="orthographicFront">
                  <a:rot lat="0" lon="17400000" rev="0"/>
                </a:camera>
                <a:lightRig rig="threePt" dir="t"/>
              </a:scene3d>
              <a:sp3d prstMaterial="powder">
                <a:bevelT w="0"/>
                <a:bevelB w="31750" h="317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8038644" y="2214554"/>
                <a:ext cx="1285884" cy="1357322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scene3d>
                <a:camera prst="orthographicFront">
                  <a:rot lat="0" lon="17400000" rev="0"/>
                </a:camera>
                <a:lightRig rig="threePt" dir="t"/>
              </a:scene3d>
              <a:sp3d prstMaterial="clear">
                <a:bevelT w="0"/>
                <a:bevelB w="31750" h="317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308304" y="3615407"/>
                <a:ext cx="1571636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0"/>
                <a:r>
                  <a:rPr lang="en-US" sz="2400" dirty="0" smtClean="0">
                    <a:solidFill>
                      <a:srgbClr val="FF0000"/>
                    </a:solidFill>
                    <a:latin typeface="Comic Sans MS" pitchFamily="66" charset="0"/>
                  </a:rPr>
                  <a:t>Diffuser</a:t>
                </a:r>
                <a:endParaRPr lang="he-IL" sz="2400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</p:grpSp>
      <p:grpSp>
        <p:nvGrpSpPr>
          <p:cNvPr id="4" name="Group 88"/>
          <p:cNvGrpSpPr/>
          <p:nvPr/>
        </p:nvGrpSpPr>
        <p:grpSpPr>
          <a:xfrm>
            <a:off x="4932040" y="1278052"/>
            <a:ext cx="792088" cy="2481351"/>
            <a:chOff x="4932040" y="1628800"/>
            <a:chExt cx="792088" cy="2481351"/>
          </a:xfrm>
        </p:grpSpPr>
        <p:cxnSp>
          <p:nvCxnSpPr>
            <p:cNvPr id="49" name="Straight Connector 48"/>
            <p:cNvCxnSpPr/>
            <p:nvPr/>
          </p:nvCxnSpPr>
          <p:spPr>
            <a:xfrm flipH="1">
              <a:off x="4932040" y="1628800"/>
              <a:ext cx="504056" cy="11521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51"/>
            <p:cNvGrpSpPr/>
            <p:nvPr/>
          </p:nvGrpSpPr>
          <p:grpSpPr>
            <a:xfrm rot="15059881">
              <a:off x="4921198" y="3356211"/>
              <a:ext cx="1071314" cy="436565"/>
              <a:chOff x="3239852" y="2816932"/>
              <a:chExt cx="1071314" cy="436565"/>
            </a:xfrm>
          </p:grpSpPr>
          <p:sp>
            <p:nvSpPr>
              <p:cNvPr id="51" name="Isosceles Triangle 50"/>
              <p:cNvSpPr/>
              <p:nvPr/>
            </p:nvSpPr>
            <p:spPr>
              <a:xfrm rot="16200000">
                <a:off x="3807110" y="2749441"/>
                <a:ext cx="432048" cy="576064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 rot="5400000">
                <a:off x="3419872" y="2636912"/>
                <a:ext cx="432048" cy="79208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/>
                  <a:t>CCD</a:t>
                </a:r>
                <a:endParaRPr lang="en-GB" b="1" dirty="0"/>
              </a:p>
            </p:txBody>
          </p:sp>
        </p:grpSp>
        <p:cxnSp>
          <p:nvCxnSpPr>
            <p:cNvPr id="62" name="Straight Connector 61"/>
            <p:cNvCxnSpPr>
              <a:endCxn id="51" idx="3"/>
            </p:cNvCxnSpPr>
            <p:nvPr/>
          </p:nvCxnSpPr>
          <p:spPr>
            <a:xfrm>
              <a:off x="5076056" y="2492896"/>
              <a:ext cx="208525" cy="574395"/>
            </a:xfrm>
            <a:prstGeom prst="line">
              <a:avLst/>
            </a:prstGeom>
            <a:ln w="44450">
              <a:solidFill>
                <a:srgbClr val="FF0000"/>
              </a:solidFill>
              <a:prstDash val="sysDash"/>
              <a:headEnd type="non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5076056" y="2420888"/>
              <a:ext cx="648072" cy="0"/>
            </a:xfrm>
            <a:prstGeom prst="line">
              <a:avLst/>
            </a:prstGeom>
            <a:ln w="79375">
              <a:solidFill>
                <a:srgbClr val="FF0000"/>
              </a:solidFill>
              <a:prstDash val="solid"/>
              <a:headEnd type="non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36"/>
          <p:cNvGrpSpPr/>
          <p:nvPr/>
        </p:nvGrpSpPr>
        <p:grpSpPr>
          <a:xfrm>
            <a:off x="2399062" y="4581128"/>
            <a:ext cx="2028922" cy="1864541"/>
            <a:chOff x="106020" y="4777435"/>
            <a:chExt cx="2028922" cy="1864541"/>
          </a:xfrm>
        </p:grpSpPr>
        <p:pic>
          <p:nvPicPr>
            <p:cNvPr id="38" name="Picture 37" descr="After_diff_0p5mm_pin000000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020" y="4777435"/>
              <a:ext cx="2028922" cy="1864541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130730" y="6208303"/>
              <a:ext cx="19442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dirty="0" smtClean="0"/>
                <a:t>Pinhole + diffuser</a:t>
              </a:r>
              <a:endParaRPr lang="en-US" dirty="0"/>
            </a:p>
          </p:txBody>
        </p:sp>
      </p:grpSp>
      <p:grpSp>
        <p:nvGrpSpPr>
          <p:cNvPr id="15" name="Group 43"/>
          <p:cNvGrpSpPr/>
          <p:nvPr/>
        </p:nvGrpSpPr>
        <p:grpSpPr>
          <a:xfrm>
            <a:off x="238822" y="4581128"/>
            <a:ext cx="2067061" cy="1899591"/>
            <a:chOff x="106020" y="2924944"/>
            <a:chExt cx="2067061" cy="1899591"/>
          </a:xfrm>
        </p:grpSpPr>
        <p:pic>
          <p:nvPicPr>
            <p:cNvPr id="45" name="Picture 44" descr="After_diff_0p5mm_pin000000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020" y="2924944"/>
              <a:ext cx="2067061" cy="1899591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603254" y="4355812"/>
              <a:ext cx="10801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dirty="0" smtClean="0"/>
                <a:t>diffuser</a:t>
              </a:r>
              <a:endParaRPr lang="en-US" dirty="0"/>
            </a:p>
          </p:txBody>
        </p:sp>
      </p:grpSp>
      <p:sp>
        <p:nvSpPr>
          <p:cNvPr id="40" name="Oval 39"/>
          <p:cNvSpPr/>
          <p:nvPr/>
        </p:nvSpPr>
        <p:spPr>
          <a:xfrm>
            <a:off x="4670958" y="1889169"/>
            <a:ext cx="189074" cy="99671"/>
          </a:xfrm>
          <a:prstGeom prst="ellipse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  <a:scene3d>
            <a:camera prst="orthographicFront">
              <a:rot lat="0" lon="16800000" rev="0"/>
            </a:camera>
            <a:lightRig rig="threePt" dir="t"/>
          </a:scene3d>
          <a:sp3d>
            <a:bevelT h="0"/>
            <a:bevelB w="3175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2" name="TextBox 41"/>
          <p:cNvSpPr txBox="1"/>
          <p:nvPr/>
        </p:nvSpPr>
        <p:spPr>
          <a:xfrm>
            <a:off x="107504" y="6485274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M. Nixon et. al., Nature </a:t>
            </a:r>
            <a:r>
              <a:rPr lang="en-US" sz="2000" dirty="0"/>
              <a:t>Photonics 7, 919 (2013)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91779" y="5536014"/>
            <a:ext cx="32102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200" dirty="0">
                <a:latin typeface="Comic Sans MS" pitchFamily="66" charset="0"/>
              </a:rPr>
              <a:t>in &lt; </a:t>
            </a:r>
            <a:r>
              <a:rPr lang="en-US" sz="3200" dirty="0" smtClean="0">
                <a:latin typeface="Comic Sans MS" pitchFamily="66" charset="0"/>
              </a:rPr>
              <a:t>500 </a:t>
            </a:r>
            <a:r>
              <a:rPr lang="en-US" sz="3200" dirty="0" err="1">
                <a:latin typeface="Comic Sans MS" pitchFamily="66" charset="0"/>
              </a:rPr>
              <a:t>nsec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59578" y="4976591"/>
            <a:ext cx="3417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x 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100 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increase of 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peak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0464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803266" y="1196403"/>
            <a:ext cx="7820237" cy="2124493"/>
            <a:chOff x="844210" y="1087218"/>
            <a:chExt cx="7820237" cy="2124493"/>
          </a:xfrm>
        </p:grpSpPr>
        <p:grpSp>
          <p:nvGrpSpPr>
            <p:cNvPr id="36" name="Group 35"/>
            <p:cNvGrpSpPr/>
            <p:nvPr/>
          </p:nvGrpSpPr>
          <p:grpSpPr>
            <a:xfrm>
              <a:off x="844210" y="1087218"/>
              <a:ext cx="7820237" cy="2124493"/>
              <a:chOff x="1463534" y="1744335"/>
              <a:chExt cx="7820237" cy="2124493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1463534" y="2226636"/>
                <a:ext cx="1330038" cy="1330038"/>
                <a:chOff x="2315687" y="1876296"/>
                <a:chExt cx="1330038" cy="1330038"/>
              </a:xfrm>
            </p:grpSpPr>
            <p:sp>
              <p:nvSpPr>
                <p:cNvPr id="61" name="Rectangle 60"/>
                <p:cNvSpPr/>
                <p:nvPr/>
              </p:nvSpPr>
              <p:spPr>
                <a:xfrm>
                  <a:off x="2315687" y="1876296"/>
                  <a:ext cx="1330038" cy="1330038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scene3d>
                  <a:camera prst="isometricOffAxis2Right"/>
                  <a:lightRig rig="threePt" dir="t"/>
                </a:scene3d>
                <a:sp3d extrusionH="381000">
                  <a:bevelT/>
                  <a:contourClr>
                    <a:schemeClr val="bg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2593274" y="2023258"/>
                  <a:ext cx="751115" cy="751115"/>
                </a:xfrm>
                <a:prstGeom prst="rect">
                  <a:avLst/>
                </a:prstGeom>
                <a:pattFill prst="smGrid">
                  <a:fgClr>
                    <a:schemeClr val="accent1"/>
                  </a:fgClr>
                  <a:bgClr>
                    <a:schemeClr val="bg1"/>
                  </a:bgClr>
                </a:pattFill>
                <a:scene3d>
                  <a:camera prst="isometricOffAxis2Righ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0" name="TextBox 39"/>
              <p:cNvSpPr txBox="1"/>
              <p:nvPr/>
            </p:nvSpPr>
            <p:spPr>
              <a:xfrm rot="19611022">
                <a:off x="1796151" y="3167458"/>
                <a:ext cx="5854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</a:rPr>
                  <a:t>SLM</a:t>
                </a:r>
                <a:endParaRPr lang="en-US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1968267" y="2385723"/>
                <a:ext cx="6852205" cy="783393"/>
              </a:xfrm>
              <a:prstGeom prst="roundRect">
                <a:avLst>
                  <a:gd name="adj" fmla="val 34909"/>
                </a:avLst>
              </a:prstGeom>
              <a:gradFill flip="none" rotWithShape="1">
                <a:gsLst>
                  <a:gs pos="417">
                    <a:srgbClr val="FF0000">
                      <a:alpha val="0"/>
                    </a:srgbClr>
                  </a:gs>
                  <a:gs pos="85000">
                    <a:srgbClr val="FF0000">
                      <a:alpha val="80000"/>
                    </a:srgbClr>
                  </a:gs>
                  <a:gs pos="15000">
                    <a:srgbClr val="FF0000">
                      <a:alpha val="80000"/>
                    </a:srgbClr>
                  </a:gs>
                  <a:gs pos="100000">
                    <a:srgbClr val="FF0000">
                      <a:alpha val="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3722576" y="2014717"/>
                <a:ext cx="3137367" cy="1491054"/>
                <a:chOff x="4010562" y="4703211"/>
                <a:chExt cx="2694936" cy="1491054"/>
              </a:xfrm>
            </p:grpSpPr>
            <p:sp>
              <p:nvSpPr>
                <p:cNvPr id="59" name="Oval 58"/>
                <p:cNvSpPr/>
                <p:nvPr/>
              </p:nvSpPr>
              <p:spPr>
                <a:xfrm>
                  <a:off x="4010562" y="4703211"/>
                  <a:ext cx="2694936" cy="742013"/>
                </a:xfrm>
                <a:prstGeom prst="ellipse">
                  <a:avLst/>
                </a:prstGeom>
                <a:gradFill flip="none" rotWithShape="1">
                  <a:gsLst>
                    <a:gs pos="6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4010562" y="5452252"/>
                  <a:ext cx="2694936" cy="742013"/>
                </a:xfrm>
                <a:prstGeom prst="ellipse">
                  <a:avLst/>
                </a:prstGeom>
                <a:gradFill flip="none" rotWithShape="1">
                  <a:gsLst>
                    <a:gs pos="6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3" name="TextBox 42"/>
              <p:cNvSpPr txBox="1"/>
              <p:nvPr/>
            </p:nvSpPr>
            <p:spPr>
              <a:xfrm>
                <a:off x="8212481" y="1775440"/>
                <a:ext cx="10712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Output coupler</a:t>
                </a:r>
                <a:endParaRPr lang="en-US" dirty="0"/>
              </a:p>
            </p:txBody>
          </p:sp>
          <p:grpSp>
            <p:nvGrpSpPr>
              <p:cNvPr id="44" name="Group 43"/>
              <p:cNvGrpSpPr/>
              <p:nvPr/>
            </p:nvGrpSpPr>
            <p:grpSpPr>
              <a:xfrm>
                <a:off x="7362785" y="2402449"/>
                <a:ext cx="881623" cy="720080"/>
                <a:chOff x="7362785" y="2980254"/>
                <a:chExt cx="881623" cy="720080"/>
              </a:xfrm>
            </p:grpSpPr>
            <p:sp>
              <p:nvSpPr>
                <p:cNvPr id="57" name="Oval 56"/>
                <p:cNvSpPr/>
                <p:nvPr/>
              </p:nvSpPr>
              <p:spPr>
                <a:xfrm>
                  <a:off x="7362785" y="2980254"/>
                  <a:ext cx="720080" cy="720080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  <a:scene3d>
                  <a:camera prst="orthographicFront">
                    <a:rot lat="0" lon="7200000" rev="0"/>
                  </a:camera>
                  <a:lightRig rig="threePt" dir="t"/>
                </a:scene3d>
                <a:sp3d extrusionH="889000" prstMaterial="clear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7628534" y="3155628"/>
                  <a:ext cx="61587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Gain</a:t>
                  </a:r>
                </a:p>
              </p:txBody>
            </p:sp>
          </p:grpSp>
          <p:sp>
            <p:nvSpPr>
              <p:cNvPr id="45" name="Oval 44"/>
              <p:cNvSpPr/>
              <p:nvPr/>
            </p:nvSpPr>
            <p:spPr>
              <a:xfrm>
                <a:off x="8199034" y="2402449"/>
                <a:ext cx="720080" cy="72008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0"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>
                  <a:rot lat="0" lon="7200000" rev="0"/>
                </a:camera>
                <a:lightRig rig="threePt" dir="t"/>
              </a:scene3d>
              <a:sp3d extrusionH="127000"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1544254" y="2059107"/>
                <a:ext cx="1440160" cy="1440160"/>
                <a:chOff x="4463988" y="1268881"/>
                <a:chExt cx="1440160" cy="1440160"/>
              </a:xfrm>
              <a:scene3d>
                <a:camera prst="orthographicFront">
                  <a:rot lat="0" lon="7200000" rev="0"/>
                </a:camera>
                <a:lightRig rig="threePt" dir="t"/>
              </a:scene3d>
            </p:grpSpPr>
            <p:sp>
              <p:nvSpPr>
                <p:cNvPr id="55" name="Oval 54"/>
                <p:cNvSpPr/>
                <p:nvPr/>
              </p:nvSpPr>
              <p:spPr>
                <a:xfrm>
                  <a:off x="4463988" y="1268881"/>
                  <a:ext cx="1440160" cy="1440160"/>
                </a:xfrm>
                <a:prstGeom prst="ellipse">
                  <a:avLst/>
                </a:prstGeom>
                <a:sp3d z="-1905000" prstMaterial="translucentPowder">
                  <a:bevelT w="720000"/>
                  <a:bevelB w="72009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4463988" y="1268881"/>
                  <a:ext cx="1440160" cy="1440160"/>
                </a:xfrm>
                <a:prstGeom prst="ellipse">
                  <a:avLst/>
                </a:prstGeom>
                <a:sp3d z="-5080000" prstMaterial="translucentPowder">
                  <a:bevelT w="720090"/>
                  <a:bevelB w="72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" name="Group 46"/>
              <p:cNvGrpSpPr/>
              <p:nvPr/>
            </p:nvGrpSpPr>
            <p:grpSpPr>
              <a:xfrm>
                <a:off x="2088859" y="1744335"/>
                <a:ext cx="4994263" cy="2124493"/>
                <a:chOff x="2088859" y="2322140"/>
                <a:chExt cx="4994263" cy="2124493"/>
              </a:xfrm>
            </p:grpSpPr>
            <p:cxnSp>
              <p:nvCxnSpPr>
                <p:cNvPr id="49" name="Straight Arrow Connector 48"/>
                <p:cNvCxnSpPr/>
                <p:nvPr/>
              </p:nvCxnSpPr>
              <p:spPr>
                <a:xfrm>
                  <a:off x="2088859" y="4123290"/>
                  <a:ext cx="3275229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TextBox 49"/>
                <p:cNvSpPr txBox="1"/>
                <p:nvPr/>
              </p:nvSpPr>
              <p:spPr>
                <a:xfrm>
                  <a:off x="6710904" y="4077301"/>
                  <a:ext cx="37221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2f</a:t>
                  </a:r>
                  <a:endParaRPr lang="en-US" dirty="0"/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3539593" y="4077301"/>
                  <a:ext cx="37221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2f</a:t>
                  </a:r>
                  <a:endParaRPr lang="en-US" dirty="0"/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3675600" y="2322140"/>
                  <a:ext cx="6094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Lens</a:t>
                  </a:r>
                  <a:endParaRPr lang="en-US" dirty="0"/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6419433" y="2322140"/>
                  <a:ext cx="6094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Lens</a:t>
                  </a:r>
                  <a:endParaRPr lang="en-US" dirty="0"/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4873397" y="2495172"/>
                  <a:ext cx="9262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Diffuser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cxnSp>
          <p:nvCxnSpPr>
            <p:cNvPr id="37" name="Straight Arrow Connector 36"/>
            <p:cNvCxnSpPr/>
            <p:nvPr/>
          </p:nvCxnSpPr>
          <p:spPr>
            <a:xfrm>
              <a:off x="4744764" y="2888368"/>
              <a:ext cx="327522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Cube 5"/>
          <p:cNvSpPr/>
          <p:nvPr/>
        </p:nvSpPr>
        <p:spPr>
          <a:xfrm>
            <a:off x="4401389" y="1676463"/>
            <a:ext cx="437169" cy="1077496"/>
          </a:xfrm>
          <a:prstGeom prst="cube">
            <a:avLst>
              <a:gd name="adj" fmla="val 628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60849" y="6528168"/>
            <a:ext cx="7068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R. </a:t>
            </a:r>
            <a:r>
              <a:rPr lang="en-US" sz="16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Chriki</a:t>
            </a: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et al, preliminary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4" name="Rectangle 7"/>
          <p:cNvSpPr>
            <a:spLocks noChangeArrowheads="1"/>
          </p:cNvSpPr>
          <p:nvPr/>
        </p:nvSpPr>
        <p:spPr bwMode="auto">
          <a:xfrm>
            <a:off x="0" y="-99392"/>
            <a:ext cx="9144000" cy="10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762" tIns="48381" rIns="96762" bIns="48381" anchor="ctr"/>
          <a:lstStyle/>
          <a:p>
            <a:pPr algn="ctr" rtl="0"/>
            <a:r>
              <a:rPr lang="en-US" sz="3600" i="0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Imaging through a Diffuser</a:t>
            </a:r>
            <a:endParaRPr lang="en-US" sz="3600" i="0" dirty="0">
              <a:solidFill>
                <a:srgbClr val="0070C0"/>
              </a:solidFill>
              <a:latin typeface="Comic Sans MS" pitchFamily="66" charset="0"/>
              <a:cs typeface="Times New Roman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971600" y="3917355"/>
            <a:ext cx="2057400" cy="2158388"/>
            <a:chOff x="304800" y="3673230"/>
            <a:chExt cx="2057400" cy="2158388"/>
          </a:xfrm>
        </p:grpSpPr>
        <p:sp>
          <p:nvSpPr>
            <p:cNvPr id="48" name="TextBox 47"/>
            <p:cNvSpPr txBox="1"/>
            <p:nvPr/>
          </p:nvSpPr>
          <p:spPr>
            <a:xfrm>
              <a:off x="304800" y="3673230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Helvetica" pitchFamily="34" charset="0"/>
                </a:rPr>
                <a:t>Object</a:t>
              </a:r>
              <a:endParaRPr lang="en-US" dirty="0">
                <a:latin typeface="Helvetica" pitchFamily="34" charset="0"/>
              </a:endParaRPr>
            </a:p>
          </p:txBody>
        </p:sp>
        <p:pic>
          <p:nvPicPr>
            <p:cNvPr id="63" name="Picture 62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" y="4002818"/>
              <a:ext cx="1828800" cy="1828800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6262448" y="3615471"/>
            <a:ext cx="1873221" cy="2439689"/>
            <a:chOff x="7054536" y="3391929"/>
            <a:chExt cx="1873221" cy="2439689"/>
          </a:xfrm>
        </p:grpSpPr>
        <p:sp>
          <p:nvSpPr>
            <p:cNvPr id="69" name="TextBox 68"/>
            <p:cNvSpPr txBox="1"/>
            <p:nvPr/>
          </p:nvSpPr>
          <p:spPr>
            <a:xfrm>
              <a:off x="7054536" y="3391929"/>
              <a:ext cx="18732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Helvetica" pitchFamily="34" charset="0"/>
                </a:rPr>
                <a:t>Diffuser inside the cavity</a:t>
              </a:r>
              <a:endParaRPr lang="en-US" dirty="0">
                <a:latin typeface="Helvetica" pitchFamily="34" charset="0"/>
              </a:endParaRP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7086600" y="4002818"/>
              <a:ext cx="1828800" cy="1828800"/>
              <a:chOff x="4400463" y="2128364"/>
              <a:chExt cx="5330952" cy="3995928"/>
            </a:xfrm>
          </p:grpSpPr>
          <p:sp>
            <p:nvSpPr>
              <p:cNvPr id="72" name="Rectangle 71"/>
              <p:cNvSpPr>
                <a:spLocks/>
              </p:cNvSpPr>
              <p:nvPr/>
            </p:nvSpPr>
            <p:spPr>
              <a:xfrm>
                <a:off x="4400463" y="2128364"/>
                <a:ext cx="5330952" cy="399592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3" name="Picture 72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36" t="7827"/>
              <a:stretch/>
            </p:blipFill>
            <p:spPr>
              <a:xfrm>
                <a:off x="4600234" y="2282873"/>
                <a:ext cx="4931411" cy="3686910"/>
              </a:xfrm>
              <a:prstGeom prst="rect">
                <a:avLst/>
              </a:prstGeom>
            </p:spPr>
          </p:pic>
        </p:grpSp>
      </p:grpSp>
      <p:grpSp>
        <p:nvGrpSpPr>
          <p:cNvPr id="74" name="Group 73"/>
          <p:cNvGrpSpPr/>
          <p:nvPr/>
        </p:nvGrpSpPr>
        <p:grpSpPr>
          <a:xfrm>
            <a:off x="3563888" y="3645675"/>
            <a:ext cx="2073730" cy="2807661"/>
            <a:chOff x="4753428" y="3389871"/>
            <a:chExt cx="2073730" cy="2807661"/>
          </a:xfrm>
        </p:grpSpPr>
        <p:grpSp>
          <p:nvGrpSpPr>
            <p:cNvPr id="75" name="Group 74"/>
            <p:cNvGrpSpPr/>
            <p:nvPr/>
          </p:nvGrpSpPr>
          <p:grpSpPr>
            <a:xfrm>
              <a:off x="4753428" y="3389871"/>
              <a:ext cx="2057400" cy="2441747"/>
              <a:chOff x="4753428" y="3389871"/>
              <a:chExt cx="2057400" cy="2441747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4753428" y="3389871"/>
                <a:ext cx="2057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Helvetica" pitchFamily="34" charset="0"/>
                  </a:rPr>
                  <a:t>Diffuser outside the cavity</a:t>
                </a:r>
                <a:endParaRPr lang="en-US" dirty="0">
                  <a:latin typeface="Helvetica" pitchFamily="34" charset="0"/>
                </a:endParaRPr>
              </a:p>
            </p:txBody>
          </p:sp>
          <p:pic>
            <p:nvPicPr>
              <p:cNvPr id="78" name="Picture 77"/>
              <p:cNvPicPr>
                <a:picLocks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7728" y="4002818"/>
                <a:ext cx="1828800" cy="1828800"/>
              </a:xfrm>
              <a:prstGeom prst="rect">
                <a:avLst/>
              </a:prstGeom>
            </p:spPr>
          </p:pic>
        </p:grpSp>
        <p:sp>
          <p:nvSpPr>
            <p:cNvPr id="76" name="TextBox 75"/>
            <p:cNvSpPr txBox="1"/>
            <p:nvPr/>
          </p:nvSpPr>
          <p:spPr>
            <a:xfrm>
              <a:off x="4769758" y="5828200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latin typeface="Helvetica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3935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803266" y="1196403"/>
            <a:ext cx="7820237" cy="2124493"/>
            <a:chOff x="844210" y="1087218"/>
            <a:chExt cx="7820237" cy="2124493"/>
          </a:xfrm>
        </p:grpSpPr>
        <p:grpSp>
          <p:nvGrpSpPr>
            <p:cNvPr id="36" name="Group 35"/>
            <p:cNvGrpSpPr/>
            <p:nvPr/>
          </p:nvGrpSpPr>
          <p:grpSpPr>
            <a:xfrm>
              <a:off x="844210" y="1087218"/>
              <a:ext cx="7820237" cy="2124493"/>
              <a:chOff x="1463534" y="1744335"/>
              <a:chExt cx="7820237" cy="2124493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1463534" y="2226636"/>
                <a:ext cx="1330038" cy="1330038"/>
                <a:chOff x="2315687" y="1876296"/>
                <a:chExt cx="1330038" cy="1330038"/>
              </a:xfrm>
            </p:grpSpPr>
            <p:sp>
              <p:nvSpPr>
                <p:cNvPr id="61" name="Rectangle 60"/>
                <p:cNvSpPr/>
                <p:nvPr/>
              </p:nvSpPr>
              <p:spPr>
                <a:xfrm>
                  <a:off x="2315687" y="1876296"/>
                  <a:ext cx="1330038" cy="1330038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scene3d>
                  <a:camera prst="isometricOffAxis2Right"/>
                  <a:lightRig rig="threePt" dir="t"/>
                </a:scene3d>
                <a:sp3d extrusionH="381000">
                  <a:bevelT/>
                  <a:contourClr>
                    <a:schemeClr val="bg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2593274" y="2023258"/>
                  <a:ext cx="751115" cy="751115"/>
                </a:xfrm>
                <a:prstGeom prst="rect">
                  <a:avLst/>
                </a:prstGeom>
                <a:pattFill prst="smGrid">
                  <a:fgClr>
                    <a:schemeClr val="accent1"/>
                  </a:fgClr>
                  <a:bgClr>
                    <a:schemeClr val="bg1"/>
                  </a:bgClr>
                </a:pattFill>
                <a:scene3d>
                  <a:camera prst="isometricOffAxis2Righ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0" name="TextBox 39"/>
              <p:cNvSpPr txBox="1"/>
              <p:nvPr/>
            </p:nvSpPr>
            <p:spPr>
              <a:xfrm rot="19611022">
                <a:off x="1796151" y="3167458"/>
                <a:ext cx="5854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</a:rPr>
                  <a:t>SLM</a:t>
                </a:r>
                <a:endParaRPr lang="en-US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1968267" y="2385723"/>
                <a:ext cx="6852205" cy="783393"/>
              </a:xfrm>
              <a:prstGeom prst="roundRect">
                <a:avLst>
                  <a:gd name="adj" fmla="val 34909"/>
                </a:avLst>
              </a:prstGeom>
              <a:gradFill flip="none" rotWithShape="1">
                <a:gsLst>
                  <a:gs pos="417">
                    <a:srgbClr val="FF0000">
                      <a:alpha val="0"/>
                    </a:srgbClr>
                  </a:gs>
                  <a:gs pos="85000">
                    <a:srgbClr val="FF0000">
                      <a:alpha val="80000"/>
                    </a:srgbClr>
                  </a:gs>
                  <a:gs pos="15000">
                    <a:srgbClr val="FF0000">
                      <a:alpha val="80000"/>
                    </a:srgbClr>
                  </a:gs>
                  <a:gs pos="100000">
                    <a:srgbClr val="FF0000">
                      <a:alpha val="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3722576" y="2014717"/>
                <a:ext cx="3137367" cy="1491054"/>
                <a:chOff x="4010562" y="4703211"/>
                <a:chExt cx="2694936" cy="1491054"/>
              </a:xfrm>
            </p:grpSpPr>
            <p:sp>
              <p:nvSpPr>
                <p:cNvPr id="59" name="Oval 58"/>
                <p:cNvSpPr/>
                <p:nvPr/>
              </p:nvSpPr>
              <p:spPr>
                <a:xfrm>
                  <a:off x="4010562" y="4703211"/>
                  <a:ext cx="2694936" cy="742013"/>
                </a:xfrm>
                <a:prstGeom prst="ellipse">
                  <a:avLst/>
                </a:prstGeom>
                <a:gradFill flip="none" rotWithShape="1">
                  <a:gsLst>
                    <a:gs pos="6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4010562" y="5452252"/>
                  <a:ext cx="2694936" cy="742013"/>
                </a:xfrm>
                <a:prstGeom prst="ellipse">
                  <a:avLst/>
                </a:prstGeom>
                <a:gradFill flip="none" rotWithShape="1">
                  <a:gsLst>
                    <a:gs pos="6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3" name="TextBox 42"/>
              <p:cNvSpPr txBox="1"/>
              <p:nvPr/>
            </p:nvSpPr>
            <p:spPr>
              <a:xfrm>
                <a:off x="8212481" y="1775440"/>
                <a:ext cx="10712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Output coupler</a:t>
                </a:r>
                <a:endParaRPr lang="en-US" dirty="0"/>
              </a:p>
            </p:txBody>
          </p:sp>
          <p:grpSp>
            <p:nvGrpSpPr>
              <p:cNvPr id="44" name="Group 43"/>
              <p:cNvGrpSpPr/>
              <p:nvPr/>
            </p:nvGrpSpPr>
            <p:grpSpPr>
              <a:xfrm>
                <a:off x="7362785" y="2402449"/>
                <a:ext cx="881623" cy="720080"/>
                <a:chOff x="7362785" y="2980254"/>
                <a:chExt cx="881623" cy="720080"/>
              </a:xfrm>
            </p:grpSpPr>
            <p:sp>
              <p:nvSpPr>
                <p:cNvPr id="57" name="Oval 56"/>
                <p:cNvSpPr/>
                <p:nvPr/>
              </p:nvSpPr>
              <p:spPr>
                <a:xfrm>
                  <a:off x="7362785" y="2980254"/>
                  <a:ext cx="720080" cy="720080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  <a:scene3d>
                  <a:camera prst="orthographicFront">
                    <a:rot lat="0" lon="7200000" rev="0"/>
                  </a:camera>
                  <a:lightRig rig="threePt" dir="t"/>
                </a:scene3d>
                <a:sp3d extrusionH="889000" prstMaterial="clear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7628534" y="3155628"/>
                  <a:ext cx="61587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Gain</a:t>
                  </a:r>
                </a:p>
              </p:txBody>
            </p:sp>
          </p:grpSp>
          <p:sp>
            <p:nvSpPr>
              <p:cNvPr id="45" name="Oval 44"/>
              <p:cNvSpPr/>
              <p:nvPr/>
            </p:nvSpPr>
            <p:spPr>
              <a:xfrm>
                <a:off x="8199034" y="2402449"/>
                <a:ext cx="720080" cy="72008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0"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>
                  <a:rot lat="0" lon="7200000" rev="0"/>
                </a:camera>
                <a:lightRig rig="threePt" dir="t"/>
              </a:scene3d>
              <a:sp3d extrusionH="127000"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1544254" y="2059107"/>
                <a:ext cx="1440160" cy="1440160"/>
                <a:chOff x="4463988" y="1268881"/>
                <a:chExt cx="1440160" cy="1440160"/>
              </a:xfrm>
              <a:scene3d>
                <a:camera prst="orthographicFront">
                  <a:rot lat="0" lon="7200000" rev="0"/>
                </a:camera>
                <a:lightRig rig="threePt" dir="t"/>
              </a:scene3d>
            </p:grpSpPr>
            <p:sp>
              <p:nvSpPr>
                <p:cNvPr id="55" name="Oval 54"/>
                <p:cNvSpPr/>
                <p:nvPr/>
              </p:nvSpPr>
              <p:spPr>
                <a:xfrm>
                  <a:off x="4463988" y="1268881"/>
                  <a:ext cx="1440160" cy="1440160"/>
                </a:xfrm>
                <a:prstGeom prst="ellipse">
                  <a:avLst/>
                </a:prstGeom>
                <a:sp3d z="-1905000" prstMaterial="translucentPowder">
                  <a:bevelT w="720000"/>
                  <a:bevelB w="72009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4463988" y="1268881"/>
                  <a:ext cx="1440160" cy="1440160"/>
                </a:xfrm>
                <a:prstGeom prst="ellipse">
                  <a:avLst/>
                </a:prstGeom>
                <a:sp3d z="-5080000" prstMaterial="translucentPowder">
                  <a:bevelT w="720090"/>
                  <a:bevelB w="72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" name="Group 46"/>
              <p:cNvGrpSpPr/>
              <p:nvPr/>
            </p:nvGrpSpPr>
            <p:grpSpPr>
              <a:xfrm>
                <a:off x="2088859" y="1744335"/>
                <a:ext cx="4994263" cy="2124493"/>
                <a:chOff x="2088859" y="2322140"/>
                <a:chExt cx="4994263" cy="2124493"/>
              </a:xfrm>
            </p:grpSpPr>
            <p:cxnSp>
              <p:nvCxnSpPr>
                <p:cNvPr id="49" name="Straight Arrow Connector 48"/>
                <p:cNvCxnSpPr/>
                <p:nvPr/>
              </p:nvCxnSpPr>
              <p:spPr>
                <a:xfrm>
                  <a:off x="2088859" y="4123290"/>
                  <a:ext cx="3275229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TextBox 49"/>
                <p:cNvSpPr txBox="1"/>
                <p:nvPr/>
              </p:nvSpPr>
              <p:spPr>
                <a:xfrm>
                  <a:off x="6710904" y="4077301"/>
                  <a:ext cx="37221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2f</a:t>
                  </a:r>
                  <a:endParaRPr lang="en-US" dirty="0"/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3539593" y="4077301"/>
                  <a:ext cx="37221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2f</a:t>
                  </a:r>
                  <a:endParaRPr lang="en-US" dirty="0"/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3675600" y="2322140"/>
                  <a:ext cx="6094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Lens</a:t>
                  </a:r>
                  <a:endParaRPr lang="en-US" dirty="0"/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6419433" y="2322140"/>
                  <a:ext cx="6094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Lens</a:t>
                  </a:r>
                  <a:endParaRPr lang="en-US" dirty="0"/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4873397" y="2495172"/>
                  <a:ext cx="9262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Diffuser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cxnSp>
          <p:nvCxnSpPr>
            <p:cNvPr id="37" name="Straight Arrow Connector 36"/>
            <p:cNvCxnSpPr/>
            <p:nvPr/>
          </p:nvCxnSpPr>
          <p:spPr>
            <a:xfrm>
              <a:off x="4744764" y="2888368"/>
              <a:ext cx="327522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Cube 5"/>
          <p:cNvSpPr/>
          <p:nvPr/>
        </p:nvSpPr>
        <p:spPr>
          <a:xfrm>
            <a:off x="4401389" y="1676463"/>
            <a:ext cx="437169" cy="1077496"/>
          </a:xfrm>
          <a:prstGeom prst="cube">
            <a:avLst>
              <a:gd name="adj" fmla="val 628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60849" y="6528168"/>
            <a:ext cx="7068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R. </a:t>
            </a:r>
            <a:r>
              <a:rPr lang="en-US" sz="16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Chriki</a:t>
            </a: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et al, preliminary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4" name="Rectangle 7"/>
          <p:cNvSpPr>
            <a:spLocks noChangeArrowheads="1"/>
          </p:cNvSpPr>
          <p:nvPr/>
        </p:nvSpPr>
        <p:spPr bwMode="auto">
          <a:xfrm>
            <a:off x="0" y="-99392"/>
            <a:ext cx="9144000" cy="10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762" tIns="48381" rIns="96762" bIns="48381" anchor="ctr"/>
          <a:lstStyle/>
          <a:p>
            <a:pPr algn="ctr" rtl="0"/>
            <a:r>
              <a:rPr lang="en-US" sz="3600" i="0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Imaging through a Diffuser</a:t>
            </a:r>
            <a:endParaRPr lang="en-US" sz="3600" i="0" dirty="0">
              <a:solidFill>
                <a:srgbClr val="0070C0"/>
              </a:solidFill>
              <a:latin typeface="Comic Sans MS" pitchFamily="66" charset="0"/>
              <a:cs typeface="Times New Roman" pitchFamily="18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3142928" y="3676072"/>
            <a:ext cx="2791692" cy="2842203"/>
            <a:chOff x="3228108" y="3676072"/>
            <a:chExt cx="2791692" cy="2842203"/>
          </a:xfrm>
        </p:grpSpPr>
        <p:pic>
          <p:nvPicPr>
            <p:cNvPr id="67" name="Picture 22"/>
            <p:cNvPicPr>
              <a:picLocks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108" y="3775075"/>
              <a:ext cx="2743200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>
              <a:off x="3276600" y="3676072"/>
              <a:ext cx="2743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Helvetica" pitchFamily="34" charset="0"/>
                </a:rPr>
                <a:t>Imaging of 0-</a:t>
              </a:r>
              <a:r>
                <a:rPr lang="el-GR" sz="1600" dirty="0" smtClean="0">
                  <a:latin typeface="Calibri"/>
                </a:rPr>
                <a:t>π</a:t>
              </a:r>
              <a:r>
                <a:rPr lang="en-US" sz="1600" dirty="0" smtClean="0">
                  <a:latin typeface="Calibri"/>
                </a:rPr>
                <a:t> </a:t>
              </a:r>
              <a:r>
                <a:rPr lang="en-US" sz="1600" dirty="0" smtClean="0">
                  <a:latin typeface="Helvetica" pitchFamily="34" charset="0"/>
                </a:rPr>
                <a:t>diffuser</a:t>
              </a:r>
              <a:endParaRPr lang="en-US" sz="1600" dirty="0">
                <a:latin typeface="Helvetica" pitchFamily="34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323528" y="3715920"/>
            <a:ext cx="2743200" cy="2802355"/>
            <a:chOff x="2514600" y="3715920"/>
            <a:chExt cx="2743200" cy="2802355"/>
          </a:xfrm>
        </p:grpSpPr>
        <p:pic>
          <p:nvPicPr>
            <p:cNvPr id="80" name="Picture 23"/>
            <p:cNvPicPr>
              <a:picLocks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3775075"/>
              <a:ext cx="2743200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TextBox 80"/>
            <p:cNvSpPr txBox="1"/>
            <p:nvPr/>
          </p:nvSpPr>
          <p:spPr>
            <a:xfrm>
              <a:off x="2842820" y="3715920"/>
              <a:ext cx="2133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Helvetica" pitchFamily="34" charset="0"/>
                </a:rPr>
                <a:t>Plane of diffuser</a:t>
              </a:r>
              <a:endParaRPr lang="en-US" sz="1600" dirty="0">
                <a:latin typeface="Helvetica" pitchFamily="34" charset="0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059312" y="3697265"/>
            <a:ext cx="2743200" cy="2834682"/>
            <a:chOff x="5943600" y="3718518"/>
            <a:chExt cx="2743200" cy="2834682"/>
          </a:xfrm>
        </p:grpSpPr>
        <p:pic>
          <p:nvPicPr>
            <p:cNvPr id="83" name="Picture 24"/>
            <p:cNvPicPr>
              <a:picLocks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3810000"/>
              <a:ext cx="2743200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TextBox 83"/>
            <p:cNvSpPr txBox="1"/>
            <p:nvPr/>
          </p:nvSpPr>
          <p:spPr>
            <a:xfrm>
              <a:off x="6294580" y="3718518"/>
              <a:ext cx="2133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Helvetica" pitchFamily="34" charset="0"/>
                </a:rPr>
                <a:t>Overlap</a:t>
              </a:r>
              <a:endParaRPr lang="en-US" sz="1600" dirty="0">
                <a:latin typeface="Helvetica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1784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683568" y="692696"/>
            <a:ext cx="7522741" cy="2395133"/>
            <a:chOff x="1463534" y="1535006"/>
            <a:chExt cx="7522741" cy="2395133"/>
          </a:xfrm>
        </p:grpSpPr>
        <p:grpSp>
          <p:nvGrpSpPr>
            <p:cNvPr id="22" name="Group 21"/>
            <p:cNvGrpSpPr/>
            <p:nvPr/>
          </p:nvGrpSpPr>
          <p:grpSpPr>
            <a:xfrm>
              <a:off x="1463534" y="2226636"/>
              <a:ext cx="1330038" cy="1330038"/>
              <a:chOff x="2315687" y="1876296"/>
              <a:chExt cx="1330038" cy="1330038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2315687" y="1876296"/>
                <a:ext cx="1330038" cy="133003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isometricOffAxis2Right"/>
                <a:lightRig rig="threePt" dir="t"/>
              </a:scene3d>
              <a:sp3d extrusionH="381000">
                <a:bevelT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2593274" y="2023258"/>
                <a:ext cx="751115" cy="751115"/>
              </a:xfrm>
              <a:prstGeom prst="rect">
                <a:avLst/>
              </a:prstGeom>
              <a:pattFill prst="smGrid">
                <a:fgClr>
                  <a:schemeClr val="accent1"/>
                </a:fgClr>
                <a:bgClr>
                  <a:schemeClr val="bg1"/>
                </a:bgClr>
              </a:pattFill>
              <a:scene3d>
                <a:camera prst="isometricOffAxis2Righ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 rot="19611022">
              <a:off x="1796151" y="3167458"/>
              <a:ext cx="585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SLM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1968267" y="2385723"/>
              <a:ext cx="6852205" cy="783393"/>
            </a:xfrm>
            <a:prstGeom prst="roundRect">
              <a:avLst>
                <a:gd name="adj" fmla="val 34909"/>
              </a:avLst>
            </a:prstGeom>
            <a:gradFill flip="none" rotWithShape="1">
              <a:gsLst>
                <a:gs pos="417">
                  <a:srgbClr val="FF0000">
                    <a:alpha val="0"/>
                  </a:srgbClr>
                </a:gs>
                <a:gs pos="85000">
                  <a:srgbClr val="FF0000">
                    <a:alpha val="80000"/>
                  </a:srgbClr>
                </a:gs>
                <a:gs pos="15000">
                  <a:srgbClr val="FF0000">
                    <a:alpha val="80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722576" y="2014717"/>
              <a:ext cx="3137367" cy="1491054"/>
              <a:chOff x="4010562" y="4703211"/>
              <a:chExt cx="2694936" cy="1491054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4010562" y="4703211"/>
                <a:ext cx="2694936" cy="742013"/>
              </a:xfrm>
              <a:prstGeom prst="ellipse">
                <a:avLst/>
              </a:prstGeom>
              <a:gradFill flip="none" rotWithShape="1">
                <a:gsLst>
                  <a:gs pos="64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4010562" y="5452252"/>
                <a:ext cx="2694936" cy="742013"/>
              </a:xfrm>
              <a:prstGeom prst="ellipse">
                <a:avLst/>
              </a:prstGeom>
              <a:gradFill flip="none" rotWithShape="1">
                <a:gsLst>
                  <a:gs pos="64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 rot="19800000">
              <a:off x="7367242" y="3360819"/>
              <a:ext cx="16190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Output coupler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7362785" y="2402449"/>
              <a:ext cx="881623" cy="720080"/>
              <a:chOff x="7362785" y="2980254"/>
              <a:chExt cx="881623" cy="720080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7362785" y="2980254"/>
                <a:ext cx="720080" cy="72008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scene3d>
                <a:camera prst="orthographicFront">
                  <a:rot lat="0" lon="7200000" rev="0"/>
                </a:camera>
                <a:lightRig rig="threePt" dir="t"/>
              </a:scene3d>
              <a:sp3d extrusionH="889000" prstMaterial="clear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628534" y="3155628"/>
                <a:ext cx="615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Gain</a:t>
                </a:r>
              </a:p>
            </p:txBody>
          </p:sp>
        </p:grpSp>
        <p:sp>
          <p:nvSpPr>
            <p:cNvPr id="34" name="Oval 33"/>
            <p:cNvSpPr/>
            <p:nvPr/>
          </p:nvSpPr>
          <p:spPr>
            <a:xfrm>
              <a:off x="8199034" y="2402449"/>
              <a:ext cx="720080" cy="72008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0">
              <a:solidFill>
                <a:schemeClr val="bg1">
                  <a:lumMod val="50000"/>
                </a:schemeClr>
              </a:solidFill>
            </a:ln>
            <a:scene3d>
              <a:camera prst="orthographicFront">
                <a:rot lat="0" lon="7200000" rev="0"/>
              </a:camera>
              <a:lightRig rig="threePt" dir="t"/>
            </a:scene3d>
            <a:sp3d extrusionH="127000"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1544254" y="2059107"/>
              <a:ext cx="1440160" cy="1440160"/>
              <a:chOff x="4463988" y="1268881"/>
              <a:chExt cx="1440160" cy="1440160"/>
            </a:xfrm>
            <a:scene3d>
              <a:camera prst="orthographicFront">
                <a:rot lat="0" lon="7200000" rev="0"/>
              </a:camera>
              <a:lightRig rig="threePt" dir="t"/>
            </a:scene3d>
          </p:grpSpPr>
          <p:sp>
            <p:nvSpPr>
              <p:cNvPr id="50" name="Oval 49"/>
              <p:cNvSpPr/>
              <p:nvPr/>
            </p:nvSpPr>
            <p:spPr>
              <a:xfrm>
                <a:off x="4463988" y="1268881"/>
                <a:ext cx="1440160" cy="1440160"/>
              </a:xfrm>
              <a:prstGeom prst="ellipse">
                <a:avLst/>
              </a:prstGeom>
              <a:sp3d z="-1905000" prstMaterial="translucentPowder">
                <a:bevelT w="720000"/>
                <a:bevelB w="72009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4463988" y="1268881"/>
                <a:ext cx="1440160" cy="1440160"/>
              </a:xfrm>
              <a:prstGeom prst="ellipse">
                <a:avLst/>
              </a:prstGeom>
              <a:sp3d z="-5080000" prstMaterial="translucentPowder">
                <a:bevelT w="720090"/>
                <a:bevelB w="72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6" name="Straight Connector 35"/>
            <p:cNvCxnSpPr/>
            <p:nvPr/>
          </p:nvCxnSpPr>
          <p:spPr>
            <a:xfrm flipH="1">
              <a:off x="8530168" y="1932506"/>
              <a:ext cx="2272" cy="39721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/>
            <p:cNvGrpSpPr/>
            <p:nvPr/>
          </p:nvGrpSpPr>
          <p:grpSpPr>
            <a:xfrm>
              <a:off x="2251266" y="1535006"/>
              <a:ext cx="6281174" cy="2395133"/>
              <a:chOff x="2251266" y="2112811"/>
              <a:chExt cx="6281174" cy="2395133"/>
            </a:xfrm>
          </p:grpSpPr>
          <p:cxnSp>
            <p:nvCxnSpPr>
              <p:cNvPr id="39" name="Straight Arrow Connector 38"/>
              <p:cNvCxnSpPr/>
              <p:nvPr/>
            </p:nvCxnSpPr>
            <p:spPr>
              <a:xfrm>
                <a:off x="3867613" y="2482143"/>
                <a:ext cx="1629316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6722882" y="2482143"/>
                <a:ext cx="1809558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5940152" y="2132856"/>
                <a:ext cx="333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</a:t>
                </a:r>
                <a:r>
                  <a:rPr lang="en-US" baseline="-25000" dirty="0"/>
                  <a:t>1</a:t>
                </a:r>
                <a:endParaRPr lang="en-US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870102" y="2112811"/>
                <a:ext cx="333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</a:t>
                </a:r>
                <a:r>
                  <a:rPr lang="en-US" baseline="-25000" dirty="0"/>
                  <a:t>2</a:t>
                </a:r>
                <a:endParaRPr lang="en-US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 rot="19800000">
                <a:off x="3405177" y="4138612"/>
                <a:ext cx="8114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Lens f</a:t>
                </a:r>
                <a:r>
                  <a:rPr lang="en-US" baseline="-25000" dirty="0"/>
                  <a:t>2</a:t>
                </a:r>
                <a:endParaRPr lang="en-US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 rot="19800000">
                <a:off x="6106512" y="4138612"/>
                <a:ext cx="8114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Lens f</a:t>
                </a:r>
                <a:r>
                  <a:rPr lang="en-US" baseline="-25000" dirty="0"/>
                  <a:t>1</a:t>
                </a:r>
                <a:endParaRPr lang="en-US" dirty="0"/>
              </a:p>
            </p:txBody>
          </p:sp>
          <p:cxnSp>
            <p:nvCxnSpPr>
              <p:cNvPr id="45" name="Straight Arrow Connector 44"/>
              <p:cNvCxnSpPr/>
              <p:nvPr/>
            </p:nvCxnSpPr>
            <p:spPr>
              <a:xfrm>
                <a:off x="2251266" y="2482143"/>
                <a:ext cx="1629316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>
                <a:off x="5496929" y="2482143"/>
                <a:ext cx="1225953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4492071" y="2112811"/>
                <a:ext cx="333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</a:t>
                </a:r>
                <a:r>
                  <a:rPr lang="en-US" baseline="-25000" dirty="0"/>
                  <a:t>2</a:t>
                </a:r>
                <a:endParaRPr lang="en-US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7348898" y="2132856"/>
                <a:ext cx="3914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</a:t>
                </a:r>
                <a:r>
                  <a:rPr lang="en-US" baseline="-25000" dirty="0"/>
                  <a:t>1</a:t>
                </a:r>
                <a:r>
                  <a:rPr lang="en-US" dirty="0"/>
                  <a:t>’</a:t>
                </a:r>
              </a:p>
            </p:txBody>
          </p:sp>
        </p:grpSp>
      </p:grpSp>
      <p:sp>
        <p:nvSpPr>
          <p:cNvPr id="26" name="Rectangle 25"/>
          <p:cNvSpPr/>
          <p:nvPr/>
        </p:nvSpPr>
        <p:spPr>
          <a:xfrm>
            <a:off x="1014708" y="5117387"/>
            <a:ext cx="1287788" cy="72430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2000" dirty="0">
                <a:solidFill>
                  <a:prstClr val="black"/>
                </a:solidFill>
              </a:rPr>
              <a:t>Calculated</a:t>
            </a:r>
          </a:p>
          <a:p>
            <a:pPr algn="ctr">
              <a:lnSpc>
                <a:spcPts val="1600"/>
              </a:lnSpc>
            </a:pPr>
            <a:r>
              <a:rPr lang="en-US" sz="2000" dirty="0">
                <a:solidFill>
                  <a:prstClr val="black"/>
                </a:solidFill>
              </a:rPr>
              <a:t>Diffraction</a:t>
            </a:r>
          </a:p>
          <a:p>
            <a:pPr algn="ctr">
              <a:lnSpc>
                <a:spcPts val="1600"/>
              </a:lnSpc>
            </a:pPr>
            <a:r>
              <a:rPr lang="en-US" sz="2000" dirty="0">
                <a:solidFill>
                  <a:prstClr val="black"/>
                </a:solidFill>
              </a:rPr>
              <a:t>Pattern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20247" t="18526" r="18805" b="20554"/>
          <a:stretch/>
        </p:blipFill>
        <p:spPr>
          <a:xfrm>
            <a:off x="841887" y="1438645"/>
            <a:ext cx="951546" cy="95154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Right"/>
            <a:lightRig rig="threePt" dir="t"/>
          </a:scene3d>
        </p:spPr>
      </p:pic>
      <p:sp>
        <p:nvSpPr>
          <p:cNvPr id="30" name="Rectangle 29"/>
          <p:cNvSpPr/>
          <p:nvPr/>
        </p:nvSpPr>
        <p:spPr>
          <a:xfrm>
            <a:off x="3691276" y="5070511"/>
            <a:ext cx="1688860" cy="50270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2000" dirty="0">
                <a:solidFill>
                  <a:prstClr val="black"/>
                </a:solidFill>
              </a:rPr>
              <a:t>Reconstructed</a:t>
            </a:r>
          </a:p>
          <a:p>
            <a:pPr algn="ctr">
              <a:lnSpc>
                <a:spcPts val="1600"/>
              </a:lnSpc>
            </a:pPr>
            <a:r>
              <a:rPr lang="en-US" sz="2000" dirty="0">
                <a:solidFill>
                  <a:prstClr val="black"/>
                </a:solidFill>
              </a:rPr>
              <a:t>Object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0482" y="1578578"/>
            <a:ext cx="1183678" cy="1187157"/>
            <a:chOff x="3921126" y="2576571"/>
            <a:chExt cx="1183678" cy="1187157"/>
          </a:xfrm>
        </p:grpSpPr>
        <p:sp>
          <p:nvSpPr>
            <p:cNvPr id="58" name="TextBox 57"/>
            <p:cNvSpPr txBox="1"/>
            <p:nvPr/>
          </p:nvSpPr>
          <p:spPr>
            <a:xfrm rot="19800000">
              <a:off x="3921126" y="3394396"/>
              <a:ext cx="10264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Aperture</a:t>
              </a:r>
            </a:p>
          </p:txBody>
        </p:sp>
        <p:sp>
          <p:nvSpPr>
            <p:cNvPr id="59" name="Donut 58"/>
            <p:cNvSpPr/>
            <p:nvPr/>
          </p:nvSpPr>
          <p:spPr>
            <a:xfrm>
              <a:off x="4384724" y="2576571"/>
              <a:ext cx="720080" cy="720080"/>
            </a:xfrm>
            <a:prstGeom prst="donut">
              <a:avLst>
                <a:gd name="adj" fmla="val 29897"/>
              </a:avLst>
            </a:prstGeom>
            <a:solidFill>
              <a:schemeClr val="tx1">
                <a:lumMod val="65000"/>
                <a:lumOff val="35000"/>
                <a:alpha val="29000"/>
              </a:schemeClr>
            </a:solidFill>
            <a:ln w="0">
              <a:solidFill>
                <a:schemeClr val="bg1">
                  <a:lumMod val="50000"/>
                </a:schemeClr>
              </a:solidFill>
            </a:ln>
            <a:scene3d>
              <a:camera prst="orthographicFront">
                <a:rot lat="0" lon="7200000" rev="0"/>
              </a:camera>
              <a:lightRig rig="threePt" dir="t"/>
            </a:scene3d>
            <a:sp3d extrusionH="63500"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14021" t="13326" r="13943" b="14674"/>
          <a:stretch/>
        </p:blipFill>
        <p:spPr>
          <a:xfrm>
            <a:off x="4476553" y="1786122"/>
            <a:ext cx="324000" cy="324000"/>
          </a:xfrm>
          <a:prstGeom prst="ellipse">
            <a:avLst/>
          </a:prstGeom>
          <a:scene3d>
            <a:camera prst="isometricOffAxis2Right">
              <a:rot lat="0" lon="17759998" rev="0"/>
            </a:camera>
            <a:lightRig rig="threePt" dir="t"/>
          </a:scene3d>
        </p:spPr>
      </p:pic>
      <p:sp>
        <p:nvSpPr>
          <p:cNvPr id="61" name="Rectangle 60"/>
          <p:cNvSpPr/>
          <p:nvPr/>
        </p:nvSpPr>
        <p:spPr>
          <a:xfrm>
            <a:off x="6931638" y="5029087"/>
            <a:ext cx="8739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Object</a:t>
            </a:r>
          </a:p>
        </p:txBody>
      </p:sp>
      <p:sp>
        <p:nvSpPr>
          <p:cNvPr id="65" name="Title 1"/>
          <p:cNvSpPr>
            <a:spLocks noGrp="1"/>
          </p:cNvSpPr>
          <p:nvPr>
            <p:ph type="title"/>
          </p:nvPr>
        </p:nvSpPr>
        <p:spPr>
          <a:xfrm>
            <a:off x="-180528" y="-203249"/>
            <a:ext cx="9144000" cy="1039961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Solution of the inverse phase problem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8490" y="3216463"/>
            <a:ext cx="1799114" cy="18000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3722" y="3196949"/>
            <a:ext cx="1799114" cy="18000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953" y="3196949"/>
            <a:ext cx="1799114" cy="180000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5496" y="6485274"/>
            <a:ext cx="3512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 smtClean="0"/>
              <a:t>C. </a:t>
            </a:r>
            <a:r>
              <a:rPr lang="en-US" sz="2000" dirty="0" err="1" smtClean="0"/>
              <a:t>Tradensky</a:t>
            </a:r>
            <a:r>
              <a:rPr lang="en-US" sz="2000" dirty="0" smtClean="0"/>
              <a:t> et. al., submitted</a:t>
            </a:r>
            <a:endParaRPr lang="en-US" sz="2000" dirty="0"/>
          </a:p>
        </p:txBody>
      </p:sp>
      <p:sp>
        <p:nvSpPr>
          <p:cNvPr id="60" name="TextBox 59"/>
          <p:cNvSpPr txBox="1"/>
          <p:nvPr/>
        </p:nvSpPr>
        <p:spPr>
          <a:xfrm>
            <a:off x="335495" y="5877272"/>
            <a:ext cx="8328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In less than 100 nanoseconds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71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6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8597" y="-243408"/>
            <a:ext cx="5727580" cy="1068640"/>
          </a:xfrm>
        </p:spPr>
        <p:txBody>
          <a:bodyPr>
            <a:normAutofit/>
          </a:bodyPr>
          <a:lstStyle/>
          <a:p>
            <a:pPr rtl="0"/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Summary</a:t>
            </a:r>
            <a:endParaRPr lang="he-IL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6953" y="404664"/>
            <a:ext cx="6181214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rtl="0">
              <a:lnSpc>
                <a:spcPct val="300000"/>
              </a:lnSpc>
              <a:spcBef>
                <a:spcPct val="0"/>
              </a:spcBef>
              <a:defRPr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Phase lock &gt;1000 </a:t>
            </a:r>
          </a:p>
          <a:p>
            <a:pPr lvl="0" algn="l" rtl="0">
              <a:lnSpc>
                <a:spcPct val="300000"/>
              </a:lnSpc>
              <a:spcBef>
                <a:spcPct val="0"/>
              </a:spcBef>
              <a:defRPr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Simulating XY spins</a:t>
            </a:r>
          </a:p>
          <a:p>
            <a:pPr lvl="0" algn="l" rtl="0">
              <a:lnSpc>
                <a:spcPct val="300000"/>
              </a:lnSpc>
              <a:spcBef>
                <a:spcPct val="0"/>
              </a:spcBef>
              <a:defRPr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Extreme 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Value Statistic</a:t>
            </a:r>
            <a:endParaRPr lang="en-US" sz="2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algn="l" rtl="0">
              <a:lnSpc>
                <a:spcPct val="300000"/>
              </a:lnSpc>
              <a:spcBef>
                <a:spcPct val="0"/>
              </a:spcBef>
              <a:defRPr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Focusing through tissue</a:t>
            </a:r>
          </a:p>
          <a:p>
            <a:pPr lvl="0" algn="l" rtl="0">
              <a:lnSpc>
                <a:spcPct val="300000"/>
              </a:lnSpc>
              <a:spcBef>
                <a:spcPct val="0"/>
              </a:spcBef>
              <a:defRPr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Inverse phase reconstruction</a:t>
            </a:r>
          </a:p>
          <a:p>
            <a:pPr lvl="0" algn="l" rtl="0">
              <a:spcBef>
                <a:spcPct val="0"/>
              </a:spcBef>
              <a:defRPr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l" rtl="0">
              <a:spcBef>
                <a:spcPct val="0"/>
              </a:spcBef>
              <a:defRPr/>
            </a:pP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algn="l" rtl="0">
              <a:spcBef>
                <a:spcPct val="0"/>
              </a:spcBef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  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499243" y="4386558"/>
            <a:ext cx="2626551" cy="1066075"/>
            <a:chOff x="6053747" y="2560176"/>
            <a:chExt cx="3292766" cy="1169686"/>
          </a:xfrm>
        </p:grpSpPr>
        <p:pic>
          <p:nvPicPr>
            <p:cNvPr id="14" name="Picture 13" descr="After_diff_0p5mm_pin00000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97191" y="2564232"/>
              <a:ext cx="1249322" cy="1148104"/>
            </a:xfrm>
            <a:prstGeom prst="rect">
              <a:avLst/>
            </a:prstGeom>
          </p:spPr>
        </p:pic>
        <p:pic>
          <p:nvPicPr>
            <p:cNvPr id="17" name="Picture 16" descr="After_diff_0p5mm_pin00000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53747" y="2560176"/>
              <a:ext cx="1272807" cy="1169686"/>
            </a:xfrm>
            <a:prstGeom prst="rect">
              <a:avLst/>
            </a:prstGeom>
          </p:spPr>
        </p:pic>
        <p:cxnSp>
          <p:nvCxnSpPr>
            <p:cNvPr id="3" name="Straight Arrow Connector 2"/>
            <p:cNvCxnSpPr/>
            <p:nvPr/>
          </p:nvCxnSpPr>
          <p:spPr>
            <a:xfrm>
              <a:off x="7509000" y="3138284"/>
              <a:ext cx="41514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6" name="Picture 15" descr="nf_square.bmp"/>
          <p:cNvPicPr>
            <a:picLocks noChangeAspect="1"/>
          </p:cNvPicPr>
          <p:nvPr/>
        </p:nvPicPr>
        <p:blipFill>
          <a:blip r:embed="rId4" cstate="print"/>
          <a:srcRect l="4009" t="-10073" b="-7438"/>
          <a:stretch>
            <a:fillRect/>
          </a:stretch>
        </p:blipFill>
        <p:spPr>
          <a:xfrm>
            <a:off x="3752182" y="722222"/>
            <a:ext cx="898764" cy="10111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 descr="ff_triabngle.bmp"/>
          <p:cNvPicPr>
            <a:picLocks noChangeAspect="1"/>
          </p:cNvPicPr>
          <p:nvPr/>
        </p:nvPicPr>
        <p:blipFill>
          <a:blip r:embed="rId5" cstate="print"/>
          <a:srcRect l="18551" t="16842" r="21160" b="20160"/>
          <a:stretch>
            <a:fillRect/>
          </a:stretch>
        </p:blipFill>
        <p:spPr>
          <a:xfrm rot="5400000">
            <a:off x="3928074" y="1885835"/>
            <a:ext cx="932632" cy="94092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634" y="3087477"/>
            <a:ext cx="1433601" cy="98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436096" y="5661248"/>
            <a:ext cx="2540683" cy="1031943"/>
            <a:chOff x="4466343" y="5601996"/>
            <a:chExt cx="2540683" cy="103194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12160" y="5601996"/>
              <a:ext cx="994866" cy="99535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66343" y="5638583"/>
              <a:ext cx="994866" cy="995356"/>
            </a:xfrm>
            <a:prstGeom prst="rect">
              <a:avLst/>
            </a:prstGeom>
          </p:spPr>
        </p:pic>
        <p:cxnSp>
          <p:nvCxnSpPr>
            <p:cNvPr id="28" name="Straight Arrow Connector 27"/>
            <p:cNvCxnSpPr/>
            <p:nvPr/>
          </p:nvCxnSpPr>
          <p:spPr>
            <a:xfrm>
              <a:off x="5586520" y="6093296"/>
              <a:ext cx="33114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980019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-12488"/>
            <a:ext cx="10441160" cy="687048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236296" y="1844824"/>
            <a:ext cx="827584" cy="79208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88032" y="1268760"/>
            <a:ext cx="827584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008112" y="1412776"/>
            <a:ext cx="827584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691680" y="1196752"/>
            <a:ext cx="827584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483768" y="3212976"/>
            <a:ext cx="827584" cy="79208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516216" y="1700808"/>
            <a:ext cx="827584" cy="79208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8596" y="-243408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US" sz="3600" dirty="0" smtClean="0">
                <a:solidFill>
                  <a:schemeClr val="accent1"/>
                </a:solidFill>
                <a:latin typeface="Comic Sans MS" pitchFamily="66" charset="0"/>
              </a:rPr>
              <a:t>Additional results</a:t>
            </a:r>
            <a:endParaRPr lang="he-IL" sz="3600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72616" y="1080120"/>
            <a:ext cx="9144000" cy="587727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lvl="0" algn="l" rtl="0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latin typeface="Comic Sans MS" pitchFamily="66" charset="0"/>
              </a:rPr>
              <a:t> Dynamics</a:t>
            </a:r>
          </a:p>
          <a:p>
            <a:pPr lvl="0" algn="l" rtl="0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latin typeface="Comic Sans MS" pitchFamily="66" charset="0"/>
              </a:rPr>
              <a:t> External </a:t>
            </a:r>
            <a:r>
              <a:rPr lang="en-US" sz="2800" dirty="0">
                <a:latin typeface="Comic Sans MS" pitchFamily="66" charset="0"/>
              </a:rPr>
              <a:t>“fields</a:t>
            </a:r>
            <a:r>
              <a:rPr lang="en-US" sz="2800" dirty="0" smtClean="0">
                <a:latin typeface="Comic Sans MS" pitchFamily="66" charset="0"/>
              </a:rPr>
              <a:t>” and noise (“temperature”) </a:t>
            </a:r>
          </a:p>
          <a:p>
            <a:pPr lvl="0" algn="l" rtl="0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smtClean="0">
                <a:latin typeface="Comic Sans MS" pitchFamily="66" charset="0"/>
              </a:rPr>
              <a:t>Spin glasses</a:t>
            </a:r>
          </a:p>
          <a:p>
            <a:pPr algn="l" rtl="0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GB" sz="2800" dirty="0" smtClean="0">
                <a:latin typeface="Comic Sans MS" pitchFamily="66" charset="0"/>
              </a:rPr>
              <a:t> Time </a:t>
            </a:r>
            <a:r>
              <a:rPr lang="en-GB" sz="2800" dirty="0">
                <a:latin typeface="Comic Sans MS" pitchFamily="66" charset="0"/>
              </a:rPr>
              <a:t>delayed </a:t>
            </a:r>
            <a:r>
              <a:rPr lang="en-GB" sz="2800" dirty="0" smtClean="0">
                <a:latin typeface="Comic Sans MS" pitchFamily="66" charset="0"/>
              </a:rPr>
              <a:t>coupling</a:t>
            </a:r>
          </a:p>
          <a:p>
            <a:pPr lvl="0" algn="l" rtl="0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latin typeface="Comic Sans MS" pitchFamily="66" charset="0"/>
              </a:rPr>
              <a:t> High harmonic generation</a:t>
            </a:r>
          </a:p>
          <a:p>
            <a:pPr lvl="0" algn="l" rtl="0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latin typeface="Comic Sans MS" pitchFamily="66" charset="0"/>
              </a:rPr>
              <a:t> 1D systems</a:t>
            </a:r>
          </a:p>
          <a:p>
            <a:pPr lvl="0" algn="l" rtl="0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latin typeface="Comic Sans MS" pitchFamily="66" charset="0"/>
              </a:rPr>
              <a:t> Small world and scale free networks</a:t>
            </a:r>
          </a:p>
          <a:p>
            <a:pPr lvl="0" algn="l" rtl="0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smtClean="0">
                <a:latin typeface="Comic Sans MS" pitchFamily="66" charset="0"/>
              </a:rPr>
              <a:t>Chaos synchronization</a:t>
            </a:r>
          </a:p>
          <a:p>
            <a:pPr lvl="0" algn="l" rtl="0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latin typeface="Comic Sans MS" pitchFamily="66" charset="0"/>
              </a:rPr>
              <a:t> Quantum effects</a:t>
            </a:r>
            <a:endParaRPr lang="en-US" sz="2800" dirty="0">
              <a:latin typeface="Comic Sans MS" pitchFamily="66" charset="0"/>
            </a:endParaRPr>
          </a:p>
          <a:p>
            <a:pPr algn="l" rtl="0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sz="2800" dirty="0">
              <a:latin typeface="Comic Sans MS" pitchFamily="66" charset="0"/>
            </a:endParaRPr>
          </a:p>
          <a:p>
            <a:pPr lvl="0" algn="l" rtl="0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sz="2800" dirty="0" smtClean="0"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3955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/>
          <p:cNvSpPr txBox="1">
            <a:spLocks/>
          </p:cNvSpPr>
          <p:nvPr/>
        </p:nvSpPr>
        <p:spPr bwMode="auto">
          <a:xfrm>
            <a:off x="539552" y="44624"/>
            <a:ext cx="8230104" cy="676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/>
          <a:lstStyle/>
          <a:p>
            <a:pPr algn="ctr" defTabSz="913862"/>
            <a:endParaRPr lang="he-IL" sz="4400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6512" y="6453336"/>
            <a:ext cx="9180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 smtClean="0"/>
              <a:t>M. </a:t>
            </a:r>
            <a:r>
              <a:rPr lang="en-US" sz="2000" dirty="0" err="1" smtClean="0"/>
              <a:t>Fridman</a:t>
            </a:r>
            <a:r>
              <a:rPr lang="en-US" sz="2000" dirty="0" smtClean="0"/>
              <a:t> et. al., PRE R85, 020101 </a:t>
            </a:r>
            <a:r>
              <a:rPr lang="en-US" sz="2000" dirty="0"/>
              <a:t>(</a:t>
            </a:r>
            <a:r>
              <a:rPr lang="en-US" sz="2000" dirty="0" smtClean="0"/>
              <a:t>2012)</a:t>
            </a:r>
            <a:endParaRPr lang="en-US" sz="2000" dirty="0"/>
          </a:p>
        </p:txBody>
      </p:sp>
      <p:pic>
        <p:nvPicPr>
          <p:cNvPr id="2058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5" y="3838563"/>
            <a:ext cx="3025734" cy="212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IMG_10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475356"/>
            <a:ext cx="2478593" cy="1908211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44824"/>
            <a:ext cx="48768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588224" y="2234959"/>
            <a:ext cx="129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Tracy</a:t>
            </a: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</a:rPr>
              <a:t>Widom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(1994)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6300192" y="3292365"/>
            <a:ext cx="288032" cy="2416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כותרת 1"/>
          <p:cNvSpPr>
            <a:spLocks/>
          </p:cNvSpPr>
          <p:nvPr/>
        </p:nvSpPr>
        <p:spPr bwMode="auto">
          <a:xfrm>
            <a:off x="0" y="-1"/>
            <a:ext cx="9144000" cy="90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 anchor="ctr"/>
          <a:lstStyle/>
          <a:p>
            <a:pPr algn="ctr" rtl="1"/>
            <a: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Extreme eigenvalue statistics of random matrices</a:t>
            </a:r>
            <a:endParaRPr lang="he-IL" sz="2800" dirty="0">
              <a:solidFill>
                <a:srgbClr val="0070C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42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1096390" y="2077832"/>
            <a:ext cx="2919051" cy="805102"/>
          </a:xfrm>
          <a:custGeom>
            <a:avLst/>
            <a:gdLst>
              <a:gd name="connsiteX0" fmla="*/ 0 w 4462818"/>
              <a:gd name="connsiteY0" fmla="*/ 0 h 1091828"/>
              <a:gd name="connsiteX1" fmla="*/ 2292823 w 4462818"/>
              <a:gd name="connsiteY1" fmla="*/ 1091821 h 1091828"/>
              <a:gd name="connsiteX2" fmla="*/ 4462818 w 4462818"/>
              <a:gd name="connsiteY2" fmla="*/ 13647 h 109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62818" h="1091828">
                <a:moveTo>
                  <a:pt x="0" y="0"/>
                </a:moveTo>
                <a:cubicBezTo>
                  <a:pt x="774510" y="544773"/>
                  <a:pt x="1549020" y="1089547"/>
                  <a:pt x="2292823" y="1091821"/>
                </a:cubicBezTo>
                <a:cubicBezTo>
                  <a:pt x="3036626" y="1094096"/>
                  <a:pt x="3749722" y="553871"/>
                  <a:pt x="4462818" y="13647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899203" y="1791650"/>
            <a:ext cx="0" cy="16889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899203" y="3461076"/>
            <a:ext cx="338328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16200000">
            <a:off x="117353" y="2488029"/>
            <a:ext cx="1161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Value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94891" y="3452553"/>
            <a:ext cx="1333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Parameter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16200000">
            <a:off x="4271548" y="2488029"/>
            <a:ext cx="1161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Value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5062033" y="1781596"/>
            <a:ext cx="3383280" cy="1688925"/>
            <a:chOff x="5062033" y="1781596"/>
            <a:chExt cx="3383280" cy="1688925"/>
          </a:xfrm>
        </p:grpSpPr>
        <p:cxnSp>
          <p:nvCxnSpPr>
            <p:cNvPr id="33" name="Straight Arrow Connector 32"/>
            <p:cNvCxnSpPr/>
            <p:nvPr/>
          </p:nvCxnSpPr>
          <p:spPr>
            <a:xfrm flipV="1">
              <a:off x="5062033" y="1781596"/>
              <a:ext cx="0" cy="168892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5062033" y="3452553"/>
              <a:ext cx="338328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Freeform 38"/>
            <p:cNvSpPr/>
            <p:nvPr/>
          </p:nvSpPr>
          <p:spPr>
            <a:xfrm>
              <a:off x="5276513" y="2091927"/>
              <a:ext cx="2919051" cy="786097"/>
            </a:xfrm>
            <a:custGeom>
              <a:avLst/>
              <a:gdLst>
                <a:gd name="connsiteX0" fmla="*/ 0 w 4238368"/>
                <a:gd name="connsiteY0" fmla="*/ 0 h 667273"/>
                <a:gd name="connsiteX1" fmla="*/ 333632 w 4238368"/>
                <a:gd name="connsiteY1" fmla="*/ 407773 h 667273"/>
                <a:gd name="connsiteX2" fmla="*/ 667265 w 4238368"/>
                <a:gd name="connsiteY2" fmla="*/ 308919 h 667273"/>
                <a:gd name="connsiteX3" fmla="*/ 1050324 w 4238368"/>
                <a:gd name="connsiteY3" fmla="*/ 593124 h 667273"/>
                <a:gd name="connsiteX4" fmla="*/ 1297460 w 4238368"/>
                <a:gd name="connsiteY4" fmla="*/ 271848 h 667273"/>
                <a:gd name="connsiteX5" fmla="*/ 1618735 w 4238368"/>
                <a:gd name="connsiteY5" fmla="*/ 74140 h 667273"/>
                <a:gd name="connsiteX6" fmla="*/ 1940011 w 4238368"/>
                <a:gd name="connsiteY6" fmla="*/ 74140 h 667273"/>
                <a:gd name="connsiteX7" fmla="*/ 2026508 w 4238368"/>
                <a:gd name="connsiteY7" fmla="*/ 185351 h 667273"/>
                <a:gd name="connsiteX8" fmla="*/ 2310714 w 4238368"/>
                <a:gd name="connsiteY8" fmla="*/ 407773 h 667273"/>
                <a:gd name="connsiteX9" fmla="*/ 2570205 w 4238368"/>
                <a:gd name="connsiteY9" fmla="*/ 284205 h 667273"/>
                <a:gd name="connsiteX10" fmla="*/ 2891481 w 4238368"/>
                <a:gd name="connsiteY10" fmla="*/ 667264 h 667273"/>
                <a:gd name="connsiteX11" fmla="*/ 3064476 w 4238368"/>
                <a:gd name="connsiteY11" fmla="*/ 271848 h 667273"/>
                <a:gd name="connsiteX12" fmla="*/ 3348681 w 4238368"/>
                <a:gd name="connsiteY12" fmla="*/ 135924 h 667273"/>
                <a:gd name="connsiteX13" fmla="*/ 3583460 w 4238368"/>
                <a:gd name="connsiteY13" fmla="*/ 407773 h 667273"/>
                <a:gd name="connsiteX14" fmla="*/ 3756454 w 4238368"/>
                <a:gd name="connsiteY14" fmla="*/ 197708 h 667273"/>
                <a:gd name="connsiteX15" fmla="*/ 4028303 w 4238368"/>
                <a:gd name="connsiteY15" fmla="*/ 284205 h 667273"/>
                <a:gd name="connsiteX16" fmla="*/ 4238368 w 4238368"/>
                <a:gd name="connsiteY16" fmla="*/ 74140 h 66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38368" h="667273">
                  <a:moveTo>
                    <a:pt x="0" y="0"/>
                  </a:moveTo>
                  <a:cubicBezTo>
                    <a:pt x="111210" y="178143"/>
                    <a:pt x="222421" y="356287"/>
                    <a:pt x="333632" y="407773"/>
                  </a:cubicBezTo>
                  <a:cubicBezTo>
                    <a:pt x="444843" y="459259"/>
                    <a:pt x="547816" y="278027"/>
                    <a:pt x="667265" y="308919"/>
                  </a:cubicBezTo>
                  <a:cubicBezTo>
                    <a:pt x="786714" y="339811"/>
                    <a:pt x="945292" y="599302"/>
                    <a:pt x="1050324" y="593124"/>
                  </a:cubicBezTo>
                  <a:cubicBezTo>
                    <a:pt x="1155356" y="586946"/>
                    <a:pt x="1202725" y="358345"/>
                    <a:pt x="1297460" y="271848"/>
                  </a:cubicBezTo>
                  <a:cubicBezTo>
                    <a:pt x="1392195" y="185351"/>
                    <a:pt x="1511643" y="107091"/>
                    <a:pt x="1618735" y="74140"/>
                  </a:cubicBezTo>
                  <a:cubicBezTo>
                    <a:pt x="1725827" y="41189"/>
                    <a:pt x="1872049" y="55605"/>
                    <a:pt x="1940011" y="74140"/>
                  </a:cubicBezTo>
                  <a:cubicBezTo>
                    <a:pt x="2007973" y="92675"/>
                    <a:pt x="1964724" y="129746"/>
                    <a:pt x="2026508" y="185351"/>
                  </a:cubicBezTo>
                  <a:cubicBezTo>
                    <a:pt x="2088292" y="240957"/>
                    <a:pt x="2220098" y="391297"/>
                    <a:pt x="2310714" y="407773"/>
                  </a:cubicBezTo>
                  <a:cubicBezTo>
                    <a:pt x="2401330" y="424249"/>
                    <a:pt x="2473411" y="240957"/>
                    <a:pt x="2570205" y="284205"/>
                  </a:cubicBezTo>
                  <a:cubicBezTo>
                    <a:pt x="2667000" y="327454"/>
                    <a:pt x="2809103" y="669323"/>
                    <a:pt x="2891481" y="667264"/>
                  </a:cubicBezTo>
                  <a:cubicBezTo>
                    <a:pt x="2973859" y="665205"/>
                    <a:pt x="2988276" y="360405"/>
                    <a:pt x="3064476" y="271848"/>
                  </a:cubicBezTo>
                  <a:cubicBezTo>
                    <a:pt x="3140676" y="183291"/>
                    <a:pt x="3262184" y="113270"/>
                    <a:pt x="3348681" y="135924"/>
                  </a:cubicBezTo>
                  <a:cubicBezTo>
                    <a:pt x="3435178" y="158578"/>
                    <a:pt x="3515498" y="397476"/>
                    <a:pt x="3583460" y="407773"/>
                  </a:cubicBezTo>
                  <a:cubicBezTo>
                    <a:pt x="3651422" y="418070"/>
                    <a:pt x="3682314" y="218303"/>
                    <a:pt x="3756454" y="197708"/>
                  </a:cubicBezTo>
                  <a:cubicBezTo>
                    <a:pt x="3830595" y="177113"/>
                    <a:pt x="3947984" y="304800"/>
                    <a:pt x="4028303" y="284205"/>
                  </a:cubicBezTo>
                  <a:cubicBezTo>
                    <a:pt x="4108622" y="263610"/>
                    <a:pt x="4173495" y="168875"/>
                    <a:pt x="4238368" y="741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7298784" y="3452553"/>
            <a:ext cx="1333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Parameter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025" name="Group 1024"/>
          <p:cNvGrpSpPr/>
          <p:nvPr/>
        </p:nvGrpSpPr>
        <p:grpSpPr>
          <a:xfrm>
            <a:off x="5947045" y="2599177"/>
            <a:ext cx="1333416" cy="499182"/>
            <a:chOff x="5947045" y="2599177"/>
            <a:chExt cx="1333416" cy="499182"/>
          </a:xfrm>
        </p:grpSpPr>
        <p:cxnSp>
          <p:nvCxnSpPr>
            <p:cNvPr id="54" name="Straight Connector 53"/>
            <p:cNvCxnSpPr/>
            <p:nvPr/>
          </p:nvCxnSpPr>
          <p:spPr>
            <a:xfrm flipH="1" flipV="1">
              <a:off x="5969000" y="2915479"/>
              <a:ext cx="1311461" cy="112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5947045" y="2795157"/>
              <a:ext cx="91440" cy="0"/>
            </a:xfrm>
            <a:prstGeom prst="line">
              <a:avLst/>
            </a:prstGeom>
            <a:ln w="19050"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5947045" y="2915479"/>
              <a:ext cx="91440" cy="0"/>
            </a:xfrm>
            <a:prstGeom prst="line">
              <a:avLst/>
            </a:prstGeom>
            <a:ln w="19050"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4" name="Straight Arrow Connector 1023"/>
            <p:cNvCxnSpPr/>
            <p:nvPr/>
          </p:nvCxnSpPr>
          <p:spPr>
            <a:xfrm>
              <a:off x="5993375" y="2599177"/>
              <a:ext cx="0" cy="18288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V="1">
              <a:off x="5999176" y="2915479"/>
              <a:ext cx="0" cy="18288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/>
                <p:cNvSpPr txBox="1"/>
                <p:nvPr/>
              </p:nvSpPr>
              <p:spPr>
                <a:xfrm>
                  <a:off x="6089858" y="2616674"/>
                  <a:ext cx="706547" cy="3782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e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𝑁</m:t>
                                </m:r>
                              </m:sup>
                            </m:sSup>
                          </m:fName>
                          <m:e/>
                        </m:func>
                      </m:oMath>
                    </m:oMathPara>
                  </a14:m>
                  <a:endParaRPr lang="en-US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8" name="TextBox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9858" y="2616674"/>
                  <a:ext cx="706547" cy="37824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68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Title 1"/>
          <p:cNvSpPr txBox="1">
            <a:spLocks/>
          </p:cNvSpPr>
          <p:nvPr/>
        </p:nvSpPr>
        <p:spPr>
          <a:xfrm>
            <a:off x="14392" y="120885"/>
            <a:ext cx="9122352" cy="85984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Coherent computing: basic principle</a:t>
            </a:r>
            <a:endParaRPr lang="en-CA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1640" y="4437112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“Easy”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80112" y="4445517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“Hard”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867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36512" y="6453336"/>
            <a:ext cx="9180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 smtClean="0"/>
              <a:t>M. </a:t>
            </a:r>
            <a:r>
              <a:rPr lang="en-US" sz="2000" dirty="0" err="1" smtClean="0"/>
              <a:t>Fridman</a:t>
            </a:r>
            <a:r>
              <a:rPr lang="en-US" sz="2000" dirty="0" smtClean="0"/>
              <a:t> et. al., PRE R85, 020101 </a:t>
            </a:r>
            <a:r>
              <a:rPr lang="en-US" sz="2000" dirty="0"/>
              <a:t>(</a:t>
            </a:r>
            <a:r>
              <a:rPr lang="en-US" sz="2000" dirty="0" smtClean="0"/>
              <a:t>2012)</a:t>
            </a:r>
            <a:endParaRPr lang="en-US" sz="2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916832"/>
            <a:ext cx="5463945" cy="3491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635345" y="2996952"/>
            <a:ext cx="1656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Vivo</a:t>
            </a:r>
          </a:p>
          <a:p>
            <a:pPr algn="ctr"/>
            <a:r>
              <a:rPr lang="en-US" sz="2000" b="1" dirty="0" err="1" smtClean="0">
                <a:solidFill>
                  <a:srgbClr val="0070C0"/>
                </a:solidFill>
              </a:rPr>
              <a:t>Majumdar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2000" b="1" dirty="0" err="1" smtClean="0">
                <a:solidFill>
                  <a:srgbClr val="0070C0"/>
                </a:solidFill>
              </a:rPr>
              <a:t>Bohigas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(2007)</a:t>
            </a:r>
            <a:endParaRPr lang="en-US" sz="2000" b="1" dirty="0">
              <a:solidFill>
                <a:srgbClr val="0070C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371649" y="3731877"/>
            <a:ext cx="216024" cy="2133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707353" y="4258418"/>
            <a:ext cx="360040" cy="1066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299641" y="2132856"/>
            <a:ext cx="1152128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443657" y="2197313"/>
            <a:ext cx="1656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70C0"/>
                </a:solidFill>
              </a:rPr>
              <a:t>Majumdar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2000" b="1" dirty="0" err="1" smtClean="0">
                <a:solidFill>
                  <a:srgbClr val="0070C0"/>
                </a:solidFill>
              </a:rPr>
              <a:t>Vergassola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(2009)</a:t>
            </a:r>
            <a:endParaRPr lang="en-US" sz="2000" b="1" dirty="0">
              <a:solidFill>
                <a:srgbClr val="0070C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902835" y="3196228"/>
            <a:ext cx="233772" cy="3746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8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5" y="3838563"/>
            <a:ext cx="3025734" cy="212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IMG_10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475356"/>
            <a:ext cx="2478593" cy="1908211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151255" y="3674533"/>
            <a:ext cx="16475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Tracy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</a:rPr>
              <a:t>Widom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(1994)</a:t>
            </a:r>
          </a:p>
        </p:txBody>
      </p:sp>
      <p:sp>
        <p:nvSpPr>
          <p:cNvPr id="21" name="כותרת 1"/>
          <p:cNvSpPr>
            <a:spLocks/>
          </p:cNvSpPr>
          <p:nvPr/>
        </p:nvSpPr>
        <p:spPr bwMode="auto">
          <a:xfrm>
            <a:off x="0" y="-1"/>
            <a:ext cx="9144000" cy="90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 anchor="ctr"/>
          <a:lstStyle/>
          <a:p>
            <a:pPr algn="ctr" rtl="1"/>
            <a: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  <a:cs typeface="Times New Roman" pitchFamily="18" charset="0"/>
              </a:rPr>
              <a:t>Extreme eigenvalue statistics of random matrices</a:t>
            </a:r>
            <a:endParaRPr lang="he-IL" sz="2800" dirty="0">
              <a:solidFill>
                <a:srgbClr val="0070C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95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764704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Long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smtClean="0">
                <a:solidFill>
                  <a:srgbClr val="0070C0"/>
                </a:solidFill>
                <a:latin typeface="Comic Sans MS" pitchFamily="66" charset="0"/>
              </a:rPr>
              <a:t>Vs.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short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smtClean="0">
                <a:solidFill>
                  <a:srgbClr val="0070C0"/>
                </a:solidFill>
                <a:latin typeface="Comic Sans MS" pitchFamily="66" charset="0"/>
              </a:rPr>
              <a:t>range coupling</a:t>
            </a:r>
            <a: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  <a:t> scaling system size </a:t>
            </a:r>
            <a:endParaRPr lang="en-US" sz="36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8" name="Picture 2" descr="D:\Documents\weizmann data\24_05_11\ipr scaling sho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2528" y="2276872"/>
            <a:ext cx="4391472" cy="345995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788024" y="5703639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(W1)" pitchFamily="18" charset="0"/>
              </a:rPr>
              <a:t>Disorder</a:t>
            </a:r>
            <a:endParaRPr lang="en-US" sz="2400" b="1" dirty="0">
              <a:latin typeface="Times New (W1)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3447753" y="3868664"/>
            <a:ext cx="2061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(W1)" pitchFamily="18" charset="0"/>
              </a:rPr>
              <a:t>Coherence</a:t>
            </a:r>
            <a:endParaRPr lang="en-US" sz="2400" b="1" dirty="0">
              <a:latin typeface="Times New (W1)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00192" y="3494063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dirty="0" smtClean="0"/>
              <a:t>80 lasers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80112" y="4430167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 smtClean="0"/>
              <a:t>1200 lasers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35496" y="1628800"/>
            <a:ext cx="4248472" cy="4528120"/>
            <a:chOff x="-36512" y="1628800"/>
            <a:chExt cx="4248472" cy="4528120"/>
          </a:xfrm>
        </p:grpSpPr>
        <p:sp>
          <p:nvSpPr>
            <p:cNvPr id="7" name="TextBox 6"/>
            <p:cNvSpPr txBox="1"/>
            <p:nvPr/>
          </p:nvSpPr>
          <p:spPr>
            <a:xfrm>
              <a:off x="0" y="5695255"/>
              <a:ext cx="4032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Times New (W1)" pitchFamily="18" charset="0"/>
                </a:rPr>
                <a:t>Disorder</a:t>
              </a:r>
              <a:endParaRPr lang="en-US" sz="2400" b="1" dirty="0">
                <a:latin typeface="Times New (W1)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-836215" y="3823815"/>
              <a:ext cx="2061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Times New (W1)" pitchFamily="18" charset="0"/>
                </a:rPr>
                <a:t>Coherence</a:t>
              </a:r>
              <a:endParaRPr lang="en-US" sz="2400" b="1" dirty="0">
                <a:latin typeface="Times New (W1)" pitchFamily="18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95536" y="2310879"/>
              <a:ext cx="3816424" cy="3312368"/>
              <a:chOff x="2699792" y="1242847"/>
              <a:chExt cx="3817615" cy="3064388"/>
            </a:xfrm>
          </p:grpSpPr>
          <p:pic>
            <p:nvPicPr>
              <p:cNvPr id="401409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059832" y="1268760"/>
                <a:ext cx="3457575" cy="3038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1410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699792" y="1242847"/>
                <a:ext cx="409575" cy="2895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827584" y="4327103"/>
              <a:ext cx="7920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dirty="0" smtClean="0"/>
                <a:t>20 lasers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51720" y="3463007"/>
              <a:ext cx="720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dirty="0" smtClean="0"/>
                <a:t>1200 lasers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709910" y="1628800"/>
              <a:ext cx="127791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  <a:latin typeface="Comic Sans MS" pitchFamily="66" charset="0"/>
                </a:rPr>
                <a:t>Long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6001027" y="1628800"/>
            <a:ext cx="15953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Short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36512" y="6177498"/>
            <a:ext cx="1784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 smtClean="0"/>
              <a:t>E. Ronen et. al.</a:t>
            </a:r>
          </a:p>
          <a:p>
            <a:pPr algn="l" rtl="0"/>
            <a:r>
              <a:rPr lang="en-US" sz="2000" dirty="0" smtClean="0"/>
              <a:t>unpublished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3575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Documents\weizmann data\23_05_11\ipr short loo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12776"/>
            <a:ext cx="6816757" cy="5112568"/>
          </a:xfrm>
          <a:prstGeom prst="rect">
            <a:avLst/>
          </a:prstGeom>
          <a:noFill/>
        </p:spPr>
      </p:pic>
      <p:pic>
        <p:nvPicPr>
          <p:cNvPr id="10" name="Picture 7" descr="D:\Documents\weizmann data\21_03_11\ff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415" y="2780928"/>
            <a:ext cx="1224296" cy="918477"/>
          </a:xfrm>
          <a:prstGeom prst="rect">
            <a:avLst/>
          </a:prstGeom>
          <a:noFill/>
        </p:spPr>
      </p:pic>
      <p:pic>
        <p:nvPicPr>
          <p:cNvPr id="11" name="Picture 8" descr="D:\Documents\weizmann data\21_03_11\ff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293096"/>
            <a:ext cx="1418454" cy="1064136"/>
          </a:xfrm>
          <a:prstGeom prst="rect">
            <a:avLst/>
          </a:prstGeom>
          <a:noFill/>
        </p:spPr>
      </p:pic>
      <p:pic>
        <p:nvPicPr>
          <p:cNvPr id="30" name="Picture 11" descr="D:\Documents\weizmann data\23_05_11\ff27.jpg"/>
          <p:cNvPicPr>
            <a:picLocks noChangeAspect="1" noChangeArrowheads="1"/>
          </p:cNvPicPr>
          <p:nvPr/>
        </p:nvPicPr>
        <p:blipFill>
          <a:blip r:embed="rId5" cstate="print"/>
          <a:srcRect l="11575" t="5035" r="10294" b="10105"/>
          <a:stretch>
            <a:fillRect/>
          </a:stretch>
        </p:blipFill>
        <p:spPr bwMode="auto">
          <a:xfrm>
            <a:off x="3050142" y="5013176"/>
            <a:ext cx="957400" cy="780104"/>
          </a:xfrm>
          <a:prstGeom prst="rect">
            <a:avLst/>
          </a:prstGeom>
          <a:noFill/>
        </p:spPr>
      </p:pic>
      <p:pic>
        <p:nvPicPr>
          <p:cNvPr id="31" name="Picture 12" descr="D:\Documents\weizmann data\23_05_11\ff19.jpg"/>
          <p:cNvPicPr>
            <a:picLocks noChangeAspect="1" noChangeArrowheads="1"/>
          </p:cNvPicPr>
          <p:nvPr/>
        </p:nvPicPr>
        <p:blipFill>
          <a:blip r:embed="rId6" cstate="print"/>
          <a:srcRect l="11575" t="3568" r="10294" b="9181"/>
          <a:stretch>
            <a:fillRect/>
          </a:stretch>
        </p:blipFill>
        <p:spPr bwMode="auto">
          <a:xfrm>
            <a:off x="1968335" y="3700995"/>
            <a:ext cx="968906" cy="811717"/>
          </a:xfrm>
          <a:prstGeom prst="rect">
            <a:avLst/>
          </a:prstGeom>
          <a:noFill/>
        </p:spPr>
      </p:pic>
      <p:pic>
        <p:nvPicPr>
          <p:cNvPr id="32" name="Picture 13" descr="D:\Documents\weizmann data\23_05_11\ff10.jpg"/>
          <p:cNvPicPr>
            <a:picLocks noChangeAspect="1" noChangeArrowheads="1"/>
          </p:cNvPicPr>
          <p:nvPr/>
        </p:nvPicPr>
        <p:blipFill>
          <a:blip r:embed="rId7" cstate="print"/>
          <a:srcRect l="11575" t="7715" r="10294" b="11283"/>
          <a:stretch>
            <a:fillRect/>
          </a:stretch>
        </p:blipFill>
        <p:spPr bwMode="auto">
          <a:xfrm>
            <a:off x="1650534" y="1772816"/>
            <a:ext cx="925816" cy="720079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467544" y="0"/>
            <a:ext cx="8229600" cy="83671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Long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>
                <a:solidFill>
                  <a:srgbClr val="0070C0"/>
                </a:solidFill>
                <a:latin typeface="Comic Sans MS" pitchFamily="66" charset="0"/>
              </a:rPr>
              <a:t>Vs.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short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>
                <a:solidFill>
                  <a:srgbClr val="0070C0"/>
                </a:solidFill>
                <a:latin typeface="Comic Sans MS" pitchFamily="66" charset="0"/>
              </a:rPr>
              <a:t>range coupling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322" y="6177498"/>
            <a:ext cx="1784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 smtClean="0"/>
              <a:t>E. Ronen et. al.</a:t>
            </a:r>
          </a:p>
          <a:p>
            <a:pPr algn="l" rtl="0"/>
            <a:r>
              <a:rPr lang="en-US" sz="2000" dirty="0" smtClean="0"/>
              <a:t>unpublished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286295" y="3724648"/>
            <a:ext cx="20610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(W1)" pitchFamily="18" charset="0"/>
              </a:rPr>
              <a:t>Coherence</a:t>
            </a:r>
            <a:endParaRPr lang="en-US" sz="2400" b="1" dirty="0">
              <a:latin typeface="Times New (W1)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7" descr="picture7 26_5"/>
          <p:cNvPicPr>
            <a:picLocks noChangeAspect="1" noChangeArrowheads="1"/>
          </p:cNvPicPr>
          <p:nvPr/>
        </p:nvPicPr>
        <p:blipFill>
          <a:blip r:embed="rId3" cstate="print"/>
          <a:srcRect l="12737" t="7600" r="53380" b="76662"/>
          <a:stretch>
            <a:fillRect/>
          </a:stretch>
        </p:blipFill>
        <p:spPr bwMode="auto">
          <a:xfrm>
            <a:off x="5168900" y="692150"/>
            <a:ext cx="1722438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28" descr="picture7 26_5"/>
          <p:cNvPicPr>
            <a:picLocks noChangeAspect="1" noChangeArrowheads="1"/>
          </p:cNvPicPr>
          <p:nvPr/>
        </p:nvPicPr>
        <p:blipFill>
          <a:blip r:embed="rId3" cstate="print"/>
          <a:srcRect l="56801" t="7162" r="9906" b="77037"/>
          <a:stretch>
            <a:fillRect/>
          </a:stretch>
        </p:blipFill>
        <p:spPr bwMode="auto">
          <a:xfrm>
            <a:off x="5181600" y="2276475"/>
            <a:ext cx="1709738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29" descr="picture7 26_5"/>
          <p:cNvPicPr>
            <a:picLocks noChangeAspect="1" noChangeArrowheads="1"/>
          </p:cNvPicPr>
          <p:nvPr/>
        </p:nvPicPr>
        <p:blipFill>
          <a:blip r:embed="rId3" cstate="print"/>
          <a:srcRect l="12737" t="29231" r="53380" b="54849"/>
          <a:stretch>
            <a:fillRect/>
          </a:stretch>
        </p:blipFill>
        <p:spPr bwMode="auto">
          <a:xfrm>
            <a:off x="5194300" y="3808413"/>
            <a:ext cx="171767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30" descr="picture7 26_5"/>
          <p:cNvPicPr>
            <a:picLocks noChangeAspect="1" noChangeArrowheads="1"/>
          </p:cNvPicPr>
          <p:nvPr/>
        </p:nvPicPr>
        <p:blipFill>
          <a:blip r:embed="rId3" cstate="print"/>
          <a:srcRect l="56801" t="29317" r="9906" b="54610"/>
          <a:stretch>
            <a:fillRect/>
          </a:stretch>
        </p:blipFill>
        <p:spPr bwMode="auto">
          <a:xfrm>
            <a:off x="5207000" y="5360988"/>
            <a:ext cx="1703388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3" name="Picture 7" descr="picture6"/>
          <p:cNvPicPr>
            <a:picLocks noChangeArrowheads="1"/>
          </p:cNvPicPr>
          <p:nvPr/>
        </p:nvPicPr>
        <p:blipFill>
          <a:blip r:embed="rId4" cstate="print"/>
          <a:srcRect l="13312" t="7446" r="53156" b="76703"/>
          <a:stretch>
            <a:fillRect/>
          </a:stretch>
        </p:blipFill>
        <p:spPr bwMode="auto">
          <a:xfrm>
            <a:off x="3276600" y="631825"/>
            <a:ext cx="1736725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9" descr="ff flower3"/>
          <p:cNvPicPr>
            <a:picLocks noChangeArrowheads="1"/>
          </p:cNvPicPr>
          <p:nvPr/>
        </p:nvPicPr>
        <p:blipFill>
          <a:blip r:embed="rId5" cstate="print"/>
          <a:srcRect l="40865" t="40327" r="20270" b="13562"/>
          <a:stretch>
            <a:fillRect/>
          </a:stretch>
        </p:blipFill>
        <p:spPr bwMode="auto">
          <a:xfrm>
            <a:off x="7162800" y="3821113"/>
            <a:ext cx="1744663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0" descr="ff semiflower 12p9mj"/>
          <p:cNvPicPr preferRelativeResize="0">
            <a:picLocks noChangeAspect="1" noChangeArrowheads="1"/>
          </p:cNvPicPr>
          <p:nvPr/>
        </p:nvPicPr>
        <p:blipFill>
          <a:blip r:embed="rId6" cstate="print"/>
          <a:srcRect l="28703" t="44609" r="35190" b="14453"/>
          <a:stretch>
            <a:fillRect/>
          </a:stretch>
        </p:blipFill>
        <p:spPr bwMode="auto">
          <a:xfrm>
            <a:off x="7180263" y="636588"/>
            <a:ext cx="1733550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1" descr="ff semiflower 7p4mj"/>
          <p:cNvPicPr>
            <a:picLocks noChangeAspect="1" noChangeArrowheads="1"/>
          </p:cNvPicPr>
          <p:nvPr/>
        </p:nvPicPr>
        <p:blipFill>
          <a:blip r:embed="rId7" cstate="print"/>
          <a:srcRect l="26877" t="41476" r="36494" b="14630"/>
          <a:stretch>
            <a:fillRect/>
          </a:stretch>
        </p:blipFill>
        <p:spPr bwMode="auto">
          <a:xfrm>
            <a:off x="7164388" y="2301875"/>
            <a:ext cx="1751012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8" name="Picture 12" descr="picture6"/>
          <p:cNvPicPr>
            <a:picLocks noChangeArrowheads="1"/>
          </p:cNvPicPr>
          <p:nvPr/>
        </p:nvPicPr>
        <p:blipFill>
          <a:blip r:embed="rId4" cstate="print"/>
          <a:srcRect l="13312" t="73225" r="53156" b="10811"/>
          <a:stretch>
            <a:fillRect/>
          </a:stretch>
        </p:blipFill>
        <p:spPr bwMode="auto">
          <a:xfrm>
            <a:off x="3276600" y="5376863"/>
            <a:ext cx="1736725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14" descr="ff flower5 2mj"/>
          <p:cNvPicPr>
            <a:picLocks noChangeAspect="1" noChangeArrowheads="1"/>
          </p:cNvPicPr>
          <p:nvPr/>
        </p:nvPicPr>
        <p:blipFill>
          <a:blip r:embed="rId8" cstate="print"/>
          <a:srcRect l="10541" t="-7249" r="14290" b="3458"/>
          <a:stretch>
            <a:fillRect/>
          </a:stretch>
        </p:blipFill>
        <p:spPr bwMode="auto">
          <a:xfrm>
            <a:off x="7162800" y="5280025"/>
            <a:ext cx="1752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53" name="Picture 17" descr="picture6"/>
          <p:cNvPicPr>
            <a:picLocks noChangeArrowheads="1"/>
          </p:cNvPicPr>
          <p:nvPr/>
        </p:nvPicPr>
        <p:blipFill>
          <a:blip r:embed="rId4" cstate="print"/>
          <a:srcRect l="13312" t="29414" r="53156" b="54582"/>
          <a:stretch>
            <a:fillRect/>
          </a:stretch>
        </p:blipFill>
        <p:spPr bwMode="auto">
          <a:xfrm>
            <a:off x="3276600" y="2314575"/>
            <a:ext cx="17367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54" name="Picture 18" descr="picture6"/>
          <p:cNvPicPr>
            <a:picLocks noChangeArrowheads="1"/>
          </p:cNvPicPr>
          <p:nvPr/>
        </p:nvPicPr>
        <p:blipFill>
          <a:blip r:embed="rId4" cstate="print"/>
          <a:srcRect l="13312" t="51315" r="53156" b="32864"/>
          <a:stretch>
            <a:fillRect/>
          </a:stretch>
        </p:blipFill>
        <p:spPr bwMode="auto">
          <a:xfrm>
            <a:off x="3276600" y="3840163"/>
            <a:ext cx="1736725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2" name="Text Box 19"/>
          <p:cNvSpPr txBox="1">
            <a:spLocks noChangeArrowheads="1"/>
          </p:cNvSpPr>
          <p:nvPr/>
        </p:nvSpPr>
        <p:spPr bwMode="auto">
          <a:xfrm>
            <a:off x="3276600" y="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endParaRPr lang="en-US"/>
          </a:p>
        </p:txBody>
      </p:sp>
      <p:grpSp>
        <p:nvGrpSpPr>
          <p:cNvPr id="28" name="Group 49"/>
          <p:cNvGrpSpPr>
            <a:grpSpLocks/>
          </p:cNvGrpSpPr>
          <p:nvPr/>
        </p:nvGrpSpPr>
        <p:grpSpPr bwMode="auto">
          <a:xfrm>
            <a:off x="142875" y="3536955"/>
            <a:ext cx="1797051" cy="677863"/>
            <a:chOff x="21" y="2100"/>
            <a:chExt cx="1132" cy="427"/>
          </a:xfrm>
        </p:grpSpPr>
        <p:pic>
          <p:nvPicPr>
            <p:cNvPr id="29" name="Picture 13" descr="picture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7143" t="93570" r="12500" b="-197"/>
            <a:stretch>
              <a:fillRect/>
            </a:stretch>
          </p:blipFill>
          <p:spPr bwMode="auto">
            <a:xfrm>
              <a:off x="192" y="2100"/>
              <a:ext cx="961" cy="252"/>
            </a:xfrm>
            <a:prstGeom prst="rect">
              <a:avLst/>
            </a:prstGeom>
            <a:noFill/>
          </p:spPr>
        </p:pic>
        <p:sp>
          <p:nvSpPr>
            <p:cNvPr id="30" name="Text Box 14"/>
            <p:cNvSpPr txBox="1">
              <a:spLocks noChangeArrowheads="1"/>
            </p:cNvSpPr>
            <p:nvPr/>
          </p:nvSpPr>
          <p:spPr bwMode="auto">
            <a:xfrm>
              <a:off x="21" y="2274"/>
              <a:ext cx="348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66669" tIns="33334" rIns="66669" bIns="33334">
              <a:spAutoFit/>
            </a:bodyPr>
            <a:lstStyle/>
            <a:p>
              <a:pPr algn="ctr" defTabSz="666750" rtl="0">
                <a:spcBef>
                  <a:spcPct val="50000"/>
                </a:spcBef>
              </a:pPr>
              <a:r>
                <a:rPr lang="en-US" sz="2000" b="1" dirty="0">
                  <a:latin typeface="Comic Sans MS" pitchFamily="66" charset="0"/>
                </a:rPr>
                <a:t>-</a:t>
              </a:r>
              <a:r>
                <a:rPr lang="el-GR" sz="2000" b="1" dirty="0">
                  <a:latin typeface="Comic Sans MS" pitchFamily="66" charset="0"/>
                </a:rPr>
                <a:t>π</a:t>
              </a:r>
            </a:p>
          </p:txBody>
        </p:sp>
        <p:sp>
          <p:nvSpPr>
            <p:cNvPr id="31" name="Text Box 15"/>
            <p:cNvSpPr txBox="1">
              <a:spLocks noChangeArrowheads="1"/>
            </p:cNvSpPr>
            <p:nvPr/>
          </p:nvSpPr>
          <p:spPr bwMode="auto">
            <a:xfrm>
              <a:off x="1060" y="2278"/>
              <a:ext cx="92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66669" tIns="33334" rIns="66669" bIns="33334">
              <a:spAutoFit/>
            </a:bodyPr>
            <a:lstStyle/>
            <a:p>
              <a:pPr algn="ctr" defTabSz="666750" rtl="0">
                <a:spcBef>
                  <a:spcPct val="50000"/>
                </a:spcBef>
              </a:pPr>
              <a:r>
                <a:rPr lang="el-GR" sz="2000" b="1">
                  <a:latin typeface="Comic Sans MS" pitchFamily="66" charset="0"/>
                </a:rPr>
                <a:t>π</a:t>
              </a:r>
            </a:p>
          </p:txBody>
        </p:sp>
        <p:sp>
          <p:nvSpPr>
            <p:cNvPr id="32" name="Text Box 16"/>
            <p:cNvSpPr txBox="1">
              <a:spLocks noChangeArrowheads="1"/>
            </p:cNvSpPr>
            <p:nvPr/>
          </p:nvSpPr>
          <p:spPr bwMode="auto">
            <a:xfrm>
              <a:off x="607" y="2291"/>
              <a:ext cx="93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66669" tIns="33334" rIns="66669" bIns="33334">
              <a:spAutoFit/>
            </a:bodyPr>
            <a:lstStyle/>
            <a:p>
              <a:pPr algn="ctr" defTabSz="666750" rtl="0">
                <a:spcBef>
                  <a:spcPct val="50000"/>
                </a:spcBef>
              </a:pPr>
              <a:r>
                <a:rPr lang="en-US" sz="2000" b="1">
                  <a:latin typeface="Comic Sans MS" pitchFamily="66" charset="0"/>
                </a:rPr>
                <a:t>0</a:t>
              </a:r>
              <a:endParaRPr lang="el-GR" sz="2000" b="1">
                <a:latin typeface="Comic Sans MS" pitchFamily="66" charset="0"/>
              </a:endParaRPr>
            </a:p>
          </p:txBody>
        </p:sp>
      </p:grpSp>
      <p:sp>
        <p:nvSpPr>
          <p:cNvPr id="33" name="Text Box 60"/>
          <p:cNvSpPr txBox="1">
            <a:spLocks noChangeArrowheads="1"/>
          </p:cNvSpPr>
          <p:nvPr/>
        </p:nvSpPr>
        <p:spPr bwMode="auto">
          <a:xfrm>
            <a:off x="3017831" y="-24"/>
            <a:ext cx="24114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/>
            <a:r>
              <a:rPr lang="en-US" sz="2000" b="1" dirty="0">
                <a:latin typeface="Comic Sans MS" pitchFamily="66" charset="0"/>
              </a:rPr>
              <a:t>Calculated phase </a:t>
            </a:r>
          </a:p>
          <a:p>
            <a:pPr algn="ctr" rtl="0"/>
            <a:r>
              <a:rPr lang="en-US" sz="2000" b="1" dirty="0" smtClean="0">
                <a:latin typeface="Comic Sans MS" pitchFamily="66" charset="0"/>
              </a:rPr>
              <a:t>distribution</a:t>
            </a:r>
            <a:endParaRPr lang="ru-RU" sz="2000" b="1" dirty="0">
              <a:latin typeface="Comic Sans MS" pitchFamily="66" charset="0"/>
            </a:endParaRPr>
          </a:p>
        </p:txBody>
      </p:sp>
      <p:sp>
        <p:nvSpPr>
          <p:cNvPr id="34" name="Text Box 61"/>
          <p:cNvSpPr txBox="1">
            <a:spLocks noChangeArrowheads="1"/>
          </p:cNvSpPr>
          <p:nvPr/>
        </p:nvSpPr>
        <p:spPr bwMode="auto">
          <a:xfrm>
            <a:off x="5122863" y="0"/>
            <a:ext cx="19970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/>
            <a:r>
              <a:rPr lang="en-US" sz="2000" b="1" dirty="0">
                <a:latin typeface="Comic Sans MS" pitchFamily="66" charset="0"/>
              </a:rPr>
              <a:t>Calculated </a:t>
            </a:r>
            <a:endParaRPr lang="en-US" sz="2000" b="1" dirty="0" smtClean="0">
              <a:latin typeface="Comic Sans MS" pitchFamily="66" charset="0"/>
            </a:endParaRPr>
          </a:p>
          <a:p>
            <a:pPr algn="ctr" rtl="0"/>
            <a:r>
              <a:rPr lang="en-US" sz="2000" b="1" dirty="0" smtClean="0">
                <a:latin typeface="Comic Sans MS" pitchFamily="66" charset="0"/>
              </a:rPr>
              <a:t>far field</a:t>
            </a:r>
            <a:endParaRPr lang="ru-RU" sz="2000" b="1" dirty="0">
              <a:latin typeface="Comic Sans MS" pitchFamily="66" charset="0"/>
            </a:endParaRPr>
          </a:p>
        </p:txBody>
      </p:sp>
      <p:sp>
        <p:nvSpPr>
          <p:cNvPr id="35" name="Text Box 62"/>
          <p:cNvSpPr txBox="1">
            <a:spLocks noChangeArrowheads="1"/>
          </p:cNvSpPr>
          <p:nvPr/>
        </p:nvSpPr>
        <p:spPr bwMode="auto">
          <a:xfrm>
            <a:off x="7146925" y="-31750"/>
            <a:ext cx="19970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/>
            <a:r>
              <a:rPr lang="en-US" sz="2000" b="1" dirty="0" smtClean="0">
                <a:latin typeface="Comic Sans MS" pitchFamily="66" charset="0"/>
              </a:rPr>
              <a:t>Experimental far field</a:t>
            </a:r>
            <a:endParaRPr lang="ru-RU" sz="2000" b="1" dirty="0">
              <a:latin typeface="Comic Sans MS" pitchFamily="66" charset="0"/>
            </a:endParaRPr>
          </a:p>
        </p:txBody>
      </p:sp>
      <p:sp>
        <p:nvSpPr>
          <p:cNvPr id="36" name="Text Box 63"/>
          <p:cNvSpPr txBox="1">
            <a:spLocks noChangeArrowheads="1"/>
          </p:cNvSpPr>
          <p:nvPr/>
        </p:nvSpPr>
        <p:spPr bwMode="auto">
          <a:xfrm>
            <a:off x="2263775" y="1219200"/>
            <a:ext cx="990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sz="2000">
                <a:latin typeface="Comic Sans MS" pitchFamily="66" charset="0"/>
              </a:rPr>
              <a:t>1.1 mm</a:t>
            </a:r>
            <a:endParaRPr lang="ru-RU" sz="2000">
              <a:latin typeface="Comic Sans MS" pitchFamily="66" charset="0"/>
            </a:endParaRPr>
          </a:p>
        </p:txBody>
      </p:sp>
      <p:sp>
        <p:nvSpPr>
          <p:cNvPr id="37" name="Text Box 64"/>
          <p:cNvSpPr txBox="1">
            <a:spLocks noChangeArrowheads="1"/>
          </p:cNvSpPr>
          <p:nvPr/>
        </p:nvSpPr>
        <p:spPr bwMode="auto">
          <a:xfrm>
            <a:off x="2000232" y="2833688"/>
            <a:ext cx="12001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sz="2000" dirty="0">
                <a:latin typeface="Comic Sans MS" pitchFamily="66" charset="0"/>
              </a:rPr>
              <a:t>0.9 mm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38" name="Text Box 65"/>
          <p:cNvSpPr txBox="1">
            <a:spLocks noChangeArrowheads="1"/>
          </p:cNvSpPr>
          <p:nvPr/>
        </p:nvSpPr>
        <p:spPr bwMode="auto">
          <a:xfrm>
            <a:off x="2071670" y="4343400"/>
            <a:ext cx="12049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sz="2000" dirty="0">
                <a:latin typeface="Comic Sans MS" pitchFamily="66" charset="0"/>
              </a:rPr>
              <a:t>0.8 mm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39" name="Text Box 66"/>
          <p:cNvSpPr txBox="1">
            <a:spLocks noChangeArrowheads="1"/>
          </p:cNvSpPr>
          <p:nvPr/>
        </p:nvSpPr>
        <p:spPr bwMode="auto">
          <a:xfrm>
            <a:off x="2071670" y="5791200"/>
            <a:ext cx="11287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sz="2000" dirty="0">
                <a:latin typeface="Comic Sans MS" pitchFamily="66" charset="0"/>
              </a:rPr>
              <a:t>0.7 mm</a:t>
            </a:r>
            <a:endParaRPr lang="ru-RU" sz="2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7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043608" y="853557"/>
            <a:ext cx="1287788" cy="5191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2000" dirty="0" smtClean="0">
                <a:solidFill>
                  <a:prstClr val="black"/>
                </a:solidFill>
              </a:rPr>
              <a:t>Diffraction</a:t>
            </a:r>
          </a:p>
          <a:p>
            <a:pPr algn="ctr">
              <a:lnSpc>
                <a:spcPts val="1600"/>
              </a:lnSpc>
            </a:pPr>
            <a:r>
              <a:rPr lang="en-US" sz="2000" dirty="0" smtClean="0">
                <a:solidFill>
                  <a:prstClr val="black"/>
                </a:solidFill>
              </a:rPr>
              <a:t>Pattern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20272" y="1014838"/>
            <a:ext cx="8739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Object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677206" y="912246"/>
            <a:ext cx="1688860" cy="50270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2000" dirty="0" smtClean="0">
                <a:solidFill>
                  <a:prstClr val="black"/>
                </a:solidFill>
              </a:rPr>
              <a:t>Reconstructed</a:t>
            </a:r>
          </a:p>
          <a:p>
            <a:pPr algn="ctr">
              <a:lnSpc>
                <a:spcPts val="1600"/>
              </a:lnSpc>
            </a:pPr>
            <a:r>
              <a:rPr lang="en-US" sz="2000" dirty="0" smtClean="0">
                <a:solidFill>
                  <a:prstClr val="black"/>
                </a:solidFill>
              </a:rPr>
              <a:t>Object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07336"/>
            <a:ext cx="2836478" cy="2447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49080"/>
            <a:ext cx="2836478" cy="2447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397" y="1530680"/>
            <a:ext cx="2836478" cy="2447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535" y="1530680"/>
            <a:ext cx="2836478" cy="2447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703" y="4149080"/>
            <a:ext cx="2836478" cy="244765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180528" y="-53528"/>
            <a:ext cx="9144000" cy="1039961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Solution of the inverse phase problem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96" y="6485274"/>
            <a:ext cx="3512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 smtClean="0"/>
              <a:t>C. </a:t>
            </a:r>
            <a:r>
              <a:rPr lang="en-US" sz="2000" dirty="0" err="1" smtClean="0"/>
              <a:t>Tradensky</a:t>
            </a:r>
            <a:r>
              <a:rPr lang="en-US" sz="2000" dirty="0" smtClean="0"/>
              <a:t> et. al., unpublished</a:t>
            </a:r>
            <a:endParaRPr lang="en-US" sz="2000" dirty="0"/>
          </a:p>
        </p:txBody>
      </p:sp>
      <p:pic>
        <p:nvPicPr>
          <p:cNvPr id="14" name="Picture 1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642" y="4094069"/>
            <a:ext cx="2812233" cy="25026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45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1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430" y="4558616"/>
            <a:ext cx="18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789" y="4567403"/>
            <a:ext cx="18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1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148" y="4551890"/>
            <a:ext cx="18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2276027" y="4192998"/>
            <a:ext cx="5668852" cy="448154"/>
            <a:chOff x="2058651" y="3348939"/>
            <a:chExt cx="5668852" cy="448154"/>
          </a:xfrm>
        </p:grpSpPr>
        <p:sp>
          <p:nvSpPr>
            <p:cNvPr id="45" name="Text Box 2"/>
            <p:cNvSpPr txBox="1">
              <a:spLocks noChangeArrowheads="1"/>
            </p:cNvSpPr>
            <p:nvPr/>
          </p:nvSpPr>
          <p:spPr bwMode="auto">
            <a:xfrm>
              <a:off x="2058651" y="3348939"/>
              <a:ext cx="1366685" cy="440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algn="ctr" rtl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latin typeface="Helvetica" pitchFamily="34" charset="0"/>
                  <a:ea typeface="Calibri"/>
                  <a:cs typeface="Times New Roman"/>
                </a:rPr>
                <a:t>z</a:t>
              </a:r>
              <a:r>
                <a:rPr lang="en-US" sz="2000" dirty="0" smtClean="0">
                  <a:effectLst/>
                  <a:latin typeface="Helvetica" pitchFamily="34" charset="0"/>
                  <a:ea typeface="Calibri"/>
                  <a:cs typeface="Times New Roman"/>
                </a:rPr>
                <a:t>=0</a:t>
              </a:r>
              <a:endParaRPr lang="en-US" sz="1400" dirty="0">
                <a:effectLst/>
                <a:latin typeface="Helvetica" pitchFamily="34" charset="0"/>
                <a:ea typeface="Calibri"/>
                <a:cs typeface="Times New Roman"/>
              </a:endParaRPr>
            </a:p>
          </p:txBody>
        </p:sp>
        <p:sp>
          <p:nvSpPr>
            <p:cNvPr id="46" name="Text Box 2"/>
            <p:cNvSpPr txBox="1">
              <a:spLocks noChangeArrowheads="1"/>
            </p:cNvSpPr>
            <p:nvPr/>
          </p:nvSpPr>
          <p:spPr bwMode="auto">
            <a:xfrm>
              <a:off x="4209735" y="3356992"/>
              <a:ext cx="1366685" cy="440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algn="ctr" rtl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latin typeface="Helvetica" pitchFamily="34" charset="0"/>
                  <a:ea typeface="Calibri"/>
                  <a:cs typeface="Times New Roman"/>
                </a:rPr>
                <a:t>z</a:t>
              </a:r>
              <a:r>
                <a:rPr lang="en-US" sz="2000" dirty="0" smtClean="0">
                  <a:effectLst/>
                  <a:latin typeface="Helvetica" pitchFamily="34" charset="0"/>
                  <a:ea typeface="Calibri"/>
                  <a:cs typeface="Times New Roman"/>
                </a:rPr>
                <a:t>=1cm</a:t>
              </a:r>
              <a:endParaRPr lang="en-US" sz="1400" dirty="0">
                <a:effectLst/>
                <a:latin typeface="Helvetica" pitchFamily="34" charset="0"/>
                <a:ea typeface="Calibri"/>
                <a:cs typeface="Times New Roman"/>
              </a:endParaRPr>
            </a:p>
          </p:txBody>
        </p:sp>
        <p:sp>
          <p:nvSpPr>
            <p:cNvPr id="47" name="Text Box 2"/>
            <p:cNvSpPr txBox="1">
              <a:spLocks noChangeArrowheads="1"/>
            </p:cNvSpPr>
            <p:nvPr/>
          </p:nvSpPr>
          <p:spPr bwMode="auto">
            <a:xfrm>
              <a:off x="6360818" y="3356992"/>
              <a:ext cx="1366685" cy="440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algn="ctr" rtl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latin typeface="Helvetica" pitchFamily="34" charset="0"/>
                  <a:ea typeface="Calibri"/>
                  <a:cs typeface="Times New Roman"/>
                </a:rPr>
                <a:t>z</a:t>
              </a:r>
              <a:r>
                <a:rPr lang="en-US" sz="2000" dirty="0" smtClean="0">
                  <a:effectLst/>
                  <a:latin typeface="Helvetica" pitchFamily="34" charset="0"/>
                  <a:ea typeface="Calibri"/>
                  <a:cs typeface="Times New Roman"/>
                </a:rPr>
                <a:t>=2cm</a:t>
              </a:r>
              <a:endParaRPr lang="en-US" sz="1400" dirty="0">
                <a:effectLst/>
                <a:latin typeface="Helvetica" pitchFamily="34" charset="0"/>
                <a:ea typeface="Calibri"/>
                <a:cs typeface="Times New Roman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16543" y="4891108"/>
            <a:ext cx="1080000" cy="1080000"/>
            <a:chOff x="923824" y="5138703"/>
            <a:chExt cx="1229085" cy="1242625"/>
          </a:xfrm>
        </p:grpSpPr>
        <p:sp>
          <p:nvSpPr>
            <p:cNvPr id="61" name="Oval 60"/>
            <p:cNvSpPr/>
            <p:nvPr/>
          </p:nvSpPr>
          <p:spPr>
            <a:xfrm>
              <a:off x="923824" y="5138703"/>
              <a:ext cx="1229085" cy="1242625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he-IL"/>
            </a:p>
          </p:txBody>
        </p:sp>
        <p:sp>
          <p:nvSpPr>
            <p:cNvPr id="62" name="Oval 61"/>
            <p:cNvSpPr/>
            <p:nvPr/>
          </p:nvSpPr>
          <p:spPr>
            <a:xfrm>
              <a:off x="1358366" y="5580015"/>
              <a:ext cx="360000" cy="36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he-IL">
                <a:ln w="28575"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16543" y="1810006"/>
            <a:ext cx="7584605" cy="2187558"/>
            <a:chOff x="519559" y="3493336"/>
            <a:chExt cx="7584605" cy="2187558"/>
          </a:xfrm>
        </p:grpSpPr>
        <p:pic>
          <p:nvPicPr>
            <p:cNvPr id="55" name="Picture 6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018" y="3880894"/>
              <a:ext cx="1800000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33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2852" y="3870546"/>
              <a:ext cx="1800000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56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4164" y="3863284"/>
              <a:ext cx="1800000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9" name="Group 58"/>
            <p:cNvGrpSpPr/>
            <p:nvPr/>
          </p:nvGrpSpPr>
          <p:grpSpPr>
            <a:xfrm>
              <a:off x="2171037" y="3493336"/>
              <a:ext cx="5668852" cy="448154"/>
              <a:chOff x="2058651" y="3348939"/>
              <a:chExt cx="5668852" cy="448154"/>
            </a:xfrm>
          </p:grpSpPr>
          <p:sp>
            <p:nvSpPr>
              <p:cNvPr id="63" name="Text Box 2"/>
              <p:cNvSpPr txBox="1">
                <a:spLocks noChangeArrowheads="1"/>
              </p:cNvSpPr>
              <p:nvPr/>
            </p:nvSpPr>
            <p:spPr bwMode="auto">
              <a:xfrm>
                <a:off x="2058651" y="3348939"/>
                <a:ext cx="1366685" cy="4401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algn="ctr" rt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latin typeface="Helvetica" pitchFamily="34" charset="0"/>
                    <a:ea typeface="Calibri"/>
                    <a:cs typeface="Times New Roman"/>
                  </a:rPr>
                  <a:t>z</a:t>
                </a:r>
                <a:r>
                  <a:rPr lang="en-US" sz="2000" dirty="0" smtClean="0">
                    <a:effectLst/>
                    <a:latin typeface="Helvetica" pitchFamily="34" charset="0"/>
                    <a:ea typeface="Calibri"/>
                    <a:cs typeface="Times New Roman"/>
                  </a:rPr>
                  <a:t>=0</a:t>
                </a:r>
                <a:endParaRPr lang="en-US" sz="1400" dirty="0">
                  <a:effectLst/>
                  <a:latin typeface="Helvetica" pitchFamily="34" charset="0"/>
                  <a:ea typeface="Calibri"/>
                  <a:cs typeface="Times New Roman"/>
                </a:endParaRPr>
              </a:p>
            </p:txBody>
          </p:sp>
          <p:sp>
            <p:nvSpPr>
              <p:cNvPr id="64" name="Text Box 2"/>
              <p:cNvSpPr txBox="1">
                <a:spLocks noChangeArrowheads="1"/>
              </p:cNvSpPr>
              <p:nvPr/>
            </p:nvSpPr>
            <p:spPr bwMode="auto">
              <a:xfrm>
                <a:off x="4209735" y="3356992"/>
                <a:ext cx="1366685" cy="4401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algn="ctr" rt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smtClean="0">
                    <a:latin typeface="Helvetica" pitchFamily="34" charset="0"/>
                    <a:ea typeface="Calibri"/>
                    <a:cs typeface="Times New Roman"/>
                  </a:rPr>
                  <a:t>z</a:t>
                </a:r>
                <a:r>
                  <a:rPr lang="en-US" sz="2000" dirty="0" smtClean="0">
                    <a:effectLst/>
                    <a:latin typeface="Helvetica" pitchFamily="34" charset="0"/>
                    <a:ea typeface="Calibri"/>
                    <a:cs typeface="Times New Roman"/>
                  </a:rPr>
                  <a:t>=1cm</a:t>
                </a:r>
                <a:endParaRPr lang="en-US" sz="1400" dirty="0">
                  <a:effectLst/>
                  <a:latin typeface="Helvetica" pitchFamily="34" charset="0"/>
                  <a:ea typeface="Calibri"/>
                  <a:cs typeface="Times New Roman"/>
                </a:endParaRPr>
              </a:p>
            </p:txBody>
          </p:sp>
          <p:sp>
            <p:nvSpPr>
              <p:cNvPr id="65" name="Text Box 2"/>
              <p:cNvSpPr txBox="1">
                <a:spLocks noChangeArrowheads="1"/>
              </p:cNvSpPr>
              <p:nvPr/>
            </p:nvSpPr>
            <p:spPr bwMode="auto">
              <a:xfrm>
                <a:off x="6360818" y="3356992"/>
                <a:ext cx="1366685" cy="4401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algn="ctr" rt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smtClean="0">
                    <a:latin typeface="Helvetica" pitchFamily="34" charset="0"/>
                    <a:ea typeface="Calibri"/>
                    <a:cs typeface="Times New Roman"/>
                  </a:rPr>
                  <a:t>z</a:t>
                </a:r>
                <a:r>
                  <a:rPr lang="en-US" sz="2000" dirty="0" smtClean="0">
                    <a:effectLst/>
                    <a:latin typeface="Helvetica" pitchFamily="34" charset="0"/>
                    <a:ea typeface="Calibri"/>
                    <a:cs typeface="Times New Roman"/>
                  </a:rPr>
                  <a:t>=2cm</a:t>
                </a:r>
                <a:endParaRPr lang="en-US" sz="1400" dirty="0">
                  <a:effectLst/>
                  <a:latin typeface="Helvetica" pitchFamily="34" charset="0"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519559" y="4191446"/>
              <a:ext cx="1080000" cy="1080000"/>
              <a:chOff x="923824" y="5138703"/>
              <a:chExt cx="1229085" cy="1242625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923824" y="5138703"/>
                <a:ext cx="1229085" cy="1242625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he-IL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1358366" y="5580015"/>
                <a:ext cx="360000" cy="360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he-IL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</p:grpSp>
      </p:grpSp>
      <p:sp>
        <p:nvSpPr>
          <p:cNvPr id="69" name="Rectangle 68"/>
          <p:cNvSpPr/>
          <p:nvPr/>
        </p:nvSpPr>
        <p:spPr>
          <a:xfrm>
            <a:off x="7548691" y="6336085"/>
            <a:ext cx="159530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Bradley Hand ITC" pitchFamily="66" charset="0"/>
              </a:rPr>
              <a:t>*</a:t>
            </a:r>
            <a:r>
              <a:rPr lang="en-US" sz="2000" b="1" dirty="0" smtClean="0">
                <a:solidFill>
                  <a:prstClr val="black"/>
                </a:solidFill>
                <a:latin typeface="Bradley Hand ITC" pitchFamily="66" charset="0"/>
              </a:rPr>
              <a:t>Experiment</a:t>
            </a:r>
            <a:endParaRPr lang="en-US" sz="2800" b="1" dirty="0">
              <a:solidFill>
                <a:prstClr val="black"/>
              </a:solidFill>
              <a:latin typeface="Bradley Hand ITC" pitchFamily="66" charset="0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80552" y="9265"/>
            <a:ext cx="8707582" cy="1275250"/>
          </a:xfrm>
        </p:spPr>
        <p:txBody>
          <a:bodyPr>
            <a:normAutofit/>
          </a:bodyPr>
          <a:lstStyle/>
          <a:p>
            <a:pPr rtl="1"/>
            <a:r>
              <a:rPr lang="en-US" sz="3600" dirty="0">
                <a:solidFill>
                  <a:srgbClr val="0070C0"/>
                </a:solidFill>
              </a:rPr>
              <a:t>Propagation Invariant Shaped </a:t>
            </a:r>
            <a:r>
              <a:rPr lang="en-US" sz="3600" dirty="0" smtClean="0">
                <a:solidFill>
                  <a:srgbClr val="0070C0"/>
                </a:solidFill>
              </a:rPr>
              <a:t>Beams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7504" y="6485274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R. </a:t>
            </a:r>
            <a:r>
              <a:rPr lang="en-US" sz="2000" dirty="0" err="1" smtClean="0"/>
              <a:t>Shriki</a:t>
            </a:r>
            <a:r>
              <a:rPr lang="en-US" sz="2000" dirty="0" smtClean="0"/>
              <a:t> et. al., unpublished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3024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572" y="2546469"/>
            <a:ext cx="2628900" cy="2805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603" y="6429136"/>
            <a:ext cx="3266877" cy="31223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1523018"/>
            <a:ext cx="5625603" cy="2173529"/>
            <a:chOff x="0" y="1523018"/>
            <a:chExt cx="5625603" cy="217352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523018"/>
              <a:ext cx="5625603" cy="217352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6200000">
              <a:off x="487580" y="2400853"/>
              <a:ext cx="136815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 smtClean="0"/>
                <a:t>Amplitude</a:t>
              </a:r>
              <a:endParaRPr lang="en-US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2791835" y="2400853"/>
              <a:ext cx="136815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Phase</a:t>
              </a:r>
              <a:endParaRPr lang="en-US" sz="2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0" y="3968709"/>
            <a:ext cx="5683582" cy="2124587"/>
            <a:chOff x="0" y="3968709"/>
            <a:chExt cx="5683582" cy="212458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3968709"/>
              <a:ext cx="5683582" cy="212458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559587" y="4849125"/>
              <a:ext cx="136815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 smtClean="0"/>
                <a:t>Amplitude</a:t>
              </a:r>
              <a:endParaRPr lang="en-US" sz="2000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2791835" y="4849126"/>
              <a:ext cx="136815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Phase</a:t>
              </a:r>
              <a:endParaRPr lang="en-US" sz="20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79512" y="6381328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V. Pal et. al., PRL 119, 1013902 (2017)</a:t>
            </a:r>
            <a:endParaRPr lang="en-US" sz="20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-36512" y="0"/>
            <a:ext cx="9217024" cy="98072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200" dirty="0" smtClean="0">
                <a:solidFill>
                  <a:srgbClr val="0070C0"/>
                </a:solidFill>
                <a:latin typeface="Comic Sans MS" pitchFamily="66" charset="0"/>
              </a:rPr>
              <a:t>Avoid </a:t>
            </a:r>
            <a:r>
              <a:rPr lang="en-US" sz="3200" dirty="0">
                <a:solidFill>
                  <a:srgbClr val="0070C0"/>
                </a:solidFill>
                <a:latin typeface="Comic Sans MS" pitchFamily="66" charset="0"/>
              </a:rPr>
              <a:t>local </a:t>
            </a:r>
            <a:r>
              <a:rPr lang="en-US" sz="3200" dirty="0" smtClean="0">
                <a:solidFill>
                  <a:srgbClr val="0070C0"/>
                </a:solidFill>
                <a:latin typeface="Comic Sans MS" pitchFamily="66" charset="0"/>
              </a:rPr>
              <a:t>minima: Kibble-Zurek mechanism</a:t>
            </a:r>
            <a:endParaRPr lang="en-US" sz="3200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01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7504" y="116632"/>
            <a:ext cx="9036496" cy="692696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Coupled laser on “small world networks”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289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084767"/>
            <a:ext cx="4439929" cy="131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97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456" y="2996952"/>
            <a:ext cx="2812647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7504" y="6485274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R. </a:t>
            </a:r>
            <a:r>
              <a:rPr lang="en-US" sz="2000" dirty="0" err="1" smtClean="0"/>
              <a:t>Shriki</a:t>
            </a:r>
            <a:r>
              <a:rPr lang="en-US" sz="2000" dirty="0" smtClean="0"/>
              <a:t> et. al., unpublished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11689"/>
            <a:ext cx="4700831" cy="352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2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847" y="3977207"/>
            <a:ext cx="3101843" cy="25920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9" t="12686" r="12598" b="23448"/>
          <a:stretch/>
        </p:blipFill>
        <p:spPr>
          <a:xfrm>
            <a:off x="248378" y="4000794"/>
            <a:ext cx="2590516" cy="256843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844210" y="1052736"/>
            <a:ext cx="7455580" cy="2395133"/>
            <a:chOff x="1463534" y="1535006"/>
            <a:chExt cx="7455580" cy="2395133"/>
          </a:xfrm>
        </p:grpSpPr>
        <p:grpSp>
          <p:nvGrpSpPr>
            <p:cNvPr id="5" name="Group 4"/>
            <p:cNvGrpSpPr/>
            <p:nvPr/>
          </p:nvGrpSpPr>
          <p:grpSpPr>
            <a:xfrm>
              <a:off x="1463534" y="2226636"/>
              <a:ext cx="1330038" cy="1330038"/>
              <a:chOff x="2315687" y="1876296"/>
              <a:chExt cx="1330038" cy="1330038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315687" y="1876296"/>
                <a:ext cx="1330038" cy="133003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isometricOffAxis2Right"/>
                <a:lightRig rig="threePt" dir="t"/>
              </a:scene3d>
              <a:sp3d extrusionH="381000">
                <a:bevelT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2593274" y="2023258"/>
                <a:ext cx="751115" cy="751115"/>
              </a:xfrm>
              <a:prstGeom prst="rect">
                <a:avLst/>
              </a:prstGeom>
              <a:pattFill prst="smGrid">
                <a:fgClr>
                  <a:schemeClr val="accent1"/>
                </a:fgClr>
                <a:bgClr>
                  <a:schemeClr val="bg1"/>
                </a:bgClr>
              </a:pattFill>
              <a:scene3d>
                <a:camera prst="isometricOffAxis2Righ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 rot="19611022">
              <a:off x="1796151" y="3167458"/>
              <a:ext cx="585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SLM</a:t>
              </a:r>
              <a:endPara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968267" y="2385723"/>
              <a:ext cx="6852205" cy="783393"/>
            </a:xfrm>
            <a:prstGeom prst="roundRect">
              <a:avLst>
                <a:gd name="adj" fmla="val 34909"/>
              </a:avLst>
            </a:prstGeom>
            <a:gradFill flip="none" rotWithShape="1">
              <a:gsLst>
                <a:gs pos="417">
                  <a:srgbClr val="FF0000">
                    <a:alpha val="0"/>
                  </a:srgbClr>
                </a:gs>
                <a:gs pos="85000">
                  <a:srgbClr val="FF0000">
                    <a:alpha val="80000"/>
                  </a:srgbClr>
                </a:gs>
                <a:gs pos="15000">
                  <a:srgbClr val="FF0000">
                    <a:alpha val="80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722576" y="2014717"/>
              <a:ext cx="3137367" cy="1491054"/>
              <a:chOff x="4010562" y="4703211"/>
              <a:chExt cx="2694936" cy="1491054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4010562" y="4703211"/>
                <a:ext cx="2694936" cy="742013"/>
              </a:xfrm>
              <a:prstGeom prst="ellipse">
                <a:avLst/>
              </a:prstGeom>
              <a:gradFill flip="none" rotWithShape="1">
                <a:gsLst>
                  <a:gs pos="64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4010562" y="5452252"/>
                <a:ext cx="2694936" cy="742013"/>
              </a:xfrm>
              <a:prstGeom prst="ellipse">
                <a:avLst/>
              </a:prstGeom>
              <a:gradFill flip="none" rotWithShape="1">
                <a:gsLst>
                  <a:gs pos="64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 rot="19800000">
              <a:off x="7540076" y="3360819"/>
              <a:ext cx="12733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Rear Mirror</a:t>
              </a:r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7362785" y="2402449"/>
              <a:ext cx="881623" cy="720080"/>
              <a:chOff x="7362785" y="2980254"/>
              <a:chExt cx="881623" cy="720080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7362785" y="2980254"/>
                <a:ext cx="720080" cy="72008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scene3d>
                <a:camera prst="orthographicFront">
                  <a:rot lat="0" lon="7200000" rev="0"/>
                </a:camera>
                <a:lightRig rig="threePt" dir="t"/>
              </a:scene3d>
              <a:sp3d extrusionH="889000" prstMaterial="clear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628534" y="3155628"/>
                <a:ext cx="615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Gain</a:t>
                </a:r>
              </a:p>
            </p:txBody>
          </p:sp>
        </p:grpSp>
        <p:sp>
          <p:nvSpPr>
            <p:cNvPr id="17" name="Oval 16"/>
            <p:cNvSpPr/>
            <p:nvPr/>
          </p:nvSpPr>
          <p:spPr>
            <a:xfrm>
              <a:off x="8199034" y="2402449"/>
              <a:ext cx="720080" cy="72008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0">
              <a:solidFill>
                <a:schemeClr val="bg1">
                  <a:lumMod val="50000"/>
                </a:schemeClr>
              </a:solidFill>
            </a:ln>
            <a:scene3d>
              <a:camera prst="orthographicFront">
                <a:rot lat="0" lon="7200000" rev="0"/>
              </a:camera>
              <a:lightRig rig="threePt" dir="t"/>
            </a:scene3d>
            <a:sp3d extrusionH="127000"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544254" y="2059107"/>
              <a:ext cx="1440160" cy="1440160"/>
              <a:chOff x="4463988" y="1268881"/>
              <a:chExt cx="1440160" cy="1440160"/>
            </a:xfrm>
            <a:scene3d>
              <a:camera prst="orthographicFront">
                <a:rot lat="0" lon="7200000" rev="0"/>
              </a:camera>
              <a:lightRig rig="threePt" dir="t"/>
            </a:scene3d>
          </p:grpSpPr>
          <p:sp>
            <p:nvSpPr>
              <p:cNvPr id="19" name="Oval 18"/>
              <p:cNvSpPr/>
              <p:nvPr/>
            </p:nvSpPr>
            <p:spPr>
              <a:xfrm>
                <a:off x="4463988" y="1268881"/>
                <a:ext cx="1440160" cy="1440160"/>
              </a:xfrm>
              <a:prstGeom prst="ellipse">
                <a:avLst/>
              </a:prstGeom>
              <a:sp3d z="-1905000" prstMaterial="translucentPowder">
                <a:bevelT w="720000"/>
                <a:bevelB w="72009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463988" y="1268881"/>
                <a:ext cx="1440160" cy="1440160"/>
              </a:xfrm>
              <a:prstGeom prst="ellipse">
                <a:avLst/>
              </a:prstGeom>
              <a:sp3d z="-5080000" prstMaterial="translucentPowder">
                <a:bevelT w="720090"/>
                <a:bevelB w="720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 flipH="1">
              <a:off x="8530168" y="1932506"/>
              <a:ext cx="2272" cy="39721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/>
            <p:cNvGrpSpPr/>
            <p:nvPr/>
          </p:nvGrpSpPr>
          <p:grpSpPr>
            <a:xfrm>
              <a:off x="2251266" y="1535006"/>
              <a:ext cx="6281174" cy="2395133"/>
              <a:chOff x="2251266" y="2112811"/>
              <a:chExt cx="6281174" cy="2395133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>
                <a:off x="3867613" y="2482143"/>
                <a:ext cx="1629316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6722882" y="2482143"/>
                <a:ext cx="1809558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5940152" y="2132856"/>
                <a:ext cx="333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</a:t>
                </a:r>
                <a:r>
                  <a:rPr lang="en-US" baseline="-25000" dirty="0" smtClean="0"/>
                  <a:t>1</a:t>
                </a:r>
                <a:endParaRPr lang="en-US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870102" y="2112811"/>
                <a:ext cx="333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</a:t>
                </a:r>
                <a:r>
                  <a:rPr lang="en-US" baseline="-25000" dirty="0" smtClean="0"/>
                  <a:t>2</a:t>
                </a:r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 rot="19800000">
                <a:off x="3405177" y="4138612"/>
                <a:ext cx="8114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Lens f</a:t>
                </a:r>
                <a:r>
                  <a:rPr lang="en-US" baseline="-25000" dirty="0" smtClean="0"/>
                  <a:t>2</a:t>
                </a:r>
                <a:endParaRPr lang="en-US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19800000">
                <a:off x="6106512" y="4138612"/>
                <a:ext cx="8114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Lens f</a:t>
                </a:r>
                <a:r>
                  <a:rPr lang="en-US" baseline="-25000" dirty="0" smtClean="0"/>
                  <a:t>1</a:t>
                </a:r>
                <a:endParaRPr lang="en-US" dirty="0"/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>
                <a:off x="2251266" y="2482143"/>
                <a:ext cx="1629316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5496929" y="2482143"/>
                <a:ext cx="1225953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4492071" y="2112811"/>
                <a:ext cx="333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</a:t>
                </a:r>
                <a:r>
                  <a:rPr lang="en-US" baseline="-25000" dirty="0" smtClean="0"/>
                  <a:t>2</a:t>
                </a:r>
                <a:endParaRPr lang="en-US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348898" y="2132856"/>
                <a:ext cx="3914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’</a:t>
                </a:r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 rot="19800000">
                <a:off x="4540450" y="3816518"/>
                <a:ext cx="10264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Aperture</a:t>
                </a:r>
                <a:endParaRPr lang="en-US" dirty="0"/>
              </a:p>
            </p:txBody>
          </p:sp>
        </p:grpSp>
        <p:sp>
          <p:nvSpPr>
            <p:cNvPr id="34" name="Donut 33"/>
            <p:cNvSpPr/>
            <p:nvPr/>
          </p:nvSpPr>
          <p:spPr>
            <a:xfrm>
              <a:off x="5004048" y="2420888"/>
              <a:ext cx="720080" cy="720080"/>
            </a:xfrm>
            <a:prstGeom prst="donut">
              <a:avLst>
                <a:gd name="adj" fmla="val 29897"/>
              </a:avLst>
            </a:prstGeom>
            <a:solidFill>
              <a:schemeClr val="tx1">
                <a:lumMod val="65000"/>
                <a:lumOff val="35000"/>
                <a:alpha val="29000"/>
              </a:schemeClr>
            </a:solidFill>
            <a:ln w="0">
              <a:solidFill>
                <a:schemeClr val="bg1">
                  <a:lumMod val="50000"/>
                </a:schemeClr>
              </a:solidFill>
            </a:ln>
            <a:scene3d>
              <a:camera prst="orthographicFront">
                <a:rot lat="0" lon="7200000" rev="0"/>
              </a:camera>
              <a:lightRig rig="threePt" dir="t"/>
            </a:scene3d>
            <a:sp3d extrusionH="63500"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319543" y="7697"/>
            <a:ext cx="8229600" cy="882034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Digital Degenerate Cavity Laser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496" y="6413266"/>
            <a:ext cx="3512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 smtClean="0"/>
              <a:t>C. </a:t>
            </a:r>
            <a:r>
              <a:rPr lang="en-US" sz="2000" dirty="0" err="1" smtClean="0"/>
              <a:t>Tradensky</a:t>
            </a:r>
            <a:r>
              <a:rPr lang="en-US" sz="2000" dirty="0" smtClean="0"/>
              <a:t> et. al., unpublished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1550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Phase locked lasers with internal structure</a:t>
            </a:r>
            <a:r>
              <a:rPr lang="en-US" sz="3600" dirty="0" smtClean="0">
                <a:solidFill>
                  <a:srgbClr val="0070C0"/>
                </a:solidFill>
              </a:rPr>
              <a:t>.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124744"/>
            <a:ext cx="7325204" cy="25934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3933056"/>
            <a:ext cx="7325204" cy="2489579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D1BED-DBFB-4EDF-AA13-EBF8276D2D9E}" type="slidenum">
              <a:rPr lang="en-US" smtClean="0"/>
              <a:t>39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496" y="6413266"/>
            <a:ext cx="3512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 smtClean="0"/>
              <a:t>C. </a:t>
            </a:r>
            <a:r>
              <a:rPr lang="en-US" sz="2000" dirty="0" err="1" smtClean="0"/>
              <a:t>Tradensky</a:t>
            </a:r>
            <a:r>
              <a:rPr lang="en-US" sz="2000" dirty="0" smtClean="0"/>
              <a:t> et. al., unpublished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2463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708220" y="1494211"/>
            <a:ext cx="3965007" cy="2040289"/>
            <a:chOff x="4667650" y="1781596"/>
            <a:chExt cx="3965007" cy="2040289"/>
          </a:xfrm>
        </p:grpSpPr>
        <p:sp>
          <p:nvSpPr>
            <p:cNvPr id="41" name="TextBox 40"/>
            <p:cNvSpPr txBox="1"/>
            <p:nvPr/>
          </p:nvSpPr>
          <p:spPr>
            <a:xfrm rot="16200000">
              <a:off x="4271548" y="2488029"/>
              <a:ext cx="11615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Value</a:t>
              </a:r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5062033" y="1781596"/>
              <a:ext cx="3383280" cy="1688925"/>
              <a:chOff x="5062033" y="1781596"/>
              <a:chExt cx="3383280" cy="1688925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 flipV="1">
                <a:off x="5062033" y="1781596"/>
                <a:ext cx="0" cy="1688925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5062033" y="3452553"/>
                <a:ext cx="3383280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Freeform 38"/>
              <p:cNvSpPr/>
              <p:nvPr/>
            </p:nvSpPr>
            <p:spPr>
              <a:xfrm>
                <a:off x="5276513" y="2091927"/>
                <a:ext cx="2919051" cy="786097"/>
              </a:xfrm>
              <a:custGeom>
                <a:avLst/>
                <a:gdLst>
                  <a:gd name="connsiteX0" fmla="*/ 0 w 4238368"/>
                  <a:gd name="connsiteY0" fmla="*/ 0 h 667273"/>
                  <a:gd name="connsiteX1" fmla="*/ 333632 w 4238368"/>
                  <a:gd name="connsiteY1" fmla="*/ 407773 h 667273"/>
                  <a:gd name="connsiteX2" fmla="*/ 667265 w 4238368"/>
                  <a:gd name="connsiteY2" fmla="*/ 308919 h 667273"/>
                  <a:gd name="connsiteX3" fmla="*/ 1050324 w 4238368"/>
                  <a:gd name="connsiteY3" fmla="*/ 593124 h 667273"/>
                  <a:gd name="connsiteX4" fmla="*/ 1297460 w 4238368"/>
                  <a:gd name="connsiteY4" fmla="*/ 271848 h 667273"/>
                  <a:gd name="connsiteX5" fmla="*/ 1618735 w 4238368"/>
                  <a:gd name="connsiteY5" fmla="*/ 74140 h 667273"/>
                  <a:gd name="connsiteX6" fmla="*/ 1940011 w 4238368"/>
                  <a:gd name="connsiteY6" fmla="*/ 74140 h 667273"/>
                  <a:gd name="connsiteX7" fmla="*/ 2026508 w 4238368"/>
                  <a:gd name="connsiteY7" fmla="*/ 185351 h 667273"/>
                  <a:gd name="connsiteX8" fmla="*/ 2310714 w 4238368"/>
                  <a:gd name="connsiteY8" fmla="*/ 407773 h 667273"/>
                  <a:gd name="connsiteX9" fmla="*/ 2570205 w 4238368"/>
                  <a:gd name="connsiteY9" fmla="*/ 284205 h 667273"/>
                  <a:gd name="connsiteX10" fmla="*/ 2891481 w 4238368"/>
                  <a:gd name="connsiteY10" fmla="*/ 667264 h 667273"/>
                  <a:gd name="connsiteX11" fmla="*/ 3064476 w 4238368"/>
                  <a:gd name="connsiteY11" fmla="*/ 271848 h 667273"/>
                  <a:gd name="connsiteX12" fmla="*/ 3348681 w 4238368"/>
                  <a:gd name="connsiteY12" fmla="*/ 135924 h 667273"/>
                  <a:gd name="connsiteX13" fmla="*/ 3583460 w 4238368"/>
                  <a:gd name="connsiteY13" fmla="*/ 407773 h 667273"/>
                  <a:gd name="connsiteX14" fmla="*/ 3756454 w 4238368"/>
                  <a:gd name="connsiteY14" fmla="*/ 197708 h 667273"/>
                  <a:gd name="connsiteX15" fmla="*/ 4028303 w 4238368"/>
                  <a:gd name="connsiteY15" fmla="*/ 284205 h 667273"/>
                  <a:gd name="connsiteX16" fmla="*/ 4238368 w 4238368"/>
                  <a:gd name="connsiteY16" fmla="*/ 74140 h 667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238368" h="667273">
                    <a:moveTo>
                      <a:pt x="0" y="0"/>
                    </a:moveTo>
                    <a:cubicBezTo>
                      <a:pt x="111210" y="178143"/>
                      <a:pt x="222421" y="356287"/>
                      <a:pt x="333632" y="407773"/>
                    </a:cubicBezTo>
                    <a:cubicBezTo>
                      <a:pt x="444843" y="459259"/>
                      <a:pt x="547816" y="278027"/>
                      <a:pt x="667265" y="308919"/>
                    </a:cubicBezTo>
                    <a:cubicBezTo>
                      <a:pt x="786714" y="339811"/>
                      <a:pt x="945292" y="599302"/>
                      <a:pt x="1050324" y="593124"/>
                    </a:cubicBezTo>
                    <a:cubicBezTo>
                      <a:pt x="1155356" y="586946"/>
                      <a:pt x="1202725" y="358345"/>
                      <a:pt x="1297460" y="271848"/>
                    </a:cubicBezTo>
                    <a:cubicBezTo>
                      <a:pt x="1392195" y="185351"/>
                      <a:pt x="1511643" y="107091"/>
                      <a:pt x="1618735" y="74140"/>
                    </a:cubicBezTo>
                    <a:cubicBezTo>
                      <a:pt x="1725827" y="41189"/>
                      <a:pt x="1872049" y="55605"/>
                      <a:pt x="1940011" y="74140"/>
                    </a:cubicBezTo>
                    <a:cubicBezTo>
                      <a:pt x="2007973" y="92675"/>
                      <a:pt x="1964724" y="129746"/>
                      <a:pt x="2026508" y="185351"/>
                    </a:cubicBezTo>
                    <a:cubicBezTo>
                      <a:pt x="2088292" y="240957"/>
                      <a:pt x="2220098" y="391297"/>
                      <a:pt x="2310714" y="407773"/>
                    </a:cubicBezTo>
                    <a:cubicBezTo>
                      <a:pt x="2401330" y="424249"/>
                      <a:pt x="2473411" y="240957"/>
                      <a:pt x="2570205" y="284205"/>
                    </a:cubicBezTo>
                    <a:cubicBezTo>
                      <a:pt x="2667000" y="327454"/>
                      <a:pt x="2809103" y="669323"/>
                      <a:pt x="2891481" y="667264"/>
                    </a:cubicBezTo>
                    <a:cubicBezTo>
                      <a:pt x="2973859" y="665205"/>
                      <a:pt x="2988276" y="360405"/>
                      <a:pt x="3064476" y="271848"/>
                    </a:cubicBezTo>
                    <a:cubicBezTo>
                      <a:pt x="3140676" y="183291"/>
                      <a:pt x="3262184" y="113270"/>
                      <a:pt x="3348681" y="135924"/>
                    </a:cubicBezTo>
                    <a:cubicBezTo>
                      <a:pt x="3435178" y="158578"/>
                      <a:pt x="3515498" y="397476"/>
                      <a:pt x="3583460" y="407773"/>
                    </a:cubicBezTo>
                    <a:cubicBezTo>
                      <a:pt x="3651422" y="418070"/>
                      <a:pt x="3682314" y="218303"/>
                      <a:pt x="3756454" y="197708"/>
                    </a:cubicBezTo>
                    <a:cubicBezTo>
                      <a:pt x="3830595" y="177113"/>
                      <a:pt x="3947984" y="304800"/>
                      <a:pt x="4028303" y="284205"/>
                    </a:cubicBezTo>
                    <a:cubicBezTo>
                      <a:pt x="4108622" y="263610"/>
                      <a:pt x="4173495" y="168875"/>
                      <a:pt x="4238368" y="74140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7298784" y="3452553"/>
              <a:ext cx="13338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Parameter</a:t>
              </a:r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530810" y="1005839"/>
            <a:ext cx="2390503" cy="418013"/>
            <a:chOff x="3448594" y="1005839"/>
            <a:chExt cx="2390503" cy="418013"/>
          </a:xfrm>
        </p:grpSpPr>
        <p:sp>
          <p:nvSpPr>
            <p:cNvPr id="7" name="Rounded Rectangle 6"/>
            <p:cNvSpPr/>
            <p:nvPr/>
          </p:nvSpPr>
          <p:spPr>
            <a:xfrm>
              <a:off x="3448594" y="1018903"/>
              <a:ext cx="2390503" cy="404949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461656" y="1005839"/>
              <a:ext cx="23774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Physical System</a:t>
              </a:r>
              <a:endParaRPr lang="en-US" sz="20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 rot="16200000">
            <a:off x="2308230" y="2200643"/>
            <a:ext cx="11615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Energy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390384" y="3165167"/>
            <a:ext cx="117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Physical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6" name="Down Arrow 45"/>
          <p:cNvSpPr/>
          <p:nvPr/>
        </p:nvSpPr>
        <p:spPr>
          <a:xfrm>
            <a:off x="6260481" y="1723575"/>
            <a:ext cx="380264" cy="605714"/>
          </a:xfrm>
          <a:prstGeom prst="downArrow">
            <a:avLst/>
          </a:prstGeom>
          <a:gradFill flip="none" rotWithShape="1">
            <a:gsLst>
              <a:gs pos="0">
                <a:srgbClr val="FF0000"/>
              </a:gs>
              <a:gs pos="59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6418008" y="1699619"/>
            <a:ext cx="1407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Simulated</a:t>
            </a:r>
          </a:p>
          <a:p>
            <a:pPr algn="ctr"/>
            <a:r>
              <a:rPr lang="en-US" sz="1600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annealing</a:t>
            </a:r>
            <a:endParaRPr lang="en-US" sz="1600" dirty="0">
              <a:solidFill>
                <a:srgbClr val="C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0849" y="6528168"/>
            <a:ext cx="7068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A. Marandi et al, Nature Photon. 8, 937 (2014)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4392" y="120885"/>
            <a:ext cx="9122352" cy="85984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Coherent computing: basic principle</a:t>
            </a:r>
            <a:endParaRPr lang="en-CA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938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9" y="2412124"/>
            <a:ext cx="4229100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380" y="2412124"/>
            <a:ext cx="4229100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Beyond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Kuramoto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: Intensity (chaos) synchronization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680520" y="6093296"/>
            <a:ext cx="367240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352928" y="5862463"/>
            <a:ext cx="899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dirty="0" smtClean="0"/>
              <a:t>time</a:t>
            </a:r>
            <a:endParaRPr lang="en-GB" sz="24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7504" y="6036097"/>
            <a:ext cx="367240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79912" y="5805264"/>
            <a:ext cx="899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dirty="0" smtClean="0"/>
              <a:t>time</a:t>
            </a:r>
            <a:endParaRPr lang="en-GB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827584" y="1950459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en-US" sz="2400" dirty="0" smtClean="0"/>
              <a:t>Uncoupled  lasers</a:t>
            </a:r>
            <a:endParaRPr lang="en-GB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436096" y="1916832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400" dirty="0" smtClean="0"/>
              <a:t>Coupled  lasers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5496" y="6413266"/>
            <a:ext cx="3512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 smtClean="0"/>
              <a:t>C. </a:t>
            </a:r>
            <a:r>
              <a:rPr lang="en-US" sz="2000" dirty="0" err="1" smtClean="0"/>
              <a:t>Tradensky</a:t>
            </a:r>
            <a:r>
              <a:rPr lang="en-US" sz="2000" dirty="0" smtClean="0"/>
              <a:t> et. al., unpublished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3170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f0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57120" y="1823488"/>
            <a:ext cx="4307368" cy="3958391"/>
          </a:xfrm>
          <a:prstGeom prst="rect">
            <a:avLst/>
          </a:prstGeom>
        </p:spPr>
      </p:pic>
      <p:pic>
        <p:nvPicPr>
          <p:cNvPr id="4" name="Picture 3" descr="ff0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7119" y="1823488"/>
            <a:ext cx="4307367" cy="3958391"/>
          </a:xfrm>
          <a:prstGeom prst="rect">
            <a:avLst/>
          </a:prstGeom>
        </p:spPr>
      </p:pic>
      <p:pic>
        <p:nvPicPr>
          <p:cNvPr id="5" name="Picture 4" descr="ff0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7119" y="1827822"/>
            <a:ext cx="4307367" cy="3958391"/>
          </a:xfrm>
          <a:prstGeom prst="rect">
            <a:avLst/>
          </a:prstGeom>
        </p:spPr>
      </p:pic>
      <p:pic>
        <p:nvPicPr>
          <p:cNvPr id="6" name="Picture 5" descr="ff0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57119" y="1823489"/>
            <a:ext cx="4307367" cy="3958390"/>
          </a:xfrm>
          <a:prstGeom prst="rect">
            <a:avLst/>
          </a:prstGeom>
        </p:spPr>
      </p:pic>
      <p:pic>
        <p:nvPicPr>
          <p:cNvPr id="7" name="Picture 6" descr="ff0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57120" y="1823489"/>
            <a:ext cx="4307366" cy="3958390"/>
          </a:xfrm>
          <a:prstGeom prst="rect">
            <a:avLst/>
          </a:prstGeom>
        </p:spPr>
      </p:pic>
      <p:pic>
        <p:nvPicPr>
          <p:cNvPr id="8" name="Picture 7" descr="ff0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57120" y="1823488"/>
            <a:ext cx="4307366" cy="3958389"/>
          </a:xfrm>
          <a:prstGeom prst="rect">
            <a:avLst/>
          </a:prstGeom>
        </p:spPr>
      </p:pic>
      <p:pic>
        <p:nvPicPr>
          <p:cNvPr id="9" name="Picture 8" descr="ff0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57120" y="1823488"/>
            <a:ext cx="4307366" cy="3958389"/>
          </a:xfrm>
          <a:prstGeom prst="rect">
            <a:avLst/>
          </a:prstGeom>
        </p:spPr>
      </p:pic>
      <p:pic>
        <p:nvPicPr>
          <p:cNvPr id="10" name="Picture 9" descr="ff0.bmp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57119" y="1823488"/>
            <a:ext cx="4307365" cy="3958389"/>
          </a:xfrm>
          <a:prstGeom prst="rect">
            <a:avLst/>
          </a:prstGeom>
        </p:spPr>
      </p:pic>
      <p:pic>
        <p:nvPicPr>
          <p:cNvPr id="11" name="Picture 10" descr="ff0.bmp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57119" y="1823489"/>
            <a:ext cx="4307365" cy="3958388"/>
          </a:xfrm>
          <a:prstGeom prst="rect">
            <a:avLst/>
          </a:prstGeom>
        </p:spPr>
      </p:pic>
      <p:pic>
        <p:nvPicPr>
          <p:cNvPr id="12" name="Picture 11" descr="ff0.bmp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57119" y="1823488"/>
            <a:ext cx="4307365" cy="3958389"/>
          </a:xfrm>
          <a:prstGeom prst="rect">
            <a:avLst/>
          </a:prstGeom>
        </p:spPr>
      </p:pic>
      <p:pic>
        <p:nvPicPr>
          <p:cNvPr id="13" name="Picture 12" descr="ff0.bmp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657119" y="1823488"/>
            <a:ext cx="4307365" cy="3958388"/>
          </a:xfrm>
          <a:prstGeom prst="rect">
            <a:avLst/>
          </a:prstGeom>
        </p:spPr>
      </p:pic>
      <p:pic>
        <p:nvPicPr>
          <p:cNvPr id="14" name="Picture 13" descr="ff0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657120" y="1823488"/>
            <a:ext cx="4307363" cy="3958388"/>
          </a:xfrm>
          <a:prstGeom prst="rect">
            <a:avLst/>
          </a:prstGeom>
        </p:spPr>
      </p:pic>
      <p:pic>
        <p:nvPicPr>
          <p:cNvPr id="15" name="Picture 14" descr="ff0.bmp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657119" y="1823488"/>
            <a:ext cx="4307363" cy="3958387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3528" y="1820441"/>
            <a:ext cx="4022023" cy="39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395536" y="116632"/>
            <a:ext cx="8229600" cy="83671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External Field for 1D</a:t>
            </a:r>
            <a:endParaRPr kumimoji="0" lang="he-IL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496" y="131115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0"/>
            <a:r>
              <a:rPr lang="en-US" sz="2400" b="1" dirty="0" smtClean="0">
                <a:latin typeface="Comic Sans MS" pitchFamily="66" charset="0"/>
              </a:rPr>
              <a:t>Near field spiral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9988" y="1239143"/>
            <a:ext cx="15055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0"/>
            <a:r>
              <a:rPr lang="en-US" sz="2400" b="1" dirty="0" smtClean="0">
                <a:solidFill>
                  <a:prstClr val="black"/>
                </a:solidFill>
                <a:latin typeface="Comic Sans MS" pitchFamily="66" charset="0"/>
              </a:rPr>
              <a:t>Far field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36512" y="6457890"/>
            <a:ext cx="3302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 smtClean="0"/>
              <a:t>E. Ronen et. al., unpublished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480901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9"/>
          <p:cNvSpPr/>
          <p:nvPr/>
        </p:nvSpPr>
        <p:spPr>
          <a:xfrm>
            <a:off x="4350641" y="1628800"/>
            <a:ext cx="1807845" cy="666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grpSp>
        <p:nvGrpSpPr>
          <p:cNvPr id="2" name="Group 135"/>
          <p:cNvGrpSpPr/>
          <p:nvPr/>
        </p:nvGrpSpPr>
        <p:grpSpPr>
          <a:xfrm>
            <a:off x="1115618" y="2780929"/>
            <a:ext cx="6768750" cy="3456383"/>
            <a:chOff x="-132811" y="2442461"/>
            <a:chExt cx="4776819" cy="2407649"/>
          </a:xfrm>
        </p:grpSpPr>
        <p:sp>
          <p:nvSpPr>
            <p:cNvPr id="14" name="TextBox 13"/>
            <p:cNvSpPr txBox="1"/>
            <p:nvPr/>
          </p:nvSpPr>
          <p:spPr>
            <a:xfrm rot="16200000">
              <a:off x="-1000908" y="3310558"/>
              <a:ext cx="1996838" cy="260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Intensity [normalized]</a:t>
              </a:r>
              <a:endParaRPr lang="en-GB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34"/>
            <p:cNvGrpSpPr/>
            <p:nvPr/>
          </p:nvGrpSpPr>
          <p:grpSpPr>
            <a:xfrm>
              <a:off x="391374" y="2708920"/>
              <a:ext cx="4252634" cy="2141190"/>
              <a:chOff x="361628" y="2708920"/>
              <a:chExt cx="4252634" cy="2141190"/>
            </a:xfrm>
          </p:grpSpPr>
          <p:grpSp>
            <p:nvGrpSpPr>
              <p:cNvPr id="4" name="Group 133"/>
              <p:cNvGrpSpPr/>
              <p:nvPr/>
            </p:nvGrpSpPr>
            <p:grpSpPr>
              <a:xfrm>
                <a:off x="361628" y="2783727"/>
                <a:ext cx="4252634" cy="2066383"/>
                <a:chOff x="511007" y="2783727"/>
                <a:chExt cx="4252634" cy="2066383"/>
              </a:xfrm>
            </p:grpSpPr>
            <p:pic>
              <p:nvPicPr>
                <p:cNvPr id="128" name="Picture 127" descr="Cross_only_OABO.bmp"/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8100" t="6801" r="2801" b="33800"/>
                <a:stretch>
                  <a:fillRect/>
                </a:stretch>
              </p:blipFill>
              <p:spPr>
                <a:xfrm>
                  <a:off x="611560" y="2783727"/>
                  <a:ext cx="4032448" cy="2016224"/>
                </a:xfrm>
                <a:prstGeom prst="rect">
                  <a:avLst/>
                </a:prstGeom>
              </p:spPr>
            </p:pic>
            <p:sp useBgFill="1">
              <p:nvSpPr>
                <p:cNvPr id="106" name="Rectangle 105"/>
                <p:cNvSpPr/>
                <p:nvPr/>
              </p:nvSpPr>
              <p:spPr>
                <a:xfrm>
                  <a:off x="511007" y="4471020"/>
                  <a:ext cx="33214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:r>
                    <a:rPr lang="az-Cyrl-AZ" b="1" dirty="0" smtClean="0">
                      <a:latin typeface="Times New Roman" pitchFamily="18" charset="0"/>
                      <a:cs typeface="Times New Roman" pitchFamily="18" charset="0"/>
                    </a:rPr>
                    <a:t>Г</a:t>
                  </a:r>
                  <a:endParaRPr lang="en-GB" dirty="0"/>
                </a:p>
              </p:txBody>
            </p:sp>
            <p:sp useBgFill="1">
              <p:nvSpPr>
                <p:cNvPr id="107" name="Rectangle 106"/>
                <p:cNvSpPr/>
                <p:nvPr/>
              </p:nvSpPr>
              <p:spPr>
                <a:xfrm>
                  <a:off x="2191544" y="4480778"/>
                  <a:ext cx="36420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:r>
                    <a:rPr lang="el-GR" b="1" dirty="0" smtClean="0">
                      <a:latin typeface="Times New Roman" pitchFamily="18" charset="0"/>
                      <a:cs typeface="Times New Roman" pitchFamily="18" charset="0"/>
                    </a:rPr>
                    <a:t>Κ</a:t>
                  </a:r>
                  <a:endParaRPr lang="en-GB" dirty="0"/>
                </a:p>
              </p:txBody>
            </p: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2377852" y="2799978"/>
                  <a:ext cx="5318" cy="1690325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 useBgFill="1">
              <p:nvSpPr>
                <p:cNvPr id="131" name="Rectangle 130"/>
                <p:cNvSpPr/>
                <p:nvPr/>
              </p:nvSpPr>
              <p:spPr>
                <a:xfrm>
                  <a:off x="3104436" y="4480778"/>
                  <a:ext cx="40267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:r>
                    <a:rPr lang="el-GR" b="1" dirty="0" smtClean="0">
                      <a:latin typeface="Times New Roman" pitchFamily="18" charset="0"/>
                      <a:cs typeface="Times New Roman" pitchFamily="18" charset="0"/>
                    </a:rPr>
                    <a:t>Ϻ</a:t>
                  </a:r>
                  <a:endParaRPr lang="en-GB" dirty="0"/>
                </a:p>
              </p:txBody>
            </p:sp>
            <p:cxnSp>
              <p:nvCxnSpPr>
                <p:cNvPr id="132" name="Straight Connector 131"/>
                <p:cNvCxnSpPr/>
                <p:nvPr/>
              </p:nvCxnSpPr>
              <p:spPr>
                <a:xfrm flipH="1">
                  <a:off x="3283238" y="2799978"/>
                  <a:ext cx="7506" cy="1690325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 useBgFill="1">
              <p:nvSpPr>
                <p:cNvPr id="133" name="Rectangle 132"/>
                <p:cNvSpPr/>
                <p:nvPr/>
              </p:nvSpPr>
              <p:spPr>
                <a:xfrm>
                  <a:off x="4431499" y="4480778"/>
                  <a:ext cx="33214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:r>
                    <a:rPr lang="az-Cyrl-AZ" b="1" dirty="0" smtClean="0">
                      <a:latin typeface="Times New Roman" pitchFamily="18" charset="0"/>
                      <a:cs typeface="Times New Roman" pitchFamily="18" charset="0"/>
                    </a:rPr>
                    <a:t>Г</a:t>
                  </a:r>
                </a:p>
              </p:txBody>
            </p:sp>
          </p:grpSp>
          <p:sp useBgFill="1">
            <p:nvSpPr>
              <p:cNvPr id="16" name="Rectangle 15"/>
              <p:cNvSpPr/>
              <p:nvPr/>
            </p:nvSpPr>
            <p:spPr>
              <a:xfrm>
                <a:off x="383447" y="2708920"/>
                <a:ext cx="131722" cy="18002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</p:grpSp>
        <p:sp>
          <p:nvSpPr>
            <p:cNvPr id="87" name="TextBox 86"/>
            <p:cNvSpPr txBox="1"/>
            <p:nvPr/>
          </p:nvSpPr>
          <p:spPr>
            <a:xfrm>
              <a:off x="294953" y="2636912"/>
              <a:ext cx="2332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1600" b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GB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04478" y="4245471"/>
              <a:ext cx="2332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1600" b="1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GB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09289" y="3280336"/>
              <a:ext cx="4838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1600" b="1" dirty="0" smtClean="0">
                  <a:latin typeface="Times New Roman" pitchFamily="18" charset="0"/>
                  <a:cs typeface="Times New Roman" pitchFamily="18" charset="0"/>
                </a:rPr>
                <a:t>0.6</a:t>
              </a:r>
              <a:endParaRPr lang="en-GB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17612" y="3602048"/>
              <a:ext cx="4838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1600" b="1" dirty="0" smtClean="0">
                  <a:latin typeface="Times New Roman" pitchFamily="18" charset="0"/>
                  <a:cs typeface="Times New Roman" pitchFamily="18" charset="0"/>
                </a:rPr>
                <a:t>0.4</a:t>
              </a:r>
              <a:endParaRPr lang="en-GB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09289" y="2958624"/>
              <a:ext cx="5558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1600" b="1" dirty="0" smtClean="0">
                  <a:latin typeface="Times New Roman" pitchFamily="18" charset="0"/>
                  <a:cs typeface="Times New Roman" pitchFamily="18" charset="0"/>
                </a:rPr>
                <a:t>0.8</a:t>
              </a:r>
              <a:endParaRPr lang="en-GB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09228" y="3923760"/>
              <a:ext cx="4781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1600" b="1" dirty="0" smtClean="0">
                  <a:latin typeface="Times New Roman" pitchFamily="18" charset="0"/>
                  <a:cs typeface="Times New Roman" pitchFamily="18" charset="0"/>
                </a:rPr>
                <a:t>0.2</a:t>
              </a:r>
              <a:endParaRPr lang="en-GB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1" name="Rectangle 140"/>
          <p:cNvSpPr/>
          <p:nvPr/>
        </p:nvSpPr>
        <p:spPr>
          <a:xfrm>
            <a:off x="2212861" y="692696"/>
            <a:ext cx="2359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Experimental</a:t>
            </a:r>
            <a:endParaRPr lang="en-GB" sz="2800" dirty="0"/>
          </a:p>
        </p:txBody>
      </p:sp>
      <p:sp>
        <p:nvSpPr>
          <p:cNvPr id="142" name="Rectangle 141"/>
          <p:cNvSpPr/>
          <p:nvPr/>
        </p:nvSpPr>
        <p:spPr>
          <a:xfrm>
            <a:off x="4572000" y="692696"/>
            <a:ext cx="1944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Simulation</a:t>
            </a:r>
            <a:endParaRPr lang="en-GB" sz="2800" dirty="0"/>
          </a:p>
        </p:txBody>
      </p:sp>
      <p:grpSp>
        <p:nvGrpSpPr>
          <p:cNvPr id="5" name="Group 66"/>
          <p:cNvGrpSpPr/>
          <p:nvPr/>
        </p:nvGrpSpPr>
        <p:grpSpPr>
          <a:xfrm>
            <a:off x="2571641" y="1215914"/>
            <a:ext cx="3777975" cy="1800201"/>
            <a:chOff x="1568863" y="1916831"/>
            <a:chExt cx="2859121" cy="1362368"/>
          </a:xfrm>
        </p:grpSpPr>
        <p:grpSp>
          <p:nvGrpSpPr>
            <p:cNvPr id="6" name="Group 64"/>
            <p:cNvGrpSpPr/>
            <p:nvPr/>
          </p:nvGrpSpPr>
          <p:grpSpPr>
            <a:xfrm>
              <a:off x="1568863" y="1916831"/>
              <a:ext cx="2859121" cy="1362368"/>
              <a:chOff x="1568863" y="1916831"/>
              <a:chExt cx="2859121" cy="1362368"/>
            </a:xfrm>
          </p:grpSpPr>
          <p:grpSp>
            <p:nvGrpSpPr>
              <p:cNvPr id="7" name="Group 120"/>
              <p:cNvGrpSpPr/>
              <p:nvPr/>
            </p:nvGrpSpPr>
            <p:grpSpPr>
              <a:xfrm>
                <a:off x="1568863" y="1916831"/>
                <a:ext cx="2859121" cy="1362368"/>
                <a:chOff x="1476867" y="2298364"/>
                <a:chExt cx="1898058" cy="861535"/>
              </a:xfrm>
            </p:grpSpPr>
            <p:grpSp>
              <p:nvGrpSpPr>
                <p:cNvPr id="8" name="Group 119"/>
                <p:cNvGrpSpPr/>
                <p:nvPr/>
              </p:nvGrpSpPr>
              <p:grpSpPr>
                <a:xfrm>
                  <a:off x="1476867" y="2298364"/>
                  <a:ext cx="1898058" cy="861535"/>
                  <a:chOff x="1476867" y="2276878"/>
                  <a:chExt cx="1898058" cy="861535"/>
                </a:xfrm>
              </p:grpSpPr>
              <p:pic>
                <p:nvPicPr>
                  <p:cNvPr id="96" name="Picture 95" descr="exp_results.bmp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rcRect l="58220" t="9891" r="10558" b="59018"/>
                  <a:stretch>
                    <a:fillRect/>
                  </a:stretch>
                </p:blipFill>
                <p:spPr>
                  <a:xfrm>
                    <a:off x="2555776" y="2286397"/>
                    <a:ext cx="768336" cy="792088"/>
                  </a:xfrm>
                  <a:prstGeom prst="rect">
                    <a:avLst/>
                  </a:prstGeom>
                </p:spPr>
              </p:pic>
              <p:pic>
                <p:nvPicPr>
                  <p:cNvPr id="95" name="Picture 94" descr="exp_results.bmp"/>
                  <p:cNvPicPr>
                    <a:picLocks noChangeAspect="1"/>
                  </p:cNvPicPr>
                  <p:nvPr/>
                </p:nvPicPr>
                <p:blipFill>
                  <a:blip r:embed="rId5" cstate="print"/>
                  <a:srcRect l="61411" t="56949" r="13178" b="7459"/>
                  <a:stretch>
                    <a:fillRect/>
                  </a:stretch>
                </p:blipFill>
                <p:spPr>
                  <a:xfrm>
                    <a:off x="1476867" y="2276878"/>
                    <a:ext cx="792088" cy="825093"/>
                  </a:xfrm>
                  <a:prstGeom prst="rect">
                    <a:avLst/>
                  </a:prstGeom>
                </p:spPr>
              </p:pic>
              <p:sp>
                <p:nvSpPr>
                  <p:cNvPr id="111" name="Rectangle 110"/>
                  <p:cNvSpPr/>
                  <p:nvPr/>
                </p:nvSpPr>
                <p:spPr>
                  <a:xfrm>
                    <a:off x="2816796" y="2511640"/>
                    <a:ext cx="220496" cy="23355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l" rtl="0"/>
                    <a:r>
                      <a:rPr lang="az-Cyrl-AZ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Г</a:t>
                    </a:r>
                  </a:p>
                </p:txBody>
              </p:sp>
              <p:sp>
                <p:nvSpPr>
                  <p:cNvPr id="112" name="Rectangle 111"/>
                  <p:cNvSpPr/>
                  <p:nvPr/>
                </p:nvSpPr>
                <p:spPr>
                  <a:xfrm>
                    <a:off x="3107606" y="2850782"/>
                    <a:ext cx="267319" cy="23355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l" rtl="0"/>
                    <a:r>
                      <a:rPr lang="el-GR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Ϻ</a:t>
                    </a:r>
                    <a:endParaRPr lang="en-GB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3" name="Rectangle 112"/>
                  <p:cNvSpPr/>
                  <p:nvPr/>
                </p:nvSpPr>
                <p:spPr>
                  <a:xfrm>
                    <a:off x="2699168" y="2904855"/>
                    <a:ext cx="241779" cy="23355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l" rtl="0"/>
                    <a:r>
                      <a:rPr lang="el-GR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Κ</a:t>
                    </a:r>
                  </a:p>
                </p:txBody>
              </p:sp>
              <p:cxnSp>
                <p:nvCxnSpPr>
                  <p:cNvPr id="115" name="Straight Connector 114"/>
                  <p:cNvCxnSpPr/>
                  <p:nvPr/>
                </p:nvCxnSpPr>
                <p:spPr>
                  <a:xfrm>
                    <a:off x="2925341" y="2718445"/>
                    <a:ext cx="224643" cy="280804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9" name="Straight Connector 118"/>
                <p:cNvCxnSpPr/>
                <p:nvPr/>
              </p:nvCxnSpPr>
              <p:spPr>
                <a:xfrm rot="2280000">
                  <a:off x="2780093" y="2783383"/>
                  <a:ext cx="288032" cy="36004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8" name="Straight Connector 137"/>
              <p:cNvCxnSpPr>
                <a:endCxn id="96" idx="2"/>
              </p:cNvCxnSpPr>
              <p:nvPr/>
            </p:nvCxnSpPr>
            <p:spPr>
              <a:xfrm flipH="1">
                <a:off x="3772753" y="3068960"/>
                <a:ext cx="316390" cy="115486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Rectangle 72"/>
            <p:cNvSpPr/>
            <p:nvPr/>
          </p:nvSpPr>
          <p:spPr>
            <a:xfrm>
              <a:off x="2007610" y="2286397"/>
              <a:ext cx="3321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az-Cyrl-AZ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Г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391181" y="2826873"/>
              <a:ext cx="4026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el-GR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Ϻ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801788" y="2898674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el-GR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Κ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2157882" y="2613424"/>
              <a:ext cx="338389" cy="444043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2280000">
              <a:off x="1939089" y="2682135"/>
              <a:ext cx="433874" cy="569341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2152303" y="3059435"/>
              <a:ext cx="316390" cy="115486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Rectangle 78"/>
          <p:cNvSpPr/>
          <p:nvPr/>
        </p:nvSpPr>
        <p:spPr>
          <a:xfrm>
            <a:off x="4355976" y="6021288"/>
            <a:ext cx="1409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Wave vector</a:t>
            </a:r>
            <a:endParaRPr lang="en-GB" b="1" dirty="0"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62" name="Rectangle 61"/>
          <p:cNvSpPr/>
          <p:nvPr/>
        </p:nvSpPr>
        <p:spPr>
          <a:xfrm>
            <a:off x="5183560" y="0"/>
            <a:ext cx="3960440" cy="216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67" name="Title 1"/>
          <p:cNvSpPr>
            <a:spLocks noGrp="1"/>
          </p:cNvSpPr>
          <p:nvPr>
            <p:ph type="title"/>
          </p:nvPr>
        </p:nvSpPr>
        <p:spPr>
          <a:xfrm>
            <a:off x="-14262" y="-24"/>
            <a:ext cx="9158262" cy="764728"/>
          </a:xfrm>
        </p:spPr>
        <p:txBody>
          <a:bodyPr>
            <a:normAutofit/>
          </a:bodyPr>
          <a:lstStyle/>
          <a:p>
            <a:pPr rtl="0"/>
            <a: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  <a:t>Is it a true “ground state”?</a:t>
            </a:r>
            <a:endParaRPr lang="he-IL" sz="36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7504" y="6485274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 smtClean="0"/>
              <a:t>M. Nixon et. al., PRL 110, 184102 (2013)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214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1"/>
          <p:cNvGrpSpPr/>
          <p:nvPr/>
        </p:nvGrpSpPr>
        <p:grpSpPr>
          <a:xfrm>
            <a:off x="3693478" y="1839091"/>
            <a:ext cx="1693246" cy="1696239"/>
            <a:chOff x="3693478" y="1836098"/>
            <a:chExt cx="1693246" cy="1696239"/>
          </a:xfrm>
        </p:grpSpPr>
        <p:sp>
          <p:nvSpPr>
            <p:cNvPr id="39" name="Oval 38"/>
            <p:cNvSpPr/>
            <p:nvPr/>
          </p:nvSpPr>
          <p:spPr>
            <a:xfrm>
              <a:off x="3693478" y="1860357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3200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4600906" y="1836098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3200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4143372" y="2746519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2000" dirty="0"/>
            </a:p>
          </p:txBody>
        </p:sp>
      </p:grpSp>
      <p:grpSp>
        <p:nvGrpSpPr>
          <p:cNvPr id="4" name="Group 43"/>
          <p:cNvGrpSpPr/>
          <p:nvPr/>
        </p:nvGrpSpPr>
        <p:grpSpPr>
          <a:xfrm>
            <a:off x="2799676" y="3571876"/>
            <a:ext cx="1693246" cy="1643074"/>
            <a:chOff x="2810309" y="3571876"/>
            <a:chExt cx="1693246" cy="1643074"/>
          </a:xfrm>
        </p:grpSpPr>
        <p:sp>
          <p:nvSpPr>
            <p:cNvPr id="36" name="Oval 35"/>
            <p:cNvSpPr/>
            <p:nvPr/>
          </p:nvSpPr>
          <p:spPr>
            <a:xfrm>
              <a:off x="2810309" y="3596135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3717737" y="3571876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3200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3260203" y="4429132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2000" dirty="0"/>
            </a:p>
          </p:txBody>
        </p:sp>
      </p:grpSp>
      <p:grpSp>
        <p:nvGrpSpPr>
          <p:cNvPr id="5" name="Group 42"/>
          <p:cNvGrpSpPr/>
          <p:nvPr/>
        </p:nvGrpSpPr>
        <p:grpSpPr>
          <a:xfrm>
            <a:off x="4593266" y="3550610"/>
            <a:ext cx="1693246" cy="1696239"/>
            <a:chOff x="4593266" y="3547617"/>
            <a:chExt cx="1693246" cy="1696239"/>
          </a:xfrm>
        </p:grpSpPr>
        <p:sp>
          <p:nvSpPr>
            <p:cNvPr id="29" name="Oval 28"/>
            <p:cNvSpPr/>
            <p:nvPr/>
          </p:nvSpPr>
          <p:spPr>
            <a:xfrm>
              <a:off x="4593266" y="3571876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3200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5500694" y="3547617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3200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5043160" y="4458038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20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880" y="-99392"/>
            <a:ext cx="8229600" cy="1143000"/>
          </a:xfrm>
        </p:spPr>
        <p:txBody>
          <a:bodyPr/>
          <a:lstStyle/>
          <a:p>
            <a:pPr rtl="0"/>
            <a:r>
              <a:rPr lang="en-US" dirty="0" smtClean="0">
                <a:latin typeface="Comic Sans MS" pitchFamily="66" charset="0"/>
              </a:rPr>
              <a:t>No </a:t>
            </a:r>
            <a:r>
              <a:rPr lang="el-GR" dirty="0" smtClean="0">
                <a:solidFill>
                  <a:srgbClr val="FF0000"/>
                </a:solidFill>
                <a:latin typeface="Comic Sans MS" pitchFamily="66" charset="0"/>
              </a:rPr>
              <a:t>φ</a:t>
            </a:r>
            <a:r>
              <a:rPr lang="en-US" dirty="0" smtClean="0">
                <a:latin typeface="Comic Sans MS" pitchFamily="66" charset="0"/>
              </a:rPr>
              <a:t> phase ordering !</a:t>
            </a:r>
            <a:endParaRPr lang="he-IL" dirty="0">
              <a:latin typeface="Comic Sans MS" pitchFamily="66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143372" y="2749512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3200" dirty="0"/>
          </a:p>
        </p:txBody>
      </p:sp>
      <p:sp>
        <p:nvSpPr>
          <p:cNvPr id="21" name="Oval 20"/>
          <p:cNvSpPr/>
          <p:nvPr/>
        </p:nvSpPr>
        <p:spPr>
          <a:xfrm>
            <a:off x="4595812" y="3571876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3200" dirty="0"/>
          </a:p>
        </p:txBody>
      </p:sp>
      <p:sp>
        <p:nvSpPr>
          <p:cNvPr id="27" name="Oval 26"/>
          <p:cNvSpPr/>
          <p:nvPr/>
        </p:nvSpPr>
        <p:spPr>
          <a:xfrm>
            <a:off x="3714744" y="3571876"/>
            <a:ext cx="785818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2000" dirty="0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4592638" y="3695700"/>
          <a:ext cx="798512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38" name="משוואה" r:id="rId4" imgW="444240" imgH="304560" progId="Equation.3">
                  <p:embed/>
                </p:oleObj>
              </mc:Choice>
              <mc:Fallback>
                <p:oleObj name="משוואה" r:id="rId4" imgW="444240" imgH="304560" progId="Equation.3">
                  <p:embed/>
                  <p:pic>
                    <p:nvPicPr>
                      <p:cNvPr id="28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2638" y="3695700"/>
                        <a:ext cx="798512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684588" y="3714750"/>
          <a:ext cx="798512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39" name="משוואה" r:id="rId6" imgW="444240" imgH="304560" progId="Equation.3">
                  <p:embed/>
                </p:oleObj>
              </mc:Choice>
              <mc:Fallback>
                <p:oleObj name="משוואה" r:id="rId6" imgW="444240" imgH="304560" progId="Equation.3">
                  <p:embed/>
                  <p:pic>
                    <p:nvPicPr>
                      <p:cNvPr id="10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4588" y="3714750"/>
                        <a:ext cx="798512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4429124" y="3000372"/>
          <a:ext cx="228600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40" name="משוואה" r:id="rId8" imgW="126720" imgH="177480" progId="Equation.3">
                  <p:embed/>
                </p:oleObj>
              </mc:Choice>
              <mc:Fallback>
                <p:oleObj name="משוואה" r:id="rId8" imgW="126720" imgH="177480" progId="Equation.3">
                  <p:embed/>
                  <p:pic>
                    <p:nvPicPr>
                      <p:cNvPr id="10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4" y="3000372"/>
                        <a:ext cx="228600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47"/>
          <p:cNvGrpSpPr/>
          <p:nvPr/>
        </p:nvGrpSpPr>
        <p:grpSpPr>
          <a:xfrm>
            <a:off x="2823043" y="4429132"/>
            <a:ext cx="1666886" cy="1608182"/>
            <a:chOff x="571472" y="2901912"/>
            <a:chExt cx="1666886" cy="1608182"/>
          </a:xfrm>
        </p:grpSpPr>
        <p:sp>
          <p:nvSpPr>
            <p:cNvPr id="45" name="Oval 44"/>
            <p:cNvSpPr/>
            <p:nvPr/>
          </p:nvSpPr>
          <p:spPr>
            <a:xfrm>
              <a:off x="1000100" y="2901912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3200" dirty="0"/>
            </a:p>
          </p:txBody>
        </p:sp>
        <p:sp>
          <p:nvSpPr>
            <p:cNvPr id="46" name="Oval 45"/>
            <p:cNvSpPr/>
            <p:nvPr/>
          </p:nvSpPr>
          <p:spPr>
            <a:xfrm>
              <a:off x="1452540" y="3724276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3200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571472" y="3724276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2000" dirty="0"/>
            </a:p>
          </p:txBody>
        </p:sp>
      </p:grpSp>
      <p:grpSp>
        <p:nvGrpSpPr>
          <p:cNvPr id="7" name="Group 48"/>
          <p:cNvGrpSpPr/>
          <p:nvPr/>
        </p:nvGrpSpPr>
        <p:grpSpPr>
          <a:xfrm>
            <a:off x="4611477" y="4464024"/>
            <a:ext cx="1666886" cy="1608182"/>
            <a:chOff x="571472" y="2901912"/>
            <a:chExt cx="1666886" cy="1608182"/>
          </a:xfrm>
        </p:grpSpPr>
        <p:sp>
          <p:nvSpPr>
            <p:cNvPr id="50" name="Oval 49"/>
            <p:cNvSpPr/>
            <p:nvPr/>
          </p:nvSpPr>
          <p:spPr>
            <a:xfrm>
              <a:off x="1000100" y="2901912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3200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1452540" y="3724276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3200" dirty="0"/>
            </a:p>
          </p:txBody>
        </p:sp>
        <p:sp>
          <p:nvSpPr>
            <p:cNvPr id="52" name="Oval 51"/>
            <p:cNvSpPr/>
            <p:nvPr/>
          </p:nvSpPr>
          <p:spPr>
            <a:xfrm>
              <a:off x="571472" y="3724276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2000" dirty="0"/>
            </a:p>
          </p:txBody>
        </p:sp>
      </p:grpSp>
      <p:grpSp>
        <p:nvGrpSpPr>
          <p:cNvPr id="8" name="Group 52"/>
          <p:cNvGrpSpPr/>
          <p:nvPr/>
        </p:nvGrpSpPr>
        <p:grpSpPr>
          <a:xfrm>
            <a:off x="2817949" y="1039647"/>
            <a:ext cx="1666886" cy="1608182"/>
            <a:chOff x="571472" y="2901912"/>
            <a:chExt cx="1666886" cy="1608182"/>
          </a:xfrm>
        </p:grpSpPr>
        <p:sp>
          <p:nvSpPr>
            <p:cNvPr id="54" name="Oval 53"/>
            <p:cNvSpPr/>
            <p:nvPr/>
          </p:nvSpPr>
          <p:spPr>
            <a:xfrm>
              <a:off x="1000100" y="2901912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3200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1452540" y="3724276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3200" dirty="0"/>
            </a:p>
          </p:txBody>
        </p:sp>
        <p:sp>
          <p:nvSpPr>
            <p:cNvPr id="56" name="Oval 55"/>
            <p:cNvSpPr/>
            <p:nvPr/>
          </p:nvSpPr>
          <p:spPr>
            <a:xfrm>
              <a:off x="571472" y="3724276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2000" dirty="0"/>
            </a:p>
          </p:txBody>
        </p:sp>
      </p:grpSp>
      <p:grpSp>
        <p:nvGrpSpPr>
          <p:cNvPr id="9" name="Group 56"/>
          <p:cNvGrpSpPr/>
          <p:nvPr/>
        </p:nvGrpSpPr>
        <p:grpSpPr>
          <a:xfrm>
            <a:off x="4608993" y="1011250"/>
            <a:ext cx="1666886" cy="1608182"/>
            <a:chOff x="571472" y="2901912"/>
            <a:chExt cx="1666886" cy="1608182"/>
          </a:xfrm>
        </p:grpSpPr>
        <p:sp>
          <p:nvSpPr>
            <p:cNvPr id="58" name="Oval 57"/>
            <p:cNvSpPr/>
            <p:nvPr/>
          </p:nvSpPr>
          <p:spPr>
            <a:xfrm>
              <a:off x="1000100" y="2901912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3200" dirty="0"/>
            </a:p>
          </p:txBody>
        </p:sp>
        <p:sp>
          <p:nvSpPr>
            <p:cNvPr id="59" name="Oval 58"/>
            <p:cNvSpPr/>
            <p:nvPr/>
          </p:nvSpPr>
          <p:spPr>
            <a:xfrm>
              <a:off x="1452540" y="3724276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3200" dirty="0"/>
            </a:p>
          </p:txBody>
        </p:sp>
        <p:sp>
          <p:nvSpPr>
            <p:cNvPr id="60" name="Oval 59"/>
            <p:cNvSpPr/>
            <p:nvPr/>
          </p:nvSpPr>
          <p:spPr>
            <a:xfrm>
              <a:off x="571472" y="3724276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2000" dirty="0"/>
            </a:p>
          </p:txBody>
        </p:sp>
      </p:grpSp>
      <p:grpSp>
        <p:nvGrpSpPr>
          <p:cNvPr id="10" name="Group 60"/>
          <p:cNvGrpSpPr/>
          <p:nvPr/>
        </p:nvGrpSpPr>
        <p:grpSpPr>
          <a:xfrm>
            <a:off x="5500694" y="2725253"/>
            <a:ext cx="1666886" cy="1608182"/>
            <a:chOff x="571472" y="2901912"/>
            <a:chExt cx="1666886" cy="1608182"/>
          </a:xfrm>
        </p:grpSpPr>
        <p:sp>
          <p:nvSpPr>
            <p:cNvPr id="62" name="Oval 61"/>
            <p:cNvSpPr/>
            <p:nvPr/>
          </p:nvSpPr>
          <p:spPr>
            <a:xfrm>
              <a:off x="1000100" y="2901912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3200" dirty="0"/>
            </a:p>
          </p:txBody>
        </p:sp>
        <p:sp>
          <p:nvSpPr>
            <p:cNvPr id="63" name="Oval 62"/>
            <p:cNvSpPr/>
            <p:nvPr/>
          </p:nvSpPr>
          <p:spPr>
            <a:xfrm>
              <a:off x="1452540" y="3724276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3200" dirty="0"/>
            </a:p>
          </p:txBody>
        </p:sp>
        <p:sp>
          <p:nvSpPr>
            <p:cNvPr id="64" name="Oval 63"/>
            <p:cNvSpPr/>
            <p:nvPr/>
          </p:nvSpPr>
          <p:spPr>
            <a:xfrm>
              <a:off x="571472" y="3724276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2000" dirty="0"/>
            </a:p>
          </p:txBody>
        </p:sp>
      </p:grpSp>
      <p:grpSp>
        <p:nvGrpSpPr>
          <p:cNvPr id="11" name="Group 64"/>
          <p:cNvGrpSpPr/>
          <p:nvPr/>
        </p:nvGrpSpPr>
        <p:grpSpPr>
          <a:xfrm>
            <a:off x="1920168" y="2786058"/>
            <a:ext cx="1666886" cy="1608182"/>
            <a:chOff x="571472" y="2901912"/>
            <a:chExt cx="1666886" cy="1608182"/>
          </a:xfrm>
        </p:grpSpPr>
        <p:sp>
          <p:nvSpPr>
            <p:cNvPr id="66" name="Oval 65"/>
            <p:cNvSpPr/>
            <p:nvPr/>
          </p:nvSpPr>
          <p:spPr>
            <a:xfrm>
              <a:off x="1000100" y="2901912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3200" dirty="0"/>
            </a:p>
          </p:txBody>
        </p:sp>
        <p:sp>
          <p:nvSpPr>
            <p:cNvPr id="67" name="Oval 66"/>
            <p:cNvSpPr/>
            <p:nvPr/>
          </p:nvSpPr>
          <p:spPr>
            <a:xfrm>
              <a:off x="1452540" y="3724276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3200" dirty="0"/>
            </a:p>
          </p:txBody>
        </p:sp>
        <p:sp>
          <p:nvSpPr>
            <p:cNvPr id="68" name="Oval 67"/>
            <p:cNvSpPr/>
            <p:nvPr/>
          </p:nvSpPr>
          <p:spPr>
            <a:xfrm>
              <a:off x="571472" y="3724276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2000" dirty="0"/>
            </a:p>
          </p:txBody>
        </p:sp>
      </p:grpSp>
      <p:grpSp>
        <p:nvGrpSpPr>
          <p:cNvPr id="12" name="Group 68"/>
          <p:cNvGrpSpPr/>
          <p:nvPr/>
        </p:nvGrpSpPr>
        <p:grpSpPr>
          <a:xfrm>
            <a:off x="6380062" y="4464024"/>
            <a:ext cx="1666886" cy="1608182"/>
            <a:chOff x="571472" y="2901912"/>
            <a:chExt cx="1666886" cy="1608182"/>
          </a:xfrm>
        </p:grpSpPr>
        <p:sp>
          <p:nvSpPr>
            <p:cNvPr id="70" name="Oval 69"/>
            <p:cNvSpPr/>
            <p:nvPr/>
          </p:nvSpPr>
          <p:spPr>
            <a:xfrm>
              <a:off x="1000100" y="2901912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3200" dirty="0"/>
            </a:p>
          </p:txBody>
        </p:sp>
        <p:sp>
          <p:nvSpPr>
            <p:cNvPr id="71" name="Oval 70"/>
            <p:cNvSpPr/>
            <p:nvPr/>
          </p:nvSpPr>
          <p:spPr>
            <a:xfrm>
              <a:off x="1452540" y="3724276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3200" dirty="0"/>
            </a:p>
          </p:txBody>
        </p:sp>
        <p:sp>
          <p:nvSpPr>
            <p:cNvPr id="72" name="Oval 71"/>
            <p:cNvSpPr/>
            <p:nvPr/>
          </p:nvSpPr>
          <p:spPr>
            <a:xfrm>
              <a:off x="571472" y="3724276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2000" dirty="0"/>
            </a:p>
          </p:txBody>
        </p:sp>
      </p:grpSp>
      <p:grpSp>
        <p:nvGrpSpPr>
          <p:cNvPr id="13" name="Group 72"/>
          <p:cNvGrpSpPr/>
          <p:nvPr/>
        </p:nvGrpSpPr>
        <p:grpSpPr>
          <a:xfrm>
            <a:off x="1047726" y="4429132"/>
            <a:ext cx="1666886" cy="1608182"/>
            <a:chOff x="571472" y="2901912"/>
            <a:chExt cx="1666886" cy="1608182"/>
          </a:xfrm>
        </p:grpSpPr>
        <p:sp>
          <p:nvSpPr>
            <p:cNvPr id="74" name="Oval 73"/>
            <p:cNvSpPr/>
            <p:nvPr/>
          </p:nvSpPr>
          <p:spPr>
            <a:xfrm>
              <a:off x="1000100" y="2901912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3200" dirty="0"/>
            </a:p>
          </p:txBody>
        </p:sp>
        <p:sp>
          <p:nvSpPr>
            <p:cNvPr id="75" name="Oval 74"/>
            <p:cNvSpPr/>
            <p:nvPr/>
          </p:nvSpPr>
          <p:spPr>
            <a:xfrm>
              <a:off x="1452540" y="3724276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3200" dirty="0"/>
            </a:p>
          </p:txBody>
        </p:sp>
        <p:sp>
          <p:nvSpPr>
            <p:cNvPr id="76" name="Oval 75"/>
            <p:cNvSpPr/>
            <p:nvPr/>
          </p:nvSpPr>
          <p:spPr>
            <a:xfrm>
              <a:off x="571472" y="3724276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2000" dirty="0"/>
            </a:p>
          </p:txBody>
        </p:sp>
      </p:grpSp>
      <p:grpSp>
        <p:nvGrpSpPr>
          <p:cNvPr id="14" name="Group 76"/>
          <p:cNvGrpSpPr/>
          <p:nvPr/>
        </p:nvGrpSpPr>
        <p:grpSpPr>
          <a:xfrm>
            <a:off x="1047726" y="1069504"/>
            <a:ext cx="1666886" cy="1608182"/>
            <a:chOff x="571472" y="2901912"/>
            <a:chExt cx="1666886" cy="1608182"/>
          </a:xfrm>
        </p:grpSpPr>
        <p:sp>
          <p:nvSpPr>
            <p:cNvPr id="78" name="Oval 77"/>
            <p:cNvSpPr/>
            <p:nvPr/>
          </p:nvSpPr>
          <p:spPr>
            <a:xfrm>
              <a:off x="1000100" y="2901912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3200" dirty="0"/>
            </a:p>
          </p:txBody>
        </p:sp>
        <p:sp>
          <p:nvSpPr>
            <p:cNvPr id="79" name="Oval 78"/>
            <p:cNvSpPr/>
            <p:nvPr/>
          </p:nvSpPr>
          <p:spPr>
            <a:xfrm>
              <a:off x="1452540" y="3724276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3200" dirty="0"/>
            </a:p>
          </p:txBody>
        </p:sp>
        <p:sp>
          <p:nvSpPr>
            <p:cNvPr id="80" name="Oval 79"/>
            <p:cNvSpPr/>
            <p:nvPr/>
          </p:nvSpPr>
          <p:spPr>
            <a:xfrm>
              <a:off x="571472" y="3724276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2000" dirty="0"/>
            </a:p>
          </p:txBody>
        </p:sp>
      </p:grpSp>
      <p:grpSp>
        <p:nvGrpSpPr>
          <p:cNvPr id="16" name="Group 80"/>
          <p:cNvGrpSpPr/>
          <p:nvPr/>
        </p:nvGrpSpPr>
        <p:grpSpPr>
          <a:xfrm>
            <a:off x="6396950" y="1000108"/>
            <a:ext cx="1666886" cy="1608182"/>
            <a:chOff x="571472" y="2901912"/>
            <a:chExt cx="1666886" cy="1608182"/>
          </a:xfrm>
        </p:grpSpPr>
        <p:sp>
          <p:nvSpPr>
            <p:cNvPr id="82" name="Oval 81"/>
            <p:cNvSpPr/>
            <p:nvPr/>
          </p:nvSpPr>
          <p:spPr>
            <a:xfrm>
              <a:off x="1000100" y="2901912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3200" dirty="0"/>
            </a:p>
          </p:txBody>
        </p:sp>
        <p:sp>
          <p:nvSpPr>
            <p:cNvPr id="83" name="Oval 82"/>
            <p:cNvSpPr/>
            <p:nvPr/>
          </p:nvSpPr>
          <p:spPr>
            <a:xfrm>
              <a:off x="1452540" y="3724276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3200" dirty="0"/>
            </a:p>
          </p:txBody>
        </p:sp>
        <p:sp>
          <p:nvSpPr>
            <p:cNvPr id="84" name="Oval 83"/>
            <p:cNvSpPr/>
            <p:nvPr/>
          </p:nvSpPr>
          <p:spPr>
            <a:xfrm>
              <a:off x="571472" y="3724276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2000" dirty="0"/>
            </a:p>
          </p:txBody>
        </p:sp>
      </p:grpSp>
      <p:grpSp>
        <p:nvGrpSpPr>
          <p:cNvPr id="17" name="Group 84"/>
          <p:cNvGrpSpPr/>
          <p:nvPr/>
        </p:nvGrpSpPr>
        <p:grpSpPr>
          <a:xfrm>
            <a:off x="153536" y="2795072"/>
            <a:ext cx="1666886" cy="1608182"/>
            <a:chOff x="571472" y="2901912"/>
            <a:chExt cx="1666886" cy="1608182"/>
          </a:xfrm>
        </p:grpSpPr>
        <p:sp>
          <p:nvSpPr>
            <p:cNvPr id="86" name="Oval 85"/>
            <p:cNvSpPr/>
            <p:nvPr/>
          </p:nvSpPr>
          <p:spPr>
            <a:xfrm>
              <a:off x="1000100" y="2901912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3200" dirty="0"/>
            </a:p>
          </p:txBody>
        </p:sp>
        <p:sp>
          <p:nvSpPr>
            <p:cNvPr id="87" name="Oval 86"/>
            <p:cNvSpPr/>
            <p:nvPr/>
          </p:nvSpPr>
          <p:spPr>
            <a:xfrm>
              <a:off x="1452540" y="3724276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3200" dirty="0"/>
            </a:p>
          </p:txBody>
        </p:sp>
        <p:sp>
          <p:nvSpPr>
            <p:cNvPr id="88" name="Oval 87"/>
            <p:cNvSpPr/>
            <p:nvPr/>
          </p:nvSpPr>
          <p:spPr>
            <a:xfrm>
              <a:off x="571472" y="3724276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2000" dirty="0"/>
            </a:p>
          </p:txBody>
        </p:sp>
      </p:grpSp>
      <p:grpSp>
        <p:nvGrpSpPr>
          <p:cNvPr id="18" name="Group 88"/>
          <p:cNvGrpSpPr/>
          <p:nvPr/>
        </p:nvGrpSpPr>
        <p:grpSpPr>
          <a:xfrm>
            <a:off x="7308392" y="2697368"/>
            <a:ext cx="1666886" cy="1608182"/>
            <a:chOff x="571472" y="2901912"/>
            <a:chExt cx="1666886" cy="1608182"/>
          </a:xfrm>
        </p:grpSpPr>
        <p:sp>
          <p:nvSpPr>
            <p:cNvPr id="90" name="Oval 89"/>
            <p:cNvSpPr/>
            <p:nvPr/>
          </p:nvSpPr>
          <p:spPr>
            <a:xfrm>
              <a:off x="1000100" y="2901912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3200" dirty="0"/>
            </a:p>
          </p:txBody>
        </p:sp>
        <p:sp>
          <p:nvSpPr>
            <p:cNvPr id="91" name="Oval 90"/>
            <p:cNvSpPr/>
            <p:nvPr/>
          </p:nvSpPr>
          <p:spPr>
            <a:xfrm>
              <a:off x="1452540" y="3724276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3200" dirty="0"/>
            </a:p>
          </p:txBody>
        </p:sp>
        <p:sp>
          <p:nvSpPr>
            <p:cNvPr id="92" name="Oval 91"/>
            <p:cNvSpPr/>
            <p:nvPr/>
          </p:nvSpPr>
          <p:spPr>
            <a:xfrm>
              <a:off x="571472" y="3724276"/>
              <a:ext cx="785818" cy="785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2000" dirty="0"/>
            </a:p>
          </p:txBody>
        </p:sp>
      </p:grp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3998913" y="2111375"/>
          <a:ext cx="20478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41" name="משוואה" r:id="rId10" imgW="114120" imgH="177480" progId="Equation.3">
                  <p:embed/>
                </p:oleObj>
              </mc:Choice>
              <mc:Fallback>
                <p:oleObj name="משוואה" r:id="rId10" imgW="114120" imgH="177480" progId="Equation.3">
                  <p:embed/>
                  <p:pic>
                    <p:nvPicPr>
                      <p:cNvPr id="1332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913" y="2111375"/>
                        <a:ext cx="204787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1" name="Object 9"/>
          <p:cNvGraphicFramePr>
            <a:graphicFrameLocks noChangeAspect="1"/>
          </p:cNvGraphicFramePr>
          <p:nvPr/>
        </p:nvGraphicFramePr>
        <p:xfrm>
          <a:off x="2987675" y="2130425"/>
          <a:ext cx="41116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42" name="משוואה" r:id="rId12" imgW="228600" imgH="177480" progId="Equation.3">
                  <p:embed/>
                </p:oleObj>
              </mc:Choice>
              <mc:Fallback>
                <p:oleObj name="משוואה" r:id="rId12" imgW="228600" imgH="177480" progId="Equation.3">
                  <p:embed/>
                  <p:pic>
                    <p:nvPicPr>
                      <p:cNvPr id="1332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2130425"/>
                        <a:ext cx="411163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30" name="Object 18"/>
          <p:cNvGraphicFramePr>
            <a:graphicFrameLocks noChangeAspect="1"/>
          </p:cNvGraphicFramePr>
          <p:nvPr/>
        </p:nvGraphicFramePr>
        <p:xfrm>
          <a:off x="4932040" y="2100213"/>
          <a:ext cx="20478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43" name="משוואה" r:id="rId14" imgW="114120" imgH="177480" progId="Equation.3">
                  <p:embed/>
                </p:oleObj>
              </mc:Choice>
              <mc:Fallback>
                <p:oleObj name="משוואה" r:id="rId14" imgW="114120" imgH="177480" progId="Equation.3">
                  <p:embed/>
                  <p:pic>
                    <p:nvPicPr>
                      <p:cNvPr id="1333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2100213"/>
                        <a:ext cx="204787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31" name="Object 19"/>
          <p:cNvGraphicFramePr>
            <a:graphicFrameLocks noChangeAspect="1"/>
          </p:cNvGraphicFramePr>
          <p:nvPr/>
        </p:nvGraphicFramePr>
        <p:xfrm>
          <a:off x="5807373" y="2100213"/>
          <a:ext cx="20478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44" name="משוואה" r:id="rId15" imgW="114120" imgH="177480" progId="Equation.3">
                  <p:embed/>
                </p:oleObj>
              </mc:Choice>
              <mc:Fallback>
                <p:oleObj name="משוואה" r:id="rId15" imgW="114120" imgH="177480" progId="Equation.3">
                  <p:embed/>
                  <p:pic>
                    <p:nvPicPr>
                      <p:cNvPr id="13331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7373" y="2100213"/>
                        <a:ext cx="204787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32" name="Object 20"/>
          <p:cNvGraphicFramePr>
            <a:graphicFrameLocks noChangeAspect="1"/>
          </p:cNvGraphicFramePr>
          <p:nvPr/>
        </p:nvGraphicFramePr>
        <p:xfrm>
          <a:off x="6239420" y="2964309"/>
          <a:ext cx="204788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45" name="משוואה" r:id="rId16" imgW="114120" imgH="177480" progId="Equation.3">
                  <p:embed/>
                </p:oleObj>
              </mc:Choice>
              <mc:Fallback>
                <p:oleObj name="משוואה" r:id="rId16" imgW="114120" imgH="177480" progId="Equation.3">
                  <p:embed/>
                  <p:pic>
                    <p:nvPicPr>
                      <p:cNvPr id="13332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9420" y="2964309"/>
                        <a:ext cx="204788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33" name="Object 21"/>
          <p:cNvGraphicFramePr>
            <a:graphicFrameLocks noChangeAspect="1"/>
          </p:cNvGraphicFramePr>
          <p:nvPr/>
        </p:nvGraphicFramePr>
        <p:xfrm>
          <a:off x="6700944" y="3789040"/>
          <a:ext cx="204788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46" name="משוואה" r:id="rId17" imgW="114120" imgH="177480" progId="Equation.3">
                  <p:embed/>
                </p:oleObj>
              </mc:Choice>
              <mc:Fallback>
                <p:oleObj name="משוואה" r:id="rId17" imgW="114120" imgH="177480" progId="Equation.3">
                  <p:embed/>
                  <p:pic>
                    <p:nvPicPr>
                      <p:cNvPr id="13333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0944" y="3789040"/>
                        <a:ext cx="204788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34" name="Object 22"/>
          <p:cNvGraphicFramePr>
            <a:graphicFrameLocks noChangeAspect="1"/>
          </p:cNvGraphicFramePr>
          <p:nvPr/>
        </p:nvGraphicFramePr>
        <p:xfrm>
          <a:off x="5807373" y="3780830"/>
          <a:ext cx="20478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47" name="משוואה" r:id="rId18" imgW="114120" imgH="177480" progId="Equation.3">
                  <p:embed/>
                </p:oleObj>
              </mc:Choice>
              <mc:Fallback>
                <p:oleObj name="משוואה" r:id="rId18" imgW="114120" imgH="177480" progId="Equation.3">
                  <p:embed/>
                  <p:pic>
                    <p:nvPicPr>
                      <p:cNvPr id="13334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7373" y="3780830"/>
                        <a:ext cx="204787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35" name="Object 23"/>
          <p:cNvGraphicFramePr>
            <a:graphicFrameLocks noChangeAspect="1"/>
          </p:cNvGraphicFramePr>
          <p:nvPr/>
        </p:nvGraphicFramePr>
        <p:xfrm>
          <a:off x="8049402" y="2935577"/>
          <a:ext cx="204788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48" name="משוואה" r:id="rId19" imgW="114120" imgH="177480" progId="Equation.3">
                  <p:embed/>
                </p:oleObj>
              </mc:Choice>
              <mc:Fallback>
                <p:oleObj name="משוואה" r:id="rId19" imgW="114120" imgH="177480" progId="Equation.3">
                  <p:embed/>
                  <p:pic>
                    <p:nvPicPr>
                      <p:cNvPr id="13335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9402" y="2935577"/>
                        <a:ext cx="204788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36" name="Object 24"/>
          <p:cNvGraphicFramePr>
            <a:graphicFrameLocks noChangeAspect="1"/>
          </p:cNvGraphicFramePr>
          <p:nvPr/>
        </p:nvGraphicFramePr>
        <p:xfrm>
          <a:off x="8511365" y="3761077"/>
          <a:ext cx="20478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49" name="משוואה" r:id="rId20" imgW="114120" imgH="177480" progId="Equation.3">
                  <p:embed/>
                </p:oleObj>
              </mc:Choice>
              <mc:Fallback>
                <p:oleObj name="משוואה" r:id="rId20" imgW="114120" imgH="177480" progId="Equation.3">
                  <p:embed/>
                  <p:pic>
                    <p:nvPicPr>
                      <p:cNvPr id="13336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11365" y="3761077"/>
                        <a:ext cx="204787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37" name="Object 25"/>
          <p:cNvGraphicFramePr>
            <a:graphicFrameLocks noChangeAspect="1"/>
          </p:cNvGraphicFramePr>
          <p:nvPr/>
        </p:nvGraphicFramePr>
        <p:xfrm>
          <a:off x="7617602" y="3753139"/>
          <a:ext cx="204788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50" name="משוואה" r:id="rId21" imgW="114120" imgH="177480" progId="Equation.3">
                  <p:embed/>
                </p:oleObj>
              </mc:Choice>
              <mc:Fallback>
                <p:oleObj name="משוואה" r:id="rId21" imgW="114120" imgH="177480" progId="Equation.3">
                  <p:embed/>
                  <p:pic>
                    <p:nvPicPr>
                      <p:cNvPr id="13337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7602" y="3753139"/>
                        <a:ext cx="204788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38" name="Object 26"/>
          <p:cNvGraphicFramePr>
            <a:graphicFrameLocks noChangeAspect="1"/>
          </p:cNvGraphicFramePr>
          <p:nvPr/>
        </p:nvGraphicFramePr>
        <p:xfrm>
          <a:off x="7092032" y="4690988"/>
          <a:ext cx="204788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51" name="משוואה" r:id="rId22" imgW="114120" imgH="177480" progId="Equation.3">
                  <p:embed/>
                </p:oleObj>
              </mc:Choice>
              <mc:Fallback>
                <p:oleObj name="משוואה" r:id="rId22" imgW="114120" imgH="177480" progId="Equation.3">
                  <p:embed/>
                  <p:pic>
                    <p:nvPicPr>
                      <p:cNvPr id="13338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032" y="4690988"/>
                        <a:ext cx="204788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39" name="Object 27"/>
          <p:cNvGraphicFramePr>
            <a:graphicFrameLocks noChangeAspect="1"/>
          </p:cNvGraphicFramePr>
          <p:nvPr/>
        </p:nvGraphicFramePr>
        <p:xfrm>
          <a:off x="7553995" y="5516488"/>
          <a:ext cx="20478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52" name="משוואה" r:id="rId23" imgW="114120" imgH="177480" progId="Equation.3">
                  <p:embed/>
                </p:oleObj>
              </mc:Choice>
              <mc:Fallback>
                <p:oleObj name="משוואה" r:id="rId23" imgW="114120" imgH="177480" progId="Equation.3">
                  <p:embed/>
                  <p:pic>
                    <p:nvPicPr>
                      <p:cNvPr id="13339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3995" y="5516488"/>
                        <a:ext cx="204787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40" name="Object 28"/>
          <p:cNvGraphicFramePr>
            <a:graphicFrameLocks noChangeAspect="1"/>
          </p:cNvGraphicFramePr>
          <p:nvPr/>
        </p:nvGraphicFramePr>
        <p:xfrm>
          <a:off x="6660232" y="5508550"/>
          <a:ext cx="204788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53" name="משוואה" r:id="rId24" imgW="114120" imgH="177480" progId="Equation.3">
                  <p:embed/>
                </p:oleObj>
              </mc:Choice>
              <mc:Fallback>
                <p:oleObj name="משוואה" r:id="rId24" imgW="114120" imgH="177480" progId="Equation.3">
                  <p:embed/>
                  <p:pic>
                    <p:nvPicPr>
                      <p:cNvPr id="1334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232" y="5508550"/>
                        <a:ext cx="204788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41" name="Object 29"/>
          <p:cNvGraphicFramePr>
            <a:graphicFrameLocks noChangeAspect="1"/>
          </p:cNvGraphicFramePr>
          <p:nvPr/>
        </p:nvGraphicFramePr>
        <p:xfrm>
          <a:off x="5345410" y="4725144"/>
          <a:ext cx="20478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54" name="משוואה" r:id="rId25" imgW="114120" imgH="177480" progId="Equation.3">
                  <p:embed/>
                </p:oleObj>
              </mc:Choice>
              <mc:Fallback>
                <p:oleObj name="משוואה" r:id="rId25" imgW="114120" imgH="177480" progId="Equation.3">
                  <p:embed/>
                  <p:pic>
                    <p:nvPicPr>
                      <p:cNvPr id="13341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5410" y="4725144"/>
                        <a:ext cx="204787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42" name="Object 30"/>
          <p:cNvGraphicFramePr>
            <a:graphicFrameLocks noChangeAspect="1"/>
          </p:cNvGraphicFramePr>
          <p:nvPr/>
        </p:nvGraphicFramePr>
        <p:xfrm>
          <a:off x="5807372" y="5550644"/>
          <a:ext cx="204788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55" name="משוואה" r:id="rId26" imgW="114120" imgH="177480" progId="Equation.3">
                  <p:embed/>
                </p:oleObj>
              </mc:Choice>
              <mc:Fallback>
                <p:oleObj name="משוואה" r:id="rId26" imgW="114120" imgH="177480" progId="Equation.3">
                  <p:embed/>
                  <p:pic>
                    <p:nvPicPr>
                      <p:cNvPr id="13342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7372" y="5550644"/>
                        <a:ext cx="204788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43" name="Object 31"/>
          <p:cNvGraphicFramePr>
            <a:graphicFrameLocks noChangeAspect="1"/>
          </p:cNvGraphicFramePr>
          <p:nvPr/>
        </p:nvGraphicFramePr>
        <p:xfrm>
          <a:off x="4913610" y="5542706"/>
          <a:ext cx="20478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56" name="משוואה" r:id="rId27" imgW="114120" imgH="177480" progId="Equation.3">
                  <p:embed/>
                </p:oleObj>
              </mc:Choice>
              <mc:Fallback>
                <p:oleObj name="משוואה" r:id="rId27" imgW="114120" imgH="177480" progId="Equation.3">
                  <p:embed/>
                  <p:pic>
                    <p:nvPicPr>
                      <p:cNvPr id="13343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3610" y="5542706"/>
                        <a:ext cx="204787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44" name="Object 32"/>
          <p:cNvGraphicFramePr>
            <a:graphicFrameLocks noChangeAspect="1"/>
          </p:cNvGraphicFramePr>
          <p:nvPr/>
        </p:nvGraphicFramePr>
        <p:xfrm>
          <a:off x="3545210" y="4725144"/>
          <a:ext cx="20478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57" name="משוואה" r:id="rId28" imgW="114120" imgH="177480" progId="Equation.3">
                  <p:embed/>
                </p:oleObj>
              </mc:Choice>
              <mc:Fallback>
                <p:oleObj name="משוואה" r:id="rId28" imgW="114120" imgH="177480" progId="Equation.3">
                  <p:embed/>
                  <p:pic>
                    <p:nvPicPr>
                      <p:cNvPr id="13344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5210" y="4725144"/>
                        <a:ext cx="204787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45" name="Object 33"/>
          <p:cNvGraphicFramePr>
            <a:graphicFrameLocks noChangeAspect="1"/>
          </p:cNvGraphicFramePr>
          <p:nvPr/>
        </p:nvGraphicFramePr>
        <p:xfrm>
          <a:off x="4007172" y="5550644"/>
          <a:ext cx="204788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58" name="משוואה" r:id="rId29" imgW="114120" imgH="177480" progId="Equation.3">
                  <p:embed/>
                </p:oleObj>
              </mc:Choice>
              <mc:Fallback>
                <p:oleObj name="משוואה" r:id="rId29" imgW="114120" imgH="177480" progId="Equation.3">
                  <p:embed/>
                  <p:pic>
                    <p:nvPicPr>
                      <p:cNvPr id="13345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7172" y="5550644"/>
                        <a:ext cx="204788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46" name="Object 34"/>
          <p:cNvGraphicFramePr>
            <a:graphicFrameLocks noChangeAspect="1"/>
          </p:cNvGraphicFramePr>
          <p:nvPr/>
        </p:nvGraphicFramePr>
        <p:xfrm>
          <a:off x="3113410" y="5542707"/>
          <a:ext cx="20478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59" name="משוואה" r:id="rId30" imgW="114120" imgH="177480" progId="Equation.3">
                  <p:embed/>
                </p:oleObj>
              </mc:Choice>
              <mc:Fallback>
                <p:oleObj name="משוואה" r:id="rId30" imgW="114120" imgH="177480" progId="Equation.3">
                  <p:embed/>
                  <p:pic>
                    <p:nvPicPr>
                      <p:cNvPr id="13346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3410" y="5542707"/>
                        <a:ext cx="204787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47" name="Object 35"/>
          <p:cNvGraphicFramePr>
            <a:graphicFrameLocks noChangeAspect="1"/>
          </p:cNvGraphicFramePr>
          <p:nvPr/>
        </p:nvGraphicFramePr>
        <p:xfrm>
          <a:off x="1817018" y="4653136"/>
          <a:ext cx="20478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60" name="משוואה" r:id="rId31" imgW="114120" imgH="177480" progId="Equation.3">
                  <p:embed/>
                </p:oleObj>
              </mc:Choice>
              <mc:Fallback>
                <p:oleObj name="משוואה" r:id="rId31" imgW="114120" imgH="177480" progId="Equation.3">
                  <p:embed/>
                  <p:pic>
                    <p:nvPicPr>
                      <p:cNvPr id="13347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7018" y="4653136"/>
                        <a:ext cx="204787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48" name="Object 36"/>
          <p:cNvGraphicFramePr>
            <a:graphicFrameLocks noChangeAspect="1"/>
          </p:cNvGraphicFramePr>
          <p:nvPr/>
        </p:nvGraphicFramePr>
        <p:xfrm>
          <a:off x="2278980" y="5478636"/>
          <a:ext cx="204788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61" name="משוואה" r:id="rId32" imgW="114120" imgH="177480" progId="Equation.3">
                  <p:embed/>
                </p:oleObj>
              </mc:Choice>
              <mc:Fallback>
                <p:oleObj name="משוואה" r:id="rId32" imgW="114120" imgH="177480" progId="Equation.3">
                  <p:embed/>
                  <p:pic>
                    <p:nvPicPr>
                      <p:cNvPr id="13348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8980" y="5478636"/>
                        <a:ext cx="204788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49" name="Object 37"/>
          <p:cNvGraphicFramePr>
            <a:graphicFrameLocks noChangeAspect="1"/>
          </p:cNvGraphicFramePr>
          <p:nvPr/>
        </p:nvGraphicFramePr>
        <p:xfrm>
          <a:off x="1385218" y="5470699"/>
          <a:ext cx="20478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62" name="משוואה" r:id="rId33" imgW="114120" imgH="177480" progId="Equation.3">
                  <p:embed/>
                </p:oleObj>
              </mc:Choice>
              <mc:Fallback>
                <p:oleObj name="משוואה" r:id="rId33" imgW="114120" imgH="177480" progId="Equation.3">
                  <p:embed/>
                  <p:pic>
                    <p:nvPicPr>
                      <p:cNvPr id="13349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5218" y="5470699"/>
                        <a:ext cx="204787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50" name="Object 38"/>
          <p:cNvGraphicFramePr>
            <a:graphicFrameLocks noChangeAspect="1"/>
          </p:cNvGraphicFramePr>
          <p:nvPr/>
        </p:nvGraphicFramePr>
        <p:xfrm>
          <a:off x="899344" y="3002905"/>
          <a:ext cx="20478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63" name="משוואה" r:id="rId34" imgW="114120" imgH="177480" progId="Equation.3">
                  <p:embed/>
                </p:oleObj>
              </mc:Choice>
              <mc:Fallback>
                <p:oleObj name="משוואה" r:id="rId34" imgW="114120" imgH="177480" progId="Equation.3">
                  <p:embed/>
                  <p:pic>
                    <p:nvPicPr>
                      <p:cNvPr id="1335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344" y="3002905"/>
                        <a:ext cx="204787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51" name="Object 39"/>
          <p:cNvGraphicFramePr>
            <a:graphicFrameLocks noChangeAspect="1"/>
          </p:cNvGraphicFramePr>
          <p:nvPr/>
        </p:nvGraphicFramePr>
        <p:xfrm>
          <a:off x="1361306" y="3828405"/>
          <a:ext cx="204788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64" name="משוואה" r:id="rId35" imgW="114120" imgH="177480" progId="Equation.3">
                  <p:embed/>
                </p:oleObj>
              </mc:Choice>
              <mc:Fallback>
                <p:oleObj name="משוואה" r:id="rId35" imgW="114120" imgH="177480" progId="Equation.3">
                  <p:embed/>
                  <p:pic>
                    <p:nvPicPr>
                      <p:cNvPr id="13351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1306" y="3828405"/>
                        <a:ext cx="204788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52" name="Object 40"/>
          <p:cNvGraphicFramePr>
            <a:graphicFrameLocks noChangeAspect="1"/>
          </p:cNvGraphicFramePr>
          <p:nvPr/>
        </p:nvGraphicFramePr>
        <p:xfrm>
          <a:off x="467544" y="3820467"/>
          <a:ext cx="20478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65" name="משוואה" r:id="rId36" imgW="114120" imgH="177480" progId="Equation.3">
                  <p:embed/>
                </p:oleObj>
              </mc:Choice>
              <mc:Fallback>
                <p:oleObj name="משוואה" r:id="rId36" imgW="114120" imgH="177480" progId="Equation.3">
                  <p:embed/>
                  <p:pic>
                    <p:nvPicPr>
                      <p:cNvPr id="13352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3820467"/>
                        <a:ext cx="204787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53" name="Object 41"/>
          <p:cNvGraphicFramePr>
            <a:graphicFrameLocks noChangeAspect="1"/>
          </p:cNvGraphicFramePr>
          <p:nvPr/>
        </p:nvGraphicFramePr>
        <p:xfrm>
          <a:off x="1763440" y="1268760"/>
          <a:ext cx="20478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66" name="משוואה" r:id="rId37" imgW="114120" imgH="177480" progId="Equation.3">
                  <p:embed/>
                </p:oleObj>
              </mc:Choice>
              <mc:Fallback>
                <p:oleObj name="משוואה" r:id="rId37" imgW="114120" imgH="177480" progId="Equation.3">
                  <p:embed/>
                  <p:pic>
                    <p:nvPicPr>
                      <p:cNvPr id="13353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440" y="1268760"/>
                        <a:ext cx="204787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54" name="Object 42"/>
          <p:cNvGraphicFramePr>
            <a:graphicFrameLocks noChangeAspect="1"/>
          </p:cNvGraphicFramePr>
          <p:nvPr/>
        </p:nvGraphicFramePr>
        <p:xfrm>
          <a:off x="2225402" y="2094260"/>
          <a:ext cx="204788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67" name="משוואה" r:id="rId38" imgW="114120" imgH="177480" progId="Equation.3">
                  <p:embed/>
                </p:oleObj>
              </mc:Choice>
              <mc:Fallback>
                <p:oleObj name="משוואה" r:id="rId38" imgW="114120" imgH="177480" progId="Equation.3">
                  <p:embed/>
                  <p:pic>
                    <p:nvPicPr>
                      <p:cNvPr id="13354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5402" y="2094260"/>
                        <a:ext cx="204788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55" name="Object 43"/>
          <p:cNvGraphicFramePr>
            <a:graphicFrameLocks noChangeAspect="1"/>
          </p:cNvGraphicFramePr>
          <p:nvPr/>
        </p:nvGraphicFramePr>
        <p:xfrm>
          <a:off x="1331640" y="2086323"/>
          <a:ext cx="20478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68" name="משוואה" r:id="rId39" imgW="114120" imgH="177480" progId="Equation.3">
                  <p:embed/>
                </p:oleObj>
              </mc:Choice>
              <mc:Fallback>
                <p:oleObj name="משוואה" r:id="rId39" imgW="114120" imgH="177480" progId="Equation.3">
                  <p:embed/>
                  <p:pic>
                    <p:nvPicPr>
                      <p:cNvPr id="13355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2086323"/>
                        <a:ext cx="204787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56" name="Object 44"/>
          <p:cNvGraphicFramePr>
            <a:graphicFrameLocks noChangeAspect="1"/>
          </p:cNvGraphicFramePr>
          <p:nvPr/>
        </p:nvGraphicFramePr>
        <p:xfrm>
          <a:off x="2609106" y="2996952"/>
          <a:ext cx="20478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69" name="משוואה" r:id="rId40" imgW="114120" imgH="177480" progId="Equation.3">
                  <p:embed/>
                </p:oleObj>
              </mc:Choice>
              <mc:Fallback>
                <p:oleObj name="משוואה" r:id="rId40" imgW="114120" imgH="177480" progId="Equation.3">
                  <p:embed/>
                  <p:pic>
                    <p:nvPicPr>
                      <p:cNvPr id="13356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9106" y="2996952"/>
                        <a:ext cx="204787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57" name="Object 45"/>
          <p:cNvGraphicFramePr>
            <a:graphicFrameLocks noChangeAspect="1"/>
          </p:cNvGraphicFramePr>
          <p:nvPr/>
        </p:nvGraphicFramePr>
        <p:xfrm>
          <a:off x="3071068" y="3822452"/>
          <a:ext cx="204788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70" name="משוואה" r:id="rId41" imgW="114120" imgH="177480" progId="Equation.3">
                  <p:embed/>
                </p:oleObj>
              </mc:Choice>
              <mc:Fallback>
                <p:oleObj name="משוואה" r:id="rId41" imgW="114120" imgH="177480" progId="Equation.3">
                  <p:embed/>
                  <p:pic>
                    <p:nvPicPr>
                      <p:cNvPr id="13357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068" y="3822452"/>
                        <a:ext cx="204788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58" name="Object 46"/>
          <p:cNvGraphicFramePr>
            <a:graphicFrameLocks noChangeAspect="1"/>
          </p:cNvGraphicFramePr>
          <p:nvPr/>
        </p:nvGraphicFramePr>
        <p:xfrm>
          <a:off x="2177306" y="3814514"/>
          <a:ext cx="20478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71" name="משוואה" r:id="rId42" imgW="114120" imgH="177480" progId="Equation.3">
                  <p:embed/>
                </p:oleObj>
              </mc:Choice>
              <mc:Fallback>
                <p:oleObj name="משוואה" r:id="rId42" imgW="114120" imgH="177480" progId="Equation.3">
                  <p:embed/>
                  <p:pic>
                    <p:nvPicPr>
                      <p:cNvPr id="13358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7306" y="3814514"/>
                        <a:ext cx="204787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59" name="Object 47"/>
          <p:cNvGraphicFramePr>
            <a:graphicFrameLocks noChangeAspect="1"/>
          </p:cNvGraphicFramePr>
          <p:nvPr/>
        </p:nvGraphicFramePr>
        <p:xfrm>
          <a:off x="7145610" y="1196752"/>
          <a:ext cx="204788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72" name="משוואה" r:id="rId43" imgW="114120" imgH="177480" progId="Equation.3">
                  <p:embed/>
                </p:oleObj>
              </mc:Choice>
              <mc:Fallback>
                <p:oleObj name="משוואה" r:id="rId43" imgW="114120" imgH="177480" progId="Equation.3">
                  <p:embed/>
                  <p:pic>
                    <p:nvPicPr>
                      <p:cNvPr id="13359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5610" y="1196752"/>
                        <a:ext cx="204788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60" name="Object 48"/>
          <p:cNvGraphicFramePr>
            <a:graphicFrameLocks noChangeAspect="1"/>
          </p:cNvGraphicFramePr>
          <p:nvPr/>
        </p:nvGraphicFramePr>
        <p:xfrm>
          <a:off x="7607573" y="2022252"/>
          <a:ext cx="20478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73" name="משוואה" r:id="rId44" imgW="114120" imgH="177480" progId="Equation.3">
                  <p:embed/>
                </p:oleObj>
              </mc:Choice>
              <mc:Fallback>
                <p:oleObj name="משוואה" r:id="rId44" imgW="114120" imgH="177480" progId="Equation.3">
                  <p:embed/>
                  <p:pic>
                    <p:nvPicPr>
                      <p:cNvPr id="1336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7573" y="2022252"/>
                        <a:ext cx="204787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61" name="Object 49"/>
          <p:cNvGraphicFramePr>
            <a:graphicFrameLocks noChangeAspect="1"/>
          </p:cNvGraphicFramePr>
          <p:nvPr/>
        </p:nvGraphicFramePr>
        <p:xfrm>
          <a:off x="6713810" y="2014315"/>
          <a:ext cx="204788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74" name="משוואה" r:id="rId45" imgW="114120" imgH="177480" progId="Equation.3">
                  <p:embed/>
                </p:oleObj>
              </mc:Choice>
              <mc:Fallback>
                <p:oleObj name="משוואה" r:id="rId45" imgW="114120" imgH="177480" progId="Equation.3">
                  <p:embed/>
                  <p:pic>
                    <p:nvPicPr>
                      <p:cNvPr id="13361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3810" y="2014315"/>
                        <a:ext cx="204788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62" name="Object 50"/>
          <p:cNvGraphicFramePr>
            <a:graphicFrameLocks noChangeAspect="1"/>
          </p:cNvGraphicFramePr>
          <p:nvPr/>
        </p:nvGraphicFramePr>
        <p:xfrm>
          <a:off x="2555776" y="3036317"/>
          <a:ext cx="41116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75" name="משוואה" r:id="rId46" imgW="228600" imgH="177480" progId="Equation.3">
                  <p:embed/>
                </p:oleObj>
              </mc:Choice>
              <mc:Fallback>
                <p:oleObj name="משוואה" r:id="rId46" imgW="228600" imgH="177480" progId="Equation.3">
                  <p:embed/>
                  <p:pic>
                    <p:nvPicPr>
                      <p:cNvPr id="13362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3036317"/>
                        <a:ext cx="411163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63" name="Object 51"/>
          <p:cNvGraphicFramePr>
            <a:graphicFrameLocks noChangeAspect="1"/>
          </p:cNvGraphicFramePr>
          <p:nvPr/>
        </p:nvGraphicFramePr>
        <p:xfrm>
          <a:off x="3008709" y="3828405"/>
          <a:ext cx="41116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76" name="משוואה" r:id="rId47" imgW="228600" imgH="177480" progId="Equation.3">
                  <p:embed/>
                </p:oleObj>
              </mc:Choice>
              <mc:Fallback>
                <p:oleObj name="משוואה" r:id="rId47" imgW="228600" imgH="177480" progId="Equation.3">
                  <p:embed/>
                  <p:pic>
                    <p:nvPicPr>
                      <p:cNvPr id="13363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8709" y="3828405"/>
                        <a:ext cx="411163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64" name="Object 52"/>
          <p:cNvGraphicFramePr>
            <a:graphicFrameLocks noChangeAspect="1"/>
          </p:cNvGraphicFramePr>
          <p:nvPr/>
        </p:nvGraphicFramePr>
        <p:xfrm>
          <a:off x="2144614" y="3789040"/>
          <a:ext cx="41116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77" name="משוואה" r:id="rId48" imgW="228600" imgH="177480" progId="Equation.3">
                  <p:embed/>
                </p:oleObj>
              </mc:Choice>
              <mc:Fallback>
                <p:oleObj name="משוואה" r:id="rId48" imgW="228600" imgH="177480" progId="Equation.3">
                  <p:embed/>
                  <p:pic>
                    <p:nvPicPr>
                      <p:cNvPr id="13364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4614" y="3789040"/>
                        <a:ext cx="411162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65" name="Object 53"/>
          <p:cNvGraphicFramePr>
            <a:graphicFrameLocks noChangeAspect="1"/>
          </p:cNvGraphicFramePr>
          <p:nvPr/>
        </p:nvGraphicFramePr>
        <p:xfrm>
          <a:off x="756072" y="2996952"/>
          <a:ext cx="41116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78" name="משוואה" r:id="rId49" imgW="228600" imgH="177480" progId="Equation.3">
                  <p:embed/>
                </p:oleObj>
              </mc:Choice>
              <mc:Fallback>
                <p:oleObj name="משוואה" r:id="rId49" imgW="228600" imgH="177480" progId="Equation.3">
                  <p:embed/>
                  <p:pic>
                    <p:nvPicPr>
                      <p:cNvPr id="13365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072" y="2996952"/>
                        <a:ext cx="411163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66" name="Object 54"/>
          <p:cNvGraphicFramePr>
            <a:graphicFrameLocks noChangeAspect="1"/>
          </p:cNvGraphicFramePr>
          <p:nvPr/>
        </p:nvGraphicFramePr>
        <p:xfrm>
          <a:off x="1208510" y="3789114"/>
          <a:ext cx="41116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79" name="משוואה" r:id="rId50" imgW="228600" imgH="177480" progId="Equation.3">
                  <p:embed/>
                </p:oleObj>
              </mc:Choice>
              <mc:Fallback>
                <p:oleObj name="משוואה" r:id="rId50" imgW="228600" imgH="177480" progId="Equation.3">
                  <p:embed/>
                  <p:pic>
                    <p:nvPicPr>
                      <p:cNvPr id="13366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8510" y="3789114"/>
                        <a:ext cx="411162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67" name="Object 55"/>
          <p:cNvGraphicFramePr>
            <a:graphicFrameLocks noChangeAspect="1"/>
          </p:cNvGraphicFramePr>
          <p:nvPr/>
        </p:nvGraphicFramePr>
        <p:xfrm>
          <a:off x="344910" y="3749427"/>
          <a:ext cx="41116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80" name="משוואה" r:id="rId51" imgW="228600" imgH="177480" progId="Equation.3">
                  <p:embed/>
                </p:oleObj>
              </mc:Choice>
              <mc:Fallback>
                <p:oleObj name="משוואה" r:id="rId51" imgW="228600" imgH="177480" progId="Equation.3">
                  <p:embed/>
                  <p:pic>
                    <p:nvPicPr>
                      <p:cNvPr id="13367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910" y="3749427"/>
                        <a:ext cx="411162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68" name="Object 56"/>
          <p:cNvGraphicFramePr>
            <a:graphicFrameLocks noChangeAspect="1"/>
          </p:cNvGraphicFramePr>
          <p:nvPr/>
        </p:nvGraphicFramePr>
        <p:xfrm>
          <a:off x="3492376" y="4692427"/>
          <a:ext cx="41116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81" name="משוואה" r:id="rId52" imgW="228600" imgH="177480" progId="Equation.3">
                  <p:embed/>
                </p:oleObj>
              </mc:Choice>
              <mc:Fallback>
                <p:oleObj name="משוואה" r:id="rId52" imgW="228600" imgH="177480" progId="Equation.3">
                  <p:embed/>
                  <p:pic>
                    <p:nvPicPr>
                      <p:cNvPr id="13368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376" y="4692427"/>
                        <a:ext cx="411163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69" name="Object 57"/>
          <p:cNvGraphicFramePr>
            <a:graphicFrameLocks noChangeAspect="1"/>
          </p:cNvGraphicFramePr>
          <p:nvPr/>
        </p:nvGraphicFramePr>
        <p:xfrm>
          <a:off x="3944814" y="5484589"/>
          <a:ext cx="41116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82" name="משוואה" r:id="rId53" imgW="228600" imgH="177480" progId="Equation.3">
                  <p:embed/>
                </p:oleObj>
              </mc:Choice>
              <mc:Fallback>
                <p:oleObj name="משוואה" r:id="rId53" imgW="228600" imgH="177480" progId="Equation.3">
                  <p:embed/>
                  <p:pic>
                    <p:nvPicPr>
                      <p:cNvPr id="13369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4814" y="5484589"/>
                        <a:ext cx="411162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70" name="Object 58"/>
          <p:cNvGraphicFramePr>
            <a:graphicFrameLocks noChangeAspect="1"/>
          </p:cNvGraphicFramePr>
          <p:nvPr/>
        </p:nvGraphicFramePr>
        <p:xfrm>
          <a:off x="3081214" y="5444902"/>
          <a:ext cx="41116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83" name="משוואה" r:id="rId54" imgW="228600" imgH="177480" progId="Equation.3">
                  <p:embed/>
                </p:oleObj>
              </mc:Choice>
              <mc:Fallback>
                <p:oleObj name="משוואה" r:id="rId54" imgW="228600" imgH="177480" progId="Equation.3">
                  <p:embed/>
                  <p:pic>
                    <p:nvPicPr>
                      <p:cNvPr id="13370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1214" y="5444902"/>
                        <a:ext cx="411162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71" name="Object 59"/>
          <p:cNvGraphicFramePr>
            <a:graphicFrameLocks noChangeAspect="1"/>
          </p:cNvGraphicFramePr>
          <p:nvPr/>
        </p:nvGraphicFramePr>
        <p:xfrm>
          <a:off x="1692151" y="4652739"/>
          <a:ext cx="41116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84" name="משוואה" r:id="rId55" imgW="228600" imgH="177480" progId="Equation.3">
                  <p:embed/>
                </p:oleObj>
              </mc:Choice>
              <mc:Fallback>
                <p:oleObj name="משוואה" r:id="rId55" imgW="228600" imgH="177480" progId="Equation.3">
                  <p:embed/>
                  <p:pic>
                    <p:nvPicPr>
                      <p:cNvPr id="13371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151" y="4652739"/>
                        <a:ext cx="411163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72" name="Object 60"/>
          <p:cNvGraphicFramePr>
            <a:graphicFrameLocks noChangeAspect="1"/>
          </p:cNvGraphicFramePr>
          <p:nvPr/>
        </p:nvGraphicFramePr>
        <p:xfrm>
          <a:off x="2144589" y="5444902"/>
          <a:ext cx="41116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85" name="משוואה" r:id="rId56" imgW="228600" imgH="177480" progId="Equation.3">
                  <p:embed/>
                </p:oleObj>
              </mc:Choice>
              <mc:Fallback>
                <p:oleObj name="משוואה" r:id="rId56" imgW="228600" imgH="177480" progId="Equation.3">
                  <p:embed/>
                  <p:pic>
                    <p:nvPicPr>
                      <p:cNvPr id="13372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4589" y="5444902"/>
                        <a:ext cx="411162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73" name="Object 61"/>
          <p:cNvGraphicFramePr>
            <a:graphicFrameLocks noChangeAspect="1"/>
          </p:cNvGraphicFramePr>
          <p:nvPr/>
        </p:nvGraphicFramePr>
        <p:xfrm>
          <a:off x="1280989" y="5405214"/>
          <a:ext cx="41116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86" name="משוואה" r:id="rId57" imgW="228600" imgH="177480" progId="Equation.3">
                  <p:embed/>
                </p:oleObj>
              </mc:Choice>
              <mc:Fallback>
                <p:oleObj name="משוואה" r:id="rId57" imgW="228600" imgH="177480" progId="Equation.3">
                  <p:embed/>
                  <p:pic>
                    <p:nvPicPr>
                      <p:cNvPr id="13373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0989" y="5405214"/>
                        <a:ext cx="411162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74" name="Object 62"/>
          <p:cNvGraphicFramePr>
            <a:graphicFrameLocks noChangeAspect="1"/>
          </p:cNvGraphicFramePr>
          <p:nvPr/>
        </p:nvGraphicFramePr>
        <p:xfrm>
          <a:off x="7020768" y="4692823"/>
          <a:ext cx="41116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87" name="משוואה" r:id="rId58" imgW="228600" imgH="177480" progId="Equation.3">
                  <p:embed/>
                </p:oleObj>
              </mc:Choice>
              <mc:Fallback>
                <p:oleObj name="משוואה" r:id="rId58" imgW="228600" imgH="177480" progId="Equation.3">
                  <p:embed/>
                  <p:pic>
                    <p:nvPicPr>
                      <p:cNvPr id="13374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768" y="4692823"/>
                        <a:ext cx="411163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75" name="Object 63"/>
          <p:cNvGraphicFramePr>
            <a:graphicFrameLocks noChangeAspect="1"/>
          </p:cNvGraphicFramePr>
          <p:nvPr/>
        </p:nvGraphicFramePr>
        <p:xfrm>
          <a:off x="7473206" y="5484986"/>
          <a:ext cx="41116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88" name="משוואה" r:id="rId59" imgW="228600" imgH="177480" progId="Equation.3">
                  <p:embed/>
                </p:oleObj>
              </mc:Choice>
              <mc:Fallback>
                <p:oleObj name="משוואה" r:id="rId59" imgW="228600" imgH="177480" progId="Equation.3">
                  <p:embed/>
                  <p:pic>
                    <p:nvPicPr>
                      <p:cNvPr id="13375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3206" y="5484986"/>
                        <a:ext cx="411162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76" name="Object 64"/>
          <p:cNvGraphicFramePr>
            <a:graphicFrameLocks noChangeAspect="1"/>
          </p:cNvGraphicFramePr>
          <p:nvPr/>
        </p:nvGraphicFramePr>
        <p:xfrm>
          <a:off x="6609606" y="5445298"/>
          <a:ext cx="41116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89" name="משוואה" r:id="rId60" imgW="228600" imgH="177480" progId="Equation.3">
                  <p:embed/>
                </p:oleObj>
              </mc:Choice>
              <mc:Fallback>
                <p:oleObj name="משוואה" r:id="rId60" imgW="228600" imgH="177480" progId="Equation.3">
                  <p:embed/>
                  <p:pic>
                    <p:nvPicPr>
                      <p:cNvPr id="13376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9606" y="5445298"/>
                        <a:ext cx="411162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77" name="Object 65"/>
          <p:cNvGraphicFramePr>
            <a:graphicFrameLocks noChangeAspect="1"/>
          </p:cNvGraphicFramePr>
          <p:nvPr/>
        </p:nvGraphicFramePr>
        <p:xfrm>
          <a:off x="5220543" y="4653136"/>
          <a:ext cx="41116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90" name="משוואה" r:id="rId61" imgW="228600" imgH="177480" progId="Equation.3">
                  <p:embed/>
                </p:oleObj>
              </mc:Choice>
              <mc:Fallback>
                <p:oleObj name="משוואה" r:id="rId61" imgW="228600" imgH="177480" progId="Equation.3">
                  <p:embed/>
                  <p:pic>
                    <p:nvPicPr>
                      <p:cNvPr id="13377" name="Object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543" y="4653136"/>
                        <a:ext cx="411163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78" name="Object 66"/>
          <p:cNvGraphicFramePr>
            <a:graphicFrameLocks noChangeAspect="1"/>
          </p:cNvGraphicFramePr>
          <p:nvPr/>
        </p:nvGraphicFramePr>
        <p:xfrm>
          <a:off x="5672981" y="5445298"/>
          <a:ext cx="41116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91" name="משוואה" r:id="rId62" imgW="228600" imgH="177480" progId="Equation.3">
                  <p:embed/>
                </p:oleObj>
              </mc:Choice>
              <mc:Fallback>
                <p:oleObj name="משוואה" r:id="rId62" imgW="228600" imgH="177480" progId="Equation.3">
                  <p:embed/>
                  <p:pic>
                    <p:nvPicPr>
                      <p:cNvPr id="13378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2981" y="5445298"/>
                        <a:ext cx="411162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79" name="Object 67"/>
          <p:cNvGraphicFramePr>
            <a:graphicFrameLocks noChangeAspect="1"/>
          </p:cNvGraphicFramePr>
          <p:nvPr/>
        </p:nvGraphicFramePr>
        <p:xfrm>
          <a:off x="4809381" y="5405611"/>
          <a:ext cx="41116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92" name="משוואה" r:id="rId63" imgW="228600" imgH="177480" progId="Equation.3">
                  <p:embed/>
                </p:oleObj>
              </mc:Choice>
              <mc:Fallback>
                <p:oleObj name="משוואה" r:id="rId63" imgW="228600" imgH="177480" progId="Equation.3">
                  <p:embed/>
                  <p:pic>
                    <p:nvPicPr>
                      <p:cNvPr id="13379" name="Object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9381" y="5405611"/>
                        <a:ext cx="411162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80" name="Object 68"/>
          <p:cNvGraphicFramePr>
            <a:graphicFrameLocks noChangeAspect="1"/>
          </p:cNvGraphicFramePr>
          <p:nvPr/>
        </p:nvGraphicFramePr>
        <p:xfrm>
          <a:off x="7956872" y="2964631"/>
          <a:ext cx="41116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93" name="משוואה" r:id="rId64" imgW="228600" imgH="177480" progId="Equation.3">
                  <p:embed/>
                </p:oleObj>
              </mc:Choice>
              <mc:Fallback>
                <p:oleObj name="משוואה" r:id="rId64" imgW="228600" imgH="177480" progId="Equation.3">
                  <p:embed/>
                  <p:pic>
                    <p:nvPicPr>
                      <p:cNvPr id="13380" name="Object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6872" y="2964631"/>
                        <a:ext cx="411162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81" name="Object 69"/>
          <p:cNvGraphicFramePr>
            <a:graphicFrameLocks noChangeAspect="1"/>
          </p:cNvGraphicFramePr>
          <p:nvPr/>
        </p:nvGraphicFramePr>
        <p:xfrm>
          <a:off x="8409309" y="3756794"/>
          <a:ext cx="41116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94" name="משוואה" r:id="rId65" imgW="228600" imgH="177480" progId="Equation.3">
                  <p:embed/>
                </p:oleObj>
              </mc:Choice>
              <mc:Fallback>
                <p:oleObj name="משוואה" r:id="rId65" imgW="228600" imgH="177480" progId="Equation.3">
                  <p:embed/>
                  <p:pic>
                    <p:nvPicPr>
                      <p:cNvPr id="13381" name="Object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9309" y="3756794"/>
                        <a:ext cx="411163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82" name="Object 70"/>
          <p:cNvGraphicFramePr>
            <a:graphicFrameLocks noChangeAspect="1"/>
          </p:cNvGraphicFramePr>
          <p:nvPr/>
        </p:nvGraphicFramePr>
        <p:xfrm>
          <a:off x="7545709" y="3717106"/>
          <a:ext cx="41116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95" name="משוואה" r:id="rId66" imgW="228600" imgH="177480" progId="Equation.3">
                  <p:embed/>
                </p:oleObj>
              </mc:Choice>
              <mc:Fallback>
                <p:oleObj name="משוואה" r:id="rId66" imgW="228600" imgH="177480" progId="Equation.3">
                  <p:embed/>
                  <p:pic>
                    <p:nvPicPr>
                      <p:cNvPr id="13382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5709" y="3717106"/>
                        <a:ext cx="411163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83" name="Object 71"/>
          <p:cNvGraphicFramePr>
            <a:graphicFrameLocks noChangeAspect="1"/>
          </p:cNvGraphicFramePr>
          <p:nvPr/>
        </p:nvGraphicFramePr>
        <p:xfrm>
          <a:off x="6156647" y="2924944"/>
          <a:ext cx="41116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96" name="משוואה" r:id="rId67" imgW="228600" imgH="177480" progId="Equation.3">
                  <p:embed/>
                </p:oleObj>
              </mc:Choice>
              <mc:Fallback>
                <p:oleObj name="משוואה" r:id="rId67" imgW="228600" imgH="177480" progId="Equation.3">
                  <p:embed/>
                  <p:pic>
                    <p:nvPicPr>
                      <p:cNvPr id="13383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647" y="2924944"/>
                        <a:ext cx="411162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84" name="Object 72"/>
          <p:cNvGraphicFramePr>
            <a:graphicFrameLocks noChangeAspect="1"/>
          </p:cNvGraphicFramePr>
          <p:nvPr/>
        </p:nvGraphicFramePr>
        <p:xfrm>
          <a:off x="6609084" y="3717106"/>
          <a:ext cx="41116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97" name="משוואה" r:id="rId68" imgW="228600" imgH="177480" progId="Equation.3">
                  <p:embed/>
                </p:oleObj>
              </mc:Choice>
              <mc:Fallback>
                <p:oleObj name="משוואה" r:id="rId68" imgW="228600" imgH="177480" progId="Equation.3">
                  <p:embed/>
                  <p:pic>
                    <p:nvPicPr>
                      <p:cNvPr id="13384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9084" y="3717106"/>
                        <a:ext cx="411163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85" name="Object 73"/>
          <p:cNvGraphicFramePr>
            <a:graphicFrameLocks noChangeAspect="1"/>
          </p:cNvGraphicFramePr>
          <p:nvPr/>
        </p:nvGraphicFramePr>
        <p:xfrm>
          <a:off x="5745484" y="3677419"/>
          <a:ext cx="41116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98" name="משוואה" r:id="rId69" imgW="228600" imgH="177480" progId="Equation.3">
                  <p:embed/>
                </p:oleObj>
              </mc:Choice>
              <mc:Fallback>
                <p:oleObj name="משוואה" r:id="rId69" imgW="228600" imgH="177480" progId="Equation.3">
                  <p:embed/>
                  <p:pic>
                    <p:nvPicPr>
                      <p:cNvPr id="13385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5484" y="3677419"/>
                        <a:ext cx="411163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86" name="Object 74"/>
          <p:cNvGraphicFramePr>
            <a:graphicFrameLocks noChangeAspect="1"/>
          </p:cNvGraphicFramePr>
          <p:nvPr/>
        </p:nvGraphicFramePr>
        <p:xfrm>
          <a:off x="6999411" y="1236440"/>
          <a:ext cx="41116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99" name="משוואה" r:id="rId70" imgW="228600" imgH="177480" progId="Equation.3">
                  <p:embed/>
                </p:oleObj>
              </mc:Choice>
              <mc:Fallback>
                <p:oleObj name="משוואה" r:id="rId70" imgW="228600" imgH="177480" progId="Equation.3">
                  <p:embed/>
                  <p:pic>
                    <p:nvPicPr>
                      <p:cNvPr id="13386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9411" y="1236440"/>
                        <a:ext cx="411163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87" name="Object 75"/>
          <p:cNvGraphicFramePr>
            <a:graphicFrameLocks noChangeAspect="1"/>
          </p:cNvGraphicFramePr>
          <p:nvPr/>
        </p:nvGraphicFramePr>
        <p:xfrm>
          <a:off x="7451849" y="2028602"/>
          <a:ext cx="41116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00" name="משוואה" r:id="rId71" imgW="228600" imgH="177480" progId="Equation.3">
                  <p:embed/>
                </p:oleObj>
              </mc:Choice>
              <mc:Fallback>
                <p:oleObj name="משוואה" r:id="rId71" imgW="228600" imgH="177480" progId="Equation.3">
                  <p:embed/>
                  <p:pic>
                    <p:nvPicPr>
                      <p:cNvPr id="13387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1849" y="2028602"/>
                        <a:ext cx="411162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88" name="Object 76"/>
          <p:cNvGraphicFramePr>
            <a:graphicFrameLocks noChangeAspect="1"/>
          </p:cNvGraphicFramePr>
          <p:nvPr/>
        </p:nvGraphicFramePr>
        <p:xfrm>
          <a:off x="6588249" y="1988915"/>
          <a:ext cx="41116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01" name="משוואה" r:id="rId72" imgW="228600" imgH="177480" progId="Equation.3">
                  <p:embed/>
                </p:oleObj>
              </mc:Choice>
              <mc:Fallback>
                <p:oleObj name="משוואה" r:id="rId72" imgW="228600" imgH="177480" progId="Equation.3">
                  <p:embed/>
                  <p:pic>
                    <p:nvPicPr>
                      <p:cNvPr id="13388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49" y="1988915"/>
                        <a:ext cx="411162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89" name="Object 77"/>
          <p:cNvGraphicFramePr>
            <a:graphicFrameLocks noChangeAspect="1"/>
          </p:cNvGraphicFramePr>
          <p:nvPr/>
        </p:nvGraphicFramePr>
        <p:xfrm>
          <a:off x="5199186" y="1196752"/>
          <a:ext cx="41116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02" name="משוואה" r:id="rId73" imgW="228600" imgH="177480" progId="Equation.3">
                  <p:embed/>
                </p:oleObj>
              </mc:Choice>
              <mc:Fallback>
                <p:oleObj name="משוואה" r:id="rId73" imgW="228600" imgH="177480" progId="Equation.3">
                  <p:embed/>
                  <p:pic>
                    <p:nvPicPr>
                      <p:cNvPr id="13389" name="Object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9186" y="1196752"/>
                        <a:ext cx="411163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0" name="Object 78"/>
          <p:cNvGraphicFramePr>
            <a:graphicFrameLocks noChangeAspect="1"/>
          </p:cNvGraphicFramePr>
          <p:nvPr/>
        </p:nvGraphicFramePr>
        <p:xfrm>
          <a:off x="5673006" y="2100213"/>
          <a:ext cx="41116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03" name="משוואה" r:id="rId74" imgW="228600" imgH="177480" progId="Equation.3">
                  <p:embed/>
                </p:oleObj>
              </mc:Choice>
              <mc:Fallback>
                <p:oleObj name="משוואה" r:id="rId74" imgW="228600" imgH="177480" progId="Equation.3">
                  <p:embed/>
                  <p:pic>
                    <p:nvPicPr>
                      <p:cNvPr id="13390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3006" y="2100213"/>
                        <a:ext cx="411162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1" name="Object 79"/>
          <p:cNvGraphicFramePr>
            <a:graphicFrameLocks noChangeAspect="1"/>
          </p:cNvGraphicFramePr>
          <p:nvPr/>
        </p:nvGraphicFramePr>
        <p:xfrm>
          <a:off x="4809406" y="2060525"/>
          <a:ext cx="41116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04" name="משוואה" r:id="rId75" imgW="228600" imgH="177480" progId="Equation.3">
                  <p:embed/>
                </p:oleObj>
              </mc:Choice>
              <mc:Fallback>
                <p:oleObj name="משוואה" r:id="rId75" imgW="228600" imgH="177480" progId="Equation.3">
                  <p:embed/>
                  <p:pic>
                    <p:nvPicPr>
                      <p:cNvPr id="13391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9406" y="2060525"/>
                        <a:ext cx="411162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2" name="Object 80"/>
          <p:cNvGraphicFramePr>
            <a:graphicFrameLocks noChangeAspect="1"/>
          </p:cNvGraphicFramePr>
          <p:nvPr/>
        </p:nvGraphicFramePr>
        <p:xfrm>
          <a:off x="3399012" y="1308448"/>
          <a:ext cx="41116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05" name="משוואה" r:id="rId76" imgW="228600" imgH="177480" progId="Equation.3">
                  <p:embed/>
                </p:oleObj>
              </mc:Choice>
              <mc:Fallback>
                <p:oleObj name="משוואה" r:id="rId76" imgW="228600" imgH="177480" progId="Equation.3">
                  <p:embed/>
                  <p:pic>
                    <p:nvPicPr>
                      <p:cNvPr id="13392" name="Object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9012" y="1308448"/>
                        <a:ext cx="411162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3" name="Object 81"/>
          <p:cNvGraphicFramePr>
            <a:graphicFrameLocks noChangeAspect="1"/>
          </p:cNvGraphicFramePr>
          <p:nvPr/>
        </p:nvGraphicFramePr>
        <p:xfrm>
          <a:off x="3851449" y="2100610"/>
          <a:ext cx="41116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06" name="משוואה" r:id="rId77" imgW="228600" imgH="177480" progId="Equation.3">
                  <p:embed/>
                </p:oleObj>
              </mc:Choice>
              <mc:Fallback>
                <p:oleObj name="משוואה" r:id="rId77" imgW="228600" imgH="177480" progId="Equation.3">
                  <p:embed/>
                  <p:pic>
                    <p:nvPicPr>
                      <p:cNvPr id="13393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449" y="2100610"/>
                        <a:ext cx="411163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5" name="Object 83"/>
          <p:cNvGraphicFramePr>
            <a:graphicFrameLocks noChangeAspect="1"/>
          </p:cNvGraphicFramePr>
          <p:nvPr/>
        </p:nvGraphicFramePr>
        <p:xfrm>
          <a:off x="1598787" y="1268760"/>
          <a:ext cx="41116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07" name="משוואה" r:id="rId78" imgW="228600" imgH="177480" progId="Equation.3">
                  <p:embed/>
                </p:oleObj>
              </mc:Choice>
              <mc:Fallback>
                <p:oleObj name="משוואה" r:id="rId78" imgW="228600" imgH="177480" progId="Equation.3">
                  <p:embed/>
                  <p:pic>
                    <p:nvPicPr>
                      <p:cNvPr id="13395" name="Object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8787" y="1268760"/>
                        <a:ext cx="411162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6" name="Object 84"/>
          <p:cNvGraphicFramePr>
            <a:graphicFrameLocks noChangeAspect="1"/>
          </p:cNvGraphicFramePr>
          <p:nvPr/>
        </p:nvGraphicFramePr>
        <p:xfrm>
          <a:off x="2051224" y="2060923"/>
          <a:ext cx="41116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08" name="משוואה" r:id="rId79" imgW="228600" imgH="177480" progId="Equation.3">
                  <p:embed/>
                </p:oleObj>
              </mc:Choice>
              <mc:Fallback>
                <p:oleObj name="משוואה" r:id="rId79" imgW="228600" imgH="177480" progId="Equation.3">
                  <p:embed/>
                  <p:pic>
                    <p:nvPicPr>
                      <p:cNvPr id="13396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224" y="2060923"/>
                        <a:ext cx="411163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7" name="Object 85"/>
          <p:cNvGraphicFramePr>
            <a:graphicFrameLocks noChangeAspect="1"/>
          </p:cNvGraphicFramePr>
          <p:nvPr/>
        </p:nvGraphicFramePr>
        <p:xfrm>
          <a:off x="1187624" y="2021235"/>
          <a:ext cx="41116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09" name="משוואה" r:id="rId80" imgW="228600" imgH="177480" progId="Equation.3">
                  <p:embed/>
                </p:oleObj>
              </mc:Choice>
              <mc:Fallback>
                <p:oleObj name="משוואה" r:id="rId80" imgW="228600" imgH="177480" progId="Equation.3">
                  <p:embed/>
                  <p:pic>
                    <p:nvPicPr>
                      <p:cNvPr id="13397" name="Object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2021235"/>
                        <a:ext cx="411163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8" name="Object 86"/>
          <p:cNvGraphicFramePr>
            <a:graphicFrameLocks noChangeAspect="1"/>
          </p:cNvGraphicFramePr>
          <p:nvPr/>
        </p:nvGraphicFramePr>
        <p:xfrm>
          <a:off x="4335091" y="3036243"/>
          <a:ext cx="41116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10" name="משוואה" r:id="rId81" imgW="228600" imgH="177480" progId="Equation.3">
                  <p:embed/>
                </p:oleObj>
              </mc:Choice>
              <mc:Fallback>
                <p:oleObj name="משוואה" r:id="rId81" imgW="228600" imgH="177480" progId="Equation.3">
                  <p:embed/>
                  <p:pic>
                    <p:nvPicPr>
                      <p:cNvPr id="13398" name="Object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5091" y="3036243"/>
                        <a:ext cx="411162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9" name="Object 87"/>
          <p:cNvGraphicFramePr>
            <a:graphicFrameLocks noChangeAspect="1"/>
          </p:cNvGraphicFramePr>
          <p:nvPr/>
        </p:nvGraphicFramePr>
        <p:xfrm>
          <a:off x="4787528" y="3828405"/>
          <a:ext cx="41116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11" name="משוואה" r:id="rId82" imgW="228600" imgH="177480" progId="Equation.3">
                  <p:embed/>
                </p:oleObj>
              </mc:Choice>
              <mc:Fallback>
                <p:oleObj name="משוואה" r:id="rId82" imgW="228600" imgH="177480" progId="Equation.3">
                  <p:embed/>
                  <p:pic>
                    <p:nvPicPr>
                      <p:cNvPr id="13399" name="Object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528" y="3828405"/>
                        <a:ext cx="411163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00" name="Object 88"/>
          <p:cNvGraphicFramePr>
            <a:graphicFrameLocks noChangeAspect="1"/>
          </p:cNvGraphicFramePr>
          <p:nvPr/>
        </p:nvGraphicFramePr>
        <p:xfrm>
          <a:off x="3923928" y="3788718"/>
          <a:ext cx="41116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12" name="משוואה" r:id="rId83" imgW="228600" imgH="177480" progId="Equation.3">
                  <p:embed/>
                </p:oleObj>
              </mc:Choice>
              <mc:Fallback>
                <p:oleObj name="משוואה" r:id="rId83" imgW="228600" imgH="177480" progId="Equation.3">
                  <p:embed/>
                  <p:pic>
                    <p:nvPicPr>
                      <p:cNvPr id="13400" name="Object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3788718"/>
                        <a:ext cx="411163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01" name="Object 89"/>
          <p:cNvGraphicFramePr>
            <a:graphicFrameLocks noChangeAspect="1"/>
          </p:cNvGraphicFramePr>
          <p:nvPr/>
        </p:nvGraphicFramePr>
        <p:xfrm>
          <a:off x="3071069" y="2060848"/>
          <a:ext cx="20478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13" name="משוואה" r:id="rId84" imgW="114120" imgH="177480" progId="Equation.3">
                  <p:embed/>
                </p:oleObj>
              </mc:Choice>
              <mc:Fallback>
                <p:oleObj name="משוואה" r:id="rId84" imgW="114120" imgH="177480" progId="Equation.3">
                  <p:embed/>
                  <p:pic>
                    <p:nvPicPr>
                      <p:cNvPr id="13401" name="Object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069" y="2060848"/>
                        <a:ext cx="204787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02" name="Object 90"/>
          <p:cNvGraphicFramePr>
            <a:graphicFrameLocks noChangeAspect="1"/>
          </p:cNvGraphicFramePr>
          <p:nvPr/>
        </p:nvGraphicFramePr>
        <p:xfrm>
          <a:off x="3563888" y="1268760"/>
          <a:ext cx="20478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14" name="משוואה" r:id="rId85" imgW="114120" imgH="177480" progId="Equation.3">
                  <p:embed/>
                </p:oleObj>
              </mc:Choice>
              <mc:Fallback>
                <p:oleObj name="משוואה" r:id="rId85" imgW="114120" imgH="177480" progId="Equation.3">
                  <p:embed/>
                  <p:pic>
                    <p:nvPicPr>
                      <p:cNvPr id="13402" name="Object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1268760"/>
                        <a:ext cx="204787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03" name="Object 91"/>
          <p:cNvGraphicFramePr>
            <a:graphicFrameLocks noChangeAspect="1"/>
          </p:cNvGraphicFramePr>
          <p:nvPr/>
        </p:nvGraphicFramePr>
        <p:xfrm>
          <a:off x="5292080" y="1268760"/>
          <a:ext cx="20478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15" name="משוואה" r:id="rId86" imgW="114120" imgH="177480" progId="Equation.3">
                  <p:embed/>
                </p:oleObj>
              </mc:Choice>
              <mc:Fallback>
                <p:oleObj name="משוואה" r:id="rId86" imgW="114120" imgH="177480" progId="Equation.3">
                  <p:embed/>
                  <p:pic>
                    <p:nvPicPr>
                      <p:cNvPr id="13403" name="Object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1268760"/>
                        <a:ext cx="204787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" name="Title 1"/>
          <p:cNvSpPr txBox="1">
            <a:spLocks/>
          </p:cNvSpPr>
          <p:nvPr/>
        </p:nvSpPr>
        <p:spPr>
          <a:xfrm>
            <a:off x="805006" y="-993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3</a:t>
            </a: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φ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phase ordering </a:t>
            </a:r>
            <a:endParaRPr kumimoji="0" lang="he-IL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12602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29208" y="28636"/>
            <a:ext cx="8229600" cy="80807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  <a:t>Second harmonics doubles the phase</a:t>
            </a:r>
            <a:endParaRPr lang="en-US" sz="36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5961474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C. </a:t>
            </a:r>
            <a:r>
              <a:rPr lang="en-US" sz="2000" dirty="0" err="1" smtClean="0"/>
              <a:t>Tradensky</a:t>
            </a:r>
            <a:r>
              <a:rPr lang="en-US" sz="2000" dirty="0" smtClean="0"/>
              <a:t> et. al., submitted</a:t>
            </a:r>
            <a:endParaRPr lang="en-US" sz="2000" dirty="0"/>
          </a:p>
        </p:txBody>
      </p:sp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312" y="620688"/>
            <a:ext cx="3949928" cy="155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27281" y="1146443"/>
            <a:ext cx="2162561" cy="442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30702" y="3451798"/>
            <a:ext cx="2155718" cy="442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59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02" name="Picture 2" descr="death-star-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22" y="-32049"/>
            <a:ext cx="7083558" cy="5151764"/>
          </a:xfrm>
          <a:prstGeom prst="rect">
            <a:avLst/>
          </a:prstGeom>
          <a:noFill/>
        </p:spPr>
      </p:pic>
      <p:sp>
        <p:nvSpPr>
          <p:cNvPr id="1177603" name="Text Box 3"/>
          <p:cNvSpPr txBox="1">
            <a:spLocks noChangeArrowheads="1"/>
          </p:cNvSpPr>
          <p:nvPr/>
        </p:nvSpPr>
        <p:spPr bwMode="auto">
          <a:xfrm>
            <a:off x="-30796" y="214810"/>
            <a:ext cx="2627783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1" tIns="45715" rIns="91431" bIns="45715">
            <a:spAutoFit/>
          </a:bodyPr>
          <a:lstStyle/>
          <a:p>
            <a:pPr algn="ctr" defTabSz="913862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Arial" charset="0"/>
                <a:cs typeface="Arial" charset="0"/>
              </a:rPr>
              <a:t>Lucas et. al. (77)</a:t>
            </a:r>
          </a:p>
        </p:txBody>
      </p:sp>
      <p:pic>
        <p:nvPicPr>
          <p:cNvPr id="4" name="תמונה 8" descr="untitled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7191" y="3068960"/>
            <a:ext cx="5191312" cy="378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27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39552" y="3044452"/>
            <a:ext cx="2160111" cy="1943458"/>
          </a:xfrm>
          <a:prstGeom prst="rect">
            <a:avLst/>
          </a:prstGeom>
          <a:scene3d>
            <a:camera prst="orthographicFront">
              <a:rot lat="1080000" lon="1776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4800" dirty="0" smtClean="0"/>
              <a:t>?</a:t>
            </a:r>
            <a:endParaRPr lang="en-GB" sz="4800" dirty="0"/>
          </a:p>
        </p:txBody>
      </p:sp>
      <p:pic>
        <p:nvPicPr>
          <p:cNvPr id="6" name="Picture 5" descr="laser_beam_lg.g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59521">
            <a:off x="6070628" y="4367195"/>
            <a:ext cx="1785950" cy="1335182"/>
          </a:xfrm>
          <a:prstGeom prst="rect">
            <a:avLst/>
          </a:prstGeom>
        </p:spPr>
      </p:pic>
      <p:pic>
        <p:nvPicPr>
          <p:cNvPr id="9" name="Picture 8" descr="laser_beam_lg.g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34578">
            <a:off x="6133138" y="1927424"/>
            <a:ext cx="1785950" cy="1335182"/>
          </a:xfrm>
          <a:prstGeom prst="rect">
            <a:avLst/>
          </a:prstGeom>
        </p:spPr>
      </p:pic>
      <p:cxnSp>
        <p:nvCxnSpPr>
          <p:cNvPr id="11" name="Straight Connector 10"/>
          <p:cNvCxnSpPr>
            <a:stCxn id="9" idx="1"/>
          </p:cNvCxnSpPr>
          <p:nvPr/>
        </p:nvCxnSpPr>
        <p:spPr>
          <a:xfrm rot="10800000" flipV="1">
            <a:off x="1714481" y="2715542"/>
            <a:ext cx="4426829" cy="12135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>
            <a:off x="1714481" y="3929066"/>
            <a:ext cx="4355061" cy="101250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Up-Down Arrow 13"/>
          <p:cNvSpPr/>
          <p:nvPr/>
        </p:nvSpPr>
        <p:spPr>
          <a:xfrm>
            <a:off x="6643702" y="3068960"/>
            <a:ext cx="357190" cy="1152128"/>
          </a:xfrm>
          <a:prstGeom prst="upDownArrow">
            <a:avLst>
              <a:gd name="adj1" fmla="val 2618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dirty="0"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0112" y="3282134"/>
            <a:ext cx="105830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dirty="0" smtClean="0">
                <a:latin typeface="Comic Sans MS" pitchFamily="66" charset="0"/>
              </a:rPr>
              <a:t>Coupling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04048" y="3284984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endParaRPr lang="en-GB" dirty="0">
              <a:latin typeface="Comic Sans MS" pitchFamily="66" charset="0"/>
            </a:endParaRPr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5868144" y="3429000"/>
          <a:ext cx="660400" cy="84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59" name="משוואה" r:id="rId5" imgW="177480" imgH="228600" progId="Equation.3">
                  <p:embed/>
                </p:oleObj>
              </mc:Choice>
              <mc:Fallback>
                <p:oleObj name="משוואה" r:id="rId5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3429000"/>
                        <a:ext cx="660400" cy="849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  <a:t>Time-delayed coupling</a:t>
            </a:r>
            <a:endParaRPr lang="en-GB" sz="3600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49457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39552" y="3044452"/>
            <a:ext cx="2160111" cy="1943458"/>
          </a:xfrm>
          <a:prstGeom prst="rect">
            <a:avLst/>
          </a:prstGeom>
          <a:scene3d>
            <a:camera prst="orthographicFront">
              <a:rot lat="1080000" lon="1776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4800" dirty="0" smtClean="0"/>
              <a:t>?</a:t>
            </a:r>
            <a:endParaRPr lang="en-GB" sz="4800" dirty="0"/>
          </a:p>
        </p:txBody>
      </p:sp>
      <p:pic>
        <p:nvPicPr>
          <p:cNvPr id="8" name="Picture 7" descr="both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700808"/>
            <a:ext cx="2155075" cy="1981199"/>
          </a:xfrm>
          <a:prstGeom prst="rect">
            <a:avLst/>
          </a:prstGeom>
          <a:scene3d>
            <a:camera prst="isometricOffAxis2Right">
              <a:rot lat="0" lon="0" rev="0"/>
            </a:camera>
            <a:lightRig rig="threePt" dir="t"/>
          </a:scene3d>
        </p:spPr>
      </p:pic>
      <p:pic>
        <p:nvPicPr>
          <p:cNvPr id="6" name="Picture 5" descr="laser_beam_lg.gif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59521">
            <a:off x="6070628" y="4367195"/>
            <a:ext cx="1785950" cy="1335182"/>
          </a:xfrm>
          <a:prstGeom prst="rect">
            <a:avLst/>
          </a:prstGeom>
        </p:spPr>
      </p:pic>
      <p:pic>
        <p:nvPicPr>
          <p:cNvPr id="9" name="Picture 8" descr="laser_beam_lg.gif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34578">
            <a:off x="6133138" y="1927424"/>
            <a:ext cx="1785950" cy="1335182"/>
          </a:xfrm>
          <a:prstGeom prst="rect">
            <a:avLst/>
          </a:prstGeom>
        </p:spPr>
      </p:pic>
      <p:cxnSp>
        <p:nvCxnSpPr>
          <p:cNvPr id="11" name="Straight Connector 10"/>
          <p:cNvCxnSpPr>
            <a:stCxn id="9" idx="1"/>
          </p:cNvCxnSpPr>
          <p:nvPr/>
        </p:nvCxnSpPr>
        <p:spPr>
          <a:xfrm rot="10800000" flipV="1">
            <a:off x="1714481" y="2715542"/>
            <a:ext cx="4426829" cy="12135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>
            <a:off x="1714481" y="3929066"/>
            <a:ext cx="4355061" cy="101250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Up-Down Arrow 13"/>
          <p:cNvSpPr/>
          <p:nvPr/>
        </p:nvSpPr>
        <p:spPr>
          <a:xfrm>
            <a:off x="6643702" y="3068960"/>
            <a:ext cx="357190" cy="1152128"/>
          </a:xfrm>
          <a:prstGeom prst="upDownArrow">
            <a:avLst>
              <a:gd name="adj1" fmla="val 2618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dirty="0"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0112" y="3282134"/>
            <a:ext cx="105830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dirty="0" smtClean="0">
                <a:latin typeface="Comic Sans MS" pitchFamily="66" charset="0"/>
              </a:rPr>
              <a:t>Coupling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04048" y="3284984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endParaRPr lang="en-GB" dirty="0">
              <a:latin typeface="Comic Sans MS" pitchFamily="66" charset="0"/>
            </a:endParaRPr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5868144" y="3429000"/>
          <a:ext cx="660400" cy="84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40" name="משוואה" r:id="rId6" imgW="177480" imgH="228600" progId="Equation.3">
                  <p:embed/>
                </p:oleObj>
              </mc:Choice>
              <mc:Fallback>
                <p:oleObj name="משוואה" r:id="rId6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3429000"/>
                        <a:ext cx="660400" cy="849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2411760" y="1700808"/>
          <a:ext cx="2028825" cy="84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41" name="משוואה" r:id="rId8" imgW="545760" imgH="228600" progId="Equation.3">
                  <p:embed/>
                </p:oleObj>
              </mc:Choice>
              <mc:Fallback>
                <p:oleObj name="משוואה" r:id="rId8" imgW="5457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1700808"/>
                        <a:ext cx="2028825" cy="849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  <a:t>Time-delayed coupling</a:t>
            </a:r>
            <a:endParaRPr lang="en-GB" sz="3600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73068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39552" y="3044452"/>
            <a:ext cx="2160111" cy="1943458"/>
          </a:xfrm>
          <a:prstGeom prst="rect">
            <a:avLst/>
          </a:prstGeom>
          <a:scene3d>
            <a:camera prst="orthographicFront">
              <a:rot lat="1080000" lon="1776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4800" dirty="0" smtClean="0"/>
              <a:t>?</a:t>
            </a:r>
            <a:endParaRPr lang="en-GB" sz="4800" dirty="0"/>
          </a:p>
        </p:txBody>
      </p:sp>
      <p:pic>
        <p:nvPicPr>
          <p:cNvPr id="7" name="Picture 6" descr="both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293096"/>
            <a:ext cx="2155075" cy="1981200"/>
          </a:xfrm>
          <a:prstGeom prst="rect">
            <a:avLst/>
          </a:prstGeom>
          <a:scene3d>
            <a:camera prst="isometricOffAxis2Right">
              <a:rot lat="0" lon="0" rev="0"/>
            </a:camera>
            <a:lightRig rig="threePt" dir="t"/>
          </a:scene3d>
        </p:spPr>
      </p:pic>
      <p:pic>
        <p:nvPicPr>
          <p:cNvPr id="8" name="Picture 7" descr="both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700808"/>
            <a:ext cx="2155075" cy="1981199"/>
          </a:xfrm>
          <a:prstGeom prst="rect">
            <a:avLst/>
          </a:prstGeom>
          <a:scene3d>
            <a:camera prst="isometricOffAxis2Right">
              <a:rot lat="0" lon="0" rev="0"/>
            </a:camera>
            <a:lightRig rig="threePt" dir="t"/>
          </a:scene3d>
        </p:spPr>
      </p:pic>
      <p:pic>
        <p:nvPicPr>
          <p:cNvPr id="6" name="Picture 5" descr="laser_beam_lg.gif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59521">
            <a:off x="6070628" y="4367195"/>
            <a:ext cx="1785950" cy="1335182"/>
          </a:xfrm>
          <a:prstGeom prst="rect">
            <a:avLst/>
          </a:prstGeom>
        </p:spPr>
      </p:pic>
      <p:pic>
        <p:nvPicPr>
          <p:cNvPr id="9" name="Picture 8" descr="laser_beam_lg.gif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34578">
            <a:off x="6133138" y="1927424"/>
            <a:ext cx="1785950" cy="1335182"/>
          </a:xfrm>
          <a:prstGeom prst="rect">
            <a:avLst/>
          </a:prstGeom>
        </p:spPr>
      </p:pic>
      <p:cxnSp>
        <p:nvCxnSpPr>
          <p:cNvPr id="11" name="Straight Connector 10"/>
          <p:cNvCxnSpPr>
            <a:stCxn id="9" idx="1"/>
          </p:cNvCxnSpPr>
          <p:nvPr/>
        </p:nvCxnSpPr>
        <p:spPr>
          <a:xfrm rot="10800000" flipV="1">
            <a:off x="1714481" y="2715542"/>
            <a:ext cx="4426829" cy="12135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>
            <a:off x="1714481" y="3929066"/>
            <a:ext cx="4355061" cy="101250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Up-Down Arrow 13"/>
          <p:cNvSpPr/>
          <p:nvPr/>
        </p:nvSpPr>
        <p:spPr>
          <a:xfrm>
            <a:off x="6643702" y="3068960"/>
            <a:ext cx="357190" cy="1152128"/>
          </a:xfrm>
          <a:prstGeom prst="upDownArrow">
            <a:avLst>
              <a:gd name="adj1" fmla="val 2618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dirty="0"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0112" y="3282134"/>
            <a:ext cx="105830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dirty="0" smtClean="0">
                <a:latin typeface="Comic Sans MS" pitchFamily="66" charset="0"/>
              </a:rPr>
              <a:t>Coupling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04048" y="3284984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endParaRPr lang="en-GB" dirty="0">
              <a:latin typeface="Comic Sans MS" pitchFamily="66" charset="0"/>
            </a:endParaRPr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5868144" y="3429000"/>
          <a:ext cx="660400" cy="84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21" name="משוואה" r:id="rId7" imgW="177480" imgH="228600" progId="Equation.3">
                  <p:embed/>
                </p:oleObj>
              </mc:Choice>
              <mc:Fallback>
                <p:oleObj name="משוואה" r:id="rId7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3429000"/>
                        <a:ext cx="660400" cy="849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2411760" y="1700808"/>
          <a:ext cx="2028825" cy="84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22" name="משוואה" r:id="rId9" imgW="545760" imgH="228600" progId="Equation.3">
                  <p:embed/>
                </p:oleObj>
              </mc:Choice>
              <mc:Fallback>
                <p:oleObj name="משוואה" r:id="rId9" imgW="5457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1700808"/>
                        <a:ext cx="2028825" cy="849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2339752" y="5013176"/>
          <a:ext cx="2028825" cy="84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23" name="משוואה" r:id="rId11" imgW="545760" imgH="228600" progId="Equation.3">
                  <p:embed/>
                </p:oleObj>
              </mc:Choice>
              <mc:Fallback>
                <p:oleObj name="משוואה" r:id="rId11" imgW="5457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5013176"/>
                        <a:ext cx="2028825" cy="849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  <a:t>Time-delayed coupling</a:t>
            </a:r>
            <a:endParaRPr lang="en-GB" sz="3600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08788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 fontScale="90000"/>
          </a:bodyPr>
          <a:lstStyle/>
          <a:p>
            <a:pPr rtl="0"/>
            <a: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  <a:t>Time-delayed coupling  (even vs odd ring) </a:t>
            </a:r>
            <a:endParaRPr lang="en-GB" sz="36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grpSp>
        <p:nvGrpSpPr>
          <p:cNvPr id="17" name="Group 69"/>
          <p:cNvGrpSpPr/>
          <p:nvPr/>
        </p:nvGrpSpPr>
        <p:grpSpPr>
          <a:xfrm>
            <a:off x="1216796" y="980728"/>
            <a:ext cx="2131068" cy="2376264"/>
            <a:chOff x="4211960" y="3933056"/>
            <a:chExt cx="1097988" cy="1224320"/>
          </a:xfrm>
        </p:grpSpPr>
        <p:sp>
          <p:nvSpPr>
            <p:cNvPr id="55" name="Oval 54"/>
            <p:cNvSpPr/>
            <p:nvPr/>
          </p:nvSpPr>
          <p:spPr>
            <a:xfrm>
              <a:off x="4634954" y="3933056"/>
              <a:ext cx="252000" cy="252000"/>
            </a:xfrm>
            <a:prstGeom prst="ellipse">
              <a:avLst/>
            </a:prstGeom>
            <a:solidFill>
              <a:schemeClr val="accent1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r>
                <a:rPr lang="en-US" sz="2800" dirty="0" smtClean="0">
                  <a:latin typeface="Comic Sans MS" pitchFamily="66" charset="0"/>
                </a:rPr>
                <a:t>1</a:t>
              </a:r>
              <a:endParaRPr lang="he-IL" sz="2800" dirty="0">
                <a:latin typeface="Comic Sans MS" pitchFamily="66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5057948" y="4176666"/>
              <a:ext cx="252000" cy="252000"/>
            </a:xfrm>
            <a:prstGeom prst="ellipse">
              <a:avLst/>
            </a:prstGeom>
            <a:solidFill>
              <a:srgbClr val="002060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r>
                <a:rPr lang="en-US" sz="2800" dirty="0" smtClean="0">
                  <a:latin typeface="Comic Sans MS" pitchFamily="66" charset="0"/>
                </a:rPr>
                <a:t>2</a:t>
              </a:r>
              <a:endParaRPr lang="he-IL" sz="2800" dirty="0">
                <a:latin typeface="Comic Sans MS" pitchFamily="66" charset="0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4634954" y="4905376"/>
              <a:ext cx="252000" cy="252000"/>
            </a:xfrm>
            <a:prstGeom prst="ellipse">
              <a:avLst/>
            </a:prstGeom>
            <a:solidFill>
              <a:srgbClr val="002060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r>
                <a:rPr lang="en-US" sz="2800" dirty="0">
                  <a:latin typeface="Comic Sans MS" pitchFamily="66" charset="0"/>
                </a:rPr>
                <a:t>4</a:t>
              </a:r>
              <a:endParaRPr lang="he-IL" sz="2800" dirty="0">
                <a:latin typeface="Comic Sans MS" pitchFamily="66" charset="0"/>
              </a:endParaRPr>
            </a:p>
          </p:txBody>
        </p:sp>
        <p:cxnSp>
          <p:nvCxnSpPr>
            <p:cNvPr id="59" name="Straight Arrow Connector 58"/>
            <p:cNvCxnSpPr>
              <a:stCxn id="61" idx="7"/>
              <a:endCxn id="55" idx="2"/>
            </p:cNvCxnSpPr>
            <p:nvPr/>
          </p:nvCxnSpPr>
          <p:spPr>
            <a:xfrm rot="5400000" flipH="1" flipV="1">
              <a:off x="4451483" y="4034628"/>
              <a:ext cx="159042" cy="207899"/>
            </a:xfrm>
            <a:prstGeom prst="straightConnector1">
              <a:avLst/>
            </a:prstGeom>
            <a:ln w="31750">
              <a:solidFill>
                <a:srgbClr val="00B050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4216487" y="4671244"/>
              <a:ext cx="252000" cy="252000"/>
            </a:xfrm>
            <a:prstGeom prst="ellipse">
              <a:avLst/>
            </a:prstGeom>
            <a:solidFill>
              <a:schemeClr val="accent1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r>
                <a:rPr lang="en-US" sz="2800" dirty="0" smtClean="0">
                  <a:latin typeface="Comic Sans MS" pitchFamily="66" charset="0"/>
                </a:rPr>
                <a:t>5</a:t>
              </a:r>
              <a:endParaRPr lang="he-IL" sz="2800" dirty="0">
                <a:latin typeface="Comic Sans MS" pitchFamily="66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4211960" y="4181193"/>
              <a:ext cx="252000" cy="252000"/>
            </a:xfrm>
            <a:prstGeom prst="ellipse">
              <a:avLst/>
            </a:prstGeom>
            <a:solidFill>
              <a:srgbClr val="002060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r>
                <a:rPr lang="en-US" sz="2800" dirty="0" smtClean="0">
                  <a:latin typeface="Comic Sans MS" pitchFamily="66" charset="0"/>
                </a:rPr>
                <a:t>6</a:t>
              </a:r>
              <a:endParaRPr lang="he-IL" sz="2800" dirty="0">
                <a:latin typeface="Comic Sans MS" pitchFamily="66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5057524" y="4662430"/>
              <a:ext cx="252000" cy="252000"/>
            </a:xfrm>
            <a:prstGeom prst="ellipse">
              <a:avLst/>
            </a:prstGeom>
            <a:solidFill>
              <a:schemeClr val="accent1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r>
                <a:rPr lang="en-US" sz="2800" dirty="0" smtClean="0">
                  <a:latin typeface="Comic Sans MS" pitchFamily="66" charset="0"/>
                </a:rPr>
                <a:t>3</a:t>
              </a:r>
              <a:endParaRPr lang="he-IL" sz="2800" dirty="0">
                <a:latin typeface="Comic Sans MS" pitchFamily="66" charset="0"/>
              </a:endParaRPr>
            </a:p>
          </p:txBody>
        </p:sp>
        <p:cxnSp>
          <p:nvCxnSpPr>
            <p:cNvPr id="63" name="Straight Arrow Connector 62"/>
            <p:cNvCxnSpPr>
              <a:stCxn id="55" idx="6"/>
              <a:endCxn id="56" idx="1"/>
            </p:cNvCxnSpPr>
            <p:nvPr/>
          </p:nvCxnSpPr>
          <p:spPr>
            <a:xfrm>
              <a:off x="4886954" y="4059056"/>
              <a:ext cx="207899" cy="154515"/>
            </a:xfrm>
            <a:prstGeom prst="straightConnector1">
              <a:avLst/>
            </a:prstGeom>
            <a:ln w="31750">
              <a:solidFill>
                <a:srgbClr val="00B050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56" idx="4"/>
              <a:endCxn id="62" idx="0"/>
            </p:cNvCxnSpPr>
            <p:nvPr/>
          </p:nvCxnSpPr>
          <p:spPr>
            <a:xfrm rot="5400000">
              <a:off x="5066854" y="4545336"/>
              <a:ext cx="233764" cy="424"/>
            </a:xfrm>
            <a:prstGeom prst="straightConnector1">
              <a:avLst/>
            </a:prstGeom>
            <a:ln w="31750">
              <a:solidFill>
                <a:srgbClr val="00B050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>
              <a:stCxn id="62" idx="3"/>
              <a:endCxn id="58" idx="6"/>
            </p:cNvCxnSpPr>
            <p:nvPr/>
          </p:nvCxnSpPr>
          <p:spPr>
            <a:xfrm rot="5400000">
              <a:off x="4913767" y="4850713"/>
              <a:ext cx="153851" cy="207475"/>
            </a:xfrm>
            <a:prstGeom prst="straightConnector1">
              <a:avLst/>
            </a:prstGeom>
            <a:ln w="31750">
              <a:solidFill>
                <a:srgbClr val="00B050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>
              <a:stCxn id="58" idx="2"/>
              <a:endCxn id="60" idx="5"/>
            </p:cNvCxnSpPr>
            <p:nvPr/>
          </p:nvCxnSpPr>
          <p:spPr>
            <a:xfrm rot="10800000">
              <a:off x="4431582" y="4886340"/>
              <a:ext cx="203372" cy="145037"/>
            </a:xfrm>
            <a:prstGeom prst="straightConnector1">
              <a:avLst/>
            </a:prstGeom>
            <a:ln w="31750">
              <a:solidFill>
                <a:srgbClr val="00B050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0" idx="0"/>
              <a:endCxn id="61" idx="4"/>
            </p:cNvCxnSpPr>
            <p:nvPr/>
          </p:nvCxnSpPr>
          <p:spPr>
            <a:xfrm rot="16200000" flipV="1">
              <a:off x="4221199" y="4549955"/>
              <a:ext cx="238051" cy="4527"/>
            </a:xfrm>
            <a:prstGeom prst="straightConnector1">
              <a:avLst/>
            </a:prstGeom>
            <a:ln w="31750">
              <a:solidFill>
                <a:srgbClr val="00B050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75"/>
          <p:cNvGrpSpPr/>
          <p:nvPr/>
        </p:nvGrpSpPr>
        <p:grpSpPr>
          <a:xfrm>
            <a:off x="446126" y="3589227"/>
            <a:ext cx="3672408" cy="2736304"/>
            <a:chOff x="35496" y="2926871"/>
            <a:chExt cx="5580856" cy="3958513"/>
          </a:xfrm>
        </p:grpSpPr>
        <p:pic>
          <p:nvPicPr>
            <p:cNvPr id="71" name="Picture 70" descr="laser_all_figs_new.bmp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496" y="2926871"/>
              <a:ext cx="5580856" cy="3958513"/>
            </a:xfrm>
            <a:prstGeom prst="rect">
              <a:avLst/>
            </a:prstGeom>
          </p:spPr>
        </p:pic>
        <p:pic>
          <p:nvPicPr>
            <p:cNvPr id="72" name="Picture 71" descr="ff_3&amp;5_av10_02.bmp"/>
            <p:cNvPicPr>
              <a:picLocks noChangeAspect="1"/>
            </p:cNvPicPr>
            <p:nvPr/>
          </p:nvPicPr>
          <p:blipFill>
            <a:blip r:embed="rId3" cstate="print"/>
            <a:srcRect l="8918" t="13133" r="22613" b="3172"/>
            <a:stretch>
              <a:fillRect/>
            </a:stretch>
          </p:blipFill>
          <p:spPr>
            <a:xfrm>
              <a:off x="104743" y="3054635"/>
              <a:ext cx="611070" cy="54871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3" name="Picture 72" descr="ff_3&amp;5_av10_02.bmp"/>
            <p:cNvPicPr>
              <a:picLocks noChangeAspect="1"/>
            </p:cNvPicPr>
            <p:nvPr/>
          </p:nvPicPr>
          <p:blipFill>
            <a:blip r:embed="rId4" cstate="print"/>
            <a:srcRect l="23529" t="14616" r="17647" b="14615"/>
            <a:stretch>
              <a:fillRect/>
            </a:stretch>
          </p:blipFill>
          <p:spPr>
            <a:xfrm rot="16200000">
              <a:off x="128403" y="4968251"/>
              <a:ext cx="558518" cy="62710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4" name="Picture 73" descr="ff_3&amp;5_av10_02.bmp"/>
            <p:cNvPicPr>
              <a:picLocks noChangeAspect="1"/>
            </p:cNvPicPr>
            <p:nvPr/>
          </p:nvPicPr>
          <p:blipFill>
            <a:blip r:embed="rId5" cstate="print"/>
            <a:srcRect l="14371" t="11458" r="26347" b="16501"/>
            <a:stretch>
              <a:fillRect/>
            </a:stretch>
          </p:blipFill>
          <p:spPr>
            <a:xfrm rot="16200000">
              <a:off x="2918915" y="4965533"/>
              <a:ext cx="599796" cy="64761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5" name="Picture 74" descr="ff_3&amp;5_av10_02.bmp"/>
            <p:cNvPicPr>
              <a:picLocks noChangeAspect="1"/>
            </p:cNvPicPr>
            <p:nvPr/>
          </p:nvPicPr>
          <p:blipFill>
            <a:blip r:embed="rId6" cstate="print"/>
            <a:srcRect l="11765" t="6434" r="23529"/>
            <a:stretch>
              <a:fillRect/>
            </a:stretch>
          </p:blipFill>
          <p:spPr>
            <a:xfrm>
              <a:off x="2895809" y="3046561"/>
              <a:ext cx="668079" cy="65451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48" name="Group 252"/>
          <p:cNvGrpSpPr/>
          <p:nvPr/>
        </p:nvGrpSpPr>
        <p:grpSpPr>
          <a:xfrm>
            <a:off x="5417706" y="1052736"/>
            <a:ext cx="2178630" cy="2191960"/>
            <a:chOff x="5920562" y="5187526"/>
            <a:chExt cx="1186576" cy="1193835"/>
          </a:xfrm>
        </p:grpSpPr>
        <p:sp>
          <p:nvSpPr>
            <p:cNvPr id="49" name="Oval 48"/>
            <p:cNvSpPr/>
            <p:nvPr/>
          </p:nvSpPr>
          <p:spPr>
            <a:xfrm>
              <a:off x="6373202" y="5187526"/>
              <a:ext cx="252000" cy="252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800" dirty="0" smtClean="0">
                  <a:latin typeface="Comic Sans MS" pitchFamily="66" charset="0"/>
                </a:rPr>
                <a:t>1</a:t>
              </a:r>
              <a:endParaRPr lang="he-IL" sz="2800" dirty="0">
                <a:latin typeface="Comic Sans MS" pitchFamily="66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783130" y="5389928"/>
              <a:ext cx="252000" cy="252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800" dirty="0" smtClean="0">
                  <a:latin typeface="Comic Sans MS" pitchFamily="66" charset="0"/>
                </a:rPr>
                <a:t>2</a:t>
              </a:r>
              <a:endParaRPr lang="he-IL" sz="2800" dirty="0">
                <a:latin typeface="Comic Sans MS" pitchFamily="66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196968" y="6128732"/>
              <a:ext cx="252000" cy="252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800" dirty="0" smtClean="0">
                  <a:latin typeface="Comic Sans MS" pitchFamily="66" charset="0"/>
                </a:rPr>
                <a:t>5</a:t>
              </a:r>
              <a:endParaRPr lang="he-IL" sz="2800" dirty="0">
                <a:latin typeface="Comic Sans MS" pitchFamily="66" charset="0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6614731" y="6129361"/>
              <a:ext cx="252000" cy="252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800" dirty="0" smtClean="0">
                  <a:latin typeface="Comic Sans MS" pitchFamily="66" charset="0"/>
                </a:rPr>
                <a:t>4</a:t>
              </a:r>
              <a:endParaRPr lang="he-IL" sz="2800" dirty="0">
                <a:latin typeface="Comic Sans MS" pitchFamily="66" charset="0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6855138" y="5817822"/>
              <a:ext cx="252000" cy="252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800" dirty="0" smtClean="0">
                  <a:latin typeface="Comic Sans MS" pitchFamily="66" charset="0"/>
                </a:rPr>
                <a:t>3</a:t>
              </a:r>
              <a:endParaRPr lang="he-IL" sz="2800" dirty="0">
                <a:latin typeface="Comic Sans MS" pitchFamily="66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5920562" y="5835074"/>
              <a:ext cx="252000" cy="252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800" dirty="0" smtClean="0">
                  <a:latin typeface="Comic Sans MS" pitchFamily="66" charset="0"/>
                </a:rPr>
                <a:t>6</a:t>
              </a:r>
              <a:endParaRPr lang="he-IL" sz="2800" dirty="0">
                <a:latin typeface="Comic Sans MS" pitchFamily="66" charset="0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5973790" y="5412728"/>
              <a:ext cx="252000" cy="252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800" dirty="0" smtClean="0">
                  <a:latin typeface="Comic Sans MS" pitchFamily="66" charset="0"/>
                </a:rPr>
                <a:t>7</a:t>
              </a:r>
              <a:endParaRPr lang="he-IL" sz="2800" dirty="0">
                <a:latin typeface="Comic Sans MS" pitchFamily="66" charset="0"/>
              </a:endParaRPr>
            </a:p>
          </p:txBody>
        </p:sp>
        <p:cxnSp>
          <p:nvCxnSpPr>
            <p:cNvPr id="64" name="Straight Arrow Connector 63"/>
            <p:cNvCxnSpPr>
              <a:cxnSpLocks noChangeAspect="1"/>
            </p:cNvCxnSpPr>
            <p:nvPr/>
          </p:nvCxnSpPr>
          <p:spPr>
            <a:xfrm rot="5400000" flipH="1" flipV="1">
              <a:off x="5981351" y="5751983"/>
              <a:ext cx="179331" cy="1318"/>
            </a:xfrm>
            <a:prstGeom prst="straightConnector1">
              <a:avLst/>
            </a:prstGeom>
            <a:ln w="31750">
              <a:solidFill>
                <a:srgbClr val="00B050"/>
              </a:solidFill>
              <a:prstDash val="solid"/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cxnSpLocks noChangeAspect="1"/>
            </p:cNvCxnSpPr>
            <p:nvPr/>
          </p:nvCxnSpPr>
          <p:spPr>
            <a:xfrm rot="4800000" flipH="1" flipV="1">
              <a:off x="6872644" y="5733935"/>
              <a:ext cx="179331" cy="1318"/>
            </a:xfrm>
            <a:prstGeom prst="straightConnector1">
              <a:avLst/>
            </a:prstGeom>
            <a:ln w="31750">
              <a:solidFill>
                <a:srgbClr val="00B050"/>
              </a:solidFill>
              <a:prstDash val="solid"/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cxnSpLocks noChangeAspect="1"/>
              <a:stCxn id="54" idx="5"/>
              <a:endCxn id="51" idx="1"/>
            </p:cNvCxnSpPr>
            <p:nvPr/>
          </p:nvCxnSpPr>
          <p:spPr>
            <a:xfrm rot="16200000" flipH="1">
              <a:off x="6127031" y="6058795"/>
              <a:ext cx="115467" cy="98215"/>
            </a:xfrm>
            <a:prstGeom prst="straightConnector1">
              <a:avLst/>
            </a:prstGeom>
            <a:ln w="31750">
              <a:solidFill>
                <a:srgbClr val="00B050"/>
              </a:solidFill>
              <a:prstDash val="solid"/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cxnSpLocks noChangeAspect="1"/>
              <a:stCxn id="51" idx="6"/>
              <a:endCxn id="52" idx="2"/>
            </p:cNvCxnSpPr>
            <p:nvPr/>
          </p:nvCxnSpPr>
          <p:spPr>
            <a:xfrm>
              <a:off x="6448968" y="6254726"/>
              <a:ext cx="165763" cy="634"/>
            </a:xfrm>
            <a:prstGeom prst="straightConnector1">
              <a:avLst/>
            </a:prstGeom>
            <a:ln w="31750">
              <a:solidFill>
                <a:srgbClr val="00B050"/>
              </a:solidFill>
              <a:prstDash val="solid"/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>
              <a:cxnSpLocks noChangeAspect="1"/>
              <a:stCxn id="52" idx="7"/>
            </p:cNvCxnSpPr>
            <p:nvPr/>
          </p:nvCxnSpPr>
          <p:spPr>
            <a:xfrm rot="5400000" flipH="1" flipV="1">
              <a:off x="6834245" y="6056112"/>
              <a:ext cx="105734" cy="114571"/>
            </a:xfrm>
            <a:prstGeom prst="straightConnector1">
              <a:avLst/>
            </a:prstGeom>
            <a:ln w="31750">
              <a:solidFill>
                <a:srgbClr val="00B050"/>
              </a:solidFill>
              <a:prstDash val="solid"/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cxnSpLocks noChangeAspect="1"/>
            </p:cNvCxnSpPr>
            <p:nvPr/>
          </p:nvCxnSpPr>
          <p:spPr>
            <a:xfrm rot="12600000" flipH="1" flipV="1">
              <a:off x="6638942" y="5406280"/>
              <a:ext cx="179331" cy="1318"/>
            </a:xfrm>
            <a:prstGeom prst="straightConnector1">
              <a:avLst/>
            </a:prstGeom>
            <a:ln w="31750">
              <a:solidFill>
                <a:srgbClr val="00B050"/>
              </a:solidFill>
              <a:prstDash val="solid"/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cxnSpLocks noChangeAspect="1"/>
            </p:cNvCxnSpPr>
            <p:nvPr/>
          </p:nvCxnSpPr>
          <p:spPr>
            <a:xfrm rot="8580000" flipH="1" flipV="1">
              <a:off x="6198035" y="5391008"/>
              <a:ext cx="179331" cy="1318"/>
            </a:xfrm>
            <a:prstGeom prst="straightConnector1">
              <a:avLst/>
            </a:prstGeom>
            <a:ln w="31750">
              <a:solidFill>
                <a:srgbClr val="00B050"/>
              </a:solidFill>
              <a:prstDash val="solid"/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111"/>
          <p:cNvGrpSpPr/>
          <p:nvPr/>
        </p:nvGrpSpPr>
        <p:grpSpPr>
          <a:xfrm>
            <a:off x="4729031" y="3573016"/>
            <a:ext cx="4032448" cy="2736304"/>
            <a:chOff x="4607769" y="2305447"/>
            <a:chExt cx="3924670" cy="2783778"/>
          </a:xfrm>
        </p:grpSpPr>
        <p:pic>
          <p:nvPicPr>
            <p:cNvPr id="92" name="Picture 91" descr="laser_all_figs_new.bmp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07769" y="2305447"/>
              <a:ext cx="3924670" cy="2783778"/>
            </a:xfrm>
            <a:prstGeom prst="rect">
              <a:avLst/>
            </a:prstGeom>
          </p:spPr>
        </p:pic>
        <p:pic>
          <p:nvPicPr>
            <p:cNvPr id="93" name="Picture 92" descr="ff_3&amp;5_av10_02.bmp"/>
            <p:cNvPicPr>
              <a:picLocks/>
            </p:cNvPicPr>
            <p:nvPr/>
          </p:nvPicPr>
          <p:blipFill>
            <a:blip r:embed="rId8" cstate="print"/>
            <a:srcRect l="11453" t="4734" r="7874" b="7890"/>
            <a:stretch>
              <a:fillRect/>
            </a:stretch>
          </p:blipFill>
          <p:spPr>
            <a:xfrm>
              <a:off x="6597749" y="3736082"/>
              <a:ext cx="432000" cy="43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94" name="Picture 93" descr="ff_3&amp;5_av10_02.bmp"/>
            <p:cNvPicPr>
              <a:picLocks/>
            </p:cNvPicPr>
            <p:nvPr/>
          </p:nvPicPr>
          <p:blipFill>
            <a:blip r:embed="rId9" cstate="print"/>
            <a:srcRect l="5308" t="9870" r="13802" b="7547"/>
            <a:stretch>
              <a:fillRect/>
            </a:stretch>
          </p:blipFill>
          <p:spPr>
            <a:xfrm rot="16200000">
              <a:off x="6613748" y="2377456"/>
              <a:ext cx="432000" cy="43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95" name="Picture 94" descr="ff_3&amp;5_av10_02.bmp"/>
            <p:cNvPicPr>
              <a:picLocks/>
            </p:cNvPicPr>
            <p:nvPr/>
          </p:nvPicPr>
          <p:blipFill>
            <a:blip r:embed="rId10" cstate="print"/>
            <a:srcRect l="15644" r="21778"/>
            <a:stretch>
              <a:fillRect/>
            </a:stretch>
          </p:blipFill>
          <p:spPr>
            <a:xfrm>
              <a:off x="4644008" y="3736082"/>
              <a:ext cx="432000" cy="43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96" name="Picture 95" descr="ff_3&amp;5_av10_02.bmp"/>
            <p:cNvPicPr>
              <a:picLocks/>
            </p:cNvPicPr>
            <p:nvPr/>
          </p:nvPicPr>
          <p:blipFill>
            <a:blip r:embed="rId11" cstate="print"/>
            <a:srcRect l="13443" t="18548" r="18722" b="7261"/>
            <a:stretch>
              <a:fillRect/>
            </a:stretch>
          </p:blipFill>
          <p:spPr>
            <a:xfrm>
              <a:off x="4635624" y="2373311"/>
              <a:ext cx="432000" cy="43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44" name="TextBox 43"/>
          <p:cNvSpPr txBox="1"/>
          <p:nvPr/>
        </p:nvSpPr>
        <p:spPr>
          <a:xfrm>
            <a:off x="72008" y="6453336"/>
            <a:ext cx="9180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 smtClean="0"/>
              <a:t>M. Nixon et. al., PRL </a:t>
            </a:r>
            <a:r>
              <a:rPr lang="en-US" sz="2000" dirty="0"/>
              <a:t>106, 223901 (2011</a:t>
            </a:r>
            <a:r>
              <a:rPr lang="en-US" sz="2000" dirty="0" smtClean="0"/>
              <a:t>); PRL 108, 214101 (2012</a:t>
            </a:r>
            <a:r>
              <a:rPr lang="en-US" sz="2000" dirty="0"/>
              <a:t>)</a:t>
            </a:r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2701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708220" y="1494211"/>
            <a:ext cx="3965007" cy="2040289"/>
            <a:chOff x="4667650" y="1781596"/>
            <a:chExt cx="3965007" cy="2040289"/>
          </a:xfrm>
        </p:grpSpPr>
        <p:sp>
          <p:nvSpPr>
            <p:cNvPr id="41" name="TextBox 40"/>
            <p:cNvSpPr txBox="1"/>
            <p:nvPr/>
          </p:nvSpPr>
          <p:spPr>
            <a:xfrm rot="16200000">
              <a:off x="4271548" y="2488029"/>
              <a:ext cx="11615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Value</a:t>
              </a:r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5062033" y="1781596"/>
              <a:ext cx="3383280" cy="1688925"/>
              <a:chOff x="5062033" y="1781596"/>
              <a:chExt cx="3383280" cy="1688925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 flipV="1">
                <a:off x="5062033" y="1781596"/>
                <a:ext cx="0" cy="1688925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5062033" y="3452553"/>
                <a:ext cx="3383280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Freeform 38"/>
              <p:cNvSpPr/>
              <p:nvPr/>
            </p:nvSpPr>
            <p:spPr>
              <a:xfrm>
                <a:off x="5276513" y="2091927"/>
                <a:ext cx="2919051" cy="786097"/>
              </a:xfrm>
              <a:custGeom>
                <a:avLst/>
                <a:gdLst>
                  <a:gd name="connsiteX0" fmla="*/ 0 w 4238368"/>
                  <a:gd name="connsiteY0" fmla="*/ 0 h 667273"/>
                  <a:gd name="connsiteX1" fmla="*/ 333632 w 4238368"/>
                  <a:gd name="connsiteY1" fmla="*/ 407773 h 667273"/>
                  <a:gd name="connsiteX2" fmla="*/ 667265 w 4238368"/>
                  <a:gd name="connsiteY2" fmla="*/ 308919 h 667273"/>
                  <a:gd name="connsiteX3" fmla="*/ 1050324 w 4238368"/>
                  <a:gd name="connsiteY3" fmla="*/ 593124 h 667273"/>
                  <a:gd name="connsiteX4" fmla="*/ 1297460 w 4238368"/>
                  <a:gd name="connsiteY4" fmla="*/ 271848 h 667273"/>
                  <a:gd name="connsiteX5" fmla="*/ 1618735 w 4238368"/>
                  <a:gd name="connsiteY5" fmla="*/ 74140 h 667273"/>
                  <a:gd name="connsiteX6" fmla="*/ 1940011 w 4238368"/>
                  <a:gd name="connsiteY6" fmla="*/ 74140 h 667273"/>
                  <a:gd name="connsiteX7" fmla="*/ 2026508 w 4238368"/>
                  <a:gd name="connsiteY7" fmla="*/ 185351 h 667273"/>
                  <a:gd name="connsiteX8" fmla="*/ 2310714 w 4238368"/>
                  <a:gd name="connsiteY8" fmla="*/ 407773 h 667273"/>
                  <a:gd name="connsiteX9" fmla="*/ 2570205 w 4238368"/>
                  <a:gd name="connsiteY9" fmla="*/ 284205 h 667273"/>
                  <a:gd name="connsiteX10" fmla="*/ 2891481 w 4238368"/>
                  <a:gd name="connsiteY10" fmla="*/ 667264 h 667273"/>
                  <a:gd name="connsiteX11" fmla="*/ 3064476 w 4238368"/>
                  <a:gd name="connsiteY11" fmla="*/ 271848 h 667273"/>
                  <a:gd name="connsiteX12" fmla="*/ 3348681 w 4238368"/>
                  <a:gd name="connsiteY12" fmla="*/ 135924 h 667273"/>
                  <a:gd name="connsiteX13" fmla="*/ 3583460 w 4238368"/>
                  <a:gd name="connsiteY13" fmla="*/ 407773 h 667273"/>
                  <a:gd name="connsiteX14" fmla="*/ 3756454 w 4238368"/>
                  <a:gd name="connsiteY14" fmla="*/ 197708 h 667273"/>
                  <a:gd name="connsiteX15" fmla="*/ 4028303 w 4238368"/>
                  <a:gd name="connsiteY15" fmla="*/ 284205 h 667273"/>
                  <a:gd name="connsiteX16" fmla="*/ 4238368 w 4238368"/>
                  <a:gd name="connsiteY16" fmla="*/ 74140 h 667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238368" h="667273">
                    <a:moveTo>
                      <a:pt x="0" y="0"/>
                    </a:moveTo>
                    <a:cubicBezTo>
                      <a:pt x="111210" y="178143"/>
                      <a:pt x="222421" y="356287"/>
                      <a:pt x="333632" y="407773"/>
                    </a:cubicBezTo>
                    <a:cubicBezTo>
                      <a:pt x="444843" y="459259"/>
                      <a:pt x="547816" y="278027"/>
                      <a:pt x="667265" y="308919"/>
                    </a:cubicBezTo>
                    <a:cubicBezTo>
                      <a:pt x="786714" y="339811"/>
                      <a:pt x="945292" y="599302"/>
                      <a:pt x="1050324" y="593124"/>
                    </a:cubicBezTo>
                    <a:cubicBezTo>
                      <a:pt x="1155356" y="586946"/>
                      <a:pt x="1202725" y="358345"/>
                      <a:pt x="1297460" y="271848"/>
                    </a:cubicBezTo>
                    <a:cubicBezTo>
                      <a:pt x="1392195" y="185351"/>
                      <a:pt x="1511643" y="107091"/>
                      <a:pt x="1618735" y="74140"/>
                    </a:cubicBezTo>
                    <a:cubicBezTo>
                      <a:pt x="1725827" y="41189"/>
                      <a:pt x="1872049" y="55605"/>
                      <a:pt x="1940011" y="74140"/>
                    </a:cubicBezTo>
                    <a:cubicBezTo>
                      <a:pt x="2007973" y="92675"/>
                      <a:pt x="1964724" y="129746"/>
                      <a:pt x="2026508" y="185351"/>
                    </a:cubicBezTo>
                    <a:cubicBezTo>
                      <a:pt x="2088292" y="240957"/>
                      <a:pt x="2220098" y="391297"/>
                      <a:pt x="2310714" y="407773"/>
                    </a:cubicBezTo>
                    <a:cubicBezTo>
                      <a:pt x="2401330" y="424249"/>
                      <a:pt x="2473411" y="240957"/>
                      <a:pt x="2570205" y="284205"/>
                    </a:cubicBezTo>
                    <a:cubicBezTo>
                      <a:pt x="2667000" y="327454"/>
                      <a:pt x="2809103" y="669323"/>
                      <a:pt x="2891481" y="667264"/>
                    </a:cubicBezTo>
                    <a:cubicBezTo>
                      <a:pt x="2973859" y="665205"/>
                      <a:pt x="2988276" y="360405"/>
                      <a:pt x="3064476" y="271848"/>
                    </a:cubicBezTo>
                    <a:cubicBezTo>
                      <a:pt x="3140676" y="183291"/>
                      <a:pt x="3262184" y="113270"/>
                      <a:pt x="3348681" y="135924"/>
                    </a:cubicBezTo>
                    <a:cubicBezTo>
                      <a:pt x="3435178" y="158578"/>
                      <a:pt x="3515498" y="397476"/>
                      <a:pt x="3583460" y="407773"/>
                    </a:cubicBezTo>
                    <a:cubicBezTo>
                      <a:pt x="3651422" y="418070"/>
                      <a:pt x="3682314" y="218303"/>
                      <a:pt x="3756454" y="197708"/>
                    </a:cubicBezTo>
                    <a:cubicBezTo>
                      <a:pt x="3830595" y="177113"/>
                      <a:pt x="3947984" y="304800"/>
                      <a:pt x="4028303" y="284205"/>
                    </a:cubicBezTo>
                    <a:cubicBezTo>
                      <a:pt x="4108622" y="263610"/>
                      <a:pt x="4173495" y="168875"/>
                      <a:pt x="4238368" y="74140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7298784" y="3452553"/>
              <a:ext cx="13338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Parameter</a:t>
              </a:r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530810" y="1005839"/>
            <a:ext cx="2390503" cy="418013"/>
            <a:chOff x="3448594" y="1005839"/>
            <a:chExt cx="2390503" cy="418013"/>
          </a:xfrm>
        </p:grpSpPr>
        <p:sp>
          <p:nvSpPr>
            <p:cNvPr id="7" name="Rounded Rectangle 6"/>
            <p:cNvSpPr/>
            <p:nvPr/>
          </p:nvSpPr>
          <p:spPr>
            <a:xfrm>
              <a:off x="3448594" y="1018903"/>
              <a:ext cx="2390503" cy="404949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461656" y="1005839"/>
              <a:ext cx="23774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Physical System</a:t>
              </a:r>
              <a:endParaRPr lang="en-US" sz="20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 rot="16200000">
            <a:off x="2308230" y="2200643"/>
            <a:ext cx="11615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Energy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390384" y="3165167"/>
            <a:ext cx="117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Physical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10307" y="3889410"/>
            <a:ext cx="3958909" cy="2576791"/>
            <a:chOff x="2710307" y="3889410"/>
            <a:chExt cx="3958909" cy="2576791"/>
          </a:xfrm>
        </p:grpSpPr>
        <p:grpSp>
          <p:nvGrpSpPr>
            <p:cNvPr id="9" name="Group 8"/>
            <p:cNvGrpSpPr/>
            <p:nvPr/>
          </p:nvGrpSpPr>
          <p:grpSpPr>
            <a:xfrm>
              <a:off x="2710307" y="4425912"/>
              <a:ext cx="3958909" cy="2040289"/>
              <a:chOff x="2710307" y="4281528"/>
              <a:chExt cx="3958909" cy="2040289"/>
            </a:xfrm>
          </p:grpSpPr>
          <p:sp>
            <p:nvSpPr>
              <p:cNvPr id="26" name="TextBox 25"/>
              <p:cNvSpPr txBox="1"/>
              <p:nvPr/>
            </p:nvSpPr>
            <p:spPr>
              <a:xfrm rot="16200000">
                <a:off x="2314205" y="4957474"/>
                <a:ext cx="116153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Helvetica" panose="020B0604020202020204" pitchFamily="34" charset="0"/>
                    <a:cs typeface="Helvetica" panose="020B0604020202020204" pitchFamily="34" charset="0"/>
                  </a:rPr>
                  <a:t>Loss</a:t>
                </a:r>
                <a:endParaRPr 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3098591" y="4281528"/>
                <a:ext cx="3570625" cy="2040289"/>
                <a:chOff x="5062033" y="1781596"/>
                <a:chExt cx="3570625" cy="2040289"/>
              </a:xfrm>
            </p:grpSpPr>
            <p:grpSp>
              <p:nvGrpSpPr>
                <p:cNvPr id="31" name="Group 30"/>
                <p:cNvGrpSpPr/>
                <p:nvPr/>
              </p:nvGrpSpPr>
              <p:grpSpPr>
                <a:xfrm>
                  <a:off x="5062033" y="1781596"/>
                  <a:ext cx="3383280" cy="1688925"/>
                  <a:chOff x="5062033" y="1781596"/>
                  <a:chExt cx="3383280" cy="1688925"/>
                </a:xfrm>
              </p:grpSpPr>
              <p:cxnSp>
                <p:nvCxnSpPr>
                  <p:cNvPr id="48" name="Straight Arrow Connector 47"/>
                  <p:cNvCxnSpPr/>
                  <p:nvPr/>
                </p:nvCxnSpPr>
                <p:spPr>
                  <a:xfrm flipV="1">
                    <a:off x="5062033" y="1781596"/>
                    <a:ext cx="0" cy="1688925"/>
                  </a:xfrm>
                  <a:prstGeom prst="straightConnector1">
                    <a:avLst/>
                  </a:prstGeom>
                  <a:ln w="38100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Arrow Connector 49"/>
                  <p:cNvCxnSpPr/>
                  <p:nvPr/>
                </p:nvCxnSpPr>
                <p:spPr>
                  <a:xfrm>
                    <a:off x="5062033" y="3452553"/>
                    <a:ext cx="3383280" cy="0"/>
                  </a:xfrm>
                  <a:prstGeom prst="straightConnector1">
                    <a:avLst/>
                  </a:prstGeom>
                  <a:ln w="38100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1" name="Freeform 50"/>
                  <p:cNvSpPr/>
                  <p:nvPr/>
                </p:nvSpPr>
                <p:spPr>
                  <a:xfrm>
                    <a:off x="5276513" y="2091927"/>
                    <a:ext cx="2919051" cy="786097"/>
                  </a:xfrm>
                  <a:custGeom>
                    <a:avLst/>
                    <a:gdLst>
                      <a:gd name="connsiteX0" fmla="*/ 0 w 4238368"/>
                      <a:gd name="connsiteY0" fmla="*/ 0 h 667273"/>
                      <a:gd name="connsiteX1" fmla="*/ 333632 w 4238368"/>
                      <a:gd name="connsiteY1" fmla="*/ 407773 h 667273"/>
                      <a:gd name="connsiteX2" fmla="*/ 667265 w 4238368"/>
                      <a:gd name="connsiteY2" fmla="*/ 308919 h 667273"/>
                      <a:gd name="connsiteX3" fmla="*/ 1050324 w 4238368"/>
                      <a:gd name="connsiteY3" fmla="*/ 593124 h 667273"/>
                      <a:gd name="connsiteX4" fmla="*/ 1297460 w 4238368"/>
                      <a:gd name="connsiteY4" fmla="*/ 271848 h 667273"/>
                      <a:gd name="connsiteX5" fmla="*/ 1618735 w 4238368"/>
                      <a:gd name="connsiteY5" fmla="*/ 74140 h 667273"/>
                      <a:gd name="connsiteX6" fmla="*/ 1940011 w 4238368"/>
                      <a:gd name="connsiteY6" fmla="*/ 74140 h 667273"/>
                      <a:gd name="connsiteX7" fmla="*/ 2026508 w 4238368"/>
                      <a:gd name="connsiteY7" fmla="*/ 185351 h 667273"/>
                      <a:gd name="connsiteX8" fmla="*/ 2310714 w 4238368"/>
                      <a:gd name="connsiteY8" fmla="*/ 407773 h 667273"/>
                      <a:gd name="connsiteX9" fmla="*/ 2570205 w 4238368"/>
                      <a:gd name="connsiteY9" fmla="*/ 284205 h 667273"/>
                      <a:gd name="connsiteX10" fmla="*/ 2891481 w 4238368"/>
                      <a:gd name="connsiteY10" fmla="*/ 667264 h 667273"/>
                      <a:gd name="connsiteX11" fmla="*/ 3064476 w 4238368"/>
                      <a:gd name="connsiteY11" fmla="*/ 271848 h 667273"/>
                      <a:gd name="connsiteX12" fmla="*/ 3348681 w 4238368"/>
                      <a:gd name="connsiteY12" fmla="*/ 135924 h 667273"/>
                      <a:gd name="connsiteX13" fmla="*/ 3583460 w 4238368"/>
                      <a:gd name="connsiteY13" fmla="*/ 407773 h 667273"/>
                      <a:gd name="connsiteX14" fmla="*/ 3756454 w 4238368"/>
                      <a:gd name="connsiteY14" fmla="*/ 197708 h 667273"/>
                      <a:gd name="connsiteX15" fmla="*/ 4028303 w 4238368"/>
                      <a:gd name="connsiteY15" fmla="*/ 284205 h 667273"/>
                      <a:gd name="connsiteX16" fmla="*/ 4238368 w 4238368"/>
                      <a:gd name="connsiteY16" fmla="*/ 74140 h 667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238368" h="667273">
                        <a:moveTo>
                          <a:pt x="0" y="0"/>
                        </a:moveTo>
                        <a:cubicBezTo>
                          <a:pt x="111210" y="178143"/>
                          <a:pt x="222421" y="356287"/>
                          <a:pt x="333632" y="407773"/>
                        </a:cubicBezTo>
                        <a:cubicBezTo>
                          <a:pt x="444843" y="459259"/>
                          <a:pt x="547816" y="278027"/>
                          <a:pt x="667265" y="308919"/>
                        </a:cubicBezTo>
                        <a:cubicBezTo>
                          <a:pt x="786714" y="339811"/>
                          <a:pt x="945292" y="599302"/>
                          <a:pt x="1050324" y="593124"/>
                        </a:cubicBezTo>
                        <a:cubicBezTo>
                          <a:pt x="1155356" y="586946"/>
                          <a:pt x="1202725" y="358345"/>
                          <a:pt x="1297460" y="271848"/>
                        </a:cubicBezTo>
                        <a:cubicBezTo>
                          <a:pt x="1392195" y="185351"/>
                          <a:pt x="1511643" y="107091"/>
                          <a:pt x="1618735" y="74140"/>
                        </a:cubicBezTo>
                        <a:cubicBezTo>
                          <a:pt x="1725827" y="41189"/>
                          <a:pt x="1872049" y="55605"/>
                          <a:pt x="1940011" y="74140"/>
                        </a:cubicBezTo>
                        <a:cubicBezTo>
                          <a:pt x="2007973" y="92675"/>
                          <a:pt x="1964724" y="129746"/>
                          <a:pt x="2026508" y="185351"/>
                        </a:cubicBezTo>
                        <a:cubicBezTo>
                          <a:pt x="2088292" y="240957"/>
                          <a:pt x="2220098" y="391297"/>
                          <a:pt x="2310714" y="407773"/>
                        </a:cubicBezTo>
                        <a:cubicBezTo>
                          <a:pt x="2401330" y="424249"/>
                          <a:pt x="2473411" y="240957"/>
                          <a:pt x="2570205" y="284205"/>
                        </a:cubicBezTo>
                        <a:cubicBezTo>
                          <a:pt x="2667000" y="327454"/>
                          <a:pt x="2809103" y="669323"/>
                          <a:pt x="2891481" y="667264"/>
                        </a:cubicBezTo>
                        <a:cubicBezTo>
                          <a:pt x="2973859" y="665205"/>
                          <a:pt x="2988276" y="360405"/>
                          <a:pt x="3064476" y="271848"/>
                        </a:cubicBezTo>
                        <a:cubicBezTo>
                          <a:pt x="3140676" y="183291"/>
                          <a:pt x="3262184" y="113270"/>
                          <a:pt x="3348681" y="135924"/>
                        </a:cubicBezTo>
                        <a:cubicBezTo>
                          <a:pt x="3435178" y="158578"/>
                          <a:pt x="3515498" y="397476"/>
                          <a:pt x="3583460" y="407773"/>
                        </a:cubicBezTo>
                        <a:cubicBezTo>
                          <a:pt x="3651422" y="418070"/>
                          <a:pt x="3682314" y="218303"/>
                          <a:pt x="3756454" y="197708"/>
                        </a:cubicBezTo>
                        <a:cubicBezTo>
                          <a:pt x="3830595" y="177113"/>
                          <a:pt x="3947984" y="304800"/>
                          <a:pt x="4028303" y="284205"/>
                        </a:cubicBezTo>
                        <a:cubicBezTo>
                          <a:pt x="4108622" y="263610"/>
                          <a:pt x="4173495" y="168875"/>
                          <a:pt x="4238368" y="74140"/>
                        </a:cubicBezTo>
                      </a:path>
                    </a:pathLst>
                  </a:cu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2" name="TextBox 31"/>
                <p:cNvSpPr txBox="1"/>
                <p:nvPr/>
              </p:nvSpPr>
              <p:spPr>
                <a:xfrm>
                  <a:off x="6796406" y="3452553"/>
                  <a:ext cx="183625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Laser Phase</a:t>
                  </a:r>
                  <a:endParaRPr lang="en-US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</p:grpSp>
        <p:sp>
          <p:nvSpPr>
            <p:cNvPr id="56" name="Rounded Rectangle 55"/>
            <p:cNvSpPr/>
            <p:nvPr/>
          </p:nvSpPr>
          <p:spPr>
            <a:xfrm>
              <a:off x="3530321" y="3902474"/>
              <a:ext cx="2390503" cy="404949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536852" y="3889410"/>
              <a:ext cx="23774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Laser System</a:t>
              </a:r>
              <a:endParaRPr lang="en-US" sz="20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46" name="Down Arrow 45"/>
          <p:cNvSpPr/>
          <p:nvPr/>
        </p:nvSpPr>
        <p:spPr>
          <a:xfrm>
            <a:off x="6260481" y="1723575"/>
            <a:ext cx="380264" cy="605714"/>
          </a:xfrm>
          <a:prstGeom prst="downArrow">
            <a:avLst/>
          </a:prstGeom>
          <a:gradFill flip="none" rotWithShape="1">
            <a:gsLst>
              <a:gs pos="0">
                <a:srgbClr val="FF0000"/>
              </a:gs>
              <a:gs pos="59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Down Arrow 54"/>
          <p:cNvSpPr/>
          <p:nvPr/>
        </p:nvSpPr>
        <p:spPr>
          <a:xfrm flipV="1">
            <a:off x="6222465" y="5364900"/>
            <a:ext cx="380264" cy="605714"/>
          </a:xfrm>
          <a:prstGeom prst="downArrow">
            <a:avLst/>
          </a:prstGeom>
          <a:gradFill flip="none" rotWithShape="1">
            <a:gsLst>
              <a:gs pos="0">
                <a:srgbClr val="FF0000"/>
              </a:gs>
              <a:gs pos="59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60849" y="6528168"/>
            <a:ext cx="7068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A. Marandi et al, Nature Photon. 8, 937 (2014)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207224" y="5742675"/>
            <a:ext cx="2971800" cy="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839338" y="5704831"/>
            <a:ext cx="1836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gain &lt; loss</a:t>
            </a:r>
            <a:endParaRPr lang="en-US" sz="1600" dirty="0">
              <a:solidFill>
                <a:srgbClr val="C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20327" y="5789409"/>
            <a:ext cx="1138829" cy="224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4138042" y="5704575"/>
            <a:ext cx="1251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gain = loss</a:t>
            </a:r>
            <a:endParaRPr lang="en-US" sz="1600" dirty="0">
              <a:solidFill>
                <a:srgbClr val="C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18008" y="1699619"/>
            <a:ext cx="1407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Simulated</a:t>
            </a:r>
          </a:p>
          <a:p>
            <a:pPr algn="ctr"/>
            <a:r>
              <a:rPr lang="en-US" sz="1600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annealing</a:t>
            </a:r>
            <a:endParaRPr lang="en-US" sz="1600" dirty="0">
              <a:solidFill>
                <a:srgbClr val="C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4392" y="120885"/>
            <a:ext cx="9122352" cy="85984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Coherent computing: basic principle</a:t>
            </a:r>
            <a:endParaRPr lang="en-CA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169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L 0.00018 -0.0294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8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2.96296E-6 L 0.0007 -0.0259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9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9" grpId="0"/>
      <p:bldP spid="10" grpId="0" animBg="1"/>
      <p:bldP spid="61" grpId="0"/>
      <p:bldP spid="61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1"/>
          <p:cNvGrpSpPr/>
          <p:nvPr/>
        </p:nvGrpSpPr>
        <p:grpSpPr>
          <a:xfrm>
            <a:off x="6732240" y="116632"/>
            <a:ext cx="2232248" cy="1800200"/>
            <a:chOff x="315582" y="970095"/>
            <a:chExt cx="2578530" cy="2242881"/>
          </a:xfrm>
        </p:grpSpPr>
        <p:sp>
          <p:nvSpPr>
            <p:cNvPr id="43" name="Cross 42"/>
            <p:cNvSpPr/>
            <p:nvPr/>
          </p:nvSpPr>
          <p:spPr>
            <a:xfrm>
              <a:off x="1835696" y="1844824"/>
              <a:ext cx="1058416" cy="864096"/>
            </a:xfrm>
            <a:prstGeom prst="plus">
              <a:avLst>
                <a:gd name="adj" fmla="val 31978"/>
              </a:avLst>
            </a:prstGeom>
            <a:solidFill>
              <a:schemeClr val="bg2">
                <a:lumMod val="75000"/>
              </a:schemeClr>
            </a:solidFill>
            <a:ln w="412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en-GB"/>
            </a:p>
          </p:txBody>
        </p:sp>
        <p:sp>
          <p:nvSpPr>
            <p:cNvPr id="44" name="L-Shape 43"/>
            <p:cNvSpPr/>
            <p:nvPr/>
          </p:nvSpPr>
          <p:spPr>
            <a:xfrm>
              <a:off x="1403648" y="970095"/>
              <a:ext cx="914400" cy="914400"/>
            </a:xfrm>
            <a:prstGeom prst="corner">
              <a:avLst>
                <a:gd name="adj1" fmla="val 52326"/>
                <a:gd name="adj2" fmla="val 50000"/>
              </a:avLst>
            </a:prstGeom>
            <a:solidFill>
              <a:srgbClr val="FFFF00"/>
            </a:solidFill>
            <a:ln w="412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en-GB"/>
            </a:p>
          </p:txBody>
        </p:sp>
        <p:sp>
          <p:nvSpPr>
            <p:cNvPr id="45" name="Rectangle 44"/>
            <p:cNvSpPr/>
            <p:nvPr/>
          </p:nvSpPr>
          <p:spPr>
            <a:xfrm rot="2590643">
              <a:off x="715433" y="2177670"/>
              <a:ext cx="1310216" cy="666662"/>
            </a:xfrm>
            <a:prstGeom prst="rect">
              <a:avLst/>
            </a:prstGeom>
            <a:solidFill>
              <a:schemeClr val="accent5"/>
            </a:solidFill>
            <a:ln w="412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en-GB"/>
            </a:p>
          </p:txBody>
        </p:sp>
        <p:sp>
          <p:nvSpPr>
            <p:cNvPr id="46" name="Rectangle 45"/>
            <p:cNvSpPr/>
            <p:nvPr/>
          </p:nvSpPr>
          <p:spPr>
            <a:xfrm rot="5400000">
              <a:off x="1619672" y="2708920"/>
              <a:ext cx="504056" cy="504056"/>
            </a:xfrm>
            <a:prstGeom prst="rect">
              <a:avLst/>
            </a:prstGeom>
            <a:ln w="412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en-GB"/>
            </a:p>
          </p:txBody>
        </p:sp>
        <p:sp>
          <p:nvSpPr>
            <p:cNvPr id="47" name="Isosceles Triangle 46"/>
            <p:cNvSpPr/>
            <p:nvPr/>
          </p:nvSpPr>
          <p:spPr>
            <a:xfrm>
              <a:off x="664294" y="2564904"/>
              <a:ext cx="584705" cy="504056"/>
            </a:xfrm>
            <a:prstGeom prst="triangle">
              <a:avLst/>
            </a:prstGeom>
            <a:solidFill>
              <a:srgbClr val="FF0000"/>
            </a:solidFill>
            <a:ln w="412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en-GB"/>
            </a:p>
          </p:txBody>
        </p:sp>
        <p:sp>
          <p:nvSpPr>
            <p:cNvPr id="48" name="Heptagon 47"/>
            <p:cNvSpPr/>
            <p:nvPr/>
          </p:nvSpPr>
          <p:spPr>
            <a:xfrm>
              <a:off x="1331640" y="1628800"/>
              <a:ext cx="1080120" cy="1080120"/>
            </a:xfrm>
            <a:prstGeom prst="heptagon">
              <a:avLst/>
            </a:prstGeom>
            <a:solidFill>
              <a:schemeClr val="accent3"/>
            </a:solidFill>
            <a:ln w="412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en-GB"/>
            </a:p>
          </p:txBody>
        </p:sp>
        <p:sp>
          <p:nvSpPr>
            <p:cNvPr id="49" name="Octagon 48"/>
            <p:cNvSpPr/>
            <p:nvPr/>
          </p:nvSpPr>
          <p:spPr>
            <a:xfrm rot="724886">
              <a:off x="315582" y="1423012"/>
              <a:ext cx="1080253" cy="1080253"/>
            </a:xfrm>
            <a:prstGeom prst="octagon">
              <a:avLst/>
            </a:prstGeom>
            <a:solidFill>
              <a:schemeClr val="accent4">
                <a:lumMod val="75000"/>
              </a:schemeClr>
            </a:solidFill>
            <a:ln w="412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en-GB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5496" y="2564904"/>
            <a:ext cx="9073008" cy="813354"/>
            <a:chOff x="-278351" y="3983798"/>
            <a:chExt cx="9073008" cy="813354"/>
          </a:xfrm>
        </p:grpSpPr>
        <p:sp>
          <p:nvSpPr>
            <p:cNvPr id="26" name="TextBox 25"/>
            <p:cNvSpPr txBox="1"/>
            <p:nvPr/>
          </p:nvSpPr>
          <p:spPr>
            <a:xfrm>
              <a:off x="-278351" y="4018018"/>
              <a:ext cx="1521570" cy="76944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0"/>
              <a:r>
                <a:rPr lang="en-US" sz="4400" dirty="0" smtClean="0">
                  <a:latin typeface="Comic Sans MS" pitchFamily="66" charset="0"/>
                </a:rPr>
                <a:t>GCD(</a:t>
              </a:r>
              <a:endParaRPr lang="en-GB" sz="4400" dirty="0" smtClean="0">
                <a:latin typeface="Comic Sans MS" pitchFamily="66" charset="0"/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1131403" y="4162034"/>
              <a:ext cx="519391" cy="447751"/>
            </a:xfrm>
            <a:prstGeom prst="triangle">
              <a:avLst/>
            </a:prstGeom>
            <a:solidFill>
              <a:srgbClr val="FF0000"/>
            </a:solidFill>
            <a:ln w="412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en-GB"/>
            </a:p>
          </p:txBody>
        </p:sp>
        <p:sp>
          <p:nvSpPr>
            <p:cNvPr id="20" name="Heptagon 19"/>
            <p:cNvSpPr/>
            <p:nvPr/>
          </p:nvSpPr>
          <p:spPr>
            <a:xfrm>
              <a:off x="1847805" y="4112764"/>
              <a:ext cx="540372" cy="540372"/>
            </a:xfrm>
            <a:prstGeom prst="heptagon">
              <a:avLst/>
            </a:prstGeom>
            <a:solidFill>
              <a:schemeClr val="accent3"/>
            </a:solidFill>
            <a:ln w="412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en-GB"/>
            </a:p>
          </p:txBody>
        </p:sp>
        <p:sp>
          <p:nvSpPr>
            <p:cNvPr id="21" name="Octagon 20"/>
            <p:cNvSpPr/>
            <p:nvPr/>
          </p:nvSpPr>
          <p:spPr>
            <a:xfrm rot="724886">
              <a:off x="2542832" y="4124027"/>
              <a:ext cx="501783" cy="501783"/>
            </a:xfrm>
            <a:prstGeom prst="octagon">
              <a:avLst/>
            </a:prstGeom>
            <a:solidFill>
              <a:schemeClr val="accent4">
                <a:lumMod val="75000"/>
              </a:schemeClr>
            </a:solidFill>
            <a:ln w="412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 rot="5400000">
              <a:off x="3811651" y="4149080"/>
              <a:ext cx="447751" cy="447751"/>
            </a:xfrm>
            <a:prstGeom prst="rect">
              <a:avLst/>
            </a:prstGeom>
            <a:ln w="412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en-GB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49823" y="3983798"/>
              <a:ext cx="4544834" cy="76944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0"/>
              <a:r>
                <a:rPr lang="en-US" sz="4400" dirty="0" smtClean="0">
                  <a:latin typeface="Comic Sans MS" pitchFamily="66" charset="0"/>
                </a:rPr>
                <a:t>) = # of clusters</a:t>
              </a:r>
              <a:endParaRPr lang="en-GB" sz="4400" dirty="0" smtClean="0">
                <a:latin typeface="Comic Sans MS" pitchFamily="66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59773" y="4027711"/>
              <a:ext cx="340158" cy="76944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0"/>
              <a:r>
                <a:rPr lang="en-US" sz="4400" dirty="0" smtClean="0">
                  <a:latin typeface="Comic Sans MS" pitchFamily="66" charset="0"/>
                </a:rPr>
                <a:t>,</a:t>
              </a:r>
              <a:endParaRPr lang="en-GB" sz="4400" dirty="0" smtClean="0">
                <a:latin typeface="Comic Sans MS" pitchFamily="66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26688" y="4015697"/>
              <a:ext cx="432048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en-US" sz="4400" dirty="0" smtClean="0">
                  <a:latin typeface="Comic Sans MS" pitchFamily="66" charset="0"/>
                </a:rPr>
                <a:t>,</a:t>
              </a:r>
              <a:endParaRPr lang="en-GB" sz="4400" dirty="0" smtClean="0">
                <a:latin typeface="Comic Sans MS" pitchFamily="66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824805" y="3987602"/>
              <a:ext cx="1112019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en-US" sz="4400" dirty="0" smtClean="0">
                  <a:latin typeface="Comic Sans MS" pitchFamily="66" charset="0"/>
                </a:rPr>
                <a:t>,…,</a:t>
              </a:r>
              <a:endParaRPr lang="en-GB" sz="4400" dirty="0" smtClean="0">
                <a:latin typeface="Comic Sans MS" pitchFamily="66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-252536" y="332656"/>
            <a:ext cx="67539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GB" sz="3200" b="1" dirty="0" smtClean="0">
                <a:solidFill>
                  <a:srgbClr val="0070C0"/>
                </a:solidFill>
                <a:latin typeface="Comic Sans MS" pitchFamily="66" charset="0"/>
              </a:rPr>
              <a:t>Synchronizing large </a:t>
            </a:r>
            <a:r>
              <a:rPr lang="en-GB" sz="3200" b="1" dirty="0">
                <a:solidFill>
                  <a:srgbClr val="0070C0"/>
                </a:solidFill>
                <a:latin typeface="Comic Sans MS" pitchFamily="66" charset="0"/>
              </a:rPr>
              <a:t>laser networks using number </a:t>
            </a:r>
            <a:r>
              <a:rPr lang="en-GB" sz="3200" b="1" dirty="0" smtClean="0">
                <a:solidFill>
                  <a:srgbClr val="0070C0"/>
                </a:solidFill>
                <a:latin typeface="Comic Sans MS" pitchFamily="66" charset="0"/>
              </a:rPr>
              <a:t>theory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573" y="3645024"/>
            <a:ext cx="7154193" cy="233816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2008" y="6453336"/>
            <a:ext cx="9180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 smtClean="0"/>
              <a:t>M. Nixon et. al., PRL </a:t>
            </a:r>
            <a:r>
              <a:rPr lang="en-US" sz="2000" dirty="0"/>
              <a:t>106, 223901 (2011</a:t>
            </a:r>
            <a:r>
              <a:rPr lang="en-US" sz="2000" dirty="0" smtClean="0"/>
              <a:t>); PRL 108, 214101 (2012</a:t>
            </a:r>
            <a:r>
              <a:rPr lang="en-US" sz="2000" dirty="0"/>
              <a:t>)</a:t>
            </a:r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4293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6955" y="-99392"/>
            <a:ext cx="8645525" cy="2664296"/>
            <a:chOff x="179512" y="404664"/>
            <a:chExt cx="8645525" cy="266429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512" y="404664"/>
              <a:ext cx="8645525" cy="2664296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 flipV="1">
              <a:off x="3830142" y="3025752"/>
              <a:ext cx="4054226" cy="4320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1547664" y="4941168"/>
            <a:ext cx="5863096" cy="1656184"/>
            <a:chOff x="1397917" y="4653136"/>
            <a:chExt cx="6300875" cy="201622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7917" y="4653136"/>
              <a:ext cx="6270427" cy="201622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2160" y="4653136"/>
              <a:ext cx="1686632" cy="532856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617557" y="2858779"/>
            <a:ext cx="5834763" cy="1722349"/>
            <a:chOff x="1547664" y="2780928"/>
            <a:chExt cx="5834763" cy="1722349"/>
          </a:xfrm>
        </p:grpSpPr>
        <p:grpSp>
          <p:nvGrpSpPr>
            <p:cNvPr id="13" name="Group 12"/>
            <p:cNvGrpSpPr/>
            <p:nvPr/>
          </p:nvGrpSpPr>
          <p:grpSpPr>
            <a:xfrm>
              <a:off x="1547664" y="2780928"/>
              <a:ext cx="5834763" cy="1722349"/>
              <a:chOff x="2052736" y="3034842"/>
              <a:chExt cx="5759624" cy="145985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52736" y="3034842"/>
                <a:ext cx="5759624" cy="743095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52736" y="3789040"/>
                <a:ext cx="5759624" cy="705658"/>
              </a:xfrm>
              <a:prstGeom prst="rect">
                <a:avLst/>
              </a:prstGeom>
            </p:spPr>
          </p:pic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94096" y="2989709"/>
              <a:ext cx="2950112" cy="3672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217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5736" y="188640"/>
            <a:ext cx="523091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  <a:t>What is phase locking ?</a:t>
            </a:r>
            <a:endParaRPr lang="he-IL" sz="36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1546198" y="5965130"/>
          <a:ext cx="4376737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736" name="משוואה" r:id="rId3" imgW="1320480" imgH="215640" progId="Equation.3">
                  <p:embed/>
                </p:oleObj>
              </mc:Choice>
              <mc:Fallback>
                <p:oleObj name="משוואה" r:id="rId3" imgW="1320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6198" y="5965130"/>
                        <a:ext cx="4376737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5786446" y="6000768"/>
          <a:ext cx="1904673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737" name="משוואה" r:id="rId5" imgW="507960" imgH="164880" progId="Equation.3">
                  <p:embed/>
                </p:oleObj>
              </mc:Choice>
              <mc:Fallback>
                <p:oleObj name="משוואה" r:id="rId5" imgW="50796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6446" y="6000768"/>
                        <a:ext cx="1904673" cy="617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both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8535" y="2602683"/>
            <a:ext cx="2155075" cy="1981200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8" name="Picture 7" descr="both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8535" y="2638497"/>
            <a:ext cx="2155075" cy="1981199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grpSp>
        <p:nvGrpSpPr>
          <p:cNvPr id="2" name="Group 16"/>
          <p:cNvGrpSpPr/>
          <p:nvPr/>
        </p:nvGrpSpPr>
        <p:grpSpPr>
          <a:xfrm>
            <a:off x="6070628" y="1927424"/>
            <a:ext cx="1848460" cy="3774953"/>
            <a:chOff x="6070628" y="1927424"/>
            <a:chExt cx="1848460" cy="3774953"/>
          </a:xfrm>
        </p:grpSpPr>
        <p:pic>
          <p:nvPicPr>
            <p:cNvPr id="6" name="Picture 5" descr="laser_beam_lg.gif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59521">
              <a:off x="6070628" y="4367195"/>
              <a:ext cx="1785950" cy="1335182"/>
            </a:xfrm>
            <a:prstGeom prst="rect">
              <a:avLst/>
            </a:prstGeom>
          </p:spPr>
        </p:pic>
        <p:pic>
          <p:nvPicPr>
            <p:cNvPr id="9" name="Picture 8" descr="laser_beam_lg.gif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134578">
              <a:off x="6133138" y="1927424"/>
              <a:ext cx="1785950" cy="1335182"/>
            </a:xfrm>
            <a:prstGeom prst="rect">
              <a:avLst/>
            </a:prstGeom>
          </p:spPr>
        </p:pic>
      </p:grpSp>
      <p:grpSp>
        <p:nvGrpSpPr>
          <p:cNvPr id="3" name="Group 14"/>
          <p:cNvGrpSpPr/>
          <p:nvPr/>
        </p:nvGrpSpPr>
        <p:grpSpPr>
          <a:xfrm>
            <a:off x="1714481" y="2715542"/>
            <a:ext cx="4426829" cy="2226028"/>
            <a:chOff x="1714481" y="2715542"/>
            <a:chExt cx="4426829" cy="2226028"/>
          </a:xfrm>
        </p:grpSpPr>
        <p:cxnSp>
          <p:nvCxnSpPr>
            <p:cNvPr id="11" name="Straight Connector 10"/>
            <p:cNvCxnSpPr>
              <a:stCxn id="9" idx="1"/>
            </p:cNvCxnSpPr>
            <p:nvPr/>
          </p:nvCxnSpPr>
          <p:spPr>
            <a:xfrm rot="10800000" flipV="1">
              <a:off x="1714481" y="2715542"/>
              <a:ext cx="4426829" cy="121352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0800000">
              <a:off x="1714481" y="3929066"/>
              <a:ext cx="4355061" cy="101250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/>
          <p:cNvCxnSpPr>
            <a:stCxn id="17" idx="3"/>
            <a:endCxn id="18" idx="3"/>
          </p:cNvCxnSpPr>
          <p:nvPr/>
        </p:nvCxnSpPr>
        <p:spPr>
          <a:xfrm>
            <a:off x="5061080" y="3033126"/>
            <a:ext cx="1" cy="1664187"/>
          </a:xfrm>
          <a:prstGeom prst="line">
            <a:avLst/>
          </a:prstGeom>
          <a:ln w="2222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4932040" y="2543923"/>
            <a:ext cx="1998639" cy="2642593"/>
            <a:chOff x="4921714" y="2543923"/>
            <a:chExt cx="1998639" cy="2642593"/>
          </a:xfrm>
        </p:grpSpPr>
        <p:sp>
          <p:nvSpPr>
            <p:cNvPr id="16" name="TextBox 15"/>
            <p:cNvSpPr txBox="1"/>
            <p:nvPr/>
          </p:nvSpPr>
          <p:spPr>
            <a:xfrm>
              <a:off x="5569786" y="3645024"/>
              <a:ext cx="1058303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 smtClean="0">
                  <a:latin typeface="Comic Sans MS" pitchFamily="66" charset="0"/>
                </a:rPr>
                <a:t>Coupling</a:t>
              </a:r>
              <a:endParaRPr lang="he-IL" dirty="0">
                <a:latin typeface="Comic Sans MS" pitchFamily="66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 rot="1671435">
              <a:off x="4921714" y="2543923"/>
              <a:ext cx="136977" cy="914400"/>
            </a:xfrm>
            <a:prstGeom prst="roundRect">
              <a:avLst/>
            </a:prstGeom>
            <a:solidFill>
              <a:schemeClr val="accent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ed Rectangle 17"/>
            <p:cNvSpPr/>
            <p:nvPr/>
          </p:nvSpPr>
          <p:spPr>
            <a:xfrm rot="19928565" flipV="1">
              <a:off x="4921715" y="4272116"/>
              <a:ext cx="136977" cy="914400"/>
            </a:xfrm>
            <a:prstGeom prst="roundRect">
              <a:avLst/>
            </a:prstGeom>
            <a:solidFill>
              <a:schemeClr val="accent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5257203" y="2996952"/>
              <a:ext cx="1663150" cy="1664726"/>
              <a:chOff x="5346795" y="3023337"/>
              <a:chExt cx="1663150" cy="1664726"/>
            </a:xfrm>
          </p:grpSpPr>
          <p:sp>
            <p:nvSpPr>
              <p:cNvPr id="21" name="Arc 20"/>
              <p:cNvSpPr/>
              <p:nvPr/>
            </p:nvSpPr>
            <p:spPr>
              <a:xfrm rot="15767027">
                <a:off x="5412698" y="2957434"/>
                <a:ext cx="1531343" cy="1663149"/>
              </a:xfrm>
              <a:prstGeom prst="arc">
                <a:avLst>
                  <a:gd name="adj1" fmla="val 16334492"/>
                  <a:gd name="adj2" fmla="val 358661"/>
                </a:avLst>
              </a:prstGeom>
              <a:noFill/>
              <a:ln w="66675">
                <a:headEnd type="none" w="lg" len="med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Arc 21"/>
              <p:cNvSpPr/>
              <p:nvPr/>
            </p:nvSpPr>
            <p:spPr>
              <a:xfrm rot="5832973" flipV="1">
                <a:off x="5412699" y="3090817"/>
                <a:ext cx="1531343" cy="1663149"/>
              </a:xfrm>
              <a:prstGeom prst="arc">
                <a:avLst>
                  <a:gd name="adj1" fmla="val 16334492"/>
                  <a:gd name="adj2" fmla="val 358661"/>
                </a:avLst>
              </a:prstGeom>
              <a:noFill/>
              <a:ln w="66675">
                <a:headEnd type="none" w="lg" len="med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779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39784"/>
          </a:xfrm>
        </p:spPr>
        <p:txBody>
          <a:bodyPr>
            <a:normAutofit/>
          </a:bodyPr>
          <a:lstStyle/>
          <a:p>
            <a:pPr rtl="0"/>
            <a: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  <a:t>Diffractive coupling</a:t>
            </a:r>
            <a:endParaRPr lang="he-IL" sz="36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460934" y="1663988"/>
            <a:ext cx="71438" cy="2143140"/>
          </a:xfrm>
          <a:prstGeom prst="roundRect">
            <a:avLst/>
          </a:prstGeom>
          <a:solidFill>
            <a:schemeClr val="accent6"/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6" name="Rounded Rectangle 5"/>
          <p:cNvSpPr/>
          <p:nvPr/>
        </p:nvSpPr>
        <p:spPr>
          <a:xfrm>
            <a:off x="8566899" y="1663988"/>
            <a:ext cx="71438" cy="2143140"/>
          </a:xfrm>
          <a:prstGeom prst="roundRect">
            <a:avLst/>
          </a:prstGeom>
          <a:solidFill>
            <a:schemeClr val="accent6"/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7" name="Rounded Rectangle 6"/>
          <p:cNvSpPr/>
          <p:nvPr/>
        </p:nvSpPr>
        <p:spPr>
          <a:xfrm>
            <a:off x="6104140" y="1949740"/>
            <a:ext cx="2357454" cy="1428760"/>
          </a:xfrm>
          <a:prstGeom prst="roundRect">
            <a:avLst>
              <a:gd name="adj" fmla="val 1067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2" name="Rounded Rectangle 11"/>
          <p:cNvSpPr/>
          <p:nvPr/>
        </p:nvSpPr>
        <p:spPr>
          <a:xfrm>
            <a:off x="3818124" y="1437137"/>
            <a:ext cx="71438" cy="99060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3" name="Rounded Rectangle 12"/>
          <p:cNvSpPr/>
          <p:nvPr/>
        </p:nvSpPr>
        <p:spPr>
          <a:xfrm>
            <a:off x="3818124" y="2703390"/>
            <a:ext cx="71438" cy="176212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4" name="Rounded Rectangle 13"/>
          <p:cNvSpPr/>
          <p:nvPr/>
        </p:nvSpPr>
        <p:spPr>
          <a:xfrm>
            <a:off x="3818124" y="3177652"/>
            <a:ext cx="71438" cy="857256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3" name="Group 29"/>
          <p:cNvGrpSpPr/>
          <p:nvPr/>
        </p:nvGrpSpPr>
        <p:grpSpPr>
          <a:xfrm>
            <a:off x="3843003" y="2306930"/>
            <a:ext cx="832377" cy="1000132"/>
            <a:chOff x="2071670" y="3929066"/>
            <a:chExt cx="832377" cy="1000132"/>
          </a:xfrm>
        </p:grpSpPr>
        <p:sp>
          <p:nvSpPr>
            <p:cNvPr id="21" name="Freeform 20"/>
            <p:cNvSpPr/>
            <p:nvPr/>
          </p:nvSpPr>
          <p:spPr>
            <a:xfrm>
              <a:off x="2071670" y="3929066"/>
              <a:ext cx="832377" cy="588172"/>
            </a:xfrm>
            <a:custGeom>
              <a:avLst/>
              <a:gdLst>
                <a:gd name="connsiteX0" fmla="*/ 174625 w 931863"/>
                <a:gd name="connsiteY0" fmla="*/ 0 h 604837"/>
                <a:gd name="connsiteX1" fmla="*/ 222250 w 931863"/>
                <a:gd name="connsiteY1" fmla="*/ 209550 h 604837"/>
                <a:gd name="connsiteX2" fmla="*/ 917575 w 931863"/>
                <a:gd name="connsiteY2" fmla="*/ 257175 h 604837"/>
                <a:gd name="connsiteX3" fmla="*/ 136525 w 931863"/>
                <a:gd name="connsiteY3" fmla="*/ 552450 h 604837"/>
                <a:gd name="connsiteX4" fmla="*/ 98425 w 931863"/>
                <a:gd name="connsiteY4" fmla="*/ 571500 h 604837"/>
                <a:gd name="connsiteX0" fmla="*/ 174625 w 942446"/>
                <a:gd name="connsiteY0" fmla="*/ 0 h 604837"/>
                <a:gd name="connsiteX1" fmla="*/ 285752 w 942446"/>
                <a:gd name="connsiteY1" fmla="*/ 142876 h 604837"/>
                <a:gd name="connsiteX2" fmla="*/ 917575 w 942446"/>
                <a:gd name="connsiteY2" fmla="*/ 257175 h 604837"/>
                <a:gd name="connsiteX3" fmla="*/ 136525 w 942446"/>
                <a:gd name="connsiteY3" fmla="*/ 552450 h 604837"/>
                <a:gd name="connsiteX4" fmla="*/ 98425 w 942446"/>
                <a:gd name="connsiteY4" fmla="*/ 571500 h 604837"/>
                <a:gd name="connsiteX0" fmla="*/ 174625 w 942446"/>
                <a:gd name="connsiteY0" fmla="*/ 23813 h 628650"/>
                <a:gd name="connsiteX1" fmla="*/ 142875 w 942446"/>
                <a:gd name="connsiteY1" fmla="*/ 23813 h 628650"/>
                <a:gd name="connsiteX2" fmla="*/ 285752 w 942446"/>
                <a:gd name="connsiteY2" fmla="*/ 166689 h 628650"/>
                <a:gd name="connsiteX3" fmla="*/ 917575 w 942446"/>
                <a:gd name="connsiteY3" fmla="*/ 280988 h 628650"/>
                <a:gd name="connsiteX4" fmla="*/ 136525 w 942446"/>
                <a:gd name="connsiteY4" fmla="*/ 576263 h 628650"/>
                <a:gd name="connsiteX5" fmla="*/ 98425 w 942446"/>
                <a:gd name="connsiteY5" fmla="*/ 595313 h 628650"/>
                <a:gd name="connsiteX0" fmla="*/ 155310 w 923131"/>
                <a:gd name="connsiteY0" fmla="*/ 23813 h 624682"/>
                <a:gd name="connsiteX1" fmla="*/ 123560 w 923131"/>
                <a:gd name="connsiteY1" fmla="*/ 23813 h 624682"/>
                <a:gd name="connsiteX2" fmla="*/ 266437 w 923131"/>
                <a:gd name="connsiteY2" fmla="*/ 166689 h 624682"/>
                <a:gd name="connsiteX3" fmla="*/ 898260 w 923131"/>
                <a:gd name="connsiteY3" fmla="*/ 280988 h 624682"/>
                <a:gd name="connsiteX4" fmla="*/ 117210 w 923131"/>
                <a:gd name="connsiteY4" fmla="*/ 576263 h 624682"/>
                <a:gd name="connsiteX5" fmla="*/ 194999 w 923131"/>
                <a:gd name="connsiteY5" fmla="*/ 571504 h 624682"/>
                <a:gd name="connsiteX0" fmla="*/ 77521 w 832377"/>
                <a:gd name="connsiteY0" fmla="*/ 23813 h 588172"/>
                <a:gd name="connsiteX1" fmla="*/ 45771 w 832377"/>
                <a:gd name="connsiteY1" fmla="*/ 23813 h 588172"/>
                <a:gd name="connsiteX2" fmla="*/ 188648 w 832377"/>
                <a:gd name="connsiteY2" fmla="*/ 166689 h 588172"/>
                <a:gd name="connsiteX3" fmla="*/ 820471 w 832377"/>
                <a:gd name="connsiteY3" fmla="*/ 280988 h 588172"/>
                <a:gd name="connsiteX4" fmla="*/ 117210 w 832377"/>
                <a:gd name="connsiteY4" fmla="*/ 428628 h 588172"/>
                <a:gd name="connsiteX5" fmla="*/ 117210 w 832377"/>
                <a:gd name="connsiteY5" fmla="*/ 571504 h 58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2377" h="588172">
                  <a:moveTo>
                    <a:pt x="77521" y="23813"/>
                  </a:moveTo>
                  <a:cubicBezTo>
                    <a:pt x="76200" y="23813"/>
                    <a:pt x="27250" y="0"/>
                    <a:pt x="45771" y="23813"/>
                  </a:cubicBezTo>
                  <a:cubicBezTo>
                    <a:pt x="64292" y="47626"/>
                    <a:pt x="59531" y="123827"/>
                    <a:pt x="188648" y="166689"/>
                  </a:cubicBezTo>
                  <a:cubicBezTo>
                    <a:pt x="317765" y="209551"/>
                    <a:pt x="832377" y="237332"/>
                    <a:pt x="820471" y="280988"/>
                  </a:cubicBezTo>
                  <a:cubicBezTo>
                    <a:pt x="808565" y="324644"/>
                    <a:pt x="234420" y="380209"/>
                    <a:pt x="117210" y="428628"/>
                  </a:cubicBezTo>
                  <a:cubicBezTo>
                    <a:pt x="0" y="477047"/>
                    <a:pt x="67997" y="588172"/>
                    <a:pt x="117210" y="571504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22" name="Freeform 21"/>
            <p:cNvSpPr/>
            <p:nvPr/>
          </p:nvSpPr>
          <p:spPr>
            <a:xfrm flipV="1">
              <a:off x="2071670" y="4341026"/>
              <a:ext cx="832377" cy="588172"/>
            </a:xfrm>
            <a:custGeom>
              <a:avLst/>
              <a:gdLst>
                <a:gd name="connsiteX0" fmla="*/ 174625 w 931863"/>
                <a:gd name="connsiteY0" fmla="*/ 0 h 604837"/>
                <a:gd name="connsiteX1" fmla="*/ 222250 w 931863"/>
                <a:gd name="connsiteY1" fmla="*/ 209550 h 604837"/>
                <a:gd name="connsiteX2" fmla="*/ 917575 w 931863"/>
                <a:gd name="connsiteY2" fmla="*/ 257175 h 604837"/>
                <a:gd name="connsiteX3" fmla="*/ 136525 w 931863"/>
                <a:gd name="connsiteY3" fmla="*/ 552450 h 604837"/>
                <a:gd name="connsiteX4" fmla="*/ 98425 w 931863"/>
                <a:gd name="connsiteY4" fmla="*/ 571500 h 604837"/>
                <a:gd name="connsiteX0" fmla="*/ 174625 w 942446"/>
                <a:gd name="connsiteY0" fmla="*/ 0 h 604837"/>
                <a:gd name="connsiteX1" fmla="*/ 285752 w 942446"/>
                <a:gd name="connsiteY1" fmla="*/ 142876 h 604837"/>
                <a:gd name="connsiteX2" fmla="*/ 917575 w 942446"/>
                <a:gd name="connsiteY2" fmla="*/ 257175 h 604837"/>
                <a:gd name="connsiteX3" fmla="*/ 136525 w 942446"/>
                <a:gd name="connsiteY3" fmla="*/ 552450 h 604837"/>
                <a:gd name="connsiteX4" fmla="*/ 98425 w 942446"/>
                <a:gd name="connsiteY4" fmla="*/ 571500 h 604837"/>
                <a:gd name="connsiteX0" fmla="*/ 174625 w 942446"/>
                <a:gd name="connsiteY0" fmla="*/ 23813 h 628650"/>
                <a:gd name="connsiteX1" fmla="*/ 142875 w 942446"/>
                <a:gd name="connsiteY1" fmla="*/ 23813 h 628650"/>
                <a:gd name="connsiteX2" fmla="*/ 285752 w 942446"/>
                <a:gd name="connsiteY2" fmla="*/ 166689 h 628650"/>
                <a:gd name="connsiteX3" fmla="*/ 917575 w 942446"/>
                <a:gd name="connsiteY3" fmla="*/ 280988 h 628650"/>
                <a:gd name="connsiteX4" fmla="*/ 136525 w 942446"/>
                <a:gd name="connsiteY4" fmla="*/ 576263 h 628650"/>
                <a:gd name="connsiteX5" fmla="*/ 98425 w 942446"/>
                <a:gd name="connsiteY5" fmla="*/ 595313 h 628650"/>
                <a:gd name="connsiteX0" fmla="*/ 155310 w 923131"/>
                <a:gd name="connsiteY0" fmla="*/ 23813 h 624682"/>
                <a:gd name="connsiteX1" fmla="*/ 123560 w 923131"/>
                <a:gd name="connsiteY1" fmla="*/ 23813 h 624682"/>
                <a:gd name="connsiteX2" fmla="*/ 266437 w 923131"/>
                <a:gd name="connsiteY2" fmla="*/ 166689 h 624682"/>
                <a:gd name="connsiteX3" fmla="*/ 898260 w 923131"/>
                <a:gd name="connsiteY3" fmla="*/ 280988 h 624682"/>
                <a:gd name="connsiteX4" fmla="*/ 117210 w 923131"/>
                <a:gd name="connsiteY4" fmla="*/ 576263 h 624682"/>
                <a:gd name="connsiteX5" fmla="*/ 194999 w 923131"/>
                <a:gd name="connsiteY5" fmla="*/ 571504 h 624682"/>
                <a:gd name="connsiteX0" fmla="*/ 77521 w 832377"/>
                <a:gd name="connsiteY0" fmla="*/ 23813 h 588172"/>
                <a:gd name="connsiteX1" fmla="*/ 45771 w 832377"/>
                <a:gd name="connsiteY1" fmla="*/ 23813 h 588172"/>
                <a:gd name="connsiteX2" fmla="*/ 188648 w 832377"/>
                <a:gd name="connsiteY2" fmla="*/ 166689 h 588172"/>
                <a:gd name="connsiteX3" fmla="*/ 820471 w 832377"/>
                <a:gd name="connsiteY3" fmla="*/ 280988 h 588172"/>
                <a:gd name="connsiteX4" fmla="*/ 117210 w 832377"/>
                <a:gd name="connsiteY4" fmla="*/ 428628 h 588172"/>
                <a:gd name="connsiteX5" fmla="*/ 117210 w 832377"/>
                <a:gd name="connsiteY5" fmla="*/ 571504 h 58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2377" h="588172">
                  <a:moveTo>
                    <a:pt x="77521" y="23813"/>
                  </a:moveTo>
                  <a:cubicBezTo>
                    <a:pt x="76200" y="23813"/>
                    <a:pt x="27250" y="0"/>
                    <a:pt x="45771" y="23813"/>
                  </a:cubicBezTo>
                  <a:cubicBezTo>
                    <a:pt x="64292" y="47626"/>
                    <a:pt x="59531" y="123827"/>
                    <a:pt x="188648" y="166689"/>
                  </a:cubicBezTo>
                  <a:cubicBezTo>
                    <a:pt x="317765" y="209551"/>
                    <a:pt x="832377" y="237332"/>
                    <a:pt x="820471" y="280988"/>
                  </a:cubicBezTo>
                  <a:cubicBezTo>
                    <a:pt x="808565" y="324644"/>
                    <a:pt x="234420" y="380209"/>
                    <a:pt x="117210" y="428628"/>
                  </a:cubicBezTo>
                  <a:cubicBezTo>
                    <a:pt x="0" y="477047"/>
                    <a:pt x="67997" y="588172"/>
                    <a:pt x="117210" y="571504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  <p:grpSp>
        <p:nvGrpSpPr>
          <p:cNvPr id="4" name="Group 28"/>
          <p:cNvGrpSpPr/>
          <p:nvPr/>
        </p:nvGrpSpPr>
        <p:grpSpPr>
          <a:xfrm>
            <a:off x="3831228" y="1949740"/>
            <a:ext cx="573871" cy="1671649"/>
            <a:chOff x="2084774" y="3571876"/>
            <a:chExt cx="573871" cy="1671649"/>
          </a:xfrm>
        </p:grpSpPr>
        <p:sp>
          <p:nvSpPr>
            <p:cNvPr id="27" name="Freeform 26"/>
            <p:cNvSpPr/>
            <p:nvPr/>
          </p:nvSpPr>
          <p:spPr>
            <a:xfrm>
              <a:off x="2084774" y="4029079"/>
              <a:ext cx="558400" cy="1214446"/>
            </a:xfrm>
            <a:custGeom>
              <a:avLst/>
              <a:gdLst>
                <a:gd name="connsiteX0" fmla="*/ 174625 w 931863"/>
                <a:gd name="connsiteY0" fmla="*/ 0 h 604837"/>
                <a:gd name="connsiteX1" fmla="*/ 222250 w 931863"/>
                <a:gd name="connsiteY1" fmla="*/ 209550 h 604837"/>
                <a:gd name="connsiteX2" fmla="*/ 917575 w 931863"/>
                <a:gd name="connsiteY2" fmla="*/ 257175 h 604837"/>
                <a:gd name="connsiteX3" fmla="*/ 136525 w 931863"/>
                <a:gd name="connsiteY3" fmla="*/ 552450 h 604837"/>
                <a:gd name="connsiteX4" fmla="*/ 98425 w 931863"/>
                <a:gd name="connsiteY4" fmla="*/ 571500 h 604837"/>
                <a:gd name="connsiteX0" fmla="*/ 174625 w 942446"/>
                <a:gd name="connsiteY0" fmla="*/ 0 h 604837"/>
                <a:gd name="connsiteX1" fmla="*/ 285752 w 942446"/>
                <a:gd name="connsiteY1" fmla="*/ 142876 h 604837"/>
                <a:gd name="connsiteX2" fmla="*/ 917575 w 942446"/>
                <a:gd name="connsiteY2" fmla="*/ 257175 h 604837"/>
                <a:gd name="connsiteX3" fmla="*/ 136525 w 942446"/>
                <a:gd name="connsiteY3" fmla="*/ 552450 h 604837"/>
                <a:gd name="connsiteX4" fmla="*/ 98425 w 942446"/>
                <a:gd name="connsiteY4" fmla="*/ 571500 h 604837"/>
                <a:gd name="connsiteX0" fmla="*/ 174625 w 942446"/>
                <a:gd name="connsiteY0" fmla="*/ 23813 h 628650"/>
                <a:gd name="connsiteX1" fmla="*/ 142875 w 942446"/>
                <a:gd name="connsiteY1" fmla="*/ 23813 h 628650"/>
                <a:gd name="connsiteX2" fmla="*/ 285752 w 942446"/>
                <a:gd name="connsiteY2" fmla="*/ 166689 h 628650"/>
                <a:gd name="connsiteX3" fmla="*/ 917575 w 942446"/>
                <a:gd name="connsiteY3" fmla="*/ 280988 h 628650"/>
                <a:gd name="connsiteX4" fmla="*/ 136525 w 942446"/>
                <a:gd name="connsiteY4" fmla="*/ 576263 h 628650"/>
                <a:gd name="connsiteX5" fmla="*/ 98425 w 942446"/>
                <a:gd name="connsiteY5" fmla="*/ 595313 h 628650"/>
                <a:gd name="connsiteX0" fmla="*/ 155310 w 923131"/>
                <a:gd name="connsiteY0" fmla="*/ 23813 h 624682"/>
                <a:gd name="connsiteX1" fmla="*/ 123560 w 923131"/>
                <a:gd name="connsiteY1" fmla="*/ 23813 h 624682"/>
                <a:gd name="connsiteX2" fmla="*/ 266437 w 923131"/>
                <a:gd name="connsiteY2" fmla="*/ 166689 h 624682"/>
                <a:gd name="connsiteX3" fmla="*/ 898260 w 923131"/>
                <a:gd name="connsiteY3" fmla="*/ 280988 h 624682"/>
                <a:gd name="connsiteX4" fmla="*/ 117210 w 923131"/>
                <a:gd name="connsiteY4" fmla="*/ 576263 h 624682"/>
                <a:gd name="connsiteX5" fmla="*/ 194999 w 923131"/>
                <a:gd name="connsiteY5" fmla="*/ 571504 h 624682"/>
                <a:gd name="connsiteX0" fmla="*/ 77521 w 832377"/>
                <a:gd name="connsiteY0" fmla="*/ 23813 h 588172"/>
                <a:gd name="connsiteX1" fmla="*/ 45771 w 832377"/>
                <a:gd name="connsiteY1" fmla="*/ 23813 h 588172"/>
                <a:gd name="connsiteX2" fmla="*/ 188648 w 832377"/>
                <a:gd name="connsiteY2" fmla="*/ 166689 h 588172"/>
                <a:gd name="connsiteX3" fmla="*/ 820471 w 832377"/>
                <a:gd name="connsiteY3" fmla="*/ 280988 h 588172"/>
                <a:gd name="connsiteX4" fmla="*/ 117210 w 832377"/>
                <a:gd name="connsiteY4" fmla="*/ 428628 h 588172"/>
                <a:gd name="connsiteX5" fmla="*/ 117210 w 832377"/>
                <a:gd name="connsiteY5" fmla="*/ 571504 h 588172"/>
                <a:gd name="connsiteX0" fmla="*/ 89296 w 844152"/>
                <a:gd name="connsiteY0" fmla="*/ 23813 h 546023"/>
                <a:gd name="connsiteX1" fmla="*/ 57546 w 844152"/>
                <a:gd name="connsiteY1" fmla="*/ 23813 h 546023"/>
                <a:gd name="connsiteX2" fmla="*/ 200423 w 844152"/>
                <a:gd name="connsiteY2" fmla="*/ 166689 h 546023"/>
                <a:gd name="connsiteX3" fmla="*/ 832246 w 844152"/>
                <a:gd name="connsiteY3" fmla="*/ 280988 h 546023"/>
                <a:gd name="connsiteX4" fmla="*/ 128985 w 844152"/>
                <a:gd name="connsiteY4" fmla="*/ 428628 h 546023"/>
                <a:gd name="connsiteX5" fmla="*/ 58334 w 844152"/>
                <a:gd name="connsiteY5" fmla="*/ 529355 h 54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4152" h="546023">
                  <a:moveTo>
                    <a:pt x="89296" y="23813"/>
                  </a:moveTo>
                  <a:cubicBezTo>
                    <a:pt x="87975" y="23813"/>
                    <a:pt x="39025" y="0"/>
                    <a:pt x="57546" y="23813"/>
                  </a:cubicBezTo>
                  <a:cubicBezTo>
                    <a:pt x="76067" y="47626"/>
                    <a:pt x="71306" y="123827"/>
                    <a:pt x="200423" y="166689"/>
                  </a:cubicBezTo>
                  <a:cubicBezTo>
                    <a:pt x="329540" y="209551"/>
                    <a:pt x="844152" y="237332"/>
                    <a:pt x="832246" y="280988"/>
                  </a:cubicBezTo>
                  <a:cubicBezTo>
                    <a:pt x="820340" y="324644"/>
                    <a:pt x="257970" y="387234"/>
                    <a:pt x="128985" y="428628"/>
                  </a:cubicBezTo>
                  <a:cubicBezTo>
                    <a:pt x="0" y="470022"/>
                    <a:pt x="9121" y="546023"/>
                    <a:pt x="58334" y="529355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 dirty="0">
                <a:solidFill>
                  <a:srgbClr val="FF0000"/>
                </a:solidFill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2100245" y="3571876"/>
              <a:ext cx="558400" cy="1214446"/>
            </a:xfrm>
            <a:custGeom>
              <a:avLst/>
              <a:gdLst>
                <a:gd name="connsiteX0" fmla="*/ 174625 w 931863"/>
                <a:gd name="connsiteY0" fmla="*/ 0 h 604837"/>
                <a:gd name="connsiteX1" fmla="*/ 222250 w 931863"/>
                <a:gd name="connsiteY1" fmla="*/ 209550 h 604837"/>
                <a:gd name="connsiteX2" fmla="*/ 917575 w 931863"/>
                <a:gd name="connsiteY2" fmla="*/ 257175 h 604837"/>
                <a:gd name="connsiteX3" fmla="*/ 136525 w 931863"/>
                <a:gd name="connsiteY3" fmla="*/ 552450 h 604837"/>
                <a:gd name="connsiteX4" fmla="*/ 98425 w 931863"/>
                <a:gd name="connsiteY4" fmla="*/ 571500 h 604837"/>
                <a:gd name="connsiteX0" fmla="*/ 174625 w 942446"/>
                <a:gd name="connsiteY0" fmla="*/ 0 h 604837"/>
                <a:gd name="connsiteX1" fmla="*/ 285752 w 942446"/>
                <a:gd name="connsiteY1" fmla="*/ 142876 h 604837"/>
                <a:gd name="connsiteX2" fmla="*/ 917575 w 942446"/>
                <a:gd name="connsiteY2" fmla="*/ 257175 h 604837"/>
                <a:gd name="connsiteX3" fmla="*/ 136525 w 942446"/>
                <a:gd name="connsiteY3" fmla="*/ 552450 h 604837"/>
                <a:gd name="connsiteX4" fmla="*/ 98425 w 942446"/>
                <a:gd name="connsiteY4" fmla="*/ 571500 h 604837"/>
                <a:gd name="connsiteX0" fmla="*/ 174625 w 942446"/>
                <a:gd name="connsiteY0" fmla="*/ 23813 h 628650"/>
                <a:gd name="connsiteX1" fmla="*/ 142875 w 942446"/>
                <a:gd name="connsiteY1" fmla="*/ 23813 h 628650"/>
                <a:gd name="connsiteX2" fmla="*/ 285752 w 942446"/>
                <a:gd name="connsiteY2" fmla="*/ 166689 h 628650"/>
                <a:gd name="connsiteX3" fmla="*/ 917575 w 942446"/>
                <a:gd name="connsiteY3" fmla="*/ 280988 h 628650"/>
                <a:gd name="connsiteX4" fmla="*/ 136525 w 942446"/>
                <a:gd name="connsiteY4" fmla="*/ 576263 h 628650"/>
                <a:gd name="connsiteX5" fmla="*/ 98425 w 942446"/>
                <a:gd name="connsiteY5" fmla="*/ 595313 h 628650"/>
                <a:gd name="connsiteX0" fmla="*/ 155310 w 923131"/>
                <a:gd name="connsiteY0" fmla="*/ 23813 h 624682"/>
                <a:gd name="connsiteX1" fmla="*/ 123560 w 923131"/>
                <a:gd name="connsiteY1" fmla="*/ 23813 h 624682"/>
                <a:gd name="connsiteX2" fmla="*/ 266437 w 923131"/>
                <a:gd name="connsiteY2" fmla="*/ 166689 h 624682"/>
                <a:gd name="connsiteX3" fmla="*/ 898260 w 923131"/>
                <a:gd name="connsiteY3" fmla="*/ 280988 h 624682"/>
                <a:gd name="connsiteX4" fmla="*/ 117210 w 923131"/>
                <a:gd name="connsiteY4" fmla="*/ 576263 h 624682"/>
                <a:gd name="connsiteX5" fmla="*/ 194999 w 923131"/>
                <a:gd name="connsiteY5" fmla="*/ 571504 h 624682"/>
                <a:gd name="connsiteX0" fmla="*/ 77521 w 832377"/>
                <a:gd name="connsiteY0" fmla="*/ 23813 h 588172"/>
                <a:gd name="connsiteX1" fmla="*/ 45771 w 832377"/>
                <a:gd name="connsiteY1" fmla="*/ 23813 h 588172"/>
                <a:gd name="connsiteX2" fmla="*/ 188648 w 832377"/>
                <a:gd name="connsiteY2" fmla="*/ 166689 h 588172"/>
                <a:gd name="connsiteX3" fmla="*/ 820471 w 832377"/>
                <a:gd name="connsiteY3" fmla="*/ 280988 h 588172"/>
                <a:gd name="connsiteX4" fmla="*/ 117210 w 832377"/>
                <a:gd name="connsiteY4" fmla="*/ 428628 h 588172"/>
                <a:gd name="connsiteX5" fmla="*/ 117210 w 832377"/>
                <a:gd name="connsiteY5" fmla="*/ 571504 h 588172"/>
                <a:gd name="connsiteX0" fmla="*/ 89296 w 844152"/>
                <a:gd name="connsiteY0" fmla="*/ 23813 h 546023"/>
                <a:gd name="connsiteX1" fmla="*/ 57546 w 844152"/>
                <a:gd name="connsiteY1" fmla="*/ 23813 h 546023"/>
                <a:gd name="connsiteX2" fmla="*/ 200423 w 844152"/>
                <a:gd name="connsiteY2" fmla="*/ 166689 h 546023"/>
                <a:gd name="connsiteX3" fmla="*/ 832246 w 844152"/>
                <a:gd name="connsiteY3" fmla="*/ 280988 h 546023"/>
                <a:gd name="connsiteX4" fmla="*/ 128985 w 844152"/>
                <a:gd name="connsiteY4" fmla="*/ 428628 h 546023"/>
                <a:gd name="connsiteX5" fmla="*/ 58334 w 844152"/>
                <a:gd name="connsiteY5" fmla="*/ 529355 h 54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4152" h="546023">
                  <a:moveTo>
                    <a:pt x="89296" y="23813"/>
                  </a:moveTo>
                  <a:cubicBezTo>
                    <a:pt x="87975" y="23813"/>
                    <a:pt x="39025" y="0"/>
                    <a:pt x="57546" y="23813"/>
                  </a:cubicBezTo>
                  <a:cubicBezTo>
                    <a:pt x="76067" y="47626"/>
                    <a:pt x="71306" y="123827"/>
                    <a:pt x="200423" y="166689"/>
                  </a:cubicBezTo>
                  <a:cubicBezTo>
                    <a:pt x="329540" y="209551"/>
                    <a:pt x="844152" y="237332"/>
                    <a:pt x="832246" y="280988"/>
                  </a:cubicBezTo>
                  <a:cubicBezTo>
                    <a:pt x="820340" y="324644"/>
                    <a:pt x="257970" y="387234"/>
                    <a:pt x="128985" y="428628"/>
                  </a:cubicBezTo>
                  <a:cubicBezTo>
                    <a:pt x="0" y="470022"/>
                    <a:pt x="9121" y="546023"/>
                    <a:pt x="58334" y="529355"/>
                  </a:cubicBezTo>
                </a:path>
              </a:pathLst>
            </a:cu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967776" y="1051921"/>
            <a:ext cx="14287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 smtClean="0">
                <a:latin typeface="Comic Sans MS" pitchFamily="66" charset="0"/>
              </a:rPr>
              <a:t>mirror</a:t>
            </a:r>
            <a:endParaRPr lang="he-IL" sz="2400" dirty="0">
              <a:latin typeface="Comic Sans MS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32768" y="2138641"/>
            <a:ext cx="143500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sz="2800" dirty="0" err="1" smtClean="0">
                <a:latin typeface="Comic Sans MS" pitchFamily="66" charset="0"/>
              </a:rPr>
              <a:t>Nd-Yag</a:t>
            </a:r>
            <a:endParaRPr lang="en-US" sz="2800" dirty="0" smtClean="0">
              <a:latin typeface="Comic Sans MS" pitchFamily="66" charset="0"/>
            </a:endParaRPr>
          </a:p>
          <a:p>
            <a:pPr algn="ctr" rtl="0"/>
            <a:r>
              <a:rPr lang="en-US" sz="2800" dirty="0" smtClean="0">
                <a:latin typeface="Comic Sans MS" pitchFamily="66" charset="0"/>
              </a:rPr>
              <a:t>GAIN</a:t>
            </a:r>
            <a:endParaRPr lang="he-IL" sz="2800" dirty="0"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23797" y="1015176"/>
            <a:ext cx="14287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 smtClean="0">
                <a:latin typeface="Comic Sans MS" pitchFamily="66" charset="0"/>
              </a:rPr>
              <a:t>mirror</a:t>
            </a:r>
            <a:endParaRPr lang="he-IL" sz="2400" dirty="0">
              <a:latin typeface="Comic Sans MS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08313" y="3913892"/>
            <a:ext cx="1162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Mask </a:t>
            </a:r>
            <a:endParaRPr lang="he-IL" sz="2800" dirty="0">
              <a:latin typeface="Comic Sans MS" pitchFamily="66" charset="0"/>
            </a:endParaRPr>
          </a:p>
        </p:txBody>
      </p:sp>
      <p:grpSp>
        <p:nvGrpSpPr>
          <p:cNvPr id="8" name="Group 37"/>
          <p:cNvGrpSpPr/>
          <p:nvPr/>
        </p:nvGrpSpPr>
        <p:grpSpPr>
          <a:xfrm>
            <a:off x="469989" y="1519186"/>
            <a:ext cx="3446551" cy="2386367"/>
            <a:chOff x="117337" y="2132856"/>
            <a:chExt cx="3446551" cy="2386367"/>
          </a:xfrm>
        </p:grpSpPr>
        <p:grpSp>
          <p:nvGrpSpPr>
            <p:cNvPr id="9" name="Group 35"/>
            <p:cNvGrpSpPr/>
            <p:nvPr/>
          </p:nvGrpSpPr>
          <p:grpSpPr>
            <a:xfrm>
              <a:off x="117337" y="2564904"/>
              <a:ext cx="3446551" cy="1954319"/>
              <a:chOff x="106016" y="3588026"/>
              <a:chExt cx="3446551" cy="1954319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1359691" y="3659043"/>
                <a:ext cx="2192876" cy="1883302"/>
                <a:chOff x="1359691" y="3659043"/>
                <a:chExt cx="2192876" cy="1883302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1590262" y="4439478"/>
                  <a:ext cx="689113" cy="185531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flipV="1">
                  <a:off x="1583638" y="4194318"/>
                  <a:ext cx="689113" cy="185531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Oval 30"/>
                <p:cNvSpPr/>
                <p:nvPr/>
              </p:nvSpPr>
              <p:spPr>
                <a:xfrm>
                  <a:off x="1715656" y="3659043"/>
                  <a:ext cx="1285884" cy="1357322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  <a:scene3d>
                  <a:camera prst="orthographicFront">
                    <a:rot lat="0" lon="6600000" rev="0"/>
                  </a:camera>
                  <a:lightRig rig="threePt" dir="t"/>
                </a:scene3d>
                <a:sp3d prstMaterial="flat">
                  <a:bevelT w="82550" prst="angle"/>
                  <a:bevelB w="914400" h="133350"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1359691" y="5019125"/>
                  <a:ext cx="2192876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rtl="0"/>
                  <a:r>
                    <a:rPr lang="en-US" sz="2000" dirty="0" smtClean="0">
                      <a:latin typeface="Comic Sans MS" pitchFamily="66" charset="0"/>
                    </a:rPr>
                    <a:t>Lens</a:t>
                  </a:r>
                  <a:r>
                    <a:rPr lang="en-US" sz="2800" dirty="0" smtClean="0">
                      <a:latin typeface="Comic Sans MS" pitchFamily="66" charset="0"/>
                    </a:rPr>
                    <a:t> </a:t>
                  </a:r>
                </a:p>
              </p:txBody>
            </p:sp>
            <p:cxnSp>
              <p:nvCxnSpPr>
                <p:cNvPr id="33" name="Straight Connector 32"/>
                <p:cNvCxnSpPr/>
                <p:nvPr/>
              </p:nvCxnSpPr>
              <p:spPr>
                <a:xfrm rot="10800000">
                  <a:off x="2517914" y="4200939"/>
                  <a:ext cx="583096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rot="10800000">
                  <a:off x="2498038" y="4658135"/>
                  <a:ext cx="583096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5" name="Picture 34" descr="both.bmp"/>
              <p:cNvPicPr>
                <a:picLocks noChangeAspect="1"/>
              </p:cNvPicPr>
              <p:nvPr/>
            </p:nvPicPr>
            <p:blipFill>
              <a:blip r:embed="rId3" cstate="print"/>
              <a:srcRect l="10454" t="17660" r="18829"/>
              <a:stretch>
                <a:fillRect/>
              </a:stretch>
            </p:blipFill>
            <p:spPr>
              <a:xfrm>
                <a:off x="106016" y="3588026"/>
                <a:ext cx="1524000" cy="1631319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251520" y="2132856"/>
              <a:ext cx="1296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Far Field</a:t>
              </a:r>
              <a:endParaRPr lang="en-US" sz="2400" b="1" dirty="0"/>
            </a:p>
          </p:txBody>
        </p:sp>
      </p:grpSp>
      <p:graphicFrame>
        <p:nvGraphicFramePr>
          <p:cNvPr id="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0848900"/>
              </p:ext>
            </p:extLst>
          </p:nvPr>
        </p:nvGraphicFramePr>
        <p:xfrm>
          <a:off x="4427538" y="5157192"/>
          <a:ext cx="3722687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584" name="משוואה" r:id="rId4" imgW="1460160" imgH="291960" progId="Equation.3">
                  <p:embed/>
                </p:oleObj>
              </mc:Choice>
              <mc:Fallback>
                <p:oleObj name="משוואה" r:id="rId4" imgW="146016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5157192"/>
                        <a:ext cx="3722687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1354454" y="5297945"/>
            <a:ext cx="2763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Short range coupling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88992" y="6165303"/>
            <a:ext cx="6372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dirty="0" smtClean="0">
                <a:solidFill>
                  <a:srgbClr val="FF0000"/>
                </a:solidFill>
              </a:rPr>
              <a:t>Dissipative </a:t>
            </a:r>
            <a:r>
              <a:rPr lang="en-US" sz="2400" dirty="0" smtClean="0"/>
              <a:t>coupling: minimizes losses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212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680884" y="1196752"/>
            <a:ext cx="15716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 smtClean="0">
                <a:latin typeface="Comic Sans MS" pitchFamily="66" charset="0"/>
              </a:rPr>
              <a:t>Mirror</a:t>
            </a:r>
            <a:endParaRPr lang="he-IL" sz="2400" dirty="0">
              <a:latin typeface="Comic Sans MS" pitchFamily="66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395000" y="1749407"/>
            <a:ext cx="1285884" cy="1357322"/>
          </a:xfrm>
          <a:prstGeom prst="ellipse">
            <a:avLst/>
          </a:prstGeom>
          <a:solidFill>
            <a:schemeClr val="accent2">
              <a:lumMod val="60000"/>
              <a:lumOff val="40000"/>
              <a:alpha val="52000"/>
            </a:schemeClr>
          </a:solidFill>
          <a:ln>
            <a:noFill/>
          </a:ln>
          <a:scene3d>
            <a:camera prst="orthographicFront">
              <a:rot lat="0" lon="6600000" rev="0"/>
            </a:camera>
            <a:lightRig rig="threePt" dir="t"/>
          </a:scene3d>
          <a:sp3d extrusionH="958850">
            <a:bevelT w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6" name="Rectangle 25"/>
          <p:cNvSpPr/>
          <p:nvPr/>
        </p:nvSpPr>
        <p:spPr>
          <a:xfrm>
            <a:off x="6723190" y="2152601"/>
            <a:ext cx="1173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GAIN</a:t>
            </a:r>
            <a:endParaRPr lang="he-IL" sz="2800" dirty="0">
              <a:latin typeface="Comic Sans MS" pitchFamily="66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2578576" y="1749407"/>
            <a:ext cx="1285884" cy="1357322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scene3d>
            <a:camera prst="orthographicFront">
              <a:rot lat="0" lon="6600000" rev="0"/>
            </a:camera>
            <a:lightRig rig="threePt" dir="t"/>
          </a:scene3d>
          <a:sp3d prstMaterial="flat">
            <a:bevelT w="82550" prst="angle"/>
            <a:bevelB w="914400" h="133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5" name="Rectangle 64"/>
          <p:cNvSpPr/>
          <p:nvPr/>
        </p:nvSpPr>
        <p:spPr>
          <a:xfrm>
            <a:off x="2208276" y="1249596"/>
            <a:ext cx="2192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Lens </a:t>
            </a:r>
          </a:p>
        </p:txBody>
      </p:sp>
      <p:sp>
        <p:nvSpPr>
          <p:cNvPr id="62" name="Oval 61"/>
          <p:cNvSpPr/>
          <p:nvPr/>
        </p:nvSpPr>
        <p:spPr>
          <a:xfrm>
            <a:off x="5818936" y="1750547"/>
            <a:ext cx="1285884" cy="1357322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scene3d>
            <a:camera prst="orthographicFront">
              <a:rot lat="0" lon="6600000" rev="0"/>
            </a:camera>
            <a:lightRig rig="threePt" dir="t"/>
          </a:scene3d>
          <a:sp3d prstMaterial="flat">
            <a:bevelT w="82550" prst="angle"/>
            <a:bevelB w="914400" h="133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7" name="Rectangle 66"/>
          <p:cNvSpPr/>
          <p:nvPr/>
        </p:nvSpPr>
        <p:spPr>
          <a:xfrm>
            <a:off x="5416000" y="1177588"/>
            <a:ext cx="2192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Lens </a:t>
            </a:r>
          </a:p>
        </p:txBody>
      </p:sp>
      <p:grpSp>
        <p:nvGrpSpPr>
          <p:cNvPr id="3" name="Group 35"/>
          <p:cNvGrpSpPr>
            <a:grpSpLocks/>
          </p:cNvGrpSpPr>
          <p:nvPr/>
        </p:nvGrpSpPr>
        <p:grpSpPr>
          <a:xfrm>
            <a:off x="720998" y="1595701"/>
            <a:ext cx="2063342" cy="1670088"/>
            <a:chOff x="3000364" y="1785926"/>
            <a:chExt cx="1214446" cy="1143008"/>
          </a:xfrm>
          <a:scene3d>
            <a:camera prst="isometricOffAxis2Right">
              <a:rot lat="0" lon="16800000" rev="0"/>
            </a:camera>
            <a:lightRig rig="threePt" dir="t"/>
          </a:scene3d>
        </p:grpSpPr>
        <p:sp>
          <p:nvSpPr>
            <p:cNvPr id="27" name="Oval 26"/>
            <p:cNvSpPr/>
            <p:nvPr/>
          </p:nvSpPr>
          <p:spPr>
            <a:xfrm>
              <a:off x="3000364" y="1785926"/>
              <a:ext cx="1214446" cy="1143008"/>
            </a:xfrm>
            <a:prstGeom prst="ellipse">
              <a:avLst/>
            </a:prstGeom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8" name="Oval 27"/>
            <p:cNvSpPr/>
            <p:nvPr/>
          </p:nvSpPr>
          <p:spPr>
            <a:xfrm>
              <a:off x="3286116" y="1928802"/>
              <a:ext cx="214314" cy="214314"/>
            </a:xfrm>
            <a:prstGeom prst="ellipse">
              <a:avLst/>
            </a:prstGeom>
            <a:blipFill>
              <a:blip r:embed="rId2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9" name="Oval 28"/>
            <p:cNvSpPr/>
            <p:nvPr/>
          </p:nvSpPr>
          <p:spPr>
            <a:xfrm>
              <a:off x="3619556" y="1916927"/>
              <a:ext cx="214314" cy="214314"/>
            </a:xfrm>
            <a:prstGeom prst="ellipse">
              <a:avLst/>
            </a:prstGeom>
            <a:blipFill>
              <a:blip r:embed="rId2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0" name="Oval 29"/>
            <p:cNvSpPr/>
            <p:nvPr/>
          </p:nvSpPr>
          <p:spPr>
            <a:xfrm>
              <a:off x="3214678" y="2500306"/>
              <a:ext cx="214314" cy="214314"/>
            </a:xfrm>
            <a:prstGeom prst="ellipse">
              <a:avLst/>
            </a:prstGeom>
            <a:blipFill>
              <a:blip r:embed="rId2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1" name="Oval 30"/>
            <p:cNvSpPr/>
            <p:nvPr/>
          </p:nvSpPr>
          <p:spPr>
            <a:xfrm>
              <a:off x="3809932" y="2452806"/>
              <a:ext cx="214314" cy="214314"/>
            </a:xfrm>
            <a:prstGeom prst="ellipse">
              <a:avLst/>
            </a:prstGeom>
            <a:blipFill>
              <a:blip r:embed="rId2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2" name="Oval 31"/>
            <p:cNvSpPr/>
            <p:nvPr/>
          </p:nvSpPr>
          <p:spPr>
            <a:xfrm>
              <a:off x="3500430" y="2206400"/>
              <a:ext cx="214314" cy="214314"/>
            </a:xfrm>
            <a:prstGeom prst="ellipse">
              <a:avLst/>
            </a:prstGeom>
            <a:blipFill>
              <a:blip r:embed="rId2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3" name="Oval 32"/>
            <p:cNvSpPr/>
            <p:nvPr/>
          </p:nvSpPr>
          <p:spPr>
            <a:xfrm>
              <a:off x="3881370" y="2164353"/>
              <a:ext cx="214314" cy="214314"/>
            </a:xfrm>
            <a:prstGeom prst="ellipse">
              <a:avLst/>
            </a:prstGeom>
            <a:blipFill>
              <a:blip r:embed="rId2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4" name="Oval 33"/>
            <p:cNvSpPr/>
            <p:nvPr/>
          </p:nvSpPr>
          <p:spPr>
            <a:xfrm>
              <a:off x="3126509" y="2214554"/>
              <a:ext cx="214314" cy="214314"/>
            </a:xfrm>
            <a:prstGeom prst="ellipse">
              <a:avLst/>
            </a:prstGeom>
            <a:blipFill>
              <a:blip r:embed="rId2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5" name="Oval 34"/>
            <p:cNvSpPr/>
            <p:nvPr/>
          </p:nvSpPr>
          <p:spPr>
            <a:xfrm>
              <a:off x="3512305" y="2583807"/>
              <a:ext cx="214314" cy="214314"/>
            </a:xfrm>
            <a:prstGeom prst="ellipse">
              <a:avLst/>
            </a:prstGeom>
            <a:blipFill>
              <a:blip r:embed="rId2" cstate="print"/>
              <a:tile tx="0" ty="0" sx="100000" sy="100000" flip="none" algn="tl"/>
            </a:blipFill>
            <a:sp3d>
              <a:bevelT h="0"/>
              <a:bevelB w="3175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23" name="Oval 22"/>
          <p:cNvSpPr/>
          <p:nvPr/>
        </p:nvSpPr>
        <p:spPr>
          <a:xfrm>
            <a:off x="7680884" y="1749407"/>
            <a:ext cx="1285884" cy="1357322"/>
          </a:xfrm>
          <a:prstGeom prst="ellipse">
            <a:avLst/>
          </a:prstGeom>
          <a:solidFill>
            <a:schemeClr val="accent6"/>
          </a:solidFill>
          <a:ln>
            <a:noFill/>
          </a:ln>
          <a:scene3d>
            <a:camera prst="orthographicFront">
              <a:rot lat="0" lon="17400000" rev="0"/>
            </a:camera>
            <a:lightRig rig="threePt" dir="t"/>
          </a:scene3d>
          <a:sp3d prstMaterial="clear">
            <a:bevelT w="0"/>
            <a:bevelB w="3175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8" name="TextBox 67"/>
          <p:cNvSpPr txBox="1"/>
          <p:nvPr/>
        </p:nvSpPr>
        <p:spPr>
          <a:xfrm>
            <a:off x="-23972" y="980728"/>
            <a:ext cx="157163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 smtClean="0">
                <a:latin typeface="Comic Sans MS" pitchFamily="66" charset="0"/>
              </a:rPr>
              <a:t>Output coupler</a:t>
            </a:r>
            <a:endParaRPr lang="he-IL" sz="2400" dirty="0">
              <a:latin typeface="Comic Sans MS" pitchFamily="66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733664" y="1750547"/>
            <a:ext cx="1285884" cy="1357322"/>
          </a:xfrm>
          <a:prstGeom prst="ellipse">
            <a:avLst/>
          </a:prstGeom>
          <a:solidFill>
            <a:schemeClr val="accent6"/>
          </a:solidFill>
          <a:ln>
            <a:noFill/>
          </a:ln>
          <a:scene3d>
            <a:camera prst="orthographicFront">
              <a:rot lat="0" lon="17400000" rev="0"/>
            </a:camera>
            <a:lightRig rig="threePt" dir="t"/>
          </a:scene3d>
          <a:sp3d prstMaterial="clear">
            <a:bevelT w="0"/>
            <a:bevelB w="31750" h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0" name="Rectangle 49"/>
          <p:cNvSpPr/>
          <p:nvPr/>
        </p:nvSpPr>
        <p:spPr>
          <a:xfrm>
            <a:off x="-108520" y="4476021"/>
            <a:ext cx="1440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dirty="0" smtClean="0">
                <a:latin typeface="Comic Sans MS" pitchFamily="66" charset="0"/>
              </a:rPr>
              <a:t>Far</a:t>
            </a:r>
          </a:p>
          <a:p>
            <a:pPr algn="ctr" rtl="0"/>
            <a:r>
              <a:rPr lang="en-US" sz="2800" dirty="0" smtClean="0">
                <a:latin typeface="Comic Sans MS" pitchFamily="66" charset="0"/>
              </a:rPr>
              <a:t> Field</a:t>
            </a:r>
            <a:endParaRPr lang="he-IL" sz="2800" dirty="0">
              <a:latin typeface="Comic Sans MS" pitchFamily="66" charset="0"/>
            </a:endParaRPr>
          </a:p>
        </p:txBody>
      </p:sp>
      <p:grpSp>
        <p:nvGrpSpPr>
          <p:cNvPr id="4" name="Group 21"/>
          <p:cNvGrpSpPr/>
          <p:nvPr/>
        </p:nvGrpSpPr>
        <p:grpSpPr>
          <a:xfrm>
            <a:off x="1403648" y="3539917"/>
            <a:ext cx="2304256" cy="2757400"/>
            <a:chOff x="6732240" y="2775961"/>
            <a:chExt cx="2159049" cy="2466403"/>
          </a:xfrm>
        </p:grpSpPr>
        <p:pic>
          <p:nvPicPr>
            <p:cNvPr id="38" name="Picture 37" descr="nf_square.bmp"/>
            <p:cNvPicPr>
              <a:picLocks noChangeAspect="1"/>
            </p:cNvPicPr>
            <p:nvPr/>
          </p:nvPicPr>
          <p:blipFill>
            <a:blip r:embed="rId3" cstate="print"/>
            <a:srcRect l="7781" t="-4166" r="2737" b="-4167"/>
            <a:stretch>
              <a:fillRect/>
            </a:stretch>
          </p:blipFill>
          <p:spPr>
            <a:xfrm>
              <a:off x="6732240" y="2996952"/>
              <a:ext cx="2159049" cy="224541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9" name="TextBox 38"/>
            <p:cNvSpPr txBox="1"/>
            <p:nvPr/>
          </p:nvSpPr>
          <p:spPr>
            <a:xfrm>
              <a:off x="7108649" y="2775961"/>
              <a:ext cx="1446230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0"/>
              <a:r>
                <a:rPr lang="en-US" b="1" dirty="0" smtClean="0">
                  <a:latin typeface="Comic Sans MS" pitchFamily="66" charset="0"/>
                  <a:cs typeface="+mj-cs"/>
                </a:rPr>
                <a:t>No coupling</a:t>
              </a:r>
              <a:endParaRPr lang="he-IL" b="1" dirty="0">
                <a:latin typeface="Comic Sans MS" pitchFamily="66" charset="0"/>
                <a:cs typeface="+mj-cs"/>
              </a:endParaRPr>
            </a:p>
          </p:txBody>
        </p:sp>
      </p:grpSp>
      <p:grpSp>
        <p:nvGrpSpPr>
          <p:cNvPr id="6" name="Group 45"/>
          <p:cNvGrpSpPr/>
          <p:nvPr/>
        </p:nvGrpSpPr>
        <p:grpSpPr>
          <a:xfrm>
            <a:off x="3923928" y="3539917"/>
            <a:ext cx="2283398" cy="2607888"/>
            <a:chOff x="1102645" y="1741752"/>
            <a:chExt cx="2283398" cy="2607888"/>
          </a:xfrm>
        </p:grpSpPr>
        <p:sp>
          <p:nvSpPr>
            <p:cNvPr id="48" name="TextBox 47"/>
            <p:cNvSpPr txBox="1"/>
            <p:nvPr/>
          </p:nvSpPr>
          <p:spPr>
            <a:xfrm>
              <a:off x="1102645" y="1741752"/>
              <a:ext cx="2283398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en-US" b="1" dirty="0" smtClean="0">
                  <a:latin typeface="Comic Sans MS" pitchFamily="66" charset="0"/>
                  <a:cs typeface="+mj-cs"/>
                </a:rPr>
                <a:t>Negative coupling</a:t>
              </a:r>
              <a:endParaRPr lang="he-IL" b="1" dirty="0">
                <a:latin typeface="Comic Sans MS" pitchFamily="66" charset="0"/>
                <a:cs typeface="+mj-cs"/>
              </a:endParaRPr>
            </a:p>
          </p:txBody>
        </p:sp>
        <p:pic>
          <p:nvPicPr>
            <p:cNvPr id="4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2132856"/>
              <a:ext cx="2232248" cy="2216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95536" y="-146952"/>
            <a:ext cx="8229600" cy="764728"/>
          </a:xfrm>
        </p:spPr>
        <p:txBody>
          <a:bodyPr>
            <a:normAutofit/>
          </a:bodyPr>
          <a:lstStyle/>
          <a:p>
            <a:pPr rtl="0"/>
            <a: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  <a:t>Degenerate cavity: square array</a:t>
            </a:r>
            <a:endParaRPr lang="he-IL" sz="36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2008" y="6453336"/>
            <a:ext cx="9180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 smtClean="0"/>
              <a:t>M. Nixon et. al., PRL </a:t>
            </a:r>
            <a:r>
              <a:rPr lang="en-US" sz="2000" dirty="0"/>
              <a:t>106, 223901 (2011</a:t>
            </a:r>
            <a:r>
              <a:rPr lang="en-US" sz="2000" dirty="0" smtClean="0"/>
              <a:t>); PRL 108, 214101 (2012</a:t>
            </a:r>
            <a:r>
              <a:rPr lang="en-US" sz="2000" dirty="0"/>
              <a:t>)</a:t>
            </a:r>
          </a:p>
          <a:p>
            <a:pPr algn="l"/>
            <a:endParaRPr lang="en-US" sz="2000" dirty="0"/>
          </a:p>
        </p:txBody>
      </p:sp>
      <p:pic>
        <p:nvPicPr>
          <p:cNvPr id="41" name="Picture 40" descr="nf_square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548680"/>
            <a:ext cx="1011691" cy="102130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2186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9.62072E-7 L -0.05712 -0.0011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10.8|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|12.6|3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|12.6|38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9|4.9|2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9|4.9|2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10.8|6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10.8|6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45079</TotalTime>
  <Words>1365</Words>
  <Application>Microsoft Office PowerPoint</Application>
  <PresentationFormat>On-screen Show (4:3)</PresentationFormat>
  <Paragraphs>484</Paragraphs>
  <Slides>50</Slides>
  <Notes>21</Notes>
  <HiddenSlides>3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0" baseType="lpstr">
      <vt:lpstr>Arial</vt:lpstr>
      <vt:lpstr>Bradley Hand ITC</vt:lpstr>
      <vt:lpstr>Calibri</vt:lpstr>
      <vt:lpstr>Cambria Math</vt:lpstr>
      <vt:lpstr>Comic Sans MS</vt:lpstr>
      <vt:lpstr>Helvetica</vt:lpstr>
      <vt:lpstr>Times New (W1)</vt:lpstr>
      <vt:lpstr>Times New Roman</vt:lpstr>
      <vt:lpstr>Office Theme</vt:lpstr>
      <vt:lpstr>משוואה</vt:lpstr>
      <vt:lpstr>Solving hard computational problems with coupled lasers</vt:lpstr>
      <vt:lpstr>Solving hard computational problems with coupled lasers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Diffractive coupling</vt:lpstr>
      <vt:lpstr>Degenerate cavity: square array</vt:lpstr>
      <vt:lpstr>Degenerate cavity: square array</vt:lpstr>
      <vt:lpstr>Lasers</vt:lpstr>
      <vt:lpstr>PowerPoint Presentation</vt:lpstr>
      <vt:lpstr>PowerPoint Presentation</vt:lpstr>
      <vt:lpstr>Quasi crystals and random arrays</vt:lpstr>
      <vt:lpstr>PowerPoint Presentation</vt:lpstr>
      <vt:lpstr>PowerPoint Presentation</vt:lpstr>
      <vt:lpstr>PowerPoint Presentation</vt:lpstr>
      <vt:lpstr>Adding disorder</vt:lpstr>
      <vt:lpstr>Adding disorder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Solution of the inverse phase problem</vt:lpstr>
      <vt:lpstr>Summary</vt:lpstr>
      <vt:lpstr>PowerPoint Presentation</vt:lpstr>
      <vt:lpstr>Additional results</vt:lpstr>
      <vt:lpstr>PowerPoint Presentation</vt:lpstr>
      <vt:lpstr>PowerPoint Presentation</vt:lpstr>
      <vt:lpstr>Long Vs. short range coupling  scaling system size </vt:lpstr>
      <vt:lpstr>PowerPoint Presentation</vt:lpstr>
      <vt:lpstr>PowerPoint Presentation</vt:lpstr>
      <vt:lpstr>Solution of the inverse phase problem</vt:lpstr>
      <vt:lpstr>Propagation Invariant Shaped Beams</vt:lpstr>
      <vt:lpstr>PowerPoint Presentation</vt:lpstr>
      <vt:lpstr>PowerPoint Presentation</vt:lpstr>
      <vt:lpstr>Digital Degenerate Cavity Laser</vt:lpstr>
      <vt:lpstr>Phase locked lasers with internal structure.</vt:lpstr>
      <vt:lpstr>PowerPoint Presentation</vt:lpstr>
      <vt:lpstr>PowerPoint Presentation</vt:lpstr>
      <vt:lpstr>Is it a true “ground state”?</vt:lpstr>
      <vt:lpstr>No φ phase ordering !</vt:lpstr>
      <vt:lpstr>PowerPoint Presentation</vt:lpstr>
      <vt:lpstr>PowerPoint Presentation</vt:lpstr>
      <vt:lpstr>Time-delayed coupling</vt:lpstr>
      <vt:lpstr>Time-delayed coupling</vt:lpstr>
      <vt:lpstr>Time-delayed coupling</vt:lpstr>
      <vt:lpstr>Time-delayed coupling  (even vs odd ring)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 D array of coupled lasers</dc:title>
  <dc:creator>micha</dc:creator>
  <cp:lastModifiedBy>fedavid</cp:lastModifiedBy>
  <cp:revision>560</cp:revision>
  <dcterms:created xsi:type="dcterms:W3CDTF">2010-03-03T08:07:47Z</dcterms:created>
  <dcterms:modified xsi:type="dcterms:W3CDTF">2018-07-30T07:40:36Z</dcterms:modified>
</cp:coreProperties>
</file>