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1150" r:id="rId2"/>
    <p:sldId id="1194" r:id="rId3"/>
    <p:sldId id="1193" r:id="rId4"/>
    <p:sldId id="1155" r:id="rId5"/>
    <p:sldId id="1215" r:id="rId6"/>
    <p:sldId id="1132" r:id="rId7"/>
    <p:sldId id="899" r:id="rId8"/>
    <p:sldId id="900" r:id="rId9"/>
    <p:sldId id="901" r:id="rId10"/>
    <p:sldId id="614" r:id="rId11"/>
    <p:sldId id="1210" r:id="rId12"/>
    <p:sldId id="1203" r:id="rId13"/>
    <p:sldId id="1158" r:id="rId14"/>
    <p:sldId id="717" r:id="rId15"/>
    <p:sldId id="1055" r:id="rId16"/>
    <p:sldId id="1211" r:id="rId17"/>
    <p:sldId id="1212" r:id="rId18"/>
    <p:sldId id="1213" r:id="rId19"/>
    <p:sldId id="1216" r:id="rId20"/>
    <p:sldId id="1218" r:id="rId21"/>
    <p:sldId id="1219" r:id="rId22"/>
    <p:sldId id="1195" r:id="rId23"/>
    <p:sldId id="1196" r:id="rId24"/>
    <p:sldId id="1162" r:id="rId25"/>
    <p:sldId id="1220" r:id="rId26"/>
    <p:sldId id="1101" r:id="rId27"/>
    <p:sldId id="1134" r:id="rId28"/>
    <p:sldId id="1217" r:id="rId29"/>
    <p:sldId id="1120" r:id="rId30"/>
    <p:sldId id="1112" r:id="rId31"/>
    <p:sldId id="1221" r:id="rId32"/>
    <p:sldId id="1201" r:id="rId33"/>
    <p:sldId id="1209" r:id="rId34"/>
  </p:sldIdLst>
  <p:sldSz cx="9144000" cy="6858000" type="screen4x3"/>
  <p:notesSz cx="6858000" cy="9144000"/>
  <p:custDataLst>
    <p:tags r:id="rId36"/>
  </p:custDataLst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AC7"/>
    <a:srgbClr val="4F81BD"/>
    <a:srgbClr val="FFD215"/>
    <a:srgbClr val="FFE267"/>
    <a:srgbClr val="7F7F7F"/>
    <a:srgbClr val="0012B5"/>
    <a:srgbClr val="E6E6E6"/>
    <a:srgbClr val="F79646"/>
    <a:srgbClr val="9BBB59"/>
    <a:srgbClr val="B9D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136" autoAdjust="0"/>
  </p:normalViewPr>
  <p:slideViewPr>
    <p:cSldViewPr snapToGrid="0">
      <p:cViewPr varScale="1">
        <p:scale>
          <a:sx n="60" d="100"/>
          <a:sy n="60" d="100"/>
        </p:scale>
        <p:origin x="85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0-13T17:21:19.630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19182 4661 2529,'-39'0'-64,"39"0"752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0-13T17:21:20.426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19391 5185 5058,'-53'0'1649,"27"26"-80,0-26-1201,26-26-928,0 26-145,-26 0-143,26-26-48,0-1-577,-26 27 176,26-26-335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0-13T17:21:20.629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19155 5120 2321,'0'39'1665,"0"-39"-545,0 0 225,0 0-2674,40 0 449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1-20T04:53:14.916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6711 9268 352,'-35'-34'1073,"35"0"-353,0-1-64,0 1-95,0 0-417,0 34-48,0 0-96,0 0 32,35 0-753,-35 34 241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1-20T04:57:10.561"/>
    </inkml:context>
    <inkml:brush xml:id="br0">
      <inkml:brushProperty name="width" value="0.03533" units="cm"/>
      <inkml:brushProperty name="height" value="0.03533" units="cm"/>
    </inkml:brush>
  </inkml:definitions>
  <inkml:trace contextRef="#ctx0" brushRef="#br0">11925 2006 3458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3075F0-67C6-4F1B-A7DC-2128618CCF37}" type="datetimeFigureOut">
              <a:rPr lang="it-IT" smtClean="0"/>
              <a:pPr/>
              <a:t>31/07/2018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389E3-F364-4347-9DF8-B89E196F929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7199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69C7E3-633F-49F4-8726-BCC0EB4F6171}" type="slidenum">
              <a:rPr lang="it-IT"/>
              <a:pPr/>
              <a:t>1</a:t>
            </a:fld>
            <a:endParaRPr lang="it-IT" dirty="0"/>
          </a:p>
        </p:txBody>
      </p:sp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7926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69C7E3-633F-49F4-8726-BCC0EB4F6171}" type="slidenum">
              <a:rPr lang="it-IT"/>
              <a:pPr/>
              <a:t>5</a:t>
            </a:fld>
            <a:endParaRPr lang="it-IT"/>
          </a:p>
        </p:txBody>
      </p:sp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8827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A75BDB-1EF3-4882-B313-94D2283E9AF2}" type="slidenum">
              <a:rPr lang="it-IT"/>
              <a:pPr/>
              <a:t>12</a:t>
            </a:fld>
            <a:endParaRPr lang="it-IT"/>
          </a:p>
        </p:txBody>
      </p:sp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17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69C7E3-633F-49F4-8726-BCC0EB4F6171}" type="slidenum">
              <a:rPr lang="it-IT"/>
              <a:pPr/>
              <a:t>16</a:t>
            </a:fld>
            <a:endParaRPr lang="it-IT"/>
          </a:p>
        </p:txBody>
      </p:sp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6481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69C7E3-633F-49F4-8726-BCC0EB4F6171}" type="slidenum">
              <a:rPr lang="it-IT"/>
              <a:pPr/>
              <a:t>19</a:t>
            </a:fld>
            <a:endParaRPr lang="it-IT"/>
          </a:p>
        </p:txBody>
      </p:sp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7827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69C7E3-633F-49F4-8726-BCC0EB4F6171}" type="slidenum">
              <a:rPr lang="it-IT"/>
              <a:pPr/>
              <a:t>28</a:t>
            </a:fld>
            <a:endParaRPr lang="it-IT"/>
          </a:p>
        </p:txBody>
      </p:sp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5041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69C7E3-633F-49F4-8726-BCC0EB4F6171}" type="slidenum">
              <a:rPr lang="it-IT"/>
              <a:pPr/>
              <a:t>31</a:t>
            </a:fld>
            <a:endParaRPr lang="it-IT"/>
          </a:p>
        </p:txBody>
      </p:sp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3839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69C7E3-633F-49F4-8726-BCC0EB4F6171}" type="slidenum">
              <a:rPr lang="it-IT"/>
              <a:pPr/>
              <a:t>32</a:t>
            </a:fld>
            <a:endParaRPr lang="it-IT"/>
          </a:p>
        </p:txBody>
      </p:sp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6266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6B27F-964C-47F8-BE1A-5AE4420F4D3C}" type="datetimeFigureOut">
              <a:rPr lang="it-IT"/>
              <a:pPr>
                <a:defRPr/>
              </a:pPr>
              <a:t>31/07/2018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5F9AF-2198-450B-BA78-E2CA90F470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499A7-A65B-45F2-9431-219863B2017E}" type="datetimeFigureOut">
              <a:rPr lang="it-IT"/>
              <a:pPr>
                <a:defRPr/>
              </a:pPr>
              <a:t>31/07/2018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0631D-4F48-40A0-B1C1-9A0EA9111A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EC9B5-4971-4AD8-B947-F273B5BC3B66}" type="datetimeFigureOut">
              <a:rPr lang="it-IT"/>
              <a:pPr>
                <a:defRPr/>
              </a:pPr>
              <a:t>31/07/2018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88A3D-E473-463E-ACDA-5BB34D09F42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>
          <a:xfrm>
            <a:off x="6554880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fld id="{FAA76933-A855-4ADF-9AD0-70BBC60F50B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D707-3FD7-4EC9-AF06-A7A1EDDAF615}" type="datetimeFigureOut">
              <a:rPr lang="it-IT"/>
              <a:pPr>
                <a:defRPr/>
              </a:pPr>
              <a:t>31/07/2018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33729-DDFA-4629-9D27-4C410A4626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4B727-82C9-45D9-98EA-49C039E253C1}" type="datetimeFigureOut">
              <a:rPr lang="it-IT"/>
              <a:pPr>
                <a:defRPr/>
              </a:pPr>
              <a:t>31/07/2018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04563-FF0E-432C-BBC8-259DEAC4D7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59A7B-D4CB-4E4D-AD3D-E146F28ADD18}" type="datetimeFigureOut">
              <a:rPr lang="it-IT"/>
              <a:pPr>
                <a:defRPr/>
              </a:pPr>
              <a:t>31/07/2018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84487-3BF0-4254-8B9C-761B8617D3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251DF-77CD-46F4-9FA9-F5420EF24809}" type="datetimeFigureOut">
              <a:rPr lang="it-IT"/>
              <a:pPr>
                <a:defRPr/>
              </a:pPr>
              <a:t>31/07/2018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05E5D-B525-4C80-ABB4-DAAF21498F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6B76B-2147-4808-9308-C7726F0A9479}" type="datetimeFigureOut">
              <a:rPr lang="it-IT"/>
              <a:pPr>
                <a:defRPr/>
              </a:pPr>
              <a:t>31/07/2018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9FA56-8838-4D6F-8AD4-FEA778436C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B54CB-9B54-4021-B5A9-54ABBE569CCB}" type="datetimeFigureOut">
              <a:rPr lang="it-IT"/>
              <a:pPr>
                <a:defRPr/>
              </a:pPr>
              <a:t>31/07/2018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CF5B2-B5FB-4F92-90DB-91E7947AB0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7F3F9-A3EB-41C8-BCED-A0BD91990494}" type="datetimeFigureOut">
              <a:rPr lang="it-IT"/>
              <a:pPr>
                <a:defRPr/>
              </a:pPr>
              <a:t>31/07/2018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12EEA-7D7B-4C71-9F5D-F1BCCE39B5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0FFD5-C499-4DE7-B9C8-0F1FB26DABE5}" type="datetimeFigureOut">
              <a:rPr lang="it-IT"/>
              <a:pPr>
                <a:defRPr/>
              </a:pPr>
              <a:t>31/07/2018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1E01E-3DBA-4502-AC58-5C2302348F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9FB1A1-8286-460A-82BC-D9AD2D86F984}" type="datetimeFigureOut">
              <a:rPr lang="it-IT"/>
              <a:pPr>
                <a:defRPr/>
              </a:pPr>
              <a:t>31/07/2018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4BB8CE-2AD3-4416-8455-EA372C4162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2.png"/><Relationship Id="rId7" Type="http://schemas.openxmlformats.org/officeDocument/2006/relationships/customXml" Target="../ink/ink1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customXml" Target="../ink/ink3.xml"/><Relationship Id="rId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customXml" Target="../ink/ink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54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5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89.png"/><Relationship Id="rId5" Type="http://schemas.openxmlformats.org/officeDocument/2006/relationships/image" Target="../media/image27.png"/><Relationship Id="rId10" Type="http://schemas.openxmlformats.org/officeDocument/2006/relationships/image" Target="../media/image88.png"/><Relationship Id="rId4" Type="http://schemas.openxmlformats.org/officeDocument/2006/relationships/image" Target="../media/image26.png"/><Relationship Id="rId9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png"/><Relationship Id="rId3" Type="http://schemas.openxmlformats.org/officeDocument/2006/relationships/image" Target="../media/image68.png"/><Relationship Id="rId12" Type="http://schemas.openxmlformats.org/officeDocument/2006/relationships/image" Target="../media/image5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69.png"/><Relationship Id="rId9" Type="http://schemas.openxmlformats.org/officeDocument/2006/relationships/image" Target="../media/image8200.png"/><Relationship Id="rId1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customXml" Target="../ink/ink4.xml"/><Relationship Id="rId12" Type="http://schemas.openxmlformats.org/officeDocument/2006/relationships/image" Target="../media/image53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3.png"/><Relationship Id="rId3" Type="http://schemas.openxmlformats.org/officeDocument/2006/relationships/image" Target="../media/image66.png"/><Relationship Id="rId7" Type="http://schemas.openxmlformats.org/officeDocument/2006/relationships/image" Target="../media/image71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11" Type="http://schemas.openxmlformats.org/officeDocument/2006/relationships/image" Target="../media/image76.png"/><Relationship Id="rId5" Type="http://schemas.openxmlformats.org/officeDocument/2006/relationships/image" Target="../media/image68.jpeg"/><Relationship Id="rId15" Type="http://schemas.microsoft.com/office/2007/relationships/hdphoto" Target="../media/hdphoto1.wdp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microsoft.com/office/2007/relationships/hdphoto" Target="../media/hdphoto3.wdp"/><Relationship Id="rId1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78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it-IT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C721EB6C-2EB8-4B72-AD7A-F536CE0D397D}"/>
              </a:ext>
            </a:extLst>
          </p:cNvPr>
          <p:cNvSpPr/>
          <p:nvPr/>
        </p:nvSpPr>
        <p:spPr>
          <a:xfrm>
            <a:off x="11576" y="-1"/>
            <a:ext cx="9132424" cy="10608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49BDCD3-4CF3-44BD-9854-71F188BAE2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" t="8776" b="2349"/>
          <a:stretch/>
        </p:blipFill>
        <p:spPr>
          <a:xfrm>
            <a:off x="11576" y="21268"/>
            <a:ext cx="8106264" cy="6685954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1576" y="0"/>
            <a:ext cx="9146564" cy="16078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80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-2564" y="656366"/>
            <a:ext cx="9146564" cy="54000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it-IT" dirty="0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49732" y="826324"/>
            <a:ext cx="8730108" cy="7012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639" tIns="42452" rIns="81639" bIns="42452">
            <a:spAutoFit/>
          </a:bodyPr>
          <a:lstStyle/>
          <a:p>
            <a:pPr hangingPunct="1">
              <a:lnSpc>
                <a:spcPct val="10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Humboldt </a:t>
            </a:r>
            <a:r>
              <a:rPr lang="en-US" sz="2000" dirty="0" err="1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Kolleg</a:t>
            </a:r>
            <a:r>
              <a:rPr lang="en-US" sz="2000" dirty="0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 “Controlling quantum matter: From ultracold atoms to solids”</a:t>
            </a:r>
            <a:br>
              <a:rPr lang="en-US" sz="2000" dirty="0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</a:br>
            <a:r>
              <a:rPr lang="en-US" sz="2000" dirty="0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Vilnius, July 30</a:t>
            </a:r>
            <a:r>
              <a:rPr lang="en-US" sz="2000" baseline="30000" dirty="0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th</a:t>
            </a:r>
            <a:r>
              <a:rPr lang="en-US" sz="2000" dirty="0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 2018</a:t>
            </a:r>
          </a:p>
        </p:txBody>
      </p:sp>
      <p:sp>
        <p:nvSpPr>
          <p:cNvPr id="15" name="Rettangolo 14"/>
          <p:cNvSpPr/>
          <p:nvPr/>
        </p:nvSpPr>
        <p:spPr>
          <a:xfrm flipV="1">
            <a:off x="-2564" y="4954041"/>
            <a:ext cx="9146564" cy="1020689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69000">
                <a:srgbClr val="0000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2400000" y="5394299"/>
            <a:ext cx="6562000" cy="13476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639" tIns="42452" rIns="81639" bIns="42452">
            <a:spAutoFit/>
          </a:bodyPr>
          <a:lstStyle/>
          <a:p>
            <a:pPr algn="r" hangingPunct="1">
              <a:lnSpc>
                <a:spcPct val="10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AR PL UKai CN" charset="0"/>
                <a:cs typeface="AR PL UKai CN" charset="0"/>
              </a:rPr>
              <a:t>Leonardo Fallani</a:t>
            </a:r>
          </a:p>
          <a:p>
            <a:pPr hangingPunct="1">
              <a:lnSpc>
                <a:spcPct val="10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charset="0"/>
              <a:ea typeface="AR PL UKai CN" charset="0"/>
              <a:cs typeface="AR PL UKai CN" charset="0"/>
            </a:endParaRPr>
          </a:p>
          <a:p>
            <a:pPr algn="r" hangingPunct="1">
              <a:lnSpc>
                <a:spcPct val="10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AR PL UKai CN" charset="0"/>
                <a:cs typeface="AR PL UKai CN" charset="0"/>
              </a:rPr>
              <a:t>Department of Physics and Astronomy &amp; LENS</a:t>
            </a:r>
            <a:b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AR PL UKai CN" charset="0"/>
                <a:cs typeface="AR PL UKai CN" charset="0"/>
              </a:rPr>
            </a:b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AR PL UKai CN" charset="0"/>
                <a:cs typeface="AR PL UKai CN" charset="0"/>
              </a:rPr>
              <a:t>University of Florence</a:t>
            </a:r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3432960" y="5941299"/>
            <a:ext cx="5711040" cy="54000"/>
          </a:xfrm>
          <a:prstGeom prst="roundRect">
            <a:avLst>
              <a:gd name="adj" fmla="val 3843"/>
            </a:avLst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it-IT" dirty="0"/>
          </a:p>
        </p:txBody>
      </p:sp>
      <p:grpSp>
        <p:nvGrpSpPr>
          <p:cNvPr id="3" name="Gruppo 2"/>
          <p:cNvGrpSpPr/>
          <p:nvPr/>
        </p:nvGrpSpPr>
        <p:grpSpPr>
          <a:xfrm>
            <a:off x="149732" y="5706319"/>
            <a:ext cx="1994432" cy="961472"/>
            <a:chOff x="149732" y="5488593"/>
            <a:chExt cx="2446072" cy="117919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/>
            </a:blip>
            <a:srcRect/>
            <a:stretch>
              <a:fillRect/>
            </a:stretch>
          </p:blipFill>
          <p:spPr bwMode="auto">
            <a:xfrm>
              <a:off x="149732" y="5488593"/>
              <a:ext cx="1179198" cy="1179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26446" y="5508135"/>
              <a:ext cx="1169358" cy="1129176"/>
            </a:xfrm>
            <a:prstGeom prst="rect">
              <a:avLst/>
            </a:prstGeom>
          </p:spPr>
        </p:pic>
      </p:grp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31990" y="157885"/>
            <a:ext cx="9324525" cy="516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639" tIns="42452" rIns="81639" bIns="42452">
            <a:spAutoFit/>
          </a:bodyPr>
          <a:lstStyle/>
          <a:p>
            <a:pPr hangingPunct="1">
              <a:lnSpc>
                <a:spcPct val="10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b="1" dirty="0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Synthetic quantum systems with multicomponent fermions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90FA0DF8-80CD-4C0D-BCA9-F6DC4029A2AE}"/>
                  </a:ext>
                </a:extLst>
              </p14:cNvPr>
              <p14:cNvContentPartPr/>
              <p14:nvPr/>
            </p14:nvContentPartPr>
            <p14:xfrm>
              <a:off x="10887731" y="3233372"/>
              <a:ext cx="9600" cy="24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90FA0DF8-80CD-4C0D-BCA9-F6DC4029A2A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883891" y="3229292"/>
                <a:ext cx="17520" cy="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88494E24-B048-4BBD-8DAA-853816C86EFF}"/>
                  </a:ext>
                </a:extLst>
              </p14:cNvPr>
              <p14:cNvContentPartPr/>
              <p14:nvPr/>
            </p14:nvContentPartPr>
            <p14:xfrm>
              <a:off x="10953731" y="3553772"/>
              <a:ext cx="56880" cy="3792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88494E24-B048-4BBD-8DAA-853816C86EF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947971" y="3547994"/>
                <a:ext cx="68400" cy="498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DA676F8F-0215-404F-8082-D71B88211A88}"/>
                  </a:ext>
                </a:extLst>
              </p14:cNvPr>
              <p14:cNvContentPartPr/>
              <p14:nvPr/>
            </p14:nvContentPartPr>
            <p14:xfrm>
              <a:off x="10897331" y="3563132"/>
              <a:ext cx="9600" cy="960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DA676F8F-0215-404F-8082-D71B88211A8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893491" y="3559292"/>
                <a:ext cx="17520" cy="1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161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81213" y="2192513"/>
            <a:ext cx="5018308" cy="42687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52800" y="145456"/>
            <a:ext cx="8628480" cy="5320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 algn="r" hangingPunct="1">
              <a:lnSpc>
                <a:spcPct val="10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900" b="1" dirty="0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Simulating an "extra dimension"</a:t>
            </a: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72800" y="633667"/>
            <a:ext cx="8697600" cy="57606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53" name="Text Box 11"/>
          <p:cNvSpPr txBox="1">
            <a:spLocks noChangeArrowheads="1"/>
          </p:cNvSpPr>
          <p:nvPr/>
        </p:nvSpPr>
        <p:spPr bwMode="auto">
          <a:xfrm>
            <a:off x="5068022" y="1519232"/>
            <a:ext cx="397181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O. 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Boada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et al., PRL </a:t>
            </a:r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108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, 133001 (2012)</a:t>
            </a:r>
            <a:endParaRPr lang="de-DE" sz="1600" dirty="0">
              <a:solidFill>
                <a:schemeClr val="bg1">
                  <a:lumMod val="85000"/>
                </a:schemeClr>
              </a:solidFill>
              <a:latin typeface="Calibri" pitchFamily="34" charset="0"/>
              <a:ea typeface="東風ゴシック" charset="0"/>
              <a:cs typeface="東風ゴシック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54116" y="1469152"/>
            <a:ext cx="3833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Quantum simulation of 4D models:</a:t>
            </a:r>
            <a:endParaRPr lang="it-IT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54116" y="898579"/>
            <a:ext cx="5286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Realization of a synthetic lattice dimension</a:t>
            </a:r>
            <a:endParaRPr lang="it-IT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55" y="2192513"/>
            <a:ext cx="5003066" cy="4268761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55" y="2192513"/>
            <a:ext cx="5003066" cy="4268761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55" y="2192512"/>
            <a:ext cx="5003066" cy="4268761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55" y="2192513"/>
            <a:ext cx="5003066" cy="4268761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55" y="2192513"/>
            <a:ext cx="5003066" cy="426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6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uppo 50">
            <a:extLst>
              <a:ext uri="{FF2B5EF4-FFF2-40B4-BE49-F238E27FC236}">
                <a16:creationId xmlns:a16="http://schemas.microsoft.com/office/drawing/2014/main" id="{D1B285B3-CACD-4C27-BF3E-C53BD8B14EAC}"/>
              </a:ext>
            </a:extLst>
          </p:cNvPr>
          <p:cNvGrpSpPr/>
          <p:nvPr/>
        </p:nvGrpSpPr>
        <p:grpSpPr>
          <a:xfrm>
            <a:off x="2496620" y="5204836"/>
            <a:ext cx="4359338" cy="1507707"/>
            <a:chOff x="2496620" y="5204836"/>
            <a:chExt cx="4359338" cy="1507707"/>
          </a:xfrm>
        </p:grpSpPr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C78DEC4D-0794-45F2-98B7-F9D086681ADA}"/>
                </a:ext>
              </a:extLst>
            </p:cNvPr>
            <p:cNvSpPr/>
            <p:nvPr/>
          </p:nvSpPr>
          <p:spPr>
            <a:xfrm>
              <a:off x="2496620" y="5204836"/>
              <a:ext cx="4335696" cy="15077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3D63EED2-8A77-4BC9-AC56-2A2DF4C22F1A}"/>
                </a:ext>
              </a:extLst>
            </p:cNvPr>
            <p:cNvSpPr txBox="1"/>
            <p:nvPr/>
          </p:nvSpPr>
          <p:spPr>
            <a:xfrm>
              <a:off x="5726931" y="6314485"/>
              <a:ext cx="11290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u="sng" dirty="0" err="1">
                  <a:latin typeface="Calibri" pitchFamily="34" charset="0"/>
                  <a:cs typeface="Calibri" pitchFamily="34" charset="0"/>
                </a:rPr>
                <a:t>real</a:t>
              </a:r>
              <a:r>
                <a:rPr lang="it-IT" u="sng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it-IT" u="sng" dirty="0" err="1">
                  <a:latin typeface="Calibri" pitchFamily="34" charset="0"/>
                  <a:cs typeface="Calibri" pitchFamily="34" charset="0"/>
                </a:rPr>
                <a:t>space</a:t>
              </a:r>
              <a:endParaRPr lang="it-IT" b="1" u="sng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52800" y="145457"/>
            <a:ext cx="8628480" cy="5320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5" tIns="42450" rIns="81635" bIns="42450">
            <a:spAutoFit/>
          </a:bodyPr>
          <a:lstStyle/>
          <a:p>
            <a:pPr algn="r">
              <a:tabLst>
                <a:tab pos="656617" algn="l"/>
                <a:tab pos="1313232" algn="l"/>
                <a:tab pos="1969848" algn="l"/>
                <a:tab pos="2626465" algn="l"/>
                <a:tab pos="3283080" algn="l"/>
                <a:tab pos="3939696" algn="l"/>
                <a:tab pos="4596313" algn="l"/>
                <a:tab pos="5252929" algn="l"/>
                <a:tab pos="5909544" algn="l"/>
                <a:tab pos="6566161" algn="l"/>
                <a:tab pos="7222778" algn="l"/>
                <a:tab pos="7879393" algn="l"/>
                <a:tab pos="8536009" algn="l"/>
              </a:tabLst>
            </a:pPr>
            <a:r>
              <a:rPr lang="en-US" sz="2900" b="1" dirty="0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A synthetic flux ladder</a:t>
            </a: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172800" y="633667"/>
            <a:ext cx="8697600" cy="57606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0" tIns="41471" rIns="82940" bIns="41471" anchor="ctr"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B24DC87-A298-4DC3-8D72-CE7943B62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13" y="872419"/>
            <a:ext cx="7887417" cy="4151271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9612B6D-5140-43B1-A9E5-EBB1D511E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29" y="872419"/>
            <a:ext cx="7890601" cy="414971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3538126-D399-4C3E-9BD6-B76B58486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13" y="872419"/>
            <a:ext cx="7887417" cy="415127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F35C07B-B204-4001-A0E0-64CA01B56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55" y="873304"/>
            <a:ext cx="7889638" cy="414971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DBCEAE4-8ACE-48B7-BD03-0FCB86FEA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455" y="873304"/>
            <a:ext cx="7889638" cy="414971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F0590365-B471-4656-AD83-9248F73B61C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15062" y="5375946"/>
            <a:ext cx="3103956" cy="1217500"/>
          </a:xfrm>
          <a:prstGeom prst="rect">
            <a:avLst/>
          </a:prstGeom>
        </p:spPr>
      </p:pic>
      <p:grpSp>
        <p:nvGrpSpPr>
          <p:cNvPr id="23" name="Gruppo 22">
            <a:extLst>
              <a:ext uri="{FF2B5EF4-FFF2-40B4-BE49-F238E27FC236}">
                <a16:creationId xmlns:a16="http://schemas.microsoft.com/office/drawing/2014/main" id="{9A319C47-7ACA-45D7-B641-8F18DDF06923}"/>
              </a:ext>
            </a:extLst>
          </p:cNvPr>
          <p:cNvGrpSpPr/>
          <p:nvPr/>
        </p:nvGrpSpPr>
        <p:grpSpPr>
          <a:xfrm>
            <a:off x="3460679" y="5256849"/>
            <a:ext cx="2354494" cy="1336597"/>
            <a:chOff x="3460679" y="5256849"/>
            <a:chExt cx="2354494" cy="1336597"/>
          </a:xfrm>
        </p:grpSpPr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620439BC-B074-44EC-84B8-F075ECC48F7D}"/>
                </a:ext>
              </a:extLst>
            </p:cNvPr>
            <p:cNvSpPr/>
            <p:nvPr/>
          </p:nvSpPr>
          <p:spPr>
            <a:xfrm>
              <a:off x="4345969" y="5256849"/>
              <a:ext cx="667820" cy="4864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CE1DF250-EB05-49A5-89FD-AF68FD138B72}"/>
                </a:ext>
              </a:extLst>
            </p:cNvPr>
            <p:cNvSpPr/>
            <p:nvPr/>
          </p:nvSpPr>
          <p:spPr>
            <a:xfrm>
              <a:off x="3460679" y="5958689"/>
              <a:ext cx="2354494" cy="634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43107ED-425B-4E18-9398-B53401729932}"/>
              </a:ext>
            </a:extLst>
          </p:cNvPr>
          <p:cNvSpPr txBox="1"/>
          <p:nvPr/>
        </p:nvSpPr>
        <p:spPr>
          <a:xfrm>
            <a:off x="5626848" y="4592038"/>
            <a:ext cx="289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u="sng" dirty="0">
                <a:latin typeface="Calibri" pitchFamily="34" charset="0"/>
                <a:cs typeface="Calibri" pitchFamily="34" charset="0"/>
              </a:rPr>
              <a:t>1D </a:t>
            </a:r>
            <a:r>
              <a:rPr lang="it-IT" u="sng" dirty="0" err="1">
                <a:latin typeface="Calibri" pitchFamily="34" charset="0"/>
                <a:cs typeface="Calibri" pitchFamily="34" charset="0"/>
              </a:rPr>
              <a:t>real</a:t>
            </a:r>
            <a:r>
              <a:rPr lang="it-IT" u="sng" dirty="0">
                <a:latin typeface="Calibri" pitchFamily="34" charset="0"/>
                <a:cs typeface="Calibri" pitchFamily="34" charset="0"/>
              </a:rPr>
              <a:t> + 1D synthetic </a:t>
            </a:r>
            <a:r>
              <a:rPr lang="it-IT" u="sng" dirty="0" err="1">
                <a:latin typeface="Calibri" pitchFamily="34" charset="0"/>
                <a:cs typeface="Calibri" pitchFamily="34" charset="0"/>
              </a:rPr>
              <a:t>ladder</a:t>
            </a:r>
            <a:endParaRPr lang="it-IT" b="1" u="sng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C9166FB6-DE99-41BF-BA90-DE84402AB307}"/>
              </a:ext>
            </a:extLst>
          </p:cNvPr>
          <p:cNvGrpSpPr/>
          <p:nvPr/>
        </p:nvGrpSpPr>
        <p:grpSpPr>
          <a:xfrm>
            <a:off x="-1020066" y="1210285"/>
            <a:ext cx="5366035" cy="3561456"/>
            <a:chOff x="-595882" y="2042733"/>
            <a:chExt cx="5366035" cy="3561456"/>
          </a:xfrm>
        </p:grpSpPr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4C8E605A-52F2-4333-8880-6C0D92980E94}"/>
                </a:ext>
              </a:extLst>
            </p:cNvPr>
            <p:cNvSpPr/>
            <p:nvPr/>
          </p:nvSpPr>
          <p:spPr>
            <a:xfrm>
              <a:off x="642195" y="2042733"/>
              <a:ext cx="4127958" cy="356145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127000" sx="103000" sy="103000" algn="c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CasellaDiTesto 31">
                  <a:extLst>
                    <a:ext uri="{FF2B5EF4-FFF2-40B4-BE49-F238E27FC236}">
                      <a16:creationId xmlns:a16="http://schemas.microsoft.com/office/drawing/2014/main" id="{2A63B742-32E9-48C0-815D-450BF7A6CF10}"/>
                    </a:ext>
                  </a:extLst>
                </p:cNvPr>
                <p:cNvSpPr txBox="1"/>
                <p:nvPr/>
              </p:nvSpPr>
              <p:spPr>
                <a:xfrm>
                  <a:off x="843915" y="2272417"/>
                  <a:ext cx="1421736" cy="31777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it-IT" sz="2000" b="1" i="0" smtClean="0">
                                <a:latin typeface="Cambria Math" panose="02040503050406030204" pitchFamily="18" charset="0"/>
                              </a:rPr>
                              <m:t>𝐤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it-IT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sup>
                        </m:sSup>
                      </m:oMath>
                    </m:oMathPara>
                  </a14:m>
                  <a:endParaRPr lang="it-IT" sz="2000"/>
                </a:p>
              </p:txBody>
            </p:sp>
          </mc:Choice>
          <mc:Fallback xmlns="">
            <p:sp>
              <p:nvSpPr>
                <p:cNvPr id="20" name="CasellaDiTesto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915" y="2272417"/>
                  <a:ext cx="1421736" cy="31777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3433" t="-3846" b="-1730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CasellaDiTesto 32">
                  <a:extLst>
                    <a:ext uri="{FF2B5EF4-FFF2-40B4-BE49-F238E27FC236}">
                      <a16:creationId xmlns:a16="http://schemas.microsoft.com/office/drawing/2014/main" id="{57F68A06-A424-4C0A-8CF8-094221D070FA}"/>
                    </a:ext>
                  </a:extLst>
                </p:cNvPr>
                <p:cNvSpPr txBox="1"/>
                <p:nvPr/>
              </p:nvSpPr>
              <p:spPr>
                <a:xfrm>
                  <a:off x="843915" y="2619997"/>
                  <a:ext cx="1489510" cy="31777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it-IT" sz="2000" b="1" i="0" smtClean="0">
                                <a:latin typeface="Cambria Math" panose="02040503050406030204" pitchFamily="18" charset="0"/>
                              </a:rPr>
                              <m:t>𝐤</m:t>
                            </m:r>
                            <m:r>
                              <a:rPr lang="it-IT" sz="2000" b="1" i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it-IT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sup>
                        </m:sSup>
                      </m:oMath>
                    </m:oMathPara>
                  </a14:m>
                  <a:endParaRPr lang="it-IT" sz="2000"/>
                </a:p>
              </p:txBody>
            </p:sp>
          </mc:Choice>
          <mc:Fallback xmlns="">
            <p:sp>
              <p:nvSpPr>
                <p:cNvPr id="23" name="CasellaDiTesto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915" y="2619997"/>
                  <a:ext cx="1489510" cy="31777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3279" t="-3846" r="-410" b="-1730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CasellaDiTesto 33">
                  <a:extLst>
                    <a:ext uri="{FF2B5EF4-FFF2-40B4-BE49-F238E27FC236}">
                      <a16:creationId xmlns:a16="http://schemas.microsoft.com/office/drawing/2014/main" id="{8674A0E8-0575-41FA-BCC4-09E07E923A1E}"/>
                    </a:ext>
                  </a:extLst>
                </p:cNvPr>
                <p:cNvSpPr txBox="1"/>
                <p:nvPr/>
              </p:nvSpPr>
              <p:spPr>
                <a:xfrm>
                  <a:off x="-595882" y="3641782"/>
                  <a:ext cx="5050037" cy="11005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  <m:d>
                          <m:d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𝐫</m:t>
                            </m:r>
                          </m:e>
                        </m:d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l-G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it-IT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2000" b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𝐫</m:t>
                                    </m:r>
                                  </m:e>
                                </m:d>
                                <m:r>
                                  <m:rPr>
                                    <m:sty m:val="p"/>
                                  </m:rPr>
                                  <a:rPr lang="el-GR" sz="2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000" b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𝐫</m:t>
                                </m:r>
                              </m:e>
                            </m:d>
                          </m:num>
                          <m:den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den>
                        </m:f>
                      </m:oMath>
                    </m:oMathPara>
                  </a14:m>
                  <a:endParaRPr lang="it-IT" sz="2000" i="1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endParaRPr lang="it-IT" sz="1050" i="1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r>
                    <a:rPr lang="it-IT" sz="2000" b="0">
                      <a:ea typeface="Cambria Math" panose="02040503050406030204" pitchFamily="18" charset="0"/>
                    </a:rPr>
                    <a:t>                        </a:t>
                  </a:r>
                  <a:r>
                    <a:rPr lang="it-IT" b="0">
                      <a:ea typeface="Cambria Math" panose="02040503050406030204" pitchFamily="18" charset="0"/>
                    </a:rPr>
                    <a:t>    </a:t>
                  </a:r>
                  <a:r>
                    <a:rPr lang="it-IT" sz="2000" b="0">
                      <a:ea typeface="Cambria Math" panose="02040503050406030204" pitchFamily="18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000" b="1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000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it-IT" sz="20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it-IT" sz="2000" b="1" i="0" smtClean="0">
                              <a:latin typeface="Cambria Math" panose="02040503050406030204" pitchFamily="18" charset="0"/>
                            </a:rPr>
                            <m:t>′)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sup>
                      </m:sSup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0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it-IT" sz="2000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sup>
                      </m:sSup>
                    </m:oMath>
                  </a14:m>
                  <a:endParaRPr lang="it-IT" sz="2000"/>
                </a:p>
              </p:txBody>
            </p:sp>
          </mc:Choice>
          <mc:Fallback xmlns="">
            <p:sp>
              <p:nvSpPr>
                <p:cNvPr id="24" name="CasellaDiTesto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95882" y="3641782"/>
                  <a:ext cx="5050037" cy="1100558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CasellaDiTesto 34">
                  <a:extLst>
                    <a:ext uri="{FF2B5EF4-FFF2-40B4-BE49-F238E27FC236}">
                      <a16:creationId xmlns:a16="http://schemas.microsoft.com/office/drawing/2014/main" id="{470E4612-49F9-4FDB-862B-D28E6CFF82D9}"/>
                    </a:ext>
                  </a:extLst>
                </p:cNvPr>
                <p:cNvSpPr txBox="1"/>
                <p:nvPr/>
              </p:nvSpPr>
              <p:spPr>
                <a:xfrm>
                  <a:off x="843915" y="5036638"/>
                  <a:ext cx="1452001" cy="3495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</m:d>
                        <m:sSup>
                          <m:sSup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oMath>
                    </m:oMathPara>
                  </a14:m>
                  <a:endParaRPr lang="it-IT" sz="2000"/>
                </a:p>
              </p:txBody>
            </p:sp>
          </mc:Choice>
          <mc:Fallback xmlns="">
            <p:sp>
              <p:nvSpPr>
                <p:cNvPr id="25" name="CasellaDiTesto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915" y="5036638"/>
                  <a:ext cx="1452001" cy="34958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3361" t="-1724" r="-2101" b="-2241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0856C8CF-C7F1-435D-BBC0-FDE5BCEFD809}"/>
                </a:ext>
              </a:extLst>
            </p:cNvPr>
            <p:cNvSpPr txBox="1"/>
            <p:nvPr/>
          </p:nvSpPr>
          <p:spPr>
            <a:xfrm>
              <a:off x="767715" y="3225887"/>
              <a:ext cx="2825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alibri" pitchFamily="34" charset="0"/>
                  <a:cs typeface="Calibri" pitchFamily="34" charset="0"/>
                </a:rPr>
                <a:t>two-photon Rabi frequency:</a:t>
              </a:r>
              <a:endParaRPr lang="it-IT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1E13A547-428A-4161-B491-963690C3C933}"/>
              </a:ext>
            </a:extLst>
          </p:cNvPr>
          <p:cNvGrpSpPr/>
          <p:nvPr/>
        </p:nvGrpSpPr>
        <p:grpSpPr>
          <a:xfrm>
            <a:off x="2661517" y="1100787"/>
            <a:ext cx="6309080" cy="3725275"/>
            <a:chOff x="1135375" y="1113862"/>
            <a:chExt cx="6309080" cy="3725275"/>
          </a:xfrm>
        </p:grpSpPr>
        <p:sp>
          <p:nvSpPr>
            <p:cNvPr id="38" name="Text Box 11">
              <a:extLst>
                <a:ext uri="{FF2B5EF4-FFF2-40B4-BE49-F238E27FC236}">
                  <a16:creationId xmlns:a16="http://schemas.microsoft.com/office/drawing/2014/main" id="{A1B53183-0976-4617-A938-26DE27F071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5375" y="1945362"/>
              <a:ext cx="3670065" cy="7543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sz="2000" err="1">
                  <a:latin typeface="Calibri" pitchFamily="34" charset="0"/>
                  <a:ea typeface="東風ゴシック" charset="0"/>
                  <a:cs typeface="東風ゴシック" charset="0"/>
                </a:rPr>
                <a:t>Aharonov</a:t>
              </a:r>
              <a:r>
                <a:rPr lang="de-DE" sz="2000">
                  <a:latin typeface="Calibri" pitchFamily="34" charset="0"/>
                  <a:ea typeface="東風ゴシック" charset="0"/>
                  <a:cs typeface="東風ゴシック" charset="0"/>
                </a:rPr>
                <a:t>-Bohm geometric phase</a:t>
              </a:r>
              <a:endParaRPr lang="de-DE" sz="2000" dirty="0">
                <a:latin typeface="Calibri" pitchFamily="34" charset="0"/>
                <a:ea typeface="東風ゴシック" charset="0"/>
                <a:cs typeface="東風ゴシック" charset="0"/>
              </a:endParaRPr>
            </a:p>
          </p:txBody>
        </p:sp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2D5AD2D2-7592-4B2C-B8A7-8BAFBDDDA5D1}"/>
                </a:ext>
              </a:extLst>
            </p:cNvPr>
            <p:cNvSpPr/>
            <p:nvPr/>
          </p:nvSpPr>
          <p:spPr>
            <a:xfrm>
              <a:off x="1639636" y="1113862"/>
              <a:ext cx="5804819" cy="372527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127000" sx="103000" sy="103000" algn="c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Figura a mano libera 29">
              <a:extLst>
                <a:ext uri="{FF2B5EF4-FFF2-40B4-BE49-F238E27FC236}">
                  <a16:creationId xmlns:a16="http://schemas.microsoft.com/office/drawing/2014/main" id="{48190B0E-25D1-4708-B92F-AFD2528D3D3E}"/>
                </a:ext>
              </a:extLst>
            </p:cNvPr>
            <p:cNvSpPr/>
            <p:nvPr/>
          </p:nvSpPr>
          <p:spPr>
            <a:xfrm>
              <a:off x="5055137" y="1836288"/>
              <a:ext cx="1926779" cy="1005300"/>
            </a:xfrm>
            <a:custGeom>
              <a:avLst/>
              <a:gdLst>
                <a:gd name="connsiteX0" fmla="*/ 778256 w 1625600"/>
                <a:gd name="connsiteY0" fmla="*/ 493776 h 1533144"/>
                <a:gd name="connsiteX1" fmla="*/ 199136 w 1625600"/>
                <a:gd name="connsiteY1" fmla="*/ 743712 h 1533144"/>
                <a:gd name="connsiteX2" fmla="*/ 52832 w 1625600"/>
                <a:gd name="connsiteY2" fmla="*/ 1267968 h 1533144"/>
                <a:gd name="connsiteX3" fmla="*/ 516128 w 1625600"/>
                <a:gd name="connsiteY3" fmla="*/ 1511808 h 1533144"/>
                <a:gd name="connsiteX4" fmla="*/ 1278128 w 1625600"/>
                <a:gd name="connsiteY4" fmla="*/ 1395984 h 1533144"/>
                <a:gd name="connsiteX5" fmla="*/ 1595120 w 1625600"/>
                <a:gd name="connsiteY5" fmla="*/ 743712 h 1533144"/>
                <a:gd name="connsiteX6" fmla="*/ 1461008 w 1625600"/>
                <a:gd name="connsiteY6" fmla="*/ 140208 h 1533144"/>
                <a:gd name="connsiteX7" fmla="*/ 1040384 w 1625600"/>
                <a:gd name="connsiteY7" fmla="*/ 6096 h 1533144"/>
                <a:gd name="connsiteX8" fmla="*/ 753872 w 1625600"/>
                <a:gd name="connsiteY8" fmla="*/ 103632 h 1533144"/>
                <a:gd name="connsiteX9" fmla="*/ 668528 w 1625600"/>
                <a:gd name="connsiteY9" fmla="*/ 304800 h 1533144"/>
                <a:gd name="connsiteX10" fmla="*/ 778256 w 1625600"/>
                <a:gd name="connsiteY10" fmla="*/ 493776 h 1533144"/>
                <a:gd name="connsiteX0" fmla="*/ 668528 w 1625600"/>
                <a:gd name="connsiteY0" fmla="*/ 304800 h 1533144"/>
                <a:gd name="connsiteX1" fmla="*/ 199136 w 1625600"/>
                <a:gd name="connsiteY1" fmla="*/ 743712 h 1533144"/>
                <a:gd name="connsiteX2" fmla="*/ 52832 w 1625600"/>
                <a:gd name="connsiteY2" fmla="*/ 1267968 h 1533144"/>
                <a:gd name="connsiteX3" fmla="*/ 516128 w 1625600"/>
                <a:gd name="connsiteY3" fmla="*/ 1511808 h 1533144"/>
                <a:gd name="connsiteX4" fmla="*/ 1278128 w 1625600"/>
                <a:gd name="connsiteY4" fmla="*/ 1395984 h 1533144"/>
                <a:gd name="connsiteX5" fmla="*/ 1595120 w 1625600"/>
                <a:gd name="connsiteY5" fmla="*/ 743712 h 1533144"/>
                <a:gd name="connsiteX6" fmla="*/ 1461008 w 1625600"/>
                <a:gd name="connsiteY6" fmla="*/ 140208 h 1533144"/>
                <a:gd name="connsiteX7" fmla="*/ 1040384 w 1625600"/>
                <a:gd name="connsiteY7" fmla="*/ 6096 h 1533144"/>
                <a:gd name="connsiteX8" fmla="*/ 753872 w 1625600"/>
                <a:gd name="connsiteY8" fmla="*/ 103632 h 1533144"/>
                <a:gd name="connsiteX9" fmla="*/ 668528 w 1625600"/>
                <a:gd name="connsiteY9" fmla="*/ 304800 h 1533144"/>
                <a:gd name="connsiteX0" fmla="*/ 680720 w 1625600"/>
                <a:gd name="connsiteY0" fmla="*/ 518160 h 1533144"/>
                <a:gd name="connsiteX1" fmla="*/ 199136 w 1625600"/>
                <a:gd name="connsiteY1" fmla="*/ 743712 h 1533144"/>
                <a:gd name="connsiteX2" fmla="*/ 52832 w 1625600"/>
                <a:gd name="connsiteY2" fmla="*/ 1267968 h 1533144"/>
                <a:gd name="connsiteX3" fmla="*/ 516128 w 1625600"/>
                <a:gd name="connsiteY3" fmla="*/ 1511808 h 1533144"/>
                <a:gd name="connsiteX4" fmla="*/ 1278128 w 1625600"/>
                <a:gd name="connsiteY4" fmla="*/ 1395984 h 1533144"/>
                <a:gd name="connsiteX5" fmla="*/ 1595120 w 1625600"/>
                <a:gd name="connsiteY5" fmla="*/ 743712 h 1533144"/>
                <a:gd name="connsiteX6" fmla="*/ 1461008 w 1625600"/>
                <a:gd name="connsiteY6" fmla="*/ 140208 h 1533144"/>
                <a:gd name="connsiteX7" fmla="*/ 1040384 w 1625600"/>
                <a:gd name="connsiteY7" fmla="*/ 6096 h 1533144"/>
                <a:gd name="connsiteX8" fmla="*/ 753872 w 1625600"/>
                <a:gd name="connsiteY8" fmla="*/ 103632 h 1533144"/>
                <a:gd name="connsiteX9" fmla="*/ 680720 w 1625600"/>
                <a:gd name="connsiteY9" fmla="*/ 518160 h 1533144"/>
                <a:gd name="connsiteX0" fmla="*/ 680720 w 1625600"/>
                <a:gd name="connsiteY0" fmla="*/ 597408 h 1612392"/>
                <a:gd name="connsiteX1" fmla="*/ 199136 w 1625600"/>
                <a:gd name="connsiteY1" fmla="*/ 822960 h 1612392"/>
                <a:gd name="connsiteX2" fmla="*/ 52832 w 1625600"/>
                <a:gd name="connsiteY2" fmla="*/ 1347216 h 1612392"/>
                <a:gd name="connsiteX3" fmla="*/ 516128 w 1625600"/>
                <a:gd name="connsiteY3" fmla="*/ 1591056 h 1612392"/>
                <a:gd name="connsiteX4" fmla="*/ 1278128 w 1625600"/>
                <a:gd name="connsiteY4" fmla="*/ 1475232 h 1612392"/>
                <a:gd name="connsiteX5" fmla="*/ 1595120 w 1625600"/>
                <a:gd name="connsiteY5" fmla="*/ 822960 h 1612392"/>
                <a:gd name="connsiteX6" fmla="*/ 1461008 w 1625600"/>
                <a:gd name="connsiteY6" fmla="*/ 219456 h 1612392"/>
                <a:gd name="connsiteX7" fmla="*/ 1107440 w 1625600"/>
                <a:gd name="connsiteY7" fmla="*/ 6096 h 1612392"/>
                <a:gd name="connsiteX8" fmla="*/ 753872 w 1625600"/>
                <a:gd name="connsiteY8" fmla="*/ 182880 h 1612392"/>
                <a:gd name="connsiteX9" fmla="*/ 680720 w 1625600"/>
                <a:gd name="connsiteY9" fmla="*/ 597408 h 1612392"/>
                <a:gd name="connsiteX0" fmla="*/ 680720 w 1625600"/>
                <a:gd name="connsiteY0" fmla="*/ 594360 h 1609344"/>
                <a:gd name="connsiteX1" fmla="*/ 199136 w 1625600"/>
                <a:gd name="connsiteY1" fmla="*/ 819912 h 1609344"/>
                <a:gd name="connsiteX2" fmla="*/ 52832 w 1625600"/>
                <a:gd name="connsiteY2" fmla="*/ 1344168 h 1609344"/>
                <a:gd name="connsiteX3" fmla="*/ 516128 w 1625600"/>
                <a:gd name="connsiteY3" fmla="*/ 1588008 h 1609344"/>
                <a:gd name="connsiteX4" fmla="*/ 1278128 w 1625600"/>
                <a:gd name="connsiteY4" fmla="*/ 1472184 h 1609344"/>
                <a:gd name="connsiteX5" fmla="*/ 1595120 w 1625600"/>
                <a:gd name="connsiteY5" fmla="*/ 819912 h 1609344"/>
                <a:gd name="connsiteX6" fmla="*/ 1461008 w 1625600"/>
                <a:gd name="connsiteY6" fmla="*/ 216408 h 1609344"/>
                <a:gd name="connsiteX7" fmla="*/ 1107440 w 1625600"/>
                <a:gd name="connsiteY7" fmla="*/ 3048 h 1609344"/>
                <a:gd name="connsiteX8" fmla="*/ 808736 w 1625600"/>
                <a:gd name="connsiteY8" fmla="*/ 198120 h 1609344"/>
                <a:gd name="connsiteX9" fmla="*/ 680720 w 1625600"/>
                <a:gd name="connsiteY9" fmla="*/ 594360 h 1609344"/>
                <a:gd name="connsiteX0" fmla="*/ 680720 w 1625600"/>
                <a:gd name="connsiteY0" fmla="*/ 594360 h 1609344"/>
                <a:gd name="connsiteX1" fmla="*/ 199136 w 1625600"/>
                <a:gd name="connsiteY1" fmla="*/ 819912 h 1609344"/>
                <a:gd name="connsiteX2" fmla="*/ 52832 w 1625600"/>
                <a:gd name="connsiteY2" fmla="*/ 1344168 h 1609344"/>
                <a:gd name="connsiteX3" fmla="*/ 516128 w 1625600"/>
                <a:gd name="connsiteY3" fmla="*/ 1588008 h 1609344"/>
                <a:gd name="connsiteX4" fmla="*/ 1278128 w 1625600"/>
                <a:gd name="connsiteY4" fmla="*/ 1472184 h 1609344"/>
                <a:gd name="connsiteX5" fmla="*/ 1595120 w 1625600"/>
                <a:gd name="connsiteY5" fmla="*/ 819912 h 1609344"/>
                <a:gd name="connsiteX6" fmla="*/ 1461008 w 1625600"/>
                <a:gd name="connsiteY6" fmla="*/ 216408 h 1609344"/>
                <a:gd name="connsiteX7" fmla="*/ 1107440 w 1625600"/>
                <a:gd name="connsiteY7" fmla="*/ 3048 h 1609344"/>
                <a:gd name="connsiteX8" fmla="*/ 808736 w 1625600"/>
                <a:gd name="connsiteY8" fmla="*/ 198120 h 1609344"/>
                <a:gd name="connsiteX9" fmla="*/ 680720 w 1625600"/>
                <a:gd name="connsiteY9" fmla="*/ 594360 h 1609344"/>
                <a:gd name="connsiteX0" fmla="*/ 680720 w 1625600"/>
                <a:gd name="connsiteY0" fmla="*/ 654304 h 1669288"/>
                <a:gd name="connsiteX1" fmla="*/ 199136 w 1625600"/>
                <a:gd name="connsiteY1" fmla="*/ 879856 h 1669288"/>
                <a:gd name="connsiteX2" fmla="*/ 52832 w 1625600"/>
                <a:gd name="connsiteY2" fmla="*/ 1404112 h 1669288"/>
                <a:gd name="connsiteX3" fmla="*/ 516128 w 1625600"/>
                <a:gd name="connsiteY3" fmla="*/ 1647952 h 1669288"/>
                <a:gd name="connsiteX4" fmla="*/ 1278128 w 1625600"/>
                <a:gd name="connsiteY4" fmla="*/ 1532128 h 1669288"/>
                <a:gd name="connsiteX5" fmla="*/ 1595120 w 1625600"/>
                <a:gd name="connsiteY5" fmla="*/ 879856 h 1669288"/>
                <a:gd name="connsiteX6" fmla="*/ 1461008 w 1625600"/>
                <a:gd name="connsiteY6" fmla="*/ 276352 h 1669288"/>
                <a:gd name="connsiteX7" fmla="*/ 1107440 w 1625600"/>
                <a:gd name="connsiteY7" fmla="*/ 62992 h 1669288"/>
                <a:gd name="connsiteX8" fmla="*/ 680720 w 1625600"/>
                <a:gd name="connsiteY8" fmla="*/ 654304 h 1669288"/>
                <a:gd name="connsiteX0" fmla="*/ 680720 w 1625600"/>
                <a:gd name="connsiteY0" fmla="*/ 654304 h 1669288"/>
                <a:gd name="connsiteX1" fmla="*/ 199136 w 1625600"/>
                <a:gd name="connsiteY1" fmla="*/ 879856 h 1669288"/>
                <a:gd name="connsiteX2" fmla="*/ 52832 w 1625600"/>
                <a:gd name="connsiteY2" fmla="*/ 1404112 h 1669288"/>
                <a:gd name="connsiteX3" fmla="*/ 516128 w 1625600"/>
                <a:gd name="connsiteY3" fmla="*/ 1647952 h 1669288"/>
                <a:gd name="connsiteX4" fmla="*/ 1278128 w 1625600"/>
                <a:gd name="connsiteY4" fmla="*/ 1532128 h 1669288"/>
                <a:gd name="connsiteX5" fmla="*/ 1595120 w 1625600"/>
                <a:gd name="connsiteY5" fmla="*/ 879856 h 1669288"/>
                <a:gd name="connsiteX6" fmla="*/ 1461008 w 1625600"/>
                <a:gd name="connsiteY6" fmla="*/ 276352 h 1669288"/>
                <a:gd name="connsiteX7" fmla="*/ 1107440 w 1625600"/>
                <a:gd name="connsiteY7" fmla="*/ 62992 h 1669288"/>
                <a:gd name="connsiteX8" fmla="*/ 680720 w 1625600"/>
                <a:gd name="connsiteY8" fmla="*/ 654304 h 1669288"/>
                <a:gd name="connsiteX0" fmla="*/ 680720 w 1625600"/>
                <a:gd name="connsiteY0" fmla="*/ 654304 h 1669288"/>
                <a:gd name="connsiteX1" fmla="*/ 199136 w 1625600"/>
                <a:gd name="connsiteY1" fmla="*/ 879856 h 1669288"/>
                <a:gd name="connsiteX2" fmla="*/ 52832 w 1625600"/>
                <a:gd name="connsiteY2" fmla="*/ 1404112 h 1669288"/>
                <a:gd name="connsiteX3" fmla="*/ 516128 w 1625600"/>
                <a:gd name="connsiteY3" fmla="*/ 1647952 h 1669288"/>
                <a:gd name="connsiteX4" fmla="*/ 1278128 w 1625600"/>
                <a:gd name="connsiteY4" fmla="*/ 1532128 h 1669288"/>
                <a:gd name="connsiteX5" fmla="*/ 1595120 w 1625600"/>
                <a:gd name="connsiteY5" fmla="*/ 879856 h 1669288"/>
                <a:gd name="connsiteX6" fmla="*/ 1461008 w 1625600"/>
                <a:gd name="connsiteY6" fmla="*/ 276352 h 1669288"/>
                <a:gd name="connsiteX7" fmla="*/ 1107440 w 1625600"/>
                <a:gd name="connsiteY7" fmla="*/ 62992 h 1669288"/>
                <a:gd name="connsiteX8" fmla="*/ 680720 w 1625600"/>
                <a:gd name="connsiteY8" fmla="*/ 654304 h 1669288"/>
                <a:gd name="connsiteX0" fmla="*/ 680720 w 1625600"/>
                <a:gd name="connsiteY0" fmla="*/ 654304 h 1669288"/>
                <a:gd name="connsiteX1" fmla="*/ 199136 w 1625600"/>
                <a:gd name="connsiteY1" fmla="*/ 879856 h 1669288"/>
                <a:gd name="connsiteX2" fmla="*/ 52832 w 1625600"/>
                <a:gd name="connsiteY2" fmla="*/ 1404112 h 1669288"/>
                <a:gd name="connsiteX3" fmla="*/ 516128 w 1625600"/>
                <a:gd name="connsiteY3" fmla="*/ 1647952 h 1669288"/>
                <a:gd name="connsiteX4" fmla="*/ 1278128 w 1625600"/>
                <a:gd name="connsiteY4" fmla="*/ 1532128 h 1669288"/>
                <a:gd name="connsiteX5" fmla="*/ 1595120 w 1625600"/>
                <a:gd name="connsiteY5" fmla="*/ 879856 h 1669288"/>
                <a:gd name="connsiteX6" fmla="*/ 1461008 w 1625600"/>
                <a:gd name="connsiteY6" fmla="*/ 276352 h 1669288"/>
                <a:gd name="connsiteX7" fmla="*/ 1107440 w 1625600"/>
                <a:gd name="connsiteY7" fmla="*/ 62992 h 1669288"/>
                <a:gd name="connsiteX8" fmla="*/ 680720 w 1625600"/>
                <a:gd name="connsiteY8" fmla="*/ 654304 h 1669288"/>
                <a:gd name="connsiteX0" fmla="*/ 680720 w 1625600"/>
                <a:gd name="connsiteY0" fmla="*/ 654304 h 1669288"/>
                <a:gd name="connsiteX1" fmla="*/ 199136 w 1625600"/>
                <a:gd name="connsiteY1" fmla="*/ 879856 h 1669288"/>
                <a:gd name="connsiteX2" fmla="*/ 52832 w 1625600"/>
                <a:gd name="connsiteY2" fmla="*/ 1404112 h 1669288"/>
                <a:gd name="connsiteX3" fmla="*/ 516128 w 1625600"/>
                <a:gd name="connsiteY3" fmla="*/ 1647952 h 1669288"/>
                <a:gd name="connsiteX4" fmla="*/ 1278128 w 1625600"/>
                <a:gd name="connsiteY4" fmla="*/ 1532128 h 1669288"/>
                <a:gd name="connsiteX5" fmla="*/ 1595120 w 1625600"/>
                <a:gd name="connsiteY5" fmla="*/ 879856 h 1669288"/>
                <a:gd name="connsiteX6" fmla="*/ 1461008 w 1625600"/>
                <a:gd name="connsiteY6" fmla="*/ 276352 h 1669288"/>
                <a:gd name="connsiteX7" fmla="*/ 1107440 w 1625600"/>
                <a:gd name="connsiteY7" fmla="*/ 62992 h 1669288"/>
                <a:gd name="connsiteX8" fmla="*/ 680720 w 1625600"/>
                <a:gd name="connsiteY8" fmla="*/ 654304 h 1669288"/>
                <a:gd name="connsiteX0" fmla="*/ 680720 w 1625600"/>
                <a:gd name="connsiteY0" fmla="*/ 654304 h 1669288"/>
                <a:gd name="connsiteX1" fmla="*/ 199136 w 1625600"/>
                <a:gd name="connsiteY1" fmla="*/ 879856 h 1669288"/>
                <a:gd name="connsiteX2" fmla="*/ 52832 w 1625600"/>
                <a:gd name="connsiteY2" fmla="*/ 1404112 h 1669288"/>
                <a:gd name="connsiteX3" fmla="*/ 516128 w 1625600"/>
                <a:gd name="connsiteY3" fmla="*/ 1647952 h 1669288"/>
                <a:gd name="connsiteX4" fmla="*/ 1278128 w 1625600"/>
                <a:gd name="connsiteY4" fmla="*/ 1532128 h 1669288"/>
                <a:gd name="connsiteX5" fmla="*/ 1595120 w 1625600"/>
                <a:gd name="connsiteY5" fmla="*/ 879856 h 1669288"/>
                <a:gd name="connsiteX6" fmla="*/ 1461008 w 1625600"/>
                <a:gd name="connsiteY6" fmla="*/ 276352 h 1669288"/>
                <a:gd name="connsiteX7" fmla="*/ 1107440 w 1625600"/>
                <a:gd name="connsiteY7" fmla="*/ 62992 h 1669288"/>
                <a:gd name="connsiteX8" fmla="*/ 680720 w 1625600"/>
                <a:gd name="connsiteY8" fmla="*/ 654304 h 1669288"/>
                <a:gd name="connsiteX0" fmla="*/ 680720 w 1625600"/>
                <a:gd name="connsiteY0" fmla="*/ 654304 h 1669288"/>
                <a:gd name="connsiteX1" fmla="*/ 199136 w 1625600"/>
                <a:gd name="connsiteY1" fmla="*/ 879856 h 1669288"/>
                <a:gd name="connsiteX2" fmla="*/ 52832 w 1625600"/>
                <a:gd name="connsiteY2" fmla="*/ 1404112 h 1669288"/>
                <a:gd name="connsiteX3" fmla="*/ 516128 w 1625600"/>
                <a:gd name="connsiteY3" fmla="*/ 1647952 h 1669288"/>
                <a:gd name="connsiteX4" fmla="*/ 1278128 w 1625600"/>
                <a:gd name="connsiteY4" fmla="*/ 1532128 h 1669288"/>
                <a:gd name="connsiteX5" fmla="*/ 1595120 w 1625600"/>
                <a:gd name="connsiteY5" fmla="*/ 879856 h 1669288"/>
                <a:gd name="connsiteX6" fmla="*/ 1461008 w 1625600"/>
                <a:gd name="connsiteY6" fmla="*/ 276352 h 1669288"/>
                <a:gd name="connsiteX7" fmla="*/ 1107440 w 1625600"/>
                <a:gd name="connsiteY7" fmla="*/ 62992 h 1669288"/>
                <a:gd name="connsiteX8" fmla="*/ 680720 w 1625600"/>
                <a:gd name="connsiteY8" fmla="*/ 654304 h 1669288"/>
                <a:gd name="connsiteX0" fmla="*/ 680720 w 1625600"/>
                <a:gd name="connsiteY0" fmla="*/ 654304 h 1669288"/>
                <a:gd name="connsiteX1" fmla="*/ 199136 w 1625600"/>
                <a:gd name="connsiteY1" fmla="*/ 879856 h 1669288"/>
                <a:gd name="connsiteX2" fmla="*/ 52832 w 1625600"/>
                <a:gd name="connsiteY2" fmla="*/ 1404112 h 1669288"/>
                <a:gd name="connsiteX3" fmla="*/ 516128 w 1625600"/>
                <a:gd name="connsiteY3" fmla="*/ 1647952 h 1669288"/>
                <a:gd name="connsiteX4" fmla="*/ 1278128 w 1625600"/>
                <a:gd name="connsiteY4" fmla="*/ 1532128 h 1669288"/>
                <a:gd name="connsiteX5" fmla="*/ 1595120 w 1625600"/>
                <a:gd name="connsiteY5" fmla="*/ 879856 h 1669288"/>
                <a:gd name="connsiteX6" fmla="*/ 1461008 w 1625600"/>
                <a:gd name="connsiteY6" fmla="*/ 276352 h 1669288"/>
                <a:gd name="connsiteX7" fmla="*/ 1107440 w 1625600"/>
                <a:gd name="connsiteY7" fmla="*/ 62992 h 1669288"/>
                <a:gd name="connsiteX8" fmla="*/ 680720 w 1625600"/>
                <a:gd name="connsiteY8" fmla="*/ 654304 h 1669288"/>
                <a:gd name="connsiteX0" fmla="*/ 680720 w 1619504"/>
                <a:gd name="connsiteY0" fmla="*/ 654304 h 1669288"/>
                <a:gd name="connsiteX1" fmla="*/ 199136 w 1619504"/>
                <a:gd name="connsiteY1" fmla="*/ 879856 h 1669288"/>
                <a:gd name="connsiteX2" fmla="*/ 52832 w 1619504"/>
                <a:gd name="connsiteY2" fmla="*/ 1404112 h 1669288"/>
                <a:gd name="connsiteX3" fmla="*/ 516128 w 1619504"/>
                <a:gd name="connsiteY3" fmla="*/ 1647952 h 1669288"/>
                <a:gd name="connsiteX4" fmla="*/ 1278128 w 1619504"/>
                <a:gd name="connsiteY4" fmla="*/ 1532128 h 1669288"/>
                <a:gd name="connsiteX5" fmla="*/ 1589024 w 1619504"/>
                <a:gd name="connsiteY5" fmla="*/ 879856 h 1669288"/>
                <a:gd name="connsiteX6" fmla="*/ 1461008 w 1619504"/>
                <a:gd name="connsiteY6" fmla="*/ 276352 h 1669288"/>
                <a:gd name="connsiteX7" fmla="*/ 1107440 w 1619504"/>
                <a:gd name="connsiteY7" fmla="*/ 62992 h 1669288"/>
                <a:gd name="connsiteX8" fmla="*/ 680720 w 1619504"/>
                <a:gd name="connsiteY8" fmla="*/ 654304 h 1669288"/>
                <a:gd name="connsiteX0" fmla="*/ 680720 w 1619504"/>
                <a:gd name="connsiteY0" fmla="*/ 654304 h 1669288"/>
                <a:gd name="connsiteX1" fmla="*/ 199136 w 1619504"/>
                <a:gd name="connsiteY1" fmla="*/ 879856 h 1669288"/>
                <a:gd name="connsiteX2" fmla="*/ 52832 w 1619504"/>
                <a:gd name="connsiteY2" fmla="*/ 1404112 h 1669288"/>
                <a:gd name="connsiteX3" fmla="*/ 516128 w 1619504"/>
                <a:gd name="connsiteY3" fmla="*/ 1647952 h 1669288"/>
                <a:gd name="connsiteX4" fmla="*/ 1278128 w 1619504"/>
                <a:gd name="connsiteY4" fmla="*/ 1532128 h 1669288"/>
                <a:gd name="connsiteX5" fmla="*/ 1589024 w 1619504"/>
                <a:gd name="connsiteY5" fmla="*/ 879856 h 1669288"/>
                <a:gd name="connsiteX6" fmla="*/ 1461008 w 1619504"/>
                <a:gd name="connsiteY6" fmla="*/ 276352 h 1669288"/>
                <a:gd name="connsiteX7" fmla="*/ 1107440 w 1619504"/>
                <a:gd name="connsiteY7" fmla="*/ 62992 h 1669288"/>
                <a:gd name="connsiteX8" fmla="*/ 680720 w 1619504"/>
                <a:gd name="connsiteY8" fmla="*/ 654304 h 1669288"/>
                <a:gd name="connsiteX0" fmla="*/ 680720 w 1619504"/>
                <a:gd name="connsiteY0" fmla="*/ 654304 h 1669288"/>
                <a:gd name="connsiteX1" fmla="*/ 199136 w 1619504"/>
                <a:gd name="connsiteY1" fmla="*/ 879856 h 1669288"/>
                <a:gd name="connsiteX2" fmla="*/ 52832 w 1619504"/>
                <a:gd name="connsiteY2" fmla="*/ 1404112 h 1669288"/>
                <a:gd name="connsiteX3" fmla="*/ 516128 w 1619504"/>
                <a:gd name="connsiteY3" fmla="*/ 1647952 h 1669288"/>
                <a:gd name="connsiteX4" fmla="*/ 1278128 w 1619504"/>
                <a:gd name="connsiteY4" fmla="*/ 1532128 h 1669288"/>
                <a:gd name="connsiteX5" fmla="*/ 1589024 w 1619504"/>
                <a:gd name="connsiteY5" fmla="*/ 879856 h 1669288"/>
                <a:gd name="connsiteX6" fmla="*/ 1461008 w 1619504"/>
                <a:gd name="connsiteY6" fmla="*/ 276352 h 1669288"/>
                <a:gd name="connsiteX7" fmla="*/ 1107440 w 1619504"/>
                <a:gd name="connsiteY7" fmla="*/ 62992 h 1669288"/>
                <a:gd name="connsiteX8" fmla="*/ 680720 w 1619504"/>
                <a:gd name="connsiteY8" fmla="*/ 654304 h 1669288"/>
                <a:gd name="connsiteX0" fmla="*/ 680720 w 1619504"/>
                <a:gd name="connsiteY0" fmla="*/ 654304 h 1669288"/>
                <a:gd name="connsiteX1" fmla="*/ 199136 w 1619504"/>
                <a:gd name="connsiteY1" fmla="*/ 879856 h 1669288"/>
                <a:gd name="connsiteX2" fmla="*/ 52832 w 1619504"/>
                <a:gd name="connsiteY2" fmla="*/ 1404112 h 1669288"/>
                <a:gd name="connsiteX3" fmla="*/ 516128 w 1619504"/>
                <a:gd name="connsiteY3" fmla="*/ 1647952 h 1669288"/>
                <a:gd name="connsiteX4" fmla="*/ 1278128 w 1619504"/>
                <a:gd name="connsiteY4" fmla="*/ 1532128 h 1669288"/>
                <a:gd name="connsiteX5" fmla="*/ 1589024 w 1619504"/>
                <a:gd name="connsiteY5" fmla="*/ 879856 h 1669288"/>
                <a:gd name="connsiteX6" fmla="*/ 1461008 w 1619504"/>
                <a:gd name="connsiteY6" fmla="*/ 276352 h 1669288"/>
                <a:gd name="connsiteX7" fmla="*/ 1107440 w 1619504"/>
                <a:gd name="connsiteY7" fmla="*/ 62992 h 1669288"/>
                <a:gd name="connsiteX8" fmla="*/ 680720 w 1619504"/>
                <a:gd name="connsiteY8" fmla="*/ 654304 h 1669288"/>
                <a:gd name="connsiteX0" fmla="*/ 680720 w 1619504"/>
                <a:gd name="connsiteY0" fmla="*/ 654304 h 1669288"/>
                <a:gd name="connsiteX1" fmla="*/ 199136 w 1619504"/>
                <a:gd name="connsiteY1" fmla="*/ 879856 h 1669288"/>
                <a:gd name="connsiteX2" fmla="*/ 52832 w 1619504"/>
                <a:gd name="connsiteY2" fmla="*/ 1404112 h 1669288"/>
                <a:gd name="connsiteX3" fmla="*/ 516128 w 1619504"/>
                <a:gd name="connsiteY3" fmla="*/ 1647952 h 1669288"/>
                <a:gd name="connsiteX4" fmla="*/ 1278128 w 1619504"/>
                <a:gd name="connsiteY4" fmla="*/ 1532128 h 1669288"/>
                <a:gd name="connsiteX5" fmla="*/ 1589024 w 1619504"/>
                <a:gd name="connsiteY5" fmla="*/ 879856 h 1669288"/>
                <a:gd name="connsiteX6" fmla="*/ 1461008 w 1619504"/>
                <a:gd name="connsiteY6" fmla="*/ 276352 h 1669288"/>
                <a:gd name="connsiteX7" fmla="*/ 1107440 w 1619504"/>
                <a:gd name="connsiteY7" fmla="*/ 62992 h 1669288"/>
                <a:gd name="connsiteX8" fmla="*/ 680720 w 1619504"/>
                <a:gd name="connsiteY8" fmla="*/ 654304 h 1669288"/>
                <a:gd name="connsiteX0" fmla="*/ 680720 w 1619504"/>
                <a:gd name="connsiteY0" fmla="*/ 654304 h 1669288"/>
                <a:gd name="connsiteX1" fmla="*/ 199136 w 1619504"/>
                <a:gd name="connsiteY1" fmla="*/ 879856 h 1669288"/>
                <a:gd name="connsiteX2" fmla="*/ 52832 w 1619504"/>
                <a:gd name="connsiteY2" fmla="*/ 1404112 h 1669288"/>
                <a:gd name="connsiteX3" fmla="*/ 516128 w 1619504"/>
                <a:gd name="connsiteY3" fmla="*/ 1647952 h 1669288"/>
                <a:gd name="connsiteX4" fmla="*/ 1278128 w 1619504"/>
                <a:gd name="connsiteY4" fmla="*/ 1532128 h 1669288"/>
                <a:gd name="connsiteX5" fmla="*/ 1589024 w 1619504"/>
                <a:gd name="connsiteY5" fmla="*/ 879856 h 1669288"/>
                <a:gd name="connsiteX6" fmla="*/ 1461008 w 1619504"/>
                <a:gd name="connsiteY6" fmla="*/ 276352 h 1669288"/>
                <a:gd name="connsiteX7" fmla="*/ 1107440 w 1619504"/>
                <a:gd name="connsiteY7" fmla="*/ 62992 h 1669288"/>
                <a:gd name="connsiteX8" fmla="*/ 680720 w 1619504"/>
                <a:gd name="connsiteY8" fmla="*/ 654304 h 1669288"/>
                <a:gd name="connsiteX0" fmla="*/ 680720 w 1619504"/>
                <a:gd name="connsiteY0" fmla="*/ 654304 h 1669288"/>
                <a:gd name="connsiteX1" fmla="*/ 199136 w 1619504"/>
                <a:gd name="connsiteY1" fmla="*/ 879856 h 1669288"/>
                <a:gd name="connsiteX2" fmla="*/ 52832 w 1619504"/>
                <a:gd name="connsiteY2" fmla="*/ 1404112 h 1669288"/>
                <a:gd name="connsiteX3" fmla="*/ 516128 w 1619504"/>
                <a:gd name="connsiteY3" fmla="*/ 1647952 h 1669288"/>
                <a:gd name="connsiteX4" fmla="*/ 1278128 w 1619504"/>
                <a:gd name="connsiteY4" fmla="*/ 1532128 h 1669288"/>
                <a:gd name="connsiteX5" fmla="*/ 1589024 w 1619504"/>
                <a:gd name="connsiteY5" fmla="*/ 879856 h 1669288"/>
                <a:gd name="connsiteX6" fmla="*/ 1461008 w 1619504"/>
                <a:gd name="connsiteY6" fmla="*/ 276352 h 1669288"/>
                <a:gd name="connsiteX7" fmla="*/ 1107440 w 1619504"/>
                <a:gd name="connsiteY7" fmla="*/ 62992 h 1669288"/>
                <a:gd name="connsiteX8" fmla="*/ 680720 w 1619504"/>
                <a:gd name="connsiteY8" fmla="*/ 654304 h 1669288"/>
                <a:gd name="connsiteX0" fmla="*/ 680720 w 1619504"/>
                <a:gd name="connsiteY0" fmla="*/ 654304 h 1669288"/>
                <a:gd name="connsiteX1" fmla="*/ 199136 w 1619504"/>
                <a:gd name="connsiteY1" fmla="*/ 879856 h 1669288"/>
                <a:gd name="connsiteX2" fmla="*/ 52832 w 1619504"/>
                <a:gd name="connsiteY2" fmla="*/ 1404112 h 1669288"/>
                <a:gd name="connsiteX3" fmla="*/ 516128 w 1619504"/>
                <a:gd name="connsiteY3" fmla="*/ 1647952 h 1669288"/>
                <a:gd name="connsiteX4" fmla="*/ 1278128 w 1619504"/>
                <a:gd name="connsiteY4" fmla="*/ 1532128 h 1669288"/>
                <a:gd name="connsiteX5" fmla="*/ 1589024 w 1619504"/>
                <a:gd name="connsiteY5" fmla="*/ 879856 h 1669288"/>
                <a:gd name="connsiteX6" fmla="*/ 1461008 w 1619504"/>
                <a:gd name="connsiteY6" fmla="*/ 276352 h 1669288"/>
                <a:gd name="connsiteX7" fmla="*/ 1107440 w 1619504"/>
                <a:gd name="connsiteY7" fmla="*/ 62992 h 1669288"/>
                <a:gd name="connsiteX8" fmla="*/ 680720 w 1619504"/>
                <a:gd name="connsiteY8" fmla="*/ 654304 h 1669288"/>
                <a:gd name="connsiteX0" fmla="*/ 796544 w 1619504"/>
                <a:gd name="connsiteY0" fmla="*/ 597408 h 1661160"/>
                <a:gd name="connsiteX1" fmla="*/ 199136 w 1619504"/>
                <a:gd name="connsiteY1" fmla="*/ 871728 h 1661160"/>
                <a:gd name="connsiteX2" fmla="*/ 52832 w 1619504"/>
                <a:gd name="connsiteY2" fmla="*/ 1395984 h 1661160"/>
                <a:gd name="connsiteX3" fmla="*/ 516128 w 1619504"/>
                <a:gd name="connsiteY3" fmla="*/ 1639824 h 1661160"/>
                <a:gd name="connsiteX4" fmla="*/ 1278128 w 1619504"/>
                <a:gd name="connsiteY4" fmla="*/ 1524000 h 1661160"/>
                <a:gd name="connsiteX5" fmla="*/ 1589024 w 1619504"/>
                <a:gd name="connsiteY5" fmla="*/ 871728 h 1661160"/>
                <a:gd name="connsiteX6" fmla="*/ 1461008 w 1619504"/>
                <a:gd name="connsiteY6" fmla="*/ 268224 h 1661160"/>
                <a:gd name="connsiteX7" fmla="*/ 1107440 w 1619504"/>
                <a:gd name="connsiteY7" fmla="*/ 54864 h 1661160"/>
                <a:gd name="connsiteX8" fmla="*/ 796544 w 1619504"/>
                <a:gd name="connsiteY8" fmla="*/ 597408 h 1661160"/>
                <a:gd name="connsiteX0" fmla="*/ 796544 w 1619504"/>
                <a:gd name="connsiteY0" fmla="*/ 505968 h 1569720"/>
                <a:gd name="connsiteX1" fmla="*/ 199136 w 1619504"/>
                <a:gd name="connsiteY1" fmla="*/ 780288 h 1569720"/>
                <a:gd name="connsiteX2" fmla="*/ 52832 w 1619504"/>
                <a:gd name="connsiteY2" fmla="*/ 1304544 h 1569720"/>
                <a:gd name="connsiteX3" fmla="*/ 516128 w 1619504"/>
                <a:gd name="connsiteY3" fmla="*/ 1548384 h 1569720"/>
                <a:gd name="connsiteX4" fmla="*/ 1278128 w 1619504"/>
                <a:gd name="connsiteY4" fmla="*/ 1432560 h 1569720"/>
                <a:gd name="connsiteX5" fmla="*/ 1589024 w 1619504"/>
                <a:gd name="connsiteY5" fmla="*/ 780288 h 1569720"/>
                <a:gd name="connsiteX6" fmla="*/ 1461008 w 1619504"/>
                <a:gd name="connsiteY6" fmla="*/ 176784 h 1569720"/>
                <a:gd name="connsiteX7" fmla="*/ 1022096 w 1619504"/>
                <a:gd name="connsiteY7" fmla="*/ 54864 h 1569720"/>
                <a:gd name="connsiteX8" fmla="*/ 796544 w 1619504"/>
                <a:gd name="connsiteY8" fmla="*/ 505968 h 1569720"/>
                <a:gd name="connsiteX0" fmla="*/ 796544 w 1619504"/>
                <a:gd name="connsiteY0" fmla="*/ 530352 h 1594104"/>
                <a:gd name="connsiteX1" fmla="*/ 199136 w 1619504"/>
                <a:gd name="connsiteY1" fmla="*/ 804672 h 1594104"/>
                <a:gd name="connsiteX2" fmla="*/ 52832 w 1619504"/>
                <a:gd name="connsiteY2" fmla="*/ 1328928 h 1594104"/>
                <a:gd name="connsiteX3" fmla="*/ 516128 w 1619504"/>
                <a:gd name="connsiteY3" fmla="*/ 1572768 h 1594104"/>
                <a:gd name="connsiteX4" fmla="*/ 1278128 w 1619504"/>
                <a:gd name="connsiteY4" fmla="*/ 1456944 h 1594104"/>
                <a:gd name="connsiteX5" fmla="*/ 1589024 w 1619504"/>
                <a:gd name="connsiteY5" fmla="*/ 804672 h 1594104"/>
                <a:gd name="connsiteX6" fmla="*/ 1461008 w 1619504"/>
                <a:gd name="connsiteY6" fmla="*/ 201168 h 1594104"/>
                <a:gd name="connsiteX7" fmla="*/ 1022096 w 1619504"/>
                <a:gd name="connsiteY7" fmla="*/ 79248 h 1594104"/>
                <a:gd name="connsiteX8" fmla="*/ 796544 w 1619504"/>
                <a:gd name="connsiteY8" fmla="*/ 530352 h 1594104"/>
                <a:gd name="connsiteX0" fmla="*/ 796544 w 1619504"/>
                <a:gd name="connsiteY0" fmla="*/ 530352 h 1594104"/>
                <a:gd name="connsiteX1" fmla="*/ 199136 w 1619504"/>
                <a:gd name="connsiteY1" fmla="*/ 804672 h 1594104"/>
                <a:gd name="connsiteX2" fmla="*/ 52832 w 1619504"/>
                <a:gd name="connsiteY2" fmla="*/ 1328928 h 1594104"/>
                <a:gd name="connsiteX3" fmla="*/ 516128 w 1619504"/>
                <a:gd name="connsiteY3" fmla="*/ 1572768 h 1594104"/>
                <a:gd name="connsiteX4" fmla="*/ 1278128 w 1619504"/>
                <a:gd name="connsiteY4" fmla="*/ 1456944 h 1594104"/>
                <a:gd name="connsiteX5" fmla="*/ 1589024 w 1619504"/>
                <a:gd name="connsiteY5" fmla="*/ 804672 h 1594104"/>
                <a:gd name="connsiteX6" fmla="*/ 1461008 w 1619504"/>
                <a:gd name="connsiteY6" fmla="*/ 201168 h 1594104"/>
                <a:gd name="connsiteX7" fmla="*/ 1022096 w 1619504"/>
                <a:gd name="connsiteY7" fmla="*/ 79248 h 1594104"/>
                <a:gd name="connsiteX8" fmla="*/ 796544 w 1619504"/>
                <a:gd name="connsiteY8" fmla="*/ 530352 h 1594104"/>
                <a:gd name="connsiteX0" fmla="*/ 796544 w 1619504"/>
                <a:gd name="connsiteY0" fmla="*/ 591312 h 1655064"/>
                <a:gd name="connsiteX1" fmla="*/ 199136 w 1619504"/>
                <a:gd name="connsiteY1" fmla="*/ 865632 h 1655064"/>
                <a:gd name="connsiteX2" fmla="*/ 52832 w 1619504"/>
                <a:gd name="connsiteY2" fmla="*/ 1389888 h 1655064"/>
                <a:gd name="connsiteX3" fmla="*/ 516128 w 1619504"/>
                <a:gd name="connsiteY3" fmla="*/ 1633728 h 1655064"/>
                <a:gd name="connsiteX4" fmla="*/ 1278128 w 1619504"/>
                <a:gd name="connsiteY4" fmla="*/ 1517904 h 1655064"/>
                <a:gd name="connsiteX5" fmla="*/ 1589024 w 1619504"/>
                <a:gd name="connsiteY5" fmla="*/ 865632 h 1655064"/>
                <a:gd name="connsiteX6" fmla="*/ 1461008 w 1619504"/>
                <a:gd name="connsiteY6" fmla="*/ 262128 h 1655064"/>
                <a:gd name="connsiteX7" fmla="*/ 1046480 w 1619504"/>
                <a:gd name="connsiteY7" fmla="*/ 79248 h 1655064"/>
                <a:gd name="connsiteX8" fmla="*/ 796544 w 1619504"/>
                <a:gd name="connsiteY8" fmla="*/ 591312 h 1655064"/>
                <a:gd name="connsiteX0" fmla="*/ 796544 w 1619504"/>
                <a:gd name="connsiteY0" fmla="*/ 596244 h 1659996"/>
                <a:gd name="connsiteX1" fmla="*/ 199136 w 1619504"/>
                <a:gd name="connsiteY1" fmla="*/ 870564 h 1659996"/>
                <a:gd name="connsiteX2" fmla="*/ 52832 w 1619504"/>
                <a:gd name="connsiteY2" fmla="*/ 1394820 h 1659996"/>
                <a:gd name="connsiteX3" fmla="*/ 516128 w 1619504"/>
                <a:gd name="connsiteY3" fmla="*/ 1638660 h 1659996"/>
                <a:gd name="connsiteX4" fmla="*/ 1278128 w 1619504"/>
                <a:gd name="connsiteY4" fmla="*/ 1522836 h 1659996"/>
                <a:gd name="connsiteX5" fmla="*/ 1589024 w 1619504"/>
                <a:gd name="connsiteY5" fmla="*/ 870564 h 1659996"/>
                <a:gd name="connsiteX6" fmla="*/ 1461008 w 1619504"/>
                <a:gd name="connsiteY6" fmla="*/ 267060 h 1659996"/>
                <a:gd name="connsiteX7" fmla="*/ 1046480 w 1619504"/>
                <a:gd name="connsiteY7" fmla="*/ 84180 h 1659996"/>
                <a:gd name="connsiteX8" fmla="*/ 796544 w 1619504"/>
                <a:gd name="connsiteY8" fmla="*/ 596244 h 1659996"/>
                <a:gd name="connsiteX0" fmla="*/ 801752 w 1624712"/>
                <a:gd name="connsiteY0" fmla="*/ 596244 h 1659996"/>
                <a:gd name="connsiteX1" fmla="*/ 204344 w 1624712"/>
                <a:gd name="connsiteY1" fmla="*/ 870564 h 1659996"/>
                <a:gd name="connsiteX2" fmla="*/ 58040 w 1624712"/>
                <a:gd name="connsiteY2" fmla="*/ 1394820 h 1659996"/>
                <a:gd name="connsiteX3" fmla="*/ 521336 w 1624712"/>
                <a:gd name="connsiteY3" fmla="*/ 1638660 h 1659996"/>
                <a:gd name="connsiteX4" fmla="*/ 1283336 w 1624712"/>
                <a:gd name="connsiteY4" fmla="*/ 1522836 h 1659996"/>
                <a:gd name="connsiteX5" fmla="*/ 1594232 w 1624712"/>
                <a:gd name="connsiteY5" fmla="*/ 870564 h 1659996"/>
                <a:gd name="connsiteX6" fmla="*/ 1466216 w 1624712"/>
                <a:gd name="connsiteY6" fmla="*/ 267060 h 1659996"/>
                <a:gd name="connsiteX7" fmla="*/ 1051688 w 1624712"/>
                <a:gd name="connsiteY7" fmla="*/ 84180 h 1659996"/>
                <a:gd name="connsiteX8" fmla="*/ 801752 w 1624712"/>
                <a:gd name="connsiteY8" fmla="*/ 596244 h 1659996"/>
                <a:gd name="connsiteX0" fmla="*/ 796544 w 1619504"/>
                <a:gd name="connsiteY0" fmla="*/ 596244 h 1659996"/>
                <a:gd name="connsiteX1" fmla="*/ 199136 w 1619504"/>
                <a:gd name="connsiteY1" fmla="*/ 870564 h 1659996"/>
                <a:gd name="connsiteX2" fmla="*/ 52832 w 1619504"/>
                <a:gd name="connsiteY2" fmla="*/ 1394820 h 1659996"/>
                <a:gd name="connsiteX3" fmla="*/ 516128 w 1619504"/>
                <a:gd name="connsiteY3" fmla="*/ 1638660 h 1659996"/>
                <a:gd name="connsiteX4" fmla="*/ 1278128 w 1619504"/>
                <a:gd name="connsiteY4" fmla="*/ 1522836 h 1659996"/>
                <a:gd name="connsiteX5" fmla="*/ 1589024 w 1619504"/>
                <a:gd name="connsiteY5" fmla="*/ 870564 h 1659996"/>
                <a:gd name="connsiteX6" fmla="*/ 1461008 w 1619504"/>
                <a:gd name="connsiteY6" fmla="*/ 267060 h 1659996"/>
                <a:gd name="connsiteX7" fmla="*/ 1046480 w 1619504"/>
                <a:gd name="connsiteY7" fmla="*/ 84180 h 1659996"/>
                <a:gd name="connsiteX8" fmla="*/ 796544 w 1619504"/>
                <a:gd name="connsiteY8" fmla="*/ 596244 h 1659996"/>
                <a:gd name="connsiteX0" fmla="*/ 822584 w 1645544"/>
                <a:gd name="connsiteY0" fmla="*/ 596244 h 1659996"/>
                <a:gd name="connsiteX1" fmla="*/ 225176 w 1645544"/>
                <a:gd name="connsiteY1" fmla="*/ 870564 h 1659996"/>
                <a:gd name="connsiteX2" fmla="*/ 78872 w 1645544"/>
                <a:gd name="connsiteY2" fmla="*/ 1394820 h 1659996"/>
                <a:gd name="connsiteX3" fmla="*/ 542168 w 1645544"/>
                <a:gd name="connsiteY3" fmla="*/ 1638660 h 1659996"/>
                <a:gd name="connsiteX4" fmla="*/ 1304168 w 1645544"/>
                <a:gd name="connsiteY4" fmla="*/ 1522836 h 1659996"/>
                <a:gd name="connsiteX5" fmla="*/ 1615064 w 1645544"/>
                <a:gd name="connsiteY5" fmla="*/ 870564 h 1659996"/>
                <a:gd name="connsiteX6" fmla="*/ 1487048 w 1645544"/>
                <a:gd name="connsiteY6" fmla="*/ 267060 h 1659996"/>
                <a:gd name="connsiteX7" fmla="*/ 1072520 w 1645544"/>
                <a:gd name="connsiteY7" fmla="*/ 84180 h 1659996"/>
                <a:gd name="connsiteX8" fmla="*/ 822584 w 1645544"/>
                <a:gd name="connsiteY8" fmla="*/ 596244 h 1659996"/>
                <a:gd name="connsiteX0" fmla="*/ 873567 w 1696527"/>
                <a:gd name="connsiteY0" fmla="*/ 596244 h 1659996"/>
                <a:gd name="connsiteX1" fmla="*/ 276159 w 1696527"/>
                <a:gd name="connsiteY1" fmla="*/ 870564 h 1659996"/>
                <a:gd name="connsiteX2" fmla="*/ 129855 w 1696527"/>
                <a:gd name="connsiteY2" fmla="*/ 1394820 h 1659996"/>
                <a:gd name="connsiteX3" fmla="*/ 593151 w 1696527"/>
                <a:gd name="connsiteY3" fmla="*/ 1638660 h 1659996"/>
                <a:gd name="connsiteX4" fmla="*/ 1355151 w 1696527"/>
                <a:gd name="connsiteY4" fmla="*/ 1522836 h 1659996"/>
                <a:gd name="connsiteX5" fmla="*/ 1666047 w 1696527"/>
                <a:gd name="connsiteY5" fmla="*/ 870564 h 1659996"/>
                <a:gd name="connsiteX6" fmla="*/ 1538031 w 1696527"/>
                <a:gd name="connsiteY6" fmla="*/ 267060 h 1659996"/>
                <a:gd name="connsiteX7" fmla="*/ 1123503 w 1696527"/>
                <a:gd name="connsiteY7" fmla="*/ 84180 h 1659996"/>
                <a:gd name="connsiteX8" fmla="*/ 873567 w 1696527"/>
                <a:gd name="connsiteY8" fmla="*/ 596244 h 1659996"/>
                <a:gd name="connsiteX0" fmla="*/ 831903 w 1654863"/>
                <a:gd name="connsiteY0" fmla="*/ 596244 h 1659996"/>
                <a:gd name="connsiteX1" fmla="*/ 234495 w 1654863"/>
                <a:gd name="connsiteY1" fmla="*/ 870564 h 1659996"/>
                <a:gd name="connsiteX2" fmla="*/ 88191 w 1654863"/>
                <a:gd name="connsiteY2" fmla="*/ 1394820 h 1659996"/>
                <a:gd name="connsiteX3" fmla="*/ 551487 w 1654863"/>
                <a:gd name="connsiteY3" fmla="*/ 1638660 h 1659996"/>
                <a:gd name="connsiteX4" fmla="*/ 1313487 w 1654863"/>
                <a:gd name="connsiteY4" fmla="*/ 1522836 h 1659996"/>
                <a:gd name="connsiteX5" fmla="*/ 1624383 w 1654863"/>
                <a:gd name="connsiteY5" fmla="*/ 870564 h 1659996"/>
                <a:gd name="connsiteX6" fmla="*/ 1496367 w 1654863"/>
                <a:gd name="connsiteY6" fmla="*/ 267060 h 1659996"/>
                <a:gd name="connsiteX7" fmla="*/ 1081839 w 1654863"/>
                <a:gd name="connsiteY7" fmla="*/ 84180 h 1659996"/>
                <a:gd name="connsiteX8" fmla="*/ 831903 w 1654863"/>
                <a:gd name="connsiteY8" fmla="*/ 596244 h 1659996"/>
                <a:gd name="connsiteX0" fmla="*/ 830773 w 1653733"/>
                <a:gd name="connsiteY0" fmla="*/ 596244 h 1659996"/>
                <a:gd name="connsiteX1" fmla="*/ 233365 w 1653733"/>
                <a:gd name="connsiteY1" fmla="*/ 870564 h 1659996"/>
                <a:gd name="connsiteX2" fmla="*/ 87061 w 1653733"/>
                <a:gd name="connsiteY2" fmla="*/ 1394820 h 1659996"/>
                <a:gd name="connsiteX3" fmla="*/ 550357 w 1653733"/>
                <a:gd name="connsiteY3" fmla="*/ 1638660 h 1659996"/>
                <a:gd name="connsiteX4" fmla="*/ 1312357 w 1653733"/>
                <a:gd name="connsiteY4" fmla="*/ 1522836 h 1659996"/>
                <a:gd name="connsiteX5" fmla="*/ 1623253 w 1653733"/>
                <a:gd name="connsiteY5" fmla="*/ 870564 h 1659996"/>
                <a:gd name="connsiteX6" fmla="*/ 1495237 w 1653733"/>
                <a:gd name="connsiteY6" fmla="*/ 267060 h 1659996"/>
                <a:gd name="connsiteX7" fmla="*/ 1080709 w 1653733"/>
                <a:gd name="connsiteY7" fmla="*/ 84180 h 1659996"/>
                <a:gd name="connsiteX8" fmla="*/ 830773 w 1653733"/>
                <a:gd name="connsiteY8" fmla="*/ 596244 h 1659996"/>
                <a:gd name="connsiteX0" fmla="*/ 830773 w 1653733"/>
                <a:gd name="connsiteY0" fmla="*/ 596244 h 1659996"/>
                <a:gd name="connsiteX1" fmla="*/ 233365 w 1653733"/>
                <a:gd name="connsiteY1" fmla="*/ 870564 h 1659996"/>
                <a:gd name="connsiteX2" fmla="*/ 87061 w 1653733"/>
                <a:gd name="connsiteY2" fmla="*/ 1394820 h 1659996"/>
                <a:gd name="connsiteX3" fmla="*/ 550357 w 1653733"/>
                <a:gd name="connsiteY3" fmla="*/ 1638660 h 1659996"/>
                <a:gd name="connsiteX4" fmla="*/ 1312357 w 1653733"/>
                <a:gd name="connsiteY4" fmla="*/ 1522836 h 1659996"/>
                <a:gd name="connsiteX5" fmla="*/ 1623253 w 1653733"/>
                <a:gd name="connsiteY5" fmla="*/ 870564 h 1659996"/>
                <a:gd name="connsiteX6" fmla="*/ 1495237 w 1653733"/>
                <a:gd name="connsiteY6" fmla="*/ 267060 h 1659996"/>
                <a:gd name="connsiteX7" fmla="*/ 1080709 w 1653733"/>
                <a:gd name="connsiteY7" fmla="*/ 84180 h 1659996"/>
                <a:gd name="connsiteX8" fmla="*/ 830773 w 1653733"/>
                <a:gd name="connsiteY8" fmla="*/ 596244 h 1659996"/>
                <a:gd name="connsiteX0" fmla="*/ 830773 w 1653733"/>
                <a:gd name="connsiteY0" fmla="*/ 596244 h 1659996"/>
                <a:gd name="connsiteX1" fmla="*/ 233365 w 1653733"/>
                <a:gd name="connsiteY1" fmla="*/ 870564 h 1659996"/>
                <a:gd name="connsiteX2" fmla="*/ 87061 w 1653733"/>
                <a:gd name="connsiteY2" fmla="*/ 1394820 h 1659996"/>
                <a:gd name="connsiteX3" fmla="*/ 550357 w 1653733"/>
                <a:gd name="connsiteY3" fmla="*/ 1638660 h 1659996"/>
                <a:gd name="connsiteX4" fmla="*/ 1312357 w 1653733"/>
                <a:gd name="connsiteY4" fmla="*/ 1522836 h 1659996"/>
                <a:gd name="connsiteX5" fmla="*/ 1623253 w 1653733"/>
                <a:gd name="connsiteY5" fmla="*/ 870564 h 1659996"/>
                <a:gd name="connsiteX6" fmla="*/ 1495237 w 1653733"/>
                <a:gd name="connsiteY6" fmla="*/ 267060 h 1659996"/>
                <a:gd name="connsiteX7" fmla="*/ 1080709 w 1653733"/>
                <a:gd name="connsiteY7" fmla="*/ 84180 h 1659996"/>
                <a:gd name="connsiteX8" fmla="*/ 830773 w 1653733"/>
                <a:gd name="connsiteY8" fmla="*/ 596244 h 1659996"/>
                <a:gd name="connsiteX0" fmla="*/ 830773 w 1653733"/>
                <a:gd name="connsiteY0" fmla="*/ 596244 h 1659996"/>
                <a:gd name="connsiteX1" fmla="*/ 233365 w 1653733"/>
                <a:gd name="connsiteY1" fmla="*/ 870564 h 1659996"/>
                <a:gd name="connsiteX2" fmla="*/ 87061 w 1653733"/>
                <a:gd name="connsiteY2" fmla="*/ 1394820 h 1659996"/>
                <a:gd name="connsiteX3" fmla="*/ 550357 w 1653733"/>
                <a:gd name="connsiteY3" fmla="*/ 1638660 h 1659996"/>
                <a:gd name="connsiteX4" fmla="*/ 1312357 w 1653733"/>
                <a:gd name="connsiteY4" fmla="*/ 1522836 h 1659996"/>
                <a:gd name="connsiteX5" fmla="*/ 1623253 w 1653733"/>
                <a:gd name="connsiteY5" fmla="*/ 870564 h 1659996"/>
                <a:gd name="connsiteX6" fmla="*/ 1495237 w 1653733"/>
                <a:gd name="connsiteY6" fmla="*/ 267060 h 1659996"/>
                <a:gd name="connsiteX7" fmla="*/ 1080709 w 1653733"/>
                <a:gd name="connsiteY7" fmla="*/ 84180 h 1659996"/>
                <a:gd name="connsiteX8" fmla="*/ 830773 w 1653733"/>
                <a:gd name="connsiteY8" fmla="*/ 596244 h 1659996"/>
                <a:gd name="connsiteX0" fmla="*/ 830773 w 1653733"/>
                <a:gd name="connsiteY0" fmla="*/ 570204 h 1633956"/>
                <a:gd name="connsiteX1" fmla="*/ 233365 w 1653733"/>
                <a:gd name="connsiteY1" fmla="*/ 844524 h 1633956"/>
                <a:gd name="connsiteX2" fmla="*/ 87061 w 1653733"/>
                <a:gd name="connsiteY2" fmla="*/ 1368780 h 1633956"/>
                <a:gd name="connsiteX3" fmla="*/ 550357 w 1653733"/>
                <a:gd name="connsiteY3" fmla="*/ 1612620 h 1633956"/>
                <a:gd name="connsiteX4" fmla="*/ 1312357 w 1653733"/>
                <a:gd name="connsiteY4" fmla="*/ 1496796 h 1633956"/>
                <a:gd name="connsiteX5" fmla="*/ 1623253 w 1653733"/>
                <a:gd name="connsiteY5" fmla="*/ 844524 h 1633956"/>
                <a:gd name="connsiteX6" fmla="*/ 1495237 w 1653733"/>
                <a:gd name="connsiteY6" fmla="*/ 241020 h 1633956"/>
                <a:gd name="connsiteX7" fmla="*/ 1080709 w 1653733"/>
                <a:gd name="connsiteY7" fmla="*/ 58140 h 1633956"/>
                <a:gd name="connsiteX8" fmla="*/ 830773 w 1653733"/>
                <a:gd name="connsiteY8" fmla="*/ 570204 h 1633956"/>
                <a:gd name="connsiteX0" fmla="*/ 830773 w 1653733"/>
                <a:gd name="connsiteY0" fmla="*/ 570058 h 1633810"/>
                <a:gd name="connsiteX1" fmla="*/ 233365 w 1653733"/>
                <a:gd name="connsiteY1" fmla="*/ 844378 h 1633810"/>
                <a:gd name="connsiteX2" fmla="*/ 87061 w 1653733"/>
                <a:gd name="connsiteY2" fmla="*/ 1368634 h 1633810"/>
                <a:gd name="connsiteX3" fmla="*/ 550357 w 1653733"/>
                <a:gd name="connsiteY3" fmla="*/ 1612474 h 1633810"/>
                <a:gd name="connsiteX4" fmla="*/ 1312357 w 1653733"/>
                <a:gd name="connsiteY4" fmla="*/ 1496650 h 1633810"/>
                <a:gd name="connsiteX5" fmla="*/ 1623253 w 1653733"/>
                <a:gd name="connsiteY5" fmla="*/ 844378 h 1633810"/>
                <a:gd name="connsiteX6" fmla="*/ 1495237 w 1653733"/>
                <a:gd name="connsiteY6" fmla="*/ 240874 h 1633810"/>
                <a:gd name="connsiteX7" fmla="*/ 1080709 w 1653733"/>
                <a:gd name="connsiteY7" fmla="*/ 57994 h 1633810"/>
                <a:gd name="connsiteX8" fmla="*/ 830773 w 1653733"/>
                <a:gd name="connsiteY8" fmla="*/ 570058 h 1633810"/>
                <a:gd name="connsiteX0" fmla="*/ 830773 w 1658941"/>
                <a:gd name="connsiteY0" fmla="*/ 570058 h 1631206"/>
                <a:gd name="connsiteX1" fmla="*/ 233365 w 1658941"/>
                <a:gd name="connsiteY1" fmla="*/ 844378 h 1631206"/>
                <a:gd name="connsiteX2" fmla="*/ 87061 w 1658941"/>
                <a:gd name="connsiteY2" fmla="*/ 1368634 h 1631206"/>
                <a:gd name="connsiteX3" fmla="*/ 550357 w 1658941"/>
                <a:gd name="connsiteY3" fmla="*/ 1612474 h 1631206"/>
                <a:gd name="connsiteX4" fmla="*/ 1281109 w 1658941"/>
                <a:gd name="connsiteY4" fmla="*/ 1481026 h 1631206"/>
                <a:gd name="connsiteX5" fmla="*/ 1623253 w 1658941"/>
                <a:gd name="connsiteY5" fmla="*/ 844378 h 1631206"/>
                <a:gd name="connsiteX6" fmla="*/ 1495237 w 1658941"/>
                <a:gd name="connsiteY6" fmla="*/ 240874 h 1631206"/>
                <a:gd name="connsiteX7" fmla="*/ 1080709 w 1658941"/>
                <a:gd name="connsiteY7" fmla="*/ 57994 h 1631206"/>
                <a:gd name="connsiteX8" fmla="*/ 830773 w 1658941"/>
                <a:gd name="connsiteY8" fmla="*/ 570058 h 1631206"/>
                <a:gd name="connsiteX0" fmla="*/ 830773 w 1658941"/>
                <a:gd name="connsiteY0" fmla="*/ 570058 h 1631206"/>
                <a:gd name="connsiteX1" fmla="*/ 233365 w 1658941"/>
                <a:gd name="connsiteY1" fmla="*/ 844378 h 1631206"/>
                <a:gd name="connsiteX2" fmla="*/ 87061 w 1658941"/>
                <a:gd name="connsiteY2" fmla="*/ 1368634 h 1631206"/>
                <a:gd name="connsiteX3" fmla="*/ 550357 w 1658941"/>
                <a:gd name="connsiteY3" fmla="*/ 1612474 h 1631206"/>
                <a:gd name="connsiteX4" fmla="*/ 1281109 w 1658941"/>
                <a:gd name="connsiteY4" fmla="*/ 1481026 h 1631206"/>
                <a:gd name="connsiteX5" fmla="*/ 1623253 w 1658941"/>
                <a:gd name="connsiteY5" fmla="*/ 844378 h 1631206"/>
                <a:gd name="connsiteX6" fmla="*/ 1495237 w 1658941"/>
                <a:gd name="connsiteY6" fmla="*/ 240874 h 1631206"/>
                <a:gd name="connsiteX7" fmla="*/ 1080709 w 1658941"/>
                <a:gd name="connsiteY7" fmla="*/ 57994 h 1631206"/>
                <a:gd name="connsiteX8" fmla="*/ 830773 w 1658941"/>
                <a:gd name="connsiteY8" fmla="*/ 570058 h 1631206"/>
                <a:gd name="connsiteX0" fmla="*/ 830773 w 1658941"/>
                <a:gd name="connsiteY0" fmla="*/ 570058 h 1631206"/>
                <a:gd name="connsiteX1" fmla="*/ 233365 w 1658941"/>
                <a:gd name="connsiteY1" fmla="*/ 844378 h 1631206"/>
                <a:gd name="connsiteX2" fmla="*/ 87061 w 1658941"/>
                <a:gd name="connsiteY2" fmla="*/ 1368634 h 1631206"/>
                <a:gd name="connsiteX3" fmla="*/ 550357 w 1658941"/>
                <a:gd name="connsiteY3" fmla="*/ 1612474 h 1631206"/>
                <a:gd name="connsiteX4" fmla="*/ 1281109 w 1658941"/>
                <a:gd name="connsiteY4" fmla="*/ 1481026 h 1631206"/>
                <a:gd name="connsiteX5" fmla="*/ 1623253 w 1658941"/>
                <a:gd name="connsiteY5" fmla="*/ 844378 h 1631206"/>
                <a:gd name="connsiteX6" fmla="*/ 1495237 w 1658941"/>
                <a:gd name="connsiteY6" fmla="*/ 240874 h 1631206"/>
                <a:gd name="connsiteX7" fmla="*/ 1080709 w 1658941"/>
                <a:gd name="connsiteY7" fmla="*/ 57994 h 1631206"/>
                <a:gd name="connsiteX8" fmla="*/ 830773 w 1658941"/>
                <a:gd name="connsiteY8" fmla="*/ 570058 h 1631206"/>
                <a:gd name="connsiteX0" fmla="*/ 830773 w 1658941"/>
                <a:gd name="connsiteY0" fmla="*/ 570058 h 1631206"/>
                <a:gd name="connsiteX1" fmla="*/ 635056 w 1658941"/>
                <a:gd name="connsiteY1" fmla="*/ 667212 h 1631206"/>
                <a:gd name="connsiteX2" fmla="*/ 233365 w 1658941"/>
                <a:gd name="connsiteY2" fmla="*/ 844378 h 1631206"/>
                <a:gd name="connsiteX3" fmla="*/ 87061 w 1658941"/>
                <a:gd name="connsiteY3" fmla="*/ 1368634 h 1631206"/>
                <a:gd name="connsiteX4" fmla="*/ 550357 w 1658941"/>
                <a:gd name="connsiteY4" fmla="*/ 1612474 h 1631206"/>
                <a:gd name="connsiteX5" fmla="*/ 1281109 w 1658941"/>
                <a:gd name="connsiteY5" fmla="*/ 1481026 h 1631206"/>
                <a:gd name="connsiteX6" fmla="*/ 1623253 w 1658941"/>
                <a:gd name="connsiteY6" fmla="*/ 844378 h 1631206"/>
                <a:gd name="connsiteX7" fmla="*/ 1495237 w 1658941"/>
                <a:gd name="connsiteY7" fmla="*/ 240874 h 1631206"/>
                <a:gd name="connsiteX8" fmla="*/ 1080709 w 1658941"/>
                <a:gd name="connsiteY8" fmla="*/ 57994 h 1631206"/>
                <a:gd name="connsiteX9" fmla="*/ 830773 w 1658941"/>
                <a:gd name="connsiteY9" fmla="*/ 570058 h 1631206"/>
                <a:gd name="connsiteX0" fmla="*/ 635056 w 1658941"/>
                <a:gd name="connsiteY0" fmla="*/ 667212 h 1631206"/>
                <a:gd name="connsiteX1" fmla="*/ 233365 w 1658941"/>
                <a:gd name="connsiteY1" fmla="*/ 844378 h 1631206"/>
                <a:gd name="connsiteX2" fmla="*/ 87061 w 1658941"/>
                <a:gd name="connsiteY2" fmla="*/ 1368634 h 1631206"/>
                <a:gd name="connsiteX3" fmla="*/ 550357 w 1658941"/>
                <a:gd name="connsiteY3" fmla="*/ 1612474 h 1631206"/>
                <a:gd name="connsiteX4" fmla="*/ 1281109 w 1658941"/>
                <a:gd name="connsiteY4" fmla="*/ 1481026 h 1631206"/>
                <a:gd name="connsiteX5" fmla="*/ 1623253 w 1658941"/>
                <a:gd name="connsiteY5" fmla="*/ 844378 h 1631206"/>
                <a:gd name="connsiteX6" fmla="*/ 1495237 w 1658941"/>
                <a:gd name="connsiteY6" fmla="*/ 240874 h 1631206"/>
                <a:gd name="connsiteX7" fmla="*/ 1080709 w 1658941"/>
                <a:gd name="connsiteY7" fmla="*/ 57994 h 1631206"/>
                <a:gd name="connsiteX8" fmla="*/ 830773 w 1658941"/>
                <a:gd name="connsiteY8" fmla="*/ 570058 h 1631206"/>
                <a:gd name="connsiteX9" fmla="*/ 822543 w 1658941"/>
                <a:gd name="connsiteY9" fmla="*/ 854699 h 1631206"/>
                <a:gd name="connsiteX0" fmla="*/ 635056 w 1658941"/>
                <a:gd name="connsiteY0" fmla="*/ 667212 h 1631206"/>
                <a:gd name="connsiteX1" fmla="*/ 233365 w 1658941"/>
                <a:gd name="connsiteY1" fmla="*/ 844378 h 1631206"/>
                <a:gd name="connsiteX2" fmla="*/ 87061 w 1658941"/>
                <a:gd name="connsiteY2" fmla="*/ 1368634 h 1631206"/>
                <a:gd name="connsiteX3" fmla="*/ 550357 w 1658941"/>
                <a:gd name="connsiteY3" fmla="*/ 1612474 h 1631206"/>
                <a:gd name="connsiteX4" fmla="*/ 1281109 w 1658941"/>
                <a:gd name="connsiteY4" fmla="*/ 1481026 h 1631206"/>
                <a:gd name="connsiteX5" fmla="*/ 1623253 w 1658941"/>
                <a:gd name="connsiteY5" fmla="*/ 844378 h 1631206"/>
                <a:gd name="connsiteX6" fmla="*/ 1495237 w 1658941"/>
                <a:gd name="connsiteY6" fmla="*/ 240874 h 1631206"/>
                <a:gd name="connsiteX7" fmla="*/ 1080709 w 1658941"/>
                <a:gd name="connsiteY7" fmla="*/ 57994 h 1631206"/>
                <a:gd name="connsiteX8" fmla="*/ 830773 w 1658941"/>
                <a:gd name="connsiteY8" fmla="*/ 570058 h 1631206"/>
                <a:gd name="connsiteX0" fmla="*/ 635056 w 1658941"/>
                <a:gd name="connsiteY0" fmla="*/ 667212 h 1631206"/>
                <a:gd name="connsiteX1" fmla="*/ 233365 w 1658941"/>
                <a:gd name="connsiteY1" fmla="*/ 844378 h 1631206"/>
                <a:gd name="connsiteX2" fmla="*/ 87061 w 1658941"/>
                <a:gd name="connsiteY2" fmla="*/ 1368634 h 1631206"/>
                <a:gd name="connsiteX3" fmla="*/ 550357 w 1658941"/>
                <a:gd name="connsiteY3" fmla="*/ 1612474 h 1631206"/>
                <a:gd name="connsiteX4" fmla="*/ 1281109 w 1658941"/>
                <a:gd name="connsiteY4" fmla="*/ 1481026 h 1631206"/>
                <a:gd name="connsiteX5" fmla="*/ 1623253 w 1658941"/>
                <a:gd name="connsiteY5" fmla="*/ 844378 h 1631206"/>
                <a:gd name="connsiteX6" fmla="*/ 1495237 w 1658941"/>
                <a:gd name="connsiteY6" fmla="*/ 240874 h 1631206"/>
                <a:gd name="connsiteX7" fmla="*/ 1080709 w 1658941"/>
                <a:gd name="connsiteY7" fmla="*/ 57994 h 1631206"/>
                <a:gd name="connsiteX8" fmla="*/ 830773 w 1658941"/>
                <a:gd name="connsiteY8" fmla="*/ 570058 h 163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8941" h="1631206">
                  <a:moveTo>
                    <a:pt x="635056" y="667212"/>
                  </a:moveTo>
                  <a:cubicBezTo>
                    <a:pt x="535488" y="712932"/>
                    <a:pt x="348164" y="750413"/>
                    <a:pt x="233365" y="844378"/>
                  </a:cubicBezTo>
                  <a:cubicBezTo>
                    <a:pt x="87053" y="964137"/>
                    <a:pt x="-1" y="1157676"/>
                    <a:pt x="87061" y="1368634"/>
                  </a:cubicBezTo>
                  <a:cubicBezTo>
                    <a:pt x="139893" y="1496650"/>
                    <a:pt x="351349" y="1593742"/>
                    <a:pt x="550357" y="1612474"/>
                  </a:cubicBezTo>
                  <a:cubicBezTo>
                    <a:pt x="749365" y="1631206"/>
                    <a:pt x="1109574" y="1618646"/>
                    <a:pt x="1281109" y="1481026"/>
                  </a:cubicBezTo>
                  <a:cubicBezTo>
                    <a:pt x="1538044" y="1274891"/>
                    <a:pt x="1587565" y="1051070"/>
                    <a:pt x="1623253" y="844378"/>
                  </a:cubicBezTo>
                  <a:cubicBezTo>
                    <a:pt x="1658941" y="637686"/>
                    <a:pt x="1585661" y="371938"/>
                    <a:pt x="1495237" y="240874"/>
                  </a:cubicBezTo>
                  <a:cubicBezTo>
                    <a:pt x="1404813" y="109810"/>
                    <a:pt x="1265166" y="-1"/>
                    <a:pt x="1080709" y="57994"/>
                  </a:cubicBezTo>
                  <a:cubicBezTo>
                    <a:pt x="848045" y="131146"/>
                    <a:pt x="971997" y="438994"/>
                    <a:pt x="830773" y="570058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2">
                  <a:lumMod val="75000"/>
                </a:schemeClr>
              </a:solidFill>
              <a:headEnd type="triangle" w="lg" len="lg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Ovale 40">
              <a:extLst>
                <a:ext uri="{FF2B5EF4-FFF2-40B4-BE49-F238E27FC236}">
                  <a16:creationId xmlns:a16="http://schemas.microsoft.com/office/drawing/2014/main" id="{F9E3DD4C-1828-4BA0-A4D3-403E46761CF4}"/>
                </a:ext>
              </a:extLst>
            </p:cNvPr>
            <p:cNvSpPr/>
            <p:nvPr/>
          </p:nvSpPr>
          <p:spPr>
            <a:xfrm>
              <a:off x="5980837" y="2106440"/>
              <a:ext cx="190407" cy="19040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C826AD53-C211-466B-B388-34294566B304}"/>
                </a:ext>
              </a:extLst>
            </p:cNvPr>
            <p:cNvSpPr txBox="1"/>
            <p:nvPr/>
          </p:nvSpPr>
          <p:spPr>
            <a:xfrm>
              <a:off x="5938835" y="2241347"/>
              <a:ext cx="3722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i="1" dirty="0">
                  <a:solidFill>
                    <a:srgbClr val="002060"/>
                  </a:solidFill>
                  <a:latin typeface="Symbol" pitchFamily="18" charset="2"/>
                </a:rPr>
                <a:t>f</a:t>
              </a:r>
              <a:endParaRPr lang="it-IT" sz="1600" i="1" dirty="0">
                <a:solidFill>
                  <a:srgbClr val="002060"/>
                </a:solidFill>
                <a:latin typeface="Symbol" pitchFamily="18" charset="2"/>
              </a:endParaRPr>
            </a:p>
          </p:txBody>
        </p:sp>
        <p:sp>
          <p:nvSpPr>
            <p:cNvPr id="43" name="Text Box 11">
              <a:extLst>
                <a:ext uri="{FF2B5EF4-FFF2-40B4-BE49-F238E27FC236}">
                  <a16:creationId xmlns:a16="http://schemas.microsoft.com/office/drawing/2014/main" id="{21601135-4192-402D-8019-5F56EAF5F9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1438" y="1344074"/>
              <a:ext cx="3670065" cy="3941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b="1" dirty="0" err="1">
                  <a:latin typeface="Calibri" pitchFamily="34" charset="0"/>
                  <a:ea typeface="東風ゴシック" charset="0"/>
                  <a:cs typeface="東風ゴシック" charset="0"/>
                </a:rPr>
                <a:t>Aharonov</a:t>
              </a:r>
              <a:r>
                <a:rPr lang="de-DE" b="1" dirty="0">
                  <a:latin typeface="Calibri" pitchFamily="34" charset="0"/>
                  <a:ea typeface="東風ゴシック" charset="0"/>
                  <a:cs typeface="東風ゴシック" charset="0"/>
                </a:rPr>
                <a:t>-Bohm </a:t>
              </a:r>
              <a:r>
                <a:rPr lang="de-DE" b="1" dirty="0" err="1">
                  <a:latin typeface="Calibri" pitchFamily="34" charset="0"/>
                  <a:ea typeface="東風ゴシック" charset="0"/>
                  <a:cs typeface="東風ゴシック" charset="0"/>
                </a:rPr>
                <a:t>phase</a:t>
              </a:r>
              <a:r>
                <a:rPr lang="de-DE" dirty="0">
                  <a:latin typeface="Calibri" pitchFamily="34" charset="0"/>
                  <a:ea typeface="東風ゴシック" charset="0"/>
                  <a:cs typeface="東風ゴシック" charset="0"/>
                </a:rPr>
                <a:t> </a:t>
              </a:r>
              <a:r>
                <a:rPr lang="de-DE" b="1" dirty="0" err="1">
                  <a:latin typeface="Calibri" pitchFamily="34" charset="0"/>
                  <a:ea typeface="東風ゴシック" charset="0"/>
                  <a:cs typeface="東風ゴシック" charset="0"/>
                </a:rPr>
                <a:t>imprinted</a:t>
              </a:r>
              <a:r>
                <a:rPr lang="de-DE" b="1" dirty="0">
                  <a:latin typeface="Calibri" pitchFamily="34" charset="0"/>
                  <a:ea typeface="東風ゴシック" charset="0"/>
                  <a:cs typeface="東風ゴシック" charset="0"/>
                </a:rPr>
                <a:t> </a:t>
              </a:r>
              <a:r>
                <a:rPr lang="de-DE" b="1" dirty="0" err="1">
                  <a:latin typeface="Calibri" pitchFamily="34" charset="0"/>
                  <a:ea typeface="東風ゴシック" charset="0"/>
                  <a:cs typeface="東風ゴシック" charset="0"/>
                </a:rPr>
                <a:t>by</a:t>
              </a:r>
              <a:r>
                <a:rPr lang="de-DE" b="1" dirty="0">
                  <a:latin typeface="Calibri" pitchFamily="34" charset="0"/>
                  <a:ea typeface="東風ゴシック" charset="0"/>
                  <a:cs typeface="東風ゴシック" charset="0"/>
                </a:rPr>
                <a:t> </a:t>
              </a:r>
              <a:r>
                <a:rPr lang="de-DE" b="1" dirty="0" err="1">
                  <a:latin typeface="Calibri" pitchFamily="34" charset="0"/>
                  <a:ea typeface="東風ゴシック" charset="0"/>
                  <a:cs typeface="東風ゴシック" charset="0"/>
                </a:rPr>
                <a:t>lasers</a:t>
              </a:r>
              <a:r>
                <a:rPr lang="de-DE" dirty="0">
                  <a:latin typeface="Calibri" pitchFamily="34" charset="0"/>
                  <a:ea typeface="東風ゴシック" charset="0"/>
                  <a:cs typeface="東風ゴシック" charset="0"/>
                </a:rPr>
                <a:t>:</a:t>
              </a:r>
            </a:p>
          </p:txBody>
        </p:sp>
        <p:cxnSp>
          <p:nvCxnSpPr>
            <p:cNvPr id="44" name="Connettore 2 43">
              <a:extLst>
                <a:ext uri="{FF2B5EF4-FFF2-40B4-BE49-F238E27FC236}">
                  <a16:creationId xmlns:a16="http://schemas.microsoft.com/office/drawing/2014/main" id="{E2405FFA-3C2F-4B6D-8064-E444FD1A7AB7}"/>
                </a:ext>
              </a:extLst>
            </p:cNvPr>
            <p:cNvCxnSpPr/>
            <p:nvPr/>
          </p:nvCxnSpPr>
          <p:spPr>
            <a:xfrm flipV="1">
              <a:off x="6500042" y="1350760"/>
              <a:ext cx="27170" cy="1060311"/>
            </a:xfrm>
            <a:prstGeom prst="straightConnector1">
              <a:avLst/>
            </a:prstGeom>
            <a:ln w="53975">
              <a:solidFill>
                <a:srgbClr val="F692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 Box 11">
              <a:extLst>
                <a:ext uri="{FF2B5EF4-FFF2-40B4-BE49-F238E27FC236}">
                  <a16:creationId xmlns:a16="http://schemas.microsoft.com/office/drawing/2014/main" id="{7A57A512-B9D9-4ED3-BA36-CAE540E0E4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8507" y="1321969"/>
              <a:ext cx="627847" cy="4557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sz="2800" b="1" dirty="0">
                  <a:solidFill>
                    <a:srgbClr val="F69200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B</a:t>
              </a:r>
              <a:endParaRPr lang="de-DE" sz="2000" b="1" dirty="0">
                <a:solidFill>
                  <a:srgbClr val="F69200"/>
                </a:solidFill>
                <a:latin typeface="Calibri" pitchFamily="34" charset="0"/>
                <a:ea typeface="東風ゴシック" charset="0"/>
                <a:cs typeface="東風ゴシック" charset="0"/>
              </a:endParaRPr>
            </a:p>
          </p:txBody>
        </p:sp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9A139A4A-0810-405E-A73B-13961218A8CD}"/>
                </a:ext>
              </a:extLst>
            </p:cNvPr>
            <p:cNvSpPr/>
            <p:nvPr/>
          </p:nvSpPr>
          <p:spPr>
            <a:xfrm>
              <a:off x="4096179" y="3012141"/>
              <a:ext cx="324268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+mn-lt"/>
                </a:rPr>
                <a:t>D. </a:t>
              </a:r>
              <a:r>
                <a:rPr lang="en-US" sz="1600" dirty="0" err="1">
                  <a:latin typeface="+mn-lt"/>
                </a:rPr>
                <a:t>Jaksch</a:t>
              </a:r>
              <a:r>
                <a:rPr lang="en-US" sz="1600" dirty="0">
                  <a:latin typeface="+mn-lt"/>
                </a:rPr>
                <a:t> &amp; P. Zoller, NJP </a:t>
              </a:r>
              <a:r>
                <a:rPr lang="en-US" sz="1600" b="1" dirty="0">
                  <a:latin typeface="+mn-lt"/>
                </a:rPr>
                <a:t>5</a:t>
              </a:r>
              <a:r>
                <a:rPr lang="en-US" sz="1600" dirty="0">
                  <a:latin typeface="+mn-lt"/>
                </a:rPr>
                <a:t>, 56 (2003)</a:t>
              </a:r>
              <a:endParaRPr lang="it-IT" sz="1600" dirty="0">
                <a:latin typeface="+mn-lt"/>
              </a:endParaRPr>
            </a:p>
          </p:txBody>
        </p:sp>
        <p:sp>
          <p:nvSpPr>
            <p:cNvPr id="47" name="Rettangolo 46">
              <a:extLst>
                <a:ext uri="{FF2B5EF4-FFF2-40B4-BE49-F238E27FC236}">
                  <a16:creationId xmlns:a16="http://schemas.microsoft.com/office/drawing/2014/main" id="{2430C95A-37E0-4FB4-8D8D-CA288C13BFA0}"/>
                </a:ext>
              </a:extLst>
            </p:cNvPr>
            <p:cNvSpPr/>
            <p:nvPr/>
          </p:nvSpPr>
          <p:spPr>
            <a:xfrm>
              <a:off x="1775854" y="3663144"/>
              <a:ext cx="5206062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600" dirty="0">
                  <a:latin typeface="+mj-lt"/>
                  <a:ea typeface="Times New Roman" panose="02020603050405020304" pitchFamily="18" charset="0"/>
                </a:rPr>
                <a:t>Reviews on gauge fields for ultracold atoms:</a:t>
              </a:r>
            </a:p>
            <a:p>
              <a:pPr>
                <a:spcAft>
                  <a:spcPts val="0"/>
                </a:spcAft>
              </a:pPr>
              <a:endParaRPr lang="en-US" sz="400" dirty="0">
                <a:latin typeface="+mj-lt"/>
                <a:ea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n-US" sz="1600" dirty="0">
                  <a:latin typeface="+mj-lt"/>
                  <a:ea typeface="Times New Roman" panose="02020603050405020304" pitchFamily="18" charset="0"/>
                </a:rPr>
                <a:t>J. </a:t>
              </a:r>
              <a:r>
                <a:rPr lang="en-US" sz="1600" dirty="0" err="1">
                  <a:latin typeface="+mj-lt"/>
                  <a:ea typeface="Times New Roman" panose="02020603050405020304" pitchFamily="18" charset="0"/>
                </a:rPr>
                <a:t>Dalibard</a:t>
              </a:r>
              <a:r>
                <a:rPr lang="en-US" sz="1600" dirty="0">
                  <a:latin typeface="+mj-lt"/>
                  <a:ea typeface="Times New Roman" panose="02020603050405020304" pitchFamily="18" charset="0"/>
                </a:rPr>
                <a:t> et al., Rev. Mod. Phys. </a:t>
              </a:r>
              <a:r>
                <a:rPr lang="en-US" sz="1600" b="1" dirty="0">
                  <a:latin typeface="+mj-lt"/>
                  <a:ea typeface="Times New Roman" panose="02020603050405020304" pitchFamily="18" charset="0"/>
                </a:rPr>
                <a:t>83</a:t>
              </a:r>
              <a:r>
                <a:rPr lang="en-US" sz="1600" dirty="0">
                  <a:latin typeface="+mj-lt"/>
                  <a:ea typeface="Times New Roman" panose="02020603050405020304" pitchFamily="18" charset="0"/>
                </a:rPr>
                <a:t>, 1523 (2011)</a:t>
              </a:r>
              <a:endParaRPr lang="it-IT" sz="1600" dirty="0">
                <a:latin typeface="+mj-lt"/>
                <a:ea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n-US" sz="1600" dirty="0">
                  <a:latin typeface="+mj-lt"/>
                  <a:ea typeface="Times New Roman" panose="02020603050405020304" pitchFamily="18" charset="0"/>
                </a:rPr>
                <a:t>N. Goldman et al., Rep. </a:t>
              </a:r>
              <a:r>
                <a:rPr lang="en-US" sz="1600" dirty="0" err="1">
                  <a:latin typeface="+mj-lt"/>
                  <a:ea typeface="Times New Roman" panose="02020603050405020304" pitchFamily="18" charset="0"/>
                </a:rPr>
                <a:t>Prog</a:t>
              </a:r>
              <a:r>
                <a:rPr lang="en-US" sz="1600" dirty="0">
                  <a:latin typeface="+mj-lt"/>
                  <a:ea typeface="Times New Roman" panose="02020603050405020304" pitchFamily="18" charset="0"/>
                </a:rPr>
                <a:t>. Phys. </a:t>
              </a:r>
              <a:r>
                <a:rPr lang="en-US" sz="1600" b="1" dirty="0">
                  <a:latin typeface="+mj-lt"/>
                  <a:ea typeface="Times New Roman" panose="02020603050405020304" pitchFamily="18" charset="0"/>
                </a:rPr>
                <a:t>77</a:t>
              </a:r>
              <a:r>
                <a:rPr lang="en-US" sz="1600" dirty="0">
                  <a:latin typeface="+mj-lt"/>
                  <a:ea typeface="Times New Roman" panose="02020603050405020304" pitchFamily="18" charset="0"/>
                </a:rPr>
                <a:t>, 126401 (2014) </a:t>
              </a:r>
              <a:endParaRPr lang="it-IT" sz="1600" dirty="0"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CasellaDiTesto 47">
                  <a:extLst>
                    <a:ext uri="{FF2B5EF4-FFF2-40B4-BE49-F238E27FC236}">
                      <a16:creationId xmlns:a16="http://schemas.microsoft.com/office/drawing/2014/main" id="{A6C62360-DC89-4099-AFD4-99F3BCA054CF}"/>
                    </a:ext>
                  </a:extLst>
                </p:cNvPr>
                <p:cNvSpPr txBox="1"/>
                <p:nvPr/>
              </p:nvSpPr>
              <p:spPr>
                <a:xfrm>
                  <a:off x="1884489" y="2012177"/>
                  <a:ext cx="1507849" cy="4155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r>
                          <a:rPr lang="it-IT" sz="2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it-IT" sz="2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it-IT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sup>
                        </m:sSup>
                        <m:r>
                          <a:rPr lang="it-IT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2600" dirty="0"/>
                </a:p>
              </p:txBody>
            </p:sp>
          </mc:Choice>
          <mc:Fallback xmlns="">
            <p:sp>
              <p:nvSpPr>
                <p:cNvPr id="48" name="CasellaDiTesto 47">
                  <a:extLst>
                    <a:ext uri="{FF2B5EF4-FFF2-40B4-BE49-F238E27FC236}">
                      <a16:creationId xmlns:a16="http://schemas.microsoft.com/office/drawing/2014/main" id="{A6C62360-DC89-4099-AFD4-99F3BCA054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4489" y="2012177"/>
                  <a:ext cx="1507849" cy="41556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CasellaDiTesto 48">
                  <a:extLst>
                    <a:ext uri="{FF2B5EF4-FFF2-40B4-BE49-F238E27FC236}">
                      <a16:creationId xmlns:a16="http://schemas.microsoft.com/office/drawing/2014/main" id="{00B95661-6471-4FAE-BB3B-334AA0CDB43B}"/>
                    </a:ext>
                  </a:extLst>
                </p:cNvPr>
                <p:cNvSpPr txBox="1"/>
                <p:nvPr/>
              </p:nvSpPr>
              <p:spPr>
                <a:xfrm>
                  <a:off x="1940846" y="2621499"/>
                  <a:ext cx="2320469" cy="70230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it-IT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f>
                          <m:f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sz="22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𝐁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b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it-IT" sz="2200" dirty="0"/>
                </a:p>
              </p:txBody>
            </p:sp>
          </mc:Choice>
          <mc:Fallback xmlns="">
            <p:sp>
              <p:nvSpPr>
                <p:cNvPr id="49" name="CasellaDiTesto 48">
                  <a:extLst>
                    <a:ext uri="{FF2B5EF4-FFF2-40B4-BE49-F238E27FC236}">
                      <a16:creationId xmlns:a16="http://schemas.microsoft.com/office/drawing/2014/main" id="{00B95661-6471-4FAE-BB3B-334AA0CDB4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0846" y="2621499"/>
                  <a:ext cx="2320469" cy="70230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0" name="Rettangolo arrotondato 16">
            <a:extLst>
              <a:ext uri="{FF2B5EF4-FFF2-40B4-BE49-F238E27FC236}">
                <a16:creationId xmlns:a16="http://schemas.microsoft.com/office/drawing/2014/main" id="{A5A5021F-CC86-4A3B-930E-F208628F62C4}"/>
              </a:ext>
            </a:extLst>
          </p:cNvPr>
          <p:cNvSpPr/>
          <p:nvPr/>
        </p:nvSpPr>
        <p:spPr>
          <a:xfrm>
            <a:off x="4360232" y="4006131"/>
            <a:ext cx="4504778" cy="908438"/>
          </a:xfrm>
          <a:prstGeom prst="roundRect">
            <a:avLst>
              <a:gd name="adj" fmla="val 31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 synthetic </a:t>
            </a:r>
            <a:r>
              <a:rPr lang="it-IT" sz="2200" b="1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magnetic</a:t>
            </a:r>
            <a:r>
              <a:rPr lang="it-IT" sz="22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field</a:t>
            </a:r>
            <a:endParaRPr lang="it-IT" sz="2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it-IT" sz="2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for </a:t>
            </a:r>
            <a:r>
              <a:rPr lang="it-IT" sz="22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effectively</a:t>
            </a:r>
            <a:r>
              <a:rPr lang="it-IT" sz="2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2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charged</a:t>
            </a:r>
            <a:r>
              <a:rPr lang="it-IT" sz="2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2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particles</a:t>
            </a:r>
            <a:endParaRPr lang="it-IT" sz="2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DEE76AE8-7F6A-4D70-8800-C6FCBC2738C2}"/>
              </a:ext>
            </a:extLst>
          </p:cNvPr>
          <p:cNvGrpSpPr/>
          <p:nvPr/>
        </p:nvGrpSpPr>
        <p:grpSpPr>
          <a:xfrm>
            <a:off x="75422" y="5207710"/>
            <a:ext cx="8993156" cy="795986"/>
            <a:chOff x="2661517" y="5610454"/>
            <a:chExt cx="3971810" cy="795986"/>
          </a:xfrm>
        </p:grpSpPr>
        <p:sp>
          <p:nvSpPr>
            <p:cNvPr id="52" name="Text Box 11">
              <a:extLst>
                <a:ext uri="{FF2B5EF4-FFF2-40B4-BE49-F238E27FC236}">
                  <a16:creationId xmlns:a16="http://schemas.microsoft.com/office/drawing/2014/main" id="{AEDF5FAF-9E0D-4696-AE34-18C81D91C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1517" y="5610454"/>
              <a:ext cx="3971810" cy="5028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en-US" sz="1700" dirty="0">
                  <a:solidFill>
                    <a:schemeClr val="bg1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proposed: A. </a:t>
              </a:r>
              <a:r>
                <a:rPr lang="en-US" sz="1700" dirty="0" err="1">
                  <a:solidFill>
                    <a:schemeClr val="bg1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Celi</a:t>
              </a:r>
              <a:r>
                <a:rPr lang="en-US" sz="1700" dirty="0">
                  <a:solidFill>
                    <a:schemeClr val="bg1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 et al., PRL </a:t>
              </a:r>
              <a:r>
                <a:rPr lang="en-US" sz="1700" b="1" dirty="0">
                  <a:solidFill>
                    <a:schemeClr val="bg1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112</a:t>
              </a:r>
              <a:r>
                <a:rPr lang="en-US" sz="1700" dirty="0">
                  <a:solidFill>
                    <a:schemeClr val="bg1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, 043001 (2014)</a:t>
              </a:r>
              <a:endParaRPr lang="de-DE" sz="1700" dirty="0">
                <a:solidFill>
                  <a:schemeClr val="bg1"/>
                </a:solidFill>
                <a:latin typeface="Calibri" pitchFamily="34" charset="0"/>
                <a:ea typeface="東風ゴシック" charset="0"/>
                <a:cs typeface="東風ゴシック" charset="0"/>
              </a:endParaRPr>
            </a:p>
          </p:txBody>
        </p:sp>
        <p:sp>
          <p:nvSpPr>
            <p:cNvPr id="53" name="Text Box 11">
              <a:extLst>
                <a:ext uri="{FF2B5EF4-FFF2-40B4-BE49-F238E27FC236}">
                  <a16:creationId xmlns:a16="http://schemas.microsoft.com/office/drawing/2014/main" id="{C9929928-5258-41EB-98E7-8976742B5E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1517" y="5903623"/>
              <a:ext cx="3971810" cy="5028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en-US" sz="1700" dirty="0">
                  <a:solidFill>
                    <a:schemeClr val="bg1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realized: M. Mancini et al., Science </a:t>
              </a:r>
              <a:r>
                <a:rPr lang="en-US" sz="1700" b="1" dirty="0">
                  <a:solidFill>
                    <a:schemeClr val="bg1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349</a:t>
              </a:r>
              <a:r>
                <a:rPr lang="en-US" sz="1700" dirty="0">
                  <a:solidFill>
                    <a:schemeClr val="bg1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, 1510 (2015); B. K. </a:t>
              </a:r>
              <a:r>
                <a:rPr lang="en-US" sz="1700" dirty="0" err="1">
                  <a:solidFill>
                    <a:schemeClr val="bg1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Stuhl</a:t>
              </a:r>
              <a:r>
                <a:rPr lang="en-US" sz="1700" dirty="0">
                  <a:solidFill>
                    <a:schemeClr val="bg1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 et al., Science </a:t>
              </a:r>
              <a:r>
                <a:rPr lang="en-US" sz="1700" b="1" dirty="0">
                  <a:solidFill>
                    <a:schemeClr val="bg1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349</a:t>
              </a:r>
              <a:r>
                <a:rPr lang="en-US" sz="1700" dirty="0">
                  <a:solidFill>
                    <a:schemeClr val="bg1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, 1514 (2015)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221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>
            <a:extLst>
              <a:ext uri="{FF2B5EF4-FFF2-40B4-BE49-F238E27FC236}">
                <a16:creationId xmlns:a16="http://schemas.microsoft.com/office/drawing/2014/main" id="{5D729979-76DC-475A-A14A-38C268725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68" y="1434652"/>
            <a:ext cx="8803212" cy="520482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F2C4C07-87E4-414C-B56F-8C02FE454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00" y="1434652"/>
            <a:ext cx="8803212" cy="5009958"/>
          </a:xfrm>
          <a:prstGeom prst="rect">
            <a:avLst/>
          </a:prstGeom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352800" y="145456"/>
            <a:ext cx="8628480" cy="5320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 algn="r" hangingPunct="1">
              <a:lnSpc>
                <a:spcPct val="10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900" b="1" dirty="0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Edge states</a:t>
            </a: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172800" y="633667"/>
            <a:ext cx="8697600" cy="57606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149650" y="914285"/>
            <a:ext cx="6158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Edge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states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are a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hallmark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of </a:t>
            </a:r>
            <a:r>
              <a:rPr lang="it-IT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topological</a:t>
            </a:r>
            <a:r>
              <a:rPr lang="it-IT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states</a:t>
            </a:r>
            <a:r>
              <a:rPr lang="it-IT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of </a:t>
            </a:r>
            <a:r>
              <a:rPr lang="it-IT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matter</a:t>
            </a:r>
            <a:endParaRPr lang="it-IT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6636471" y="914285"/>
            <a:ext cx="2344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(Nobel Physics 2016)</a:t>
            </a:r>
            <a:endParaRPr lang="it-IT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D1044F5-014F-4D74-BBFC-53DDA6E445AE}"/>
              </a:ext>
            </a:extLst>
          </p:cNvPr>
          <p:cNvSpPr txBox="1"/>
          <p:nvPr/>
        </p:nvSpPr>
        <p:spPr>
          <a:xfrm>
            <a:off x="5733054" y="6299045"/>
            <a:ext cx="3269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Calibri" pitchFamily="34" charset="0"/>
                <a:cs typeface="Calibri" pitchFamily="34" charset="0"/>
              </a:rPr>
              <a:t>Figure from S. Oh, Science </a:t>
            </a:r>
            <a:r>
              <a:rPr lang="it-IT" sz="1400" b="1" dirty="0">
                <a:latin typeface="Calibri" pitchFamily="34" charset="0"/>
                <a:cs typeface="Calibri" pitchFamily="34" charset="0"/>
              </a:rPr>
              <a:t>340</a:t>
            </a:r>
            <a:r>
              <a:rPr lang="it-IT" sz="1400" dirty="0">
                <a:latin typeface="Calibri" pitchFamily="34" charset="0"/>
                <a:cs typeface="Calibri" pitchFamily="34" charset="0"/>
              </a:rPr>
              <a:t>, 153 (2013)</a:t>
            </a:r>
            <a:endParaRPr lang="it-IT" sz="1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BBD93B7-DFF6-4CB5-9D43-45AAE310C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305" y="2209019"/>
            <a:ext cx="3044809" cy="29931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D2AFB761-FB13-48AF-A69C-37DCBDFE4EC1}"/>
              </a:ext>
            </a:extLst>
          </p:cNvPr>
          <p:cNvGrpSpPr/>
          <p:nvPr/>
        </p:nvGrpSpPr>
        <p:grpSpPr>
          <a:xfrm>
            <a:off x="1729093" y="1988753"/>
            <a:ext cx="2468575" cy="2974509"/>
            <a:chOff x="1729093" y="1988753"/>
            <a:chExt cx="2468575" cy="2974509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82AE1D11-1BC8-4AE5-9D67-BA043EF88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87967" y="4468983"/>
              <a:ext cx="788705" cy="494279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CE01F8C3-0C9E-4E8D-8E16-FB903D9BF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2993877" y="1988753"/>
              <a:ext cx="788705" cy="494279"/>
            </a:xfrm>
            <a:prstGeom prst="rect">
              <a:avLst/>
            </a:prstGeom>
          </p:spPr>
        </p:pic>
        <p:sp>
          <p:nvSpPr>
            <p:cNvPr id="14" name="Rettangolo arrotondato 46">
              <a:extLst>
                <a:ext uri="{FF2B5EF4-FFF2-40B4-BE49-F238E27FC236}">
                  <a16:creationId xmlns:a16="http://schemas.microsoft.com/office/drawing/2014/main" id="{84E6D0A7-C0D3-4AD1-8F5F-8DB1FB2DC0C5}"/>
                </a:ext>
              </a:extLst>
            </p:cNvPr>
            <p:cNvSpPr/>
            <p:nvPr/>
          </p:nvSpPr>
          <p:spPr>
            <a:xfrm>
              <a:off x="1729093" y="3219498"/>
              <a:ext cx="2468575" cy="504591"/>
            </a:xfrm>
            <a:prstGeom prst="roundRect">
              <a:avLst>
                <a:gd name="adj" fmla="val 31667"/>
              </a:avLst>
            </a:prstGeom>
            <a:ln>
              <a:solidFill>
                <a:schemeClr val="bg1"/>
              </a:solidFill>
            </a:ln>
            <a:effectLst>
              <a:outerShdw blurRad="127000" algn="ctr" rotWithShape="0">
                <a:prstClr val="black">
                  <a:alpha val="6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chiral</a:t>
              </a:r>
              <a:r>
                <a:rPr lang="it-IT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it-IT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edge</a:t>
              </a:r>
              <a:r>
                <a:rPr lang="it-IT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it-IT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currents</a:t>
              </a:r>
              <a:endParaRPr lang="it-IT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925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52800" y="145457"/>
            <a:ext cx="8628480" cy="5320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5" tIns="42450" rIns="81635" bIns="42450">
            <a:spAutoFit/>
          </a:bodyPr>
          <a:lstStyle/>
          <a:p>
            <a:pPr algn="r">
              <a:tabLst>
                <a:tab pos="656617" algn="l"/>
                <a:tab pos="1313232" algn="l"/>
                <a:tab pos="1969848" algn="l"/>
                <a:tab pos="2626465" algn="l"/>
                <a:tab pos="3283080" algn="l"/>
                <a:tab pos="3939696" algn="l"/>
                <a:tab pos="4596313" algn="l"/>
                <a:tab pos="5252929" algn="l"/>
                <a:tab pos="5909544" algn="l"/>
                <a:tab pos="6566161" algn="l"/>
                <a:tab pos="7222778" algn="l"/>
                <a:tab pos="7879393" algn="l"/>
                <a:tab pos="8536009" algn="l"/>
              </a:tabLst>
            </a:pPr>
            <a:r>
              <a:rPr lang="en-US" sz="2900" b="1" dirty="0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Observing chiral edge states</a:t>
            </a: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172800" y="633667"/>
            <a:ext cx="8697600" cy="57606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0" tIns="41471" rIns="82940" bIns="41471" anchor="ctr"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166C04C-545F-4FA6-B22D-43419BF30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13" y="1503790"/>
            <a:ext cx="7887416" cy="4151270"/>
          </a:xfrm>
          <a:prstGeom prst="rect">
            <a:avLst/>
          </a:prstGeom>
        </p:spPr>
      </p:pic>
      <p:sp>
        <p:nvSpPr>
          <p:cNvPr id="51" name="Rettangolo 50">
            <a:extLst>
              <a:ext uri="{FF2B5EF4-FFF2-40B4-BE49-F238E27FC236}">
                <a16:creationId xmlns:a16="http://schemas.microsoft.com/office/drawing/2014/main" id="{0BBC4F17-4969-44D0-845F-14917B93524B}"/>
              </a:ext>
            </a:extLst>
          </p:cNvPr>
          <p:cNvSpPr/>
          <p:nvPr/>
        </p:nvSpPr>
        <p:spPr>
          <a:xfrm>
            <a:off x="95040" y="31454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i="1" dirty="0">
                <a:solidFill>
                  <a:srgbClr val="F2F2F2"/>
                </a:solidFill>
                <a:latin typeface="+mj-lt"/>
                <a:cs typeface="Calibri" pitchFamily="34" charset="0"/>
              </a:rPr>
              <a:t>M. Mancini et al., Science </a:t>
            </a:r>
            <a:r>
              <a:rPr lang="fr-FR" sz="1600" b="1" i="1" dirty="0">
                <a:solidFill>
                  <a:srgbClr val="F2F2F2"/>
                </a:solidFill>
                <a:latin typeface="+mj-lt"/>
                <a:cs typeface="Calibri" pitchFamily="34" charset="0"/>
              </a:rPr>
              <a:t>349</a:t>
            </a:r>
            <a:r>
              <a:rPr lang="fr-FR" sz="1600" i="1" dirty="0">
                <a:solidFill>
                  <a:srgbClr val="F2F2F2"/>
                </a:solidFill>
                <a:latin typeface="+mj-lt"/>
                <a:cs typeface="Calibri" pitchFamily="34" charset="0"/>
              </a:rPr>
              <a:t>, 1510 (2015)</a:t>
            </a:r>
          </a:p>
          <a:p>
            <a:endParaRPr lang="it-IT" sz="1600" i="1" dirty="0">
              <a:solidFill>
                <a:srgbClr val="F2F2F2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DCDF24BF-8A02-4FE5-9330-C89002D464A3}"/>
              </a:ext>
            </a:extLst>
          </p:cNvPr>
          <p:cNvSpPr txBox="1"/>
          <p:nvPr/>
        </p:nvSpPr>
        <p:spPr>
          <a:xfrm>
            <a:off x="172800" y="894328"/>
            <a:ext cx="7076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Adiabatic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preparation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of a Fermi gas in a 3-leg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synthetix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flux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ladder</a:t>
            </a:r>
            <a:endParaRPr lang="it-IT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03F0755-2C9E-4617-AC68-AB313490D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13" y="1503790"/>
            <a:ext cx="7887416" cy="4151270"/>
          </a:xfrm>
          <a:prstGeom prst="rect">
            <a:avLst/>
          </a:prstGeom>
        </p:spPr>
      </p:pic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9F040658-32DF-4531-BF39-F7674266B78C}"/>
              </a:ext>
            </a:extLst>
          </p:cNvPr>
          <p:cNvSpPr txBox="1"/>
          <p:nvPr/>
        </p:nvSpPr>
        <p:spPr>
          <a:xfrm>
            <a:off x="172800" y="5989573"/>
            <a:ext cx="7261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Spin-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selective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detection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= single-site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imaging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in synthetic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dimension</a:t>
            </a:r>
            <a:endParaRPr lang="it-IT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00C2DCA2-0F37-47EF-B9F1-A8E7F26281D0}"/>
                  </a:ext>
                </a:extLst>
              </p:cNvPr>
              <p:cNvSpPr txBox="1"/>
              <p:nvPr/>
            </p:nvSpPr>
            <p:spPr>
              <a:xfrm>
                <a:off x="4858904" y="4968271"/>
                <a:ext cx="364638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it-IT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  <a:sym typeface="Symbol" panose="05050102010706020507" pitchFamily="18" charset="2"/>
                  </a:rPr>
                  <a:t>Flux:</a:t>
                </a:r>
                <a14:m>
                  <m:oMath xmlns:m="http://schemas.openxmlformats.org/officeDocument/2006/math">
                    <m:r>
                      <a:rPr lang="it-IT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= 0.37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pPr algn="r"/>
                <a:r>
                  <a:rPr lang="it-IT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Lattice </a:t>
                </a:r>
                <a:r>
                  <a:rPr lang="it-IT" dirty="0" err="1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filling</a:t>
                </a:r>
                <a:r>
                  <a:rPr lang="it-IT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: </a:t>
                </a:r>
                <a:r>
                  <a:rPr lang="it-IT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  <a:sym typeface="Symbol" panose="05050102010706020507" pitchFamily="18" charset="2"/>
                  </a:rPr>
                  <a:t> 0.75 </a:t>
                </a:r>
                <a:r>
                  <a:rPr lang="it-IT" dirty="0" err="1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  <a:sym typeface="Symbol" panose="05050102010706020507" pitchFamily="18" charset="2"/>
                  </a:rPr>
                  <a:t>atoms</a:t>
                </a:r>
                <a:r>
                  <a:rPr lang="it-IT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  <a:sym typeface="Symbol" panose="05050102010706020507" pitchFamily="18" charset="2"/>
                  </a:rPr>
                  <a:t> / </a:t>
                </a:r>
                <a:r>
                  <a:rPr lang="it-IT" dirty="0" err="1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  <a:sym typeface="Symbol" panose="05050102010706020507" pitchFamily="18" charset="2"/>
                  </a:rPr>
                  <a:t>real</a:t>
                </a:r>
                <a:r>
                  <a:rPr lang="it-IT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  <a:sym typeface="Symbol" panose="05050102010706020507" pitchFamily="18" charset="2"/>
                  </a:rPr>
                  <a:t> site</a:t>
                </a:r>
              </a:p>
              <a:p>
                <a:pPr algn="r"/>
                <a:endParaRPr lang="it-IT" dirty="0">
                  <a:solidFill>
                    <a:schemeClr val="tx1"/>
                  </a:solidFill>
                  <a:latin typeface="Symbol" panose="05050102010706020507" pitchFamily="18" charset="2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00C2DCA2-0F37-47EF-B9F1-A8E7F2628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904" y="4968271"/>
                <a:ext cx="3646383" cy="923330"/>
              </a:xfrm>
              <a:prstGeom prst="rect">
                <a:avLst/>
              </a:prstGeom>
              <a:blipFill>
                <a:blip r:embed="rId4"/>
                <a:stretch>
                  <a:fillRect l="-669" t="-3974" r="-15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69311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213900" y="2097408"/>
            <a:ext cx="5246247" cy="4564740"/>
            <a:chOff x="213900" y="2097408"/>
            <a:chExt cx="5246247" cy="4564740"/>
          </a:xfrm>
        </p:grpSpPr>
        <p:sp>
          <p:nvSpPr>
            <p:cNvPr id="6" name="Rettangolo 5"/>
            <p:cNvSpPr/>
            <p:nvPr/>
          </p:nvSpPr>
          <p:spPr>
            <a:xfrm>
              <a:off x="213900" y="2097408"/>
              <a:ext cx="5246247" cy="4564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2"/>
            <a:srcRect t="1710" b="1714"/>
            <a:stretch/>
          </p:blipFill>
          <p:spPr>
            <a:xfrm>
              <a:off x="342640" y="2174240"/>
              <a:ext cx="5076695" cy="4419600"/>
            </a:xfrm>
            <a:prstGeom prst="rect">
              <a:avLst/>
            </a:prstGeom>
          </p:spPr>
        </p:pic>
      </p:grp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52800" y="145457"/>
            <a:ext cx="8628480" cy="5320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5" tIns="42450" rIns="81635" bIns="42450">
            <a:spAutoFit/>
          </a:bodyPr>
          <a:lstStyle/>
          <a:p>
            <a:pPr algn="r">
              <a:tabLst>
                <a:tab pos="656617" algn="l"/>
                <a:tab pos="1313232" algn="l"/>
                <a:tab pos="1969848" algn="l"/>
                <a:tab pos="2626465" algn="l"/>
                <a:tab pos="3283080" algn="l"/>
                <a:tab pos="3939696" algn="l"/>
                <a:tab pos="4596313" algn="l"/>
                <a:tab pos="5252929" algn="l"/>
                <a:tab pos="5909544" algn="l"/>
                <a:tab pos="6566161" algn="l"/>
                <a:tab pos="7222778" algn="l"/>
                <a:tab pos="7879393" algn="l"/>
                <a:tab pos="8536009" algn="l"/>
              </a:tabLst>
            </a:pPr>
            <a:r>
              <a:rPr lang="en-US" sz="2900" b="1" dirty="0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Observing chiral edge currents</a:t>
            </a: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172800" y="633667"/>
            <a:ext cx="8697600" cy="57606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0" tIns="41471" rIns="82940" bIns="41471" anchor="ctr"/>
          <a:lstStyle/>
          <a:p>
            <a:endParaRPr lang="it-IT"/>
          </a:p>
        </p:txBody>
      </p:sp>
      <p:grpSp>
        <p:nvGrpSpPr>
          <p:cNvPr id="9" name="Gruppo 8"/>
          <p:cNvGrpSpPr/>
          <p:nvPr/>
        </p:nvGrpSpPr>
        <p:grpSpPr>
          <a:xfrm>
            <a:off x="5650047" y="893052"/>
            <a:ext cx="3230610" cy="1398734"/>
            <a:chOff x="5275772" y="962501"/>
            <a:chExt cx="3604885" cy="1560781"/>
          </a:xfrm>
        </p:grpSpPr>
        <p:sp>
          <p:nvSpPr>
            <p:cNvPr id="10" name="Rettangolo 9"/>
            <p:cNvSpPr/>
            <p:nvPr/>
          </p:nvSpPr>
          <p:spPr>
            <a:xfrm>
              <a:off x="5275772" y="962501"/>
              <a:ext cx="3604885" cy="15607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3" name="Immagine 12"/>
            <p:cNvPicPr>
              <a:picLocks noChangeAspect="1"/>
            </p:cNvPicPr>
            <p:nvPr/>
          </p:nvPicPr>
          <p:blipFill rotWithShape="1">
            <a:blip r:embed="rId3"/>
            <a:srcRect b="4931"/>
            <a:stretch/>
          </p:blipFill>
          <p:spPr>
            <a:xfrm>
              <a:off x="5275772" y="1006556"/>
              <a:ext cx="3444158" cy="1516726"/>
            </a:xfrm>
            <a:prstGeom prst="rect">
              <a:avLst/>
            </a:prstGeom>
          </p:spPr>
        </p:pic>
      </p:grp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b="3748"/>
          <a:stretch/>
        </p:blipFill>
        <p:spPr>
          <a:xfrm>
            <a:off x="5718810" y="1018069"/>
            <a:ext cx="3025427" cy="1260311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172800" y="1638451"/>
            <a:ext cx="50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Spin-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selective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lattice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momentum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distribution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</a:t>
            </a:r>
          </a:p>
        </p:txBody>
      </p:sp>
      <p:sp>
        <p:nvSpPr>
          <p:cNvPr id="17" name="Rettangolo arrotondato 16"/>
          <p:cNvSpPr/>
          <p:nvPr/>
        </p:nvSpPr>
        <p:spPr>
          <a:xfrm>
            <a:off x="5661622" y="3441488"/>
            <a:ext cx="3241953" cy="830222"/>
          </a:xfrm>
          <a:prstGeom prst="roundRect">
            <a:avLst>
              <a:gd name="adj" fmla="val 31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Observation of</a:t>
            </a:r>
          </a:p>
          <a:p>
            <a:pPr algn="ctr"/>
            <a:r>
              <a:rPr lang="it-IT" sz="22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chiral edge currents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95040" y="31454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i="1">
                <a:solidFill>
                  <a:srgbClr val="F2F2F2"/>
                </a:solidFill>
                <a:latin typeface="+mj-lt"/>
                <a:cs typeface="Calibri" pitchFamily="34" charset="0"/>
              </a:rPr>
              <a:t>M. Mancini et al., Science </a:t>
            </a:r>
            <a:r>
              <a:rPr lang="fr-FR" sz="1600" b="1" i="1">
                <a:solidFill>
                  <a:srgbClr val="F2F2F2"/>
                </a:solidFill>
                <a:latin typeface="+mj-lt"/>
                <a:cs typeface="Calibri" pitchFamily="34" charset="0"/>
              </a:rPr>
              <a:t>349</a:t>
            </a:r>
            <a:r>
              <a:rPr lang="fr-FR" sz="1600" i="1">
                <a:solidFill>
                  <a:srgbClr val="F2F2F2"/>
                </a:solidFill>
                <a:latin typeface="+mj-lt"/>
                <a:cs typeface="Calibri" pitchFamily="34" charset="0"/>
              </a:rPr>
              <a:t>, 1510 (2015)</a:t>
            </a:r>
          </a:p>
          <a:p>
            <a:endParaRPr lang="it-IT" sz="1600" i="1" dirty="0">
              <a:solidFill>
                <a:srgbClr val="F2F2F2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603747" y="6182581"/>
            <a:ext cx="35185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>
                <a:solidFill>
                  <a:schemeClr val="bg1">
                    <a:lumMod val="85000"/>
                  </a:schemeClr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it-IT" sz="1500" i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cs typeface="Calibri" pitchFamily="34" charset="0"/>
              </a:rPr>
              <a:t>. Atala et al., Nature </a:t>
            </a:r>
            <a:r>
              <a:rPr lang="it-IT" sz="1500" i="1" dirty="0" err="1">
                <a:solidFill>
                  <a:schemeClr val="bg1">
                    <a:lumMod val="85000"/>
                  </a:schemeClr>
                </a:solidFill>
                <a:latin typeface="Calibri" pitchFamily="34" charset="0"/>
                <a:cs typeface="Calibri" pitchFamily="34" charset="0"/>
              </a:rPr>
              <a:t>Phys</a:t>
            </a:r>
            <a:r>
              <a:rPr lang="it-IT" sz="1500" i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it-IT" sz="1500" b="1" i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lang="it-IT" sz="1500" i="1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cs typeface="Calibri" pitchFamily="34" charset="0"/>
              </a:rPr>
              <a:t>, 588 (2014)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5616172" y="5950439"/>
            <a:ext cx="31692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>
                <a:solidFill>
                  <a:schemeClr val="bg1">
                    <a:lumMod val="85000"/>
                  </a:schemeClr>
                </a:solidFill>
                <a:latin typeface="Calibri" pitchFamily="34" charset="0"/>
                <a:cs typeface="Calibri" pitchFamily="34" charset="0"/>
              </a:rPr>
              <a:t>related </a:t>
            </a:r>
            <a:r>
              <a:rPr lang="it-IT" sz="15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cs typeface="Calibri" pitchFamily="34" charset="0"/>
              </a:rPr>
              <a:t>work on </a:t>
            </a:r>
            <a:r>
              <a:rPr lang="it-IT" sz="1500">
                <a:solidFill>
                  <a:schemeClr val="bg1">
                    <a:lumMod val="85000"/>
                  </a:schemeClr>
                </a:solidFill>
                <a:latin typeface="Calibri" pitchFamily="34" charset="0"/>
                <a:cs typeface="Calibri" pitchFamily="34" charset="0"/>
              </a:rPr>
              <a:t>bosonic 2-leg ladders</a:t>
            </a:r>
            <a:r>
              <a:rPr lang="it-IT" sz="15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cs typeface="Calibri" pitchFamily="34" charset="0"/>
              </a:rPr>
              <a:t>: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5636668" y="4503851"/>
            <a:ext cx="3257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Collaboration with M. Dalmonte,</a:t>
            </a:r>
          </a:p>
          <a:p>
            <a:r>
              <a:rPr lang="it-IT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P. Zoller, M. Rider (Innsbruck)</a:t>
            </a:r>
            <a:endParaRPr lang="it-IT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64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 animBg="1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739214" y="1580715"/>
            <a:ext cx="5855652" cy="3970006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52800" y="145457"/>
            <a:ext cx="8628480" cy="5320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5" tIns="42450" rIns="81635" bIns="42450">
            <a:spAutoFit/>
          </a:bodyPr>
          <a:lstStyle/>
          <a:p>
            <a:pPr algn="r">
              <a:tabLst>
                <a:tab pos="656617" algn="l"/>
                <a:tab pos="1313232" algn="l"/>
                <a:tab pos="1969848" algn="l"/>
                <a:tab pos="2626465" algn="l"/>
                <a:tab pos="3283080" algn="l"/>
                <a:tab pos="3939696" algn="l"/>
                <a:tab pos="4596313" algn="l"/>
                <a:tab pos="5252929" algn="l"/>
                <a:tab pos="5909544" algn="l"/>
                <a:tab pos="6566161" algn="l"/>
                <a:tab pos="7222778" algn="l"/>
                <a:tab pos="7879393" algn="l"/>
                <a:tab pos="8536009" algn="l"/>
              </a:tabLst>
            </a:pPr>
            <a:r>
              <a:rPr lang="en-US" sz="2900" b="1" dirty="0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Edge-cyclotron orbits</a:t>
            </a: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172800" y="633667"/>
            <a:ext cx="8697600" cy="57606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0" tIns="41471" rIns="82940" bIns="41471" anchor="ctr"/>
          <a:lstStyle/>
          <a:p>
            <a:endParaRPr lang="it-IT"/>
          </a:p>
        </p:txBody>
      </p:sp>
      <p:sp>
        <p:nvSpPr>
          <p:cNvPr id="54" name="CasellaDiTesto 53"/>
          <p:cNvSpPr txBox="1"/>
          <p:nvPr/>
        </p:nvSpPr>
        <p:spPr>
          <a:xfrm>
            <a:off x="256704" y="898579"/>
            <a:ext cx="8447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Experimental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reconstruction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of the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average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trajectory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on the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ribbon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surface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214" y="1580715"/>
            <a:ext cx="5855652" cy="3970006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739214" y="1580715"/>
            <a:ext cx="5855652" cy="3970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" name="Gruppo 12"/>
          <p:cNvGrpSpPr/>
          <p:nvPr/>
        </p:nvGrpSpPr>
        <p:grpSpPr>
          <a:xfrm>
            <a:off x="2050376" y="1728762"/>
            <a:ext cx="5245461" cy="3704398"/>
            <a:chOff x="172800" y="2720286"/>
            <a:chExt cx="5638800" cy="3982178"/>
          </a:xfrm>
        </p:grpSpPr>
        <p:sp>
          <p:nvSpPr>
            <p:cNvPr id="15" name="Rettangolo 14"/>
            <p:cNvSpPr/>
            <p:nvPr/>
          </p:nvSpPr>
          <p:spPr>
            <a:xfrm>
              <a:off x="172800" y="2720286"/>
              <a:ext cx="5638800" cy="39821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976" y="2835621"/>
              <a:ext cx="5350744" cy="3748513"/>
            </a:xfrm>
            <a:prstGeom prst="rect">
              <a:avLst/>
            </a:prstGeom>
          </p:spPr>
        </p:pic>
      </p:grpSp>
      <p:sp>
        <p:nvSpPr>
          <p:cNvPr id="18" name="Rettangolo 17"/>
          <p:cNvSpPr/>
          <p:nvPr/>
        </p:nvSpPr>
        <p:spPr>
          <a:xfrm>
            <a:off x="5068497" y="5015403"/>
            <a:ext cx="1204116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2870332" y="1977940"/>
            <a:ext cx="4223291" cy="286055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uppo 2"/>
          <p:cNvGrpSpPr/>
          <p:nvPr/>
        </p:nvGrpSpPr>
        <p:grpSpPr>
          <a:xfrm>
            <a:off x="1772026" y="5622674"/>
            <a:ext cx="5822840" cy="340679"/>
            <a:chOff x="3308050" y="6481758"/>
            <a:chExt cx="5822840" cy="340679"/>
          </a:xfrm>
        </p:grpSpPr>
        <p:sp>
          <p:nvSpPr>
            <p:cNvPr id="21" name="CasellaDiTesto 20"/>
            <p:cNvSpPr txBox="1"/>
            <p:nvPr/>
          </p:nvSpPr>
          <p:spPr>
            <a:xfrm>
              <a:off x="3308050" y="6481758"/>
              <a:ext cx="22903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t-IT" sz="160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Related work at JQI/NIST:</a:t>
              </a:r>
              <a:endParaRPr lang="it-IT" sz="1600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5460783" y="6483883"/>
              <a:ext cx="36701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t-IT" sz="1600" dirty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B. K. </a:t>
              </a:r>
              <a:r>
                <a:rPr lang="it-IT" sz="1600" dirty="0" err="1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Stuhl</a:t>
              </a:r>
              <a:r>
                <a:rPr lang="it-IT" sz="1600" dirty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 et al., Science </a:t>
              </a:r>
              <a:r>
                <a:rPr lang="it-IT" sz="1600" b="1" dirty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349</a:t>
              </a:r>
              <a:r>
                <a:rPr lang="it-IT" sz="1600" dirty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, 1514 (2015)</a:t>
              </a:r>
            </a:p>
          </p:txBody>
        </p:sp>
      </p:grpSp>
      <p:sp>
        <p:nvSpPr>
          <p:cNvPr id="23" name="Rettangolo arrotondato 22"/>
          <p:cNvSpPr/>
          <p:nvPr/>
        </p:nvSpPr>
        <p:spPr>
          <a:xfrm>
            <a:off x="4636964" y="1548525"/>
            <a:ext cx="4386115" cy="822012"/>
          </a:xfrm>
          <a:prstGeom prst="roundRect">
            <a:avLst>
              <a:gd name="adj" fmla="val 31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Edge-cyclotron orbits:</a:t>
            </a:r>
          </a:p>
          <a:p>
            <a:pPr algn="ctr"/>
            <a:r>
              <a:rPr lang="en-US" sz="22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 hallmark of Hall physics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95040" y="31454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i="1">
                <a:solidFill>
                  <a:srgbClr val="F2F2F2"/>
                </a:solidFill>
                <a:latin typeface="+mj-lt"/>
                <a:cs typeface="Calibri" pitchFamily="34" charset="0"/>
              </a:rPr>
              <a:t>M. Mancini et al., Science </a:t>
            </a:r>
            <a:r>
              <a:rPr lang="fr-FR" sz="1600" b="1" i="1">
                <a:solidFill>
                  <a:srgbClr val="F2F2F2"/>
                </a:solidFill>
                <a:latin typeface="+mj-lt"/>
                <a:cs typeface="Calibri" pitchFamily="34" charset="0"/>
              </a:rPr>
              <a:t>349</a:t>
            </a:r>
            <a:r>
              <a:rPr lang="fr-FR" sz="1600" i="1">
                <a:solidFill>
                  <a:srgbClr val="F2F2F2"/>
                </a:solidFill>
                <a:latin typeface="+mj-lt"/>
                <a:cs typeface="Calibri" pitchFamily="34" charset="0"/>
              </a:rPr>
              <a:t>, 1510 (2015)</a:t>
            </a:r>
          </a:p>
          <a:p>
            <a:endParaRPr lang="it-IT" sz="1600" i="1" dirty="0">
              <a:solidFill>
                <a:srgbClr val="F2F2F2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79BC88A4-E0F0-4A57-A55A-E414AE5F8487}"/>
              </a:ext>
            </a:extLst>
          </p:cNvPr>
          <p:cNvSpPr/>
          <p:nvPr/>
        </p:nvSpPr>
        <p:spPr>
          <a:xfrm>
            <a:off x="2882096" y="4702220"/>
            <a:ext cx="122670" cy="122670"/>
          </a:xfrm>
          <a:prstGeom prst="ellipse">
            <a:avLst/>
          </a:prstGeom>
          <a:solidFill>
            <a:srgbClr val="E6E6E6"/>
          </a:solidFill>
          <a:ln>
            <a:solidFill>
              <a:srgbClr val="0012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59305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196770" y="2971158"/>
            <a:ext cx="8784510" cy="8673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639" tIns="42452" rIns="81639" bIns="42452">
            <a:spAutoFit/>
          </a:bodyPr>
          <a:lstStyle/>
          <a:p>
            <a:pPr algn="ctr" hangingPunct="1">
              <a:lnSpc>
                <a:spcPts val="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3200" b="1" i="1" dirty="0">
                <a:solidFill>
                  <a:schemeClr val="bg1"/>
                </a:solidFill>
                <a:latin typeface="Calibri" charset="0"/>
                <a:ea typeface="AR PL UKai CN" charset="0"/>
                <a:cs typeface="AR PL UKai CN" charset="0"/>
              </a:rPr>
              <a:t>Intermezzo</a:t>
            </a:r>
            <a:r>
              <a:rPr lang="en-US" sz="3200" b="1" dirty="0">
                <a:solidFill>
                  <a:schemeClr val="bg1"/>
                </a:solidFill>
                <a:latin typeface="Calibri" charset="0"/>
                <a:ea typeface="AR PL UKai CN" charset="0"/>
                <a:cs typeface="AR PL UKai CN" charset="0"/>
              </a:rPr>
              <a:t>: spin-orbit coupling</a:t>
            </a:r>
          </a:p>
          <a:p>
            <a:pPr algn="ctr" hangingPunct="1">
              <a:lnSpc>
                <a:spcPts val="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3200" b="1" dirty="0">
                <a:solidFill>
                  <a:schemeClr val="bg1"/>
                </a:solidFill>
                <a:latin typeface="Calibri" charset="0"/>
                <a:ea typeface="AR PL UKai CN" charset="0"/>
                <a:cs typeface="AR PL UKai CN" charset="0"/>
              </a:rPr>
              <a:t>and synthetic flux ladders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1780025" y="3847942"/>
            <a:ext cx="56279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149914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52800" y="145457"/>
            <a:ext cx="8628480" cy="5320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5" tIns="42450" rIns="81635" bIns="42450">
            <a:spAutoFit/>
          </a:bodyPr>
          <a:lstStyle/>
          <a:p>
            <a:pPr algn="r">
              <a:tabLst>
                <a:tab pos="656617" algn="l"/>
                <a:tab pos="1313232" algn="l"/>
                <a:tab pos="1969848" algn="l"/>
                <a:tab pos="2626465" algn="l"/>
                <a:tab pos="3283080" algn="l"/>
                <a:tab pos="3939696" algn="l"/>
                <a:tab pos="4596313" algn="l"/>
                <a:tab pos="5252929" algn="l"/>
                <a:tab pos="5909544" algn="l"/>
                <a:tab pos="6566161" algn="l"/>
                <a:tab pos="7222778" algn="l"/>
                <a:tab pos="7879393" algn="l"/>
                <a:tab pos="8536009" algn="l"/>
              </a:tabLst>
            </a:pPr>
            <a:r>
              <a:rPr lang="en-US" sz="2900" b="1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Synthetic spin ladders</a:t>
            </a:r>
            <a:endParaRPr lang="en-US" sz="2900" b="1" dirty="0">
              <a:solidFill>
                <a:srgbClr val="FFFFFF"/>
              </a:solidFill>
              <a:latin typeface="Calibri" charset="0"/>
              <a:ea typeface="AR PL UKai CN" charset="0"/>
              <a:cs typeface="AR PL UKai CN" charset="0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172800" y="633667"/>
            <a:ext cx="8697600" cy="57606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0" tIns="41471" rIns="82940" bIns="41471" anchor="ctr"/>
          <a:lstStyle/>
          <a:p>
            <a:endParaRPr lang="it-IT"/>
          </a:p>
        </p:txBody>
      </p:sp>
      <p:cxnSp>
        <p:nvCxnSpPr>
          <p:cNvPr id="31" name="Connettore 1 30"/>
          <p:cNvCxnSpPr/>
          <p:nvPr/>
        </p:nvCxnSpPr>
        <p:spPr>
          <a:xfrm>
            <a:off x="1587467" y="5828657"/>
            <a:ext cx="845536" cy="0"/>
          </a:xfrm>
          <a:prstGeom prst="line">
            <a:avLst/>
          </a:prstGeom>
          <a:ln w="1016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>
            <a:off x="2614529" y="5828657"/>
            <a:ext cx="845536" cy="0"/>
          </a:xfrm>
          <a:prstGeom prst="line">
            <a:avLst/>
          </a:prstGeom>
          <a:ln w="1016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e 32"/>
          <p:cNvSpPr/>
          <p:nvPr/>
        </p:nvSpPr>
        <p:spPr>
          <a:xfrm flipV="1">
            <a:off x="2719816" y="5511667"/>
            <a:ext cx="633981" cy="633981"/>
          </a:xfrm>
          <a:prstGeom prst="ellipse">
            <a:avLst/>
          </a:prstGeom>
          <a:solidFill>
            <a:srgbClr val="0037E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4" name="Connettore 1 33"/>
          <p:cNvCxnSpPr/>
          <p:nvPr/>
        </p:nvCxnSpPr>
        <p:spPr>
          <a:xfrm>
            <a:off x="3641592" y="5828657"/>
            <a:ext cx="845536" cy="0"/>
          </a:xfrm>
          <a:prstGeom prst="line">
            <a:avLst/>
          </a:prstGeom>
          <a:ln w="1016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e 34"/>
          <p:cNvSpPr/>
          <p:nvPr/>
        </p:nvSpPr>
        <p:spPr>
          <a:xfrm flipV="1">
            <a:off x="1689368" y="5511667"/>
            <a:ext cx="633981" cy="633981"/>
          </a:xfrm>
          <a:prstGeom prst="ellipse">
            <a:avLst/>
          </a:prstGeom>
          <a:solidFill>
            <a:srgbClr val="8238B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6" name="Connettore 1 35"/>
          <p:cNvCxnSpPr/>
          <p:nvPr/>
        </p:nvCxnSpPr>
        <p:spPr>
          <a:xfrm>
            <a:off x="4668654" y="5828657"/>
            <a:ext cx="845536" cy="0"/>
          </a:xfrm>
          <a:prstGeom prst="line">
            <a:avLst/>
          </a:prstGeom>
          <a:ln w="1016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>
            <a:off x="6722778" y="5828657"/>
            <a:ext cx="845536" cy="0"/>
          </a:xfrm>
          <a:prstGeom prst="line">
            <a:avLst/>
          </a:prstGeom>
          <a:ln w="1016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e 37"/>
          <p:cNvSpPr/>
          <p:nvPr/>
        </p:nvSpPr>
        <p:spPr>
          <a:xfrm flipV="1">
            <a:off x="6826369" y="5511667"/>
            <a:ext cx="633981" cy="633981"/>
          </a:xfrm>
          <a:prstGeom prst="ellipse">
            <a:avLst/>
          </a:prstGeom>
          <a:solidFill>
            <a:srgbClr val="FF013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9" name="Connettore 1 38"/>
          <p:cNvCxnSpPr/>
          <p:nvPr/>
        </p:nvCxnSpPr>
        <p:spPr>
          <a:xfrm>
            <a:off x="5695717" y="5828657"/>
            <a:ext cx="845536" cy="0"/>
          </a:xfrm>
          <a:prstGeom prst="line">
            <a:avLst/>
          </a:prstGeom>
          <a:ln w="1016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e 39"/>
          <p:cNvSpPr/>
          <p:nvPr/>
        </p:nvSpPr>
        <p:spPr>
          <a:xfrm flipV="1">
            <a:off x="5811160" y="5511667"/>
            <a:ext cx="633981" cy="633981"/>
          </a:xfrm>
          <a:prstGeom prst="ellipse">
            <a:avLst/>
          </a:prstGeom>
          <a:solidFill>
            <a:srgbClr val="F692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Ovale 40"/>
          <p:cNvSpPr/>
          <p:nvPr/>
        </p:nvSpPr>
        <p:spPr>
          <a:xfrm flipV="1">
            <a:off x="4780712" y="5511667"/>
            <a:ext cx="633981" cy="633981"/>
          </a:xfrm>
          <a:prstGeom prst="ellipse">
            <a:avLst/>
          </a:prstGeom>
          <a:solidFill>
            <a:srgbClr val="C0CC2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reccia in giù 41"/>
          <p:cNvSpPr/>
          <p:nvPr/>
        </p:nvSpPr>
        <p:spPr>
          <a:xfrm flipV="1">
            <a:off x="1908461" y="5623934"/>
            <a:ext cx="200153" cy="3789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e 42"/>
          <p:cNvSpPr/>
          <p:nvPr/>
        </p:nvSpPr>
        <p:spPr>
          <a:xfrm flipV="1">
            <a:off x="3750264" y="5511667"/>
            <a:ext cx="633981" cy="633981"/>
          </a:xfrm>
          <a:prstGeom prst="ellipse">
            <a:avLst/>
          </a:prstGeom>
          <a:solidFill>
            <a:srgbClr val="0A9E6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reccia in giù 43"/>
          <p:cNvSpPr/>
          <p:nvPr/>
        </p:nvSpPr>
        <p:spPr>
          <a:xfrm rot="1800000" flipV="1">
            <a:off x="2943465" y="5630030"/>
            <a:ext cx="200153" cy="3789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reccia in giù 44"/>
          <p:cNvSpPr/>
          <p:nvPr/>
        </p:nvSpPr>
        <p:spPr>
          <a:xfrm rot="3600000" flipV="1">
            <a:off x="3978469" y="5630030"/>
            <a:ext cx="200153" cy="3789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reccia in giù 45"/>
          <p:cNvSpPr/>
          <p:nvPr/>
        </p:nvSpPr>
        <p:spPr>
          <a:xfrm rot="7200000" flipV="1">
            <a:off x="5007377" y="5636126"/>
            <a:ext cx="200153" cy="3789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reccia in giù 46"/>
          <p:cNvSpPr/>
          <p:nvPr/>
        </p:nvSpPr>
        <p:spPr>
          <a:xfrm rot="9000000" flipV="1">
            <a:off x="6030190" y="5642222"/>
            <a:ext cx="200153" cy="3789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reccia in giù 47"/>
          <p:cNvSpPr/>
          <p:nvPr/>
        </p:nvSpPr>
        <p:spPr>
          <a:xfrm rot="10800000" flipV="1">
            <a:off x="7043478" y="5641079"/>
            <a:ext cx="200153" cy="3789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1" name="Gruppo 70"/>
          <p:cNvGrpSpPr/>
          <p:nvPr/>
        </p:nvGrpSpPr>
        <p:grpSpPr>
          <a:xfrm>
            <a:off x="1606517" y="6147984"/>
            <a:ext cx="5931122" cy="502817"/>
            <a:chOff x="1606517" y="6147984"/>
            <a:chExt cx="5931122" cy="502817"/>
          </a:xfrm>
        </p:grpSpPr>
        <p:sp>
          <p:nvSpPr>
            <p:cNvPr id="72" name="Text Box 11"/>
            <p:cNvSpPr txBox="1">
              <a:spLocks noChangeArrowheads="1"/>
            </p:cNvSpPr>
            <p:nvPr/>
          </p:nvSpPr>
          <p:spPr bwMode="auto">
            <a:xfrm>
              <a:off x="6745639" y="6147984"/>
              <a:ext cx="792000" cy="5028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sz="2000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-5/2</a:t>
              </a:r>
            </a:p>
          </p:txBody>
        </p:sp>
        <p:sp>
          <p:nvSpPr>
            <p:cNvPr id="73" name="Text Box 11"/>
            <p:cNvSpPr txBox="1">
              <a:spLocks noChangeArrowheads="1"/>
            </p:cNvSpPr>
            <p:nvPr/>
          </p:nvSpPr>
          <p:spPr bwMode="auto">
            <a:xfrm>
              <a:off x="1606517" y="6147984"/>
              <a:ext cx="792000" cy="5028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sz="2000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5/2</a:t>
              </a:r>
            </a:p>
          </p:txBody>
        </p:sp>
        <p:sp>
          <p:nvSpPr>
            <p:cNvPr id="74" name="Text Box 11"/>
            <p:cNvSpPr txBox="1">
              <a:spLocks noChangeArrowheads="1"/>
            </p:cNvSpPr>
            <p:nvPr/>
          </p:nvSpPr>
          <p:spPr bwMode="auto">
            <a:xfrm>
              <a:off x="2634341" y="6147984"/>
              <a:ext cx="792000" cy="5028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sz="2000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3/2</a:t>
              </a:r>
            </a:p>
          </p:txBody>
        </p:sp>
        <p:sp>
          <p:nvSpPr>
            <p:cNvPr id="75" name="Text Box 11"/>
            <p:cNvSpPr txBox="1">
              <a:spLocks noChangeArrowheads="1"/>
            </p:cNvSpPr>
            <p:nvPr/>
          </p:nvSpPr>
          <p:spPr bwMode="auto">
            <a:xfrm>
              <a:off x="3662165" y="6147984"/>
              <a:ext cx="792000" cy="5028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sz="2000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1/2</a:t>
              </a:r>
            </a:p>
          </p:txBody>
        </p:sp>
        <p:sp>
          <p:nvSpPr>
            <p:cNvPr id="76" name="Text Box 11"/>
            <p:cNvSpPr txBox="1">
              <a:spLocks noChangeArrowheads="1"/>
            </p:cNvSpPr>
            <p:nvPr/>
          </p:nvSpPr>
          <p:spPr bwMode="auto">
            <a:xfrm>
              <a:off x="4689989" y="6147984"/>
              <a:ext cx="792000" cy="5028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sz="2000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-1/2</a:t>
              </a:r>
            </a:p>
          </p:txBody>
        </p:sp>
        <p:sp>
          <p:nvSpPr>
            <p:cNvPr id="77" name="Text Box 11"/>
            <p:cNvSpPr txBox="1">
              <a:spLocks noChangeArrowheads="1"/>
            </p:cNvSpPr>
            <p:nvPr/>
          </p:nvSpPr>
          <p:spPr bwMode="auto">
            <a:xfrm>
              <a:off x="5717813" y="6147984"/>
              <a:ext cx="792000" cy="5028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sz="2000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-3/2</a:t>
              </a:r>
            </a:p>
          </p:txBody>
        </p:sp>
      </p:grpSp>
      <p:grpSp>
        <p:nvGrpSpPr>
          <p:cNvPr id="93" name="Gruppo 92"/>
          <p:cNvGrpSpPr/>
          <p:nvPr/>
        </p:nvGrpSpPr>
        <p:grpSpPr>
          <a:xfrm>
            <a:off x="2023945" y="4970209"/>
            <a:ext cx="5100613" cy="928289"/>
            <a:chOff x="2023945" y="4970209"/>
            <a:chExt cx="5100613" cy="928289"/>
          </a:xfrm>
          <a:solidFill>
            <a:srgbClr val="BFE949"/>
          </a:solidFill>
        </p:grpSpPr>
        <p:grpSp>
          <p:nvGrpSpPr>
            <p:cNvPr id="94" name="Gruppo 93"/>
            <p:cNvGrpSpPr/>
            <p:nvPr/>
          </p:nvGrpSpPr>
          <p:grpSpPr>
            <a:xfrm>
              <a:off x="2023945" y="4970209"/>
              <a:ext cx="1011977" cy="928289"/>
              <a:chOff x="1991177" y="4995077"/>
              <a:chExt cx="919905" cy="903421"/>
            </a:xfrm>
            <a:grpFill/>
          </p:grpSpPr>
          <p:sp>
            <p:nvSpPr>
              <p:cNvPr id="107" name="Freccia ad arco 106"/>
              <p:cNvSpPr/>
              <p:nvPr/>
            </p:nvSpPr>
            <p:spPr>
              <a:xfrm>
                <a:off x="1991236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Freccia ad arco 107"/>
              <p:cNvSpPr/>
              <p:nvPr/>
            </p:nvSpPr>
            <p:spPr>
              <a:xfrm flipH="1">
                <a:off x="1991177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5" name="Gruppo 94"/>
            <p:cNvGrpSpPr/>
            <p:nvPr/>
          </p:nvGrpSpPr>
          <p:grpSpPr>
            <a:xfrm>
              <a:off x="3046104" y="4970209"/>
              <a:ext cx="1011977" cy="928289"/>
              <a:chOff x="1991177" y="4995077"/>
              <a:chExt cx="919905" cy="903421"/>
            </a:xfrm>
            <a:grpFill/>
          </p:grpSpPr>
          <p:sp>
            <p:nvSpPr>
              <p:cNvPr id="105" name="Freccia ad arco 104"/>
              <p:cNvSpPr/>
              <p:nvPr/>
            </p:nvSpPr>
            <p:spPr>
              <a:xfrm>
                <a:off x="1991236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Freccia ad arco 105"/>
              <p:cNvSpPr/>
              <p:nvPr/>
            </p:nvSpPr>
            <p:spPr>
              <a:xfrm flipH="1">
                <a:off x="1991177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6" name="Gruppo 95"/>
            <p:cNvGrpSpPr/>
            <p:nvPr/>
          </p:nvGrpSpPr>
          <p:grpSpPr>
            <a:xfrm>
              <a:off x="4068263" y="4970209"/>
              <a:ext cx="1011977" cy="928289"/>
              <a:chOff x="1991177" y="4995077"/>
              <a:chExt cx="919905" cy="903421"/>
            </a:xfrm>
            <a:grpFill/>
          </p:grpSpPr>
          <p:sp>
            <p:nvSpPr>
              <p:cNvPr id="103" name="Freccia ad arco 102"/>
              <p:cNvSpPr/>
              <p:nvPr/>
            </p:nvSpPr>
            <p:spPr>
              <a:xfrm>
                <a:off x="1991236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Freccia ad arco 103"/>
              <p:cNvSpPr/>
              <p:nvPr/>
            </p:nvSpPr>
            <p:spPr>
              <a:xfrm flipH="1">
                <a:off x="1991177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7" name="Gruppo 96"/>
            <p:cNvGrpSpPr/>
            <p:nvPr/>
          </p:nvGrpSpPr>
          <p:grpSpPr>
            <a:xfrm>
              <a:off x="6112581" y="4970209"/>
              <a:ext cx="1011977" cy="928289"/>
              <a:chOff x="1991177" y="4995077"/>
              <a:chExt cx="919905" cy="903421"/>
            </a:xfrm>
            <a:grpFill/>
          </p:grpSpPr>
          <p:sp>
            <p:nvSpPr>
              <p:cNvPr id="101" name="Freccia ad arco 100"/>
              <p:cNvSpPr/>
              <p:nvPr/>
            </p:nvSpPr>
            <p:spPr>
              <a:xfrm>
                <a:off x="1991236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Freccia ad arco 101"/>
              <p:cNvSpPr/>
              <p:nvPr/>
            </p:nvSpPr>
            <p:spPr>
              <a:xfrm flipH="1">
                <a:off x="1991177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8" name="Gruppo 97"/>
            <p:cNvGrpSpPr/>
            <p:nvPr/>
          </p:nvGrpSpPr>
          <p:grpSpPr>
            <a:xfrm>
              <a:off x="5090422" y="4970209"/>
              <a:ext cx="1011977" cy="928289"/>
              <a:chOff x="1991177" y="4995077"/>
              <a:chExt cx="919905" cy="903421"/>
            </a:xfrm>
            <a:grpFill/>
          </p:grpSpPr>
          <p:sp>
            <p:nvSpPr>
              <p:cNvPr id="99" name="Freccia ad arco 98"/>
              <p:cNvSpPr/>
              <p:nvPr/>
            </p:nvSpPr>
            <p:spPr>
              <a:xfrm>
                <a:off x="1991236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Freccia ad arco 99"/>
              <p:cNvSpPr/>
              <p:nvPr/>
            </p:nvSpPr>
            <p:spPr>
              <a:xfrm flipH="1">
                <a:off x="1991177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44" name="CasellaDiTesto 143"/>
          <p:cNvSpPr txBox="1"/>
          <p:nvPr/>
        </p:nvSpPr>
        <p:spPr>
          <a:xfrm>
            <a:off x="6862623" y="4274066"/>
            <a:ext cx="2118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000" b="1">
                <a:solidFill>
                  <a:srgbClr val="BFE949"/>
                </a:solidFill>
                <a:latin typeface="Calibri" pitchFamily="34" charset="0"/>
                <a:cs typeface="Calibri" pitchFamily="34" charset="0"/>
              </a:rPr>
              <a:t>two-photon</a:t>
            </a:r>
          </a:p>
          <a:p>
            <a:pPr algn="r"/>
            <a:r>
              <a:rPr lang="it-IT" sz="2000" b="1">
                <a:solidFill>
                  <a:srgbClr val="BFE949"/>
                </a:solidFill>
                <a:latin typeface="Calibri" pitchFamily="34" charset="0"/>
                <a:cs typeface="Calibri" pitchFamily="34" charset="0"/>
              </a:rPr>
              <a:t>Raman transitions</a:t>
            </a:r>
            <a:endParaRPr lang="it-IT" sz="2000" b="1" dirty="0">
              <a:solidFill>
                <a:srgbClr val="BFE94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7" name="Rettangolo arrotondato 146"/>
          <p:cNvSpPr/>
          <p:nvPr/>
        </p:nvSpPr>
        <p:spPr>
          <a:xfrm>
            <a:off x="1756455" y="912099"/>
            <a:ext cx="5461345" cy="557703"/>
          </a:xfrm>
          <a:prstGeom prst="roundRect">
            <a:avLst>
              <a:gd name="adj" fmla="val 31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1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artificial magnetic field in synthetic ladders</a:t>
            </a:r>
            <a:endParaRPr lang="it-IT" sz="21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1817315" y="4628009"/>
            <a:ext cx="4759440" cy="461665"/>
            <a:chOff x="2105982" y="4709938"/>
            <a:chExt cx="4759440" cy="461665"/>
          </a:xfrm>
        </p:grpSpPr>
        <p:sp>
          <p:nvSpPr>
            <p:cNvPr id="8" name="CasellaDiTesto 7"/>
            <p:cNvSpPr txBox="1"/>
            <p:nvPr/>
          </p:nvSpPr>
          <p:spPr>
            <a:xfrm>
              <a:off x="2105982" y="4709938"/>
              <a:ext cx="6880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rgbClr val="BFE949"/>
                  </a:solidFill>
                </a:rPr>
                <a:t>+</a:t>
              </a:r>
              <a:r>
                <a:rPr lang="it-IT" sz="2400" b="1">
                  <a:solidFill>
                    <a:srgbClr val="BFE949"/>
                  </a:solidFill>
                  <a:latin typeface="Symbol" panose="05050102010706020507" pitchFamily="18" charset="2"/>
                </a:rPr>
                <a:t>d</a:t>
              </a:r>
              <a:r>
                <a:rPr lang="it-IT" sz="2400" b="1">
                  <a:solidFill>
                    <a:srgbClr val="BFE949"/>
                  </a:solidFill>
                </a:rPr>
                <a:t>k</a:t>
              </a:r>
            </a:p>
          </p:txBody>
        </p:sp>
        <p:sp>
          <p:nvSpPr>
            <p:cNvPr id="148" name="CasellaDiTesto 147"/>
            <p:cNvSpPr txBox="1"/>
            <p:nvPr/>
          </p:nvSpPr>
          <p:spPr>
            <a:xfrm>
              <a:off x="3103292" y="4709938"/>
              <a:ext cx="6880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rgbClr val="BFE949"/>
                  </a:solidFill>
                </a:rPr>
                <a:t>+</a:t>
              </a:r>
              <a:r>
                <a:rPr lang="it-IT" sz="2400" b="1">
                  <a:solidFill>
                    <a:srgbClr val="BFE949"/>
                  </a:solidFill>
                  <a:latin typeface="Symbol" panose="05050102010706020507" pitchFamily="18" charset="2"/>
                </a:rPr>
                <a:t>d</a:t>
              </a:r>
              <a:r>
                <a:rPr lang="it-IT" sz="2400" b="1">
                  <a:solidFill>
                    <a:srgbClr val="BFE949"/>
                  </a:solidFill>
                </a:rPr>
                <a:t>k</a:t>
              </a:r>
            </a:p>
          </p:txBody>
        </p:sp>
        <p:sp>
          <p:nvSpPr>
            <p:cNvPr id="149" name="CasellaDiTesto 148"/>
            <p:cNvSpPr txBox="1"/>
            <p:nvPr/>
          </p:nvSpPr>
          <p:spPr>
            <a:xfrm>
              <a:off x="4082865" y="4709938"/>
              <a:ext cx="6880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rgbClr val="BFE949"/>
                  </a:solidFill>
                </a:rPr>
                <a:t>+</a:t>
              </a:r>
              <a:r>
                <a:rPr lang="it-IT" sz="2400" b="1">
                  <a:solidFill>
                    <a:srgbClr val="BFE949"/>
                  </a:solidFill>
                  <a:latin typeface="Symbol" panose="05050102010706020507" pitchFamily="18" charset="2"/>
                </a:rPr>
                <a:t>d</a:t>
              </a:r>
              <a:r>
                <a:rPr lang="it-IT" sz="2400" b="1">
                  <a:solidFill>
                    <a:srgbClr val="BFE949"/>
                  </a:solidFill>
                </a:rPr>
                <a:t>k</a:t>
              </a:r>
            </a:p>
          </p:txBody>
        </p:sp>
        <p:sp>
          <p:nvSpPr>
            <p:cNvPr id="150" name="CasellaDiTesto 149"/>
            <p:cNvSpPr txBox="1"/>
            <p:nvPr/>
          </p:nvSpPr>
          <p:spPr>
            <a:xfrm>
              <a:off x="5080175" y="4709938"/>
              <a:ext cx="6880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rgbClr val="BFE949"/>
                  </a:solidFill>
                </a:rPr>
                <a:t>+</a:t>
              </a:r>
              <a:r>
                <a:rPr lang="it-IT" sz="2400" b="1">
                  <a:solidFill>
                    <a:srgbClr val="BFE949"/>
                  </a:solidFill>
                  <a:latin typeface="Symbol" panose="05050102010706020507" pitchFamily="18" charset="2"/>
                </a:rPr>
                <a:t>d</a:t>
              </a:r>
              <a:r>
                <a:rPr lang="it-IT" sz="2400" b="1">
                  <a:solidFill>
                    <a:srgbClr val="BFE949"/>
                  </a:solidFill>
                </a:rPr>
                <a:t>k</a:t>
              </a:r>
            </a:p>
          </p:txBody>
        </p:sp>
        <p:sp>
          <p:nvSpPr>
            <p:cNvPr id="151" name="CasellaDiTesto 150"/>
            <p:cNvSpPr txBox="1"/>
            <p:nvPr/>
          </p:nvSpPr>
          <p:spPr>
            <a:xfrm>
              <a:off x="6177413" y="4709938"/>
              <a:ext cx="6880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rgbClr val="BFE949"/>
                  </a:solidFill>
                </a:rPr>
                <a:t>+</a:t>
              </a:r>
              <a:r>
                <a:rPr lang="it-IT" sz="2400" b="1">
                  <a:solidFill>
                    <a:srgbClr val="BFE949"/>
                  </a:solidFill>
                  <a:latin typeface="Symbol" panose="05050102010706020507" pitchFamily="18" charset="2"/>
                </a:rPr>
                <a:t>d</a:t>
              </a:r>
              <a:r>
                <a:rPr lang="it-IT" sz="2400" b="1">
                  <a:solidFill>
                    <a:srgbClr val="BFE949"/>
                  </a:solidFill>
                </a:rPr>
                <a:t>k</a:t>
              </a:r>
            </a:p>
          </p:txBody>
        </p:sp>
      </p:grpSp>
      <p:sp>
        <p:nvSpPr>
          <p:cNvPr id="66" name="CasellaDiTesto 65"/>
          <p:cNvSpPr txBox="1"/>
          <p:nvPr/>
        </p:nvSpPr>
        <p:spPr>
          <a:xfrm>
            <a:off x="1073933" y="2326016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chemeClr val="bg1"/>
                </a:solidFill>
              </a:rPr>
              <a:t>B </a:t>
            </a:r>
            <a:r>
              <a:rPr lang="it-IT" sz="2400">
                <a:solidFill>
                  <a:schemeClr val="bg1"/>
                </a:solidFill>
                <a:sym typeface="Symbol" panose="05050102010706020507" pitchFamily="18" charset="2"/>
              </a:rPr>
              <a:t></a:t>
            </a:r>
            <a:r>
              <a:rPr lang="it-IT" sz="2400" b="1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  <a:r>
              <a:rPr lang="it-IT" sz="2400" b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it-IT" sz="2400">
                <a:solidFill>
                  <a:schemeClr val="bg1"/>
                </a:solidFill>
              </a:rPr>
              <a:t>k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2146785" y="1641211"/>
            <a:ext cx="4748566" cy="2010075"/>
            <a:chOff x="2146785" y="932558"/>
            <a:chExt cx="4748566" cy="2010075"/>
          </a:xfrm>
        </p:grpSpPr>
        <p:grpSp>
          <p:nvGrpSpPr>
            <p:cNvPr id="2" name="Gruppo 1"/>
            <p:cNvGrpSpPr/>
            <p:nvPr/>
          </p:nvGrpSpPr>
          <p:grpSpPr>
            <a:xfrm>
              <a:off x="2201370" y="932558"/>
              <a:ext cx="4693981" cy="2010075"/>
              <a:chOff x="2201370" y="932558"/>
              <a:chExt cx="4693981" cy="2010075"/>
            </a:xfrm>
          </p:grpSpPr>
          <p:sp>
            <p:nvSpPr>
              <p:cNvPr id="5" name="Rettangolo 4"/>
              <p:cNvSpPr/>
              <p:nvPr/>
            </p:nvSpPr>
            <p:spPr>
              <a:xfrm>
                <a:off x="2201370" y="934894"/>
                <a:ext cx="4693981" cy="20077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4" name="Immagine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597" t="31032" b="39241"/>
              <a:stretch/>
            </p:blipFill>
            <p:spPr>
              <a:xfrm>
                <a:off x="2593227" y="932558"/>
                <a:ext cx="4185910" cy="1935901"/>
              </a:xfrm>
              <a:prstGeom prst="rect">
                <a:avLst/>
              </a:prstGeom>
            </p:spPr>
          </p:pic>
        </p:grpSp>
        <p:sp>
          <p:nvSpPr>
            <p:cNvPr id="6" name="CasellaDiTesto 5"/>
            <p:cNvSpPr txBox="1"/>
            <p:nvPr/>
          </p:nvSpPr>
          <p:spPr>
            <a:xfrm flipH="1">
              <a:off x="2146785" y="1029191"/>
              <a:ext cx="70663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300"/>
                <a:t>-5/2</a:t>
              </a:r>
            </a:p>
          </p:txBody>
        </p:sp>
        <p:sp>
          <p:nvSpPr>
            <p:cNvPr id="109" name="CasellaDiTesto 108"/>
            <p:cNvSpPr txBox="1"/>
            <p:nvPr/>
          </p:nvSpPr>
          <p:spPr>
            <a:xfrm flipH="1">
              <a:off x="2146785" y="1324975"/>
              <a:ext cx="70663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300"/>
                <a:t>-3/2</a:t>
              </a:r>
            </a:p>
          </p:txBody>
        </p:sp>
        <p:sp>
          <p:nvSpPr>
            <p:cNvPr id="110" name="CasellaDiTesto 109"/>
            <p:cNvSpPr txBox="1"/>
            <p:nvPr/>
          </p:nvSpPr>
          <p:spPr>
            <a:xfrm flipH="1">
              <a:off x="2146785" y="1620759"/>
              <a:ext cx="70663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300"/>
                <a:t>-1/2</a:t>
              </a:r>
            </a:p>
          </p:txBody>
        </p:sp>
        <p:sp>
          <p:nvSpPr>
            <p:cNvPr id="111" name="CasellaDiTesto 110"/>
            <p:cNvSpPr txBox="1"/>
            <p:nvPr/>
          </p:nvSpPr>
          <p:spPr>
            <a:xfrm flipH="1">
              <a:off x="2146785" y="1916543"/>
              <a:ext cx="70663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300"/>
                <a:t>1/2</a:t>
              </a:r>
            </a:p>
          </p:txBody>
        </p:sp>
        <p:sp>
          <p:nvSpPr>
            <p:cNvPr id="112" name="CasellaDiTesto 111"/>
            <p:cNvSpPr txBox="1"/>
            <p:nvPr/>
          </p:nvSpPr>
          <p:spPr>
            <a:xfrm flipH="1">
              <a:off x="2146785" y="2212327"/>
              <a:ext cx="70663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300"/>
                <a:t>3/2</a:t>
              </a:r>
            </a:p>
          </p:txBody>
        </p:sp>
        <p:sp>
          <p:nvSpPr>
            <p:cNvPr id="113" name="CasellaDiTesto 112"/>
            <p:cNvSpPr txBox="1"/>
            <p:nvPr/>
          </p:nvSpPr>
          <p:spPr>
            <a:xfrm flipH="1">
              <a:off x="2146785" y="2508109"/>
              <a:ext cx="70663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300"/>
                <a:t>5/2</a:t>
              </a: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2432278" y="1718720"/>
            <a:ext cx="4232164" cy="1751442"/>
            <a:chOff x="2432278" y="1718720"/>
            <a:chExt cx="4232164" cy="1751442"/>
          </a:xfrm>
        </p:grpSpPr>
        <p:pic>
          <p:nvPicPr>
            <p:cNvPr id="87" name="Immagine 8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2278" y="1810132"/>
              <a:ext cx="4232164" cy="1660030"/>
            </a:xfrm>
            <a:prstGeom prst="rect">
              <a:avLst/>
            </a:prstGeom>
          </p:spPr>
        </p:pic>
        <p:sp>
          <p:nvSpPr>
            <p:cNvPr id="7" name="Rettangolo 6"/>
            <p:cNvSpPr/>
            <p:nvPr/>
          </p:nvSpPr>
          <p:spPr>
            <a:xfrm>
              <a:off x="4229100" y="1718720"/>
              <a:ext cx="664218" cy="399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8" name="CasellaDiTesto 87"/>
            <p:cNvSpPr txBox="1"/>
            <p:nvPr/>
          </p:nvSpPr>
          <p:spPr>
            <a:xfrm>
              <a:off x="4282704" y="1735958"/>
              <a:ext cx="5084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latin typeface="Symbol" panose="05050102010706020507" pitchFamily="18" charset="2"/>
                </a:rPr>
                <a:t>d</a:t>
              </a:r>
              <a:r>
                <a:rPr lang="it-IT" sz="2400" b="1"/>
                <a:t>k</a:t>
              </a:r>
            </a:p>
          </p:txBody>
        </p:sp>
        <p:sp>
          <p:nvSpPr>
            <p:cNvPr id="89" name="Rettangolo 88"/>
            <p:cNvSpPr/>
            <p:nvPr/>
          </p:nvSpPr>
          <p:spPr>
            <a:xfrm>
              <a:off x="5661435" y="2635862"/>
              <a:ext cx="664218" cy="4574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Rettangolo 90"/>
            <p:cNvSpPr/>
            <p:nvPr/>
          </p:nvSpPr>
          <p:spPr>
            <a:xfrm>
              <a:off x="2915731" y="2693638"/>
              <a:ext cx="544334" cy="399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2" name="CasellaDiTesto 91"/>
            <p:cNvSpPr txBox="1"/>
            <p:nvPr/>
          </p:nvSpPr>
          <p:spPr>
            <a:xfrm>
              <a:off x="3166187" y="2686751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rgbClr val="2A8A2A"/>
                  </a:solidFill>
                </a:rPr>
                <a:t>k</a:t>
              </a:r>
            </a:p>
          </p:txBody>
        </p:sp>
        <p:sp>
          <p:nvSpPr>
            <p:cNvPr id="114" name="CasellaDiTesto 113"/>
            <p:cNvSpPr txBox="1"/>
            <p:nvPr/>
          </p:nvSpPr>
          <p:spPr>
            <a:xfrm>
              <a:off x="5545815" y="2686751"/>
              <a:ext cx="4299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rgbClr val="2A8A2A"/>
                  </a:solidFill>
                </a:rPr>
                <a:t>k</a:t>
              </a:r>
              <a:r>
                <a:rPr lang="it-IT" sz="2400">
                  <a:solidFill>
                    <a:srgbClr val="2A8A2A"/>
                  </a:solidFill>
                </a:rPr>
                <a:t>'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682281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  <p:bldP spid="6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52800" y="145457"/>
            <a:ext cx="8628480" cy="5320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5" tIns="42450" rIns="81635" bIns="42450">
            <a:spAutoFit/>
          </a:bodyPr>
          <a:lstStyle/>
          <a:p>
            <a:pPr algn="r">
              <a:tabLst>
                <a:tab pos="656617" algn="l"/>
                <a:tab pos="1313232" algn="l"/>
                <a:tab pos="1969848" algn="l"/>
                <a:tab pos="2626465" algn="l"/>
                <a:tab pos="3283080" algn="l"/>
                <a:tab pos="3939696" algn="l"/>
                <a:tab pos="4596313" algn="l"/>
                <a:tab pos="5252929" algn="l"/>
                <a:tab pos="5909544" algn="l"/>
                <a:tab pos="6566161" algn="l"/>
                <a:tab pos="7222778" algn="l"/>
                <a:tab pos="7879393" algn="l"/>
                <a:tab pos="8536009" algn="l"/>
              </a:tabLst>
            </a:pPr>
            <a:r>
              <a:rPr lang="en-US" sz="2900" b="1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Synthetic spin ladders</a:t>
            </a:r>
            <a:endParaRPr lang="en-US" sz="2900" b="1" dirty="0">
              <a:solidFill>
                <a:srgbClr val="FFFFFF"/>
              </a:solidFill>
              <a:latin typeface="Calibri" charset="0"/>
              <a:ea typeface="AR PL UKai CN" charset="0"/>
              <a:cs typeface="AR PL UKai CN" charset="0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172800" y="633667"/>
            <a:ext cx="8697600" cy="57606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0" tIns="41471" rIns="82940" bIns="41471" anchor="ctr"/>
          <a:lstStyle/>
          <a:p>
            <a:endParaRPr lang="it-IT"/>
          </a:p>
        </p:txBody>
      </p:sp>
      <p:cxnSp>
        <p:nvCxnSpPr>
          <p:cNvPr id="31" name="Connettore 1 30"/>
          <p:cNvCxnSpPr/>
          <p:nvPr/>
        </p:nvCxnSpPr>
        <p:spPr>
          <a:xfrm>
            <a:off x="1587467" y="5828657"/>
            <a:ext cx="845536" cy="0"/>
          </a:xfrm>
          <a:prstGeom prst="line">
            <a:avLst/>
          </a:prstGeom>
          <a:ln w="1016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>
            <a:off x="2614529" y="5828657"/>
            <a:ext cx="845536" cy="0"/>
          </a:xfrm>
          <a:prstGeom prst="line">
            <a:avLst/>
          </a:prstGeom>
          <a:ln w="1016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e 32"/>
          <p:cNvSpPr/>
          <p:nvPr/>
        </p:nvSpPr>
        <p:spPr>
          <a:xfrm flipV="1">
            <a:off x="2719816" y="5511667"/>
            <a:ext cx="633981" cy="633981"/>
          </a:xfrm>
          <a:prstGeom prst="ellipse">
            <a:avLst/>
          </a:prstGeom>
          <a:solidFill>
            <a:srgbClr val="0037E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4" name="Connettore 1 33"/>
          <p:cNvCxnSpPr/>
          <p:nvPr/>
        </p:nvCxnSpPr>
        <p:spPr>
          <a:xfrm>
            <a:off x="3641592" y="5828657"/>
            <a:ext cx="845536" cy="0"/>
          </a:xfrm>
          <a:prstGeom prst="line">
            <a:avLst/>
          </a:prstGeom>
          <a:ln w="1016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e 34"/>
          <p:cNvSpPr/>
          <p:nvPr/>
        </p:nvSpPr>
        <p:spPr>
          <a:xfrm flipV="1">
            <a:off x="1689368" y="5511667"/>
            <a:ext cx="633981" cy="633981"/>
          </a:xfrm>
          <a:prstGeom prst="ellipse">
            <a:avLst/>
          </a:prstGeom>
          <a:solidFill>
            <a:srgbClr val="8238B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6" name="Connettore 1 35"/>
          <p:cNvCxnSpPr/>
          <p:nvPr/>
        </p:nvCxnSpPr>
        <p:spPr>
          <a:xfrm>
            <a:off x="4668654" y="5828657"/>
            <a:ext cx="845536" cy="0"/>
          </a:xfrm>
          <a:prstGeom prst="line">
            <a:avLst/>
          </a:prstGeom>
          <a:ln w="1016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>
            <a:off x="6722778" y="5828657"/>
            <a:ext cx="845536" cy="0"/>
          </a:xfrm>
          <a:prstGeom prst="line">
            <a:avLst/>
          </a:prstGeom>
          <a:ln w="1016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e 37"/>
          <p:cNvSpPr/>
          <p:nvPr/>
        </p:nvSpPr>
        <p:spPr>
          <a:xfrm flipV="1">
            <a:off x="6826369" y="5511667"/>
            <a:ext cx="633981" cy="633981"/>
          </a:xfrm>
          <a:prstGeom prst="ellipse">
            <a:avLst/>
          </a:prstGeom>
          <a:solidFill>
            <a:srgbClr val="FF013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9" name="Connettore 1 38"/>
          <p:cNvCxnSpPr/>
          <p:nvPr/>
        </p:nvCxnSpPr>
        <p:spPr>
          <a:xfrm>
            <a:off x="5695717" y="5828657"/>
            <a:ext cx="845536" cy="0"/>
          </a:xfrm>
          <a:prstGeom prst="line">
            <a:avLst/>
          </a:prstGeom>
          <a:ln w="1016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e 39"/>
          <p:cNvSpPr/>
          <p:nvPr/>
        </p:nvSpPr>
        <p:spPr>
          <a:xfrm flipV="1">
            <a:off x="5811160" y="5511667"/>
            <a:ext cx="633981" cy="633981"/>
          </a:xfrm>
          <a:prstGeom prst="ellipse">
            <a:avLst/>
          </a:prstGeom>
          <a:solidFill>
            <a:srgbClr val="F692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Ovale 40"/>
          <p:cNvSpPr/>
          <p:nvPr/>
        </p:nvSpPr>
        <p:spPr>
          <a:xfrm flipV="1">
            <a:off x="4780712" y="5511667"/>
            <a:ext cx="633981" cy="633981"/>
          </a:xfrm>
          <a:prstGeom prst="ellipse">
            <a:avLst/>
          </a:prstGeom>
          <a:solidFill>
            <a:srgbClr val="C0CC2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reccia in giù 41"/>
          <p:cNvSpPr/>
          <p:nvPr/>
        </p:nvSpPr>
        <p:spPr>
          <a:xfrm flipV="1">
            <a:off x="1908461" y="5623934"/>
            <a:ext cx="200153" cy="3789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e 42"/>
          <p:cNvSpPr/>
          <p:nvPr/>
        </p:nvSpPr>
        <p:spPr>
          <a:xfrm flipV="1">
            <a:off x="3750264" y="5511667"/>
            <a:ext cx="633981" cy="633981"/>
          </a:xfrm>
          <a:prstGeom prst="ellipse">
            <a:avLst/>
          </a:prstGeom>
          <a:solidFill>
            <a:srgbClr val="0A9E6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reccia in giù 43"/>
          <p:cNvSpPr/>
          <p:nvPr/>
        </p:nvSpPr>
        <p:spPr>
          <a:xfrm rot="1800000" flipV="1">
            <a:off x="2943465" y="5630030"/>
            <a:ext cx="200153" cy="3789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reccia in giù 44"/>
          <p:cNvSpPr/>
          <p:nvPr/>
        </p:nvSpPr>
        <p:spPr>
          <a:xfrm rot="3600000" flipV="1">
            <a:off x="3978469" y="5630030"/>
            <a:ext cx="200153" cy="3789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reccia in giù 45"/>
          <p:cNvSpPr/>
          <p:nvPr/>
        </p:nvSpPr>
        <p:spPr>
          <a:xfrm rot="7200000" flipV="1">
            <a:off x="5007377" y="5636126"/>
            <a:ext cx="200153" cy="3789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reccia in giù 46"/>
          <p:cNvSpPr/>
          <p:nvPr/>
        </p:nvSpPr>
        <p:spPr>
          <a:xfrm rot="9000000" flipV="1">
            <a:off x="6030190" y="5642222"/>
            <a:ext cx="200153" cy="3789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reccia in giù 47"/>
          <p:cNvSpPr/>
          <p:nvPr/>
        </p:nvSpPr>
        <p:spPr>
          <a:xfrm rot="10800000" flipV="1">
            <a:off x="7043478" y="5641079"/>
            <a:ext cx="200153" cy="3789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1" name="Gruppo 70"/>
          <p:cNvGrpSpPr/>
          <p:nvPr/>
        </p:nvGrpSpPr>
        <p:grpSpPr>
          <a:xfrm>
            <a:off x="1606517" y="6147984"/>
            <a:ext cx="5931122" cy="502817"/>
            <a:chOff x="1606517" y="6147984"/>
            <a:chExt cx="5931122" cy="502817"/>
          </a:xfrm>
        </p:grpSpPr>
        <p:sp>
          <p:nvSpPr>
            <p:cNvPr id="72" name="Text Box 11"/>
            <p:cNvSpPr txBox="1">
              <a:spLocks noChangeArrowheads="1"/>
            </p:cNvSpPr>
            <p:nvPr/>
          </p:nvSpPr>
          <p:spPr bwMode="auto">
            <a:xfrm>
              <a:off x="6745639" y="6147984"/>
              <a:ext cx="792000" cy="5028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sz="2000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-5/2</a:t>
              </a:r>
            </a:p>
          </p:txBody>
        </p:sp>
        <p:sp>
          <p:nvSpPr>
            <p:cNvPr id="73" name="Text Box 11"/>
            <p:cNvSpPr txBox="1">
              <a:spLocks noChangeArrowheads="1"/>
            </p:cNvSpPr>
            <p:nvPr/>
          </p:nvSpPr>
          <p:spPr bwMode="auto">
            <a:xfrm>
              <a:off x="1606517" y="6147984"/>
              <a:ext cx="792000" cy="5028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sz="2000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5/2</a:t>
              </a:r>
            </a:p>
          </p:txBody>
        </p:sp>
        <p:sp>
          <p:nvSpPr>
            <p:cNvPr id="74" name="Text Box 11"/>
            <p:cNvSpPr txBox="1">
              <a:spLocks noChangeArrowheads="1"/>
            </p:cNvSpPr>
            <p:nvPr/>
          </p:nvSpPr>
          <p:spPr bwMode="auto">
            <a:xfrm>
              <a:off x="2634341" y="6147984"/>
              <a:ext cx="792000" cy="5028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sz="2000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3/2</a:t>
              </a:r>
            </a:p>
          </p:txBody>
        </p:sp>
        <p:sp>
          <p:nvSpPr>
            <p:cNvPr id="75" name="Text Box 11"/>
            <p:cNvSpPr txBox="1">
              <a:spLocks noChangeArrowheads="1"/>
            </p:cNvSpPr>
            <p:nvPr/>
          </p:nvSpPr>
          <p:spPr bwMode="auto">
            <a:xfrm>
              <a:off x="3662165" y="6147984"/>
              <a:ext cx="792000" cy="5028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sz="2000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1/2</a:t>
              </a:r>
            </a:p>
          </p:txBody>
        </p:sp>
        <p:sp>
          <p:nvSpPr>
            <p:cNvPr id="76" name="Text Box 11"/>
            <p:cNvSpPr txBox="1">
              <a:spLocks noChangeArrowheads="1"/>
            </p:cNvSpPr>
            <p:nvPr/>
          </p:nvSpPr>
          <p:spPr bwMode="auto">
            <a:xfrm>
              <a:off x="4689989" y="6147984"/>
              <a:ext cx="792000" cy="5028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sz="2000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-1/2</a:t>
              </a:r>
            </a:p>
          </p:txBody>
        </p:sp>
        <p:sp>
          <p:nvSpPr>
            <p:cNvPr id="77" name="Text Box 11"/>
            <p:cNvSpPr txBox="1">
              <a:spLocks noChangeArrowheads="1"/>
            </p:cNvSpPr>
            <p:nvPr/>
          </p:nvSpPr>
          <p:spPr bwMode="auto">
            <a:xfrm>
              <a:off x="5717813" y="6147984"/>
              <a:ext cx="792000" cy="5028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sz="2000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-3/2</a:t>
              </a:r>
            </a:p>
          </p:txBody>
        </p:sp>
      </p:grpSp>
      <p:grpSp>
        <p:nvGrpSpPr>
          <p:cNvPr id="93" name="Gruppo 92"/>
          <p:cNvGrpSpPr/>
          <p:nvPr/>
        </p:nvGrpSpPr>
        <p:grpSpPr>
          <a:xfrm>
            <a:off x="2023945" y="4970209"/>
            <a:ext cx="5100613" cy="928289"/>
            <a:chOff x="2023945" y="4970209"/>
            <a:chExt cx="5100613" cy="928289"/>
          </a:xfrm>
          <a:solidFill>
            <a:srgbClr val="BFE949"/>
          </a:solidFill>
        </p:grpSpPr>
        <p:grpSp>
          <p:nvGrpSpPr>
            <p:cNvPr id="94" name="Gruppo 93"/>
            <p:cNvGrpSpPr/>
            <p:nvPr/>
          </p:nvGrpSpPr>
          <p:grpSpPr>
            <a:xfrm>
              <a:off x="2023945" y="4970209"/>
              <a:ext cx="1011977" cy="928289"/>
              <a:chOff x="1991177" y="4995077"/>
              <a:chExt cx="919905" cy="903421"/>
            </a:xfrm>
            <a:grpFill/>
          </p:grpSpPr>
          <p:sp>
            <p:nvSpPr>
              <p:cNvPr id="107" name="Freccia ad arco 106"/>
              <p:cNvSpPr/>
              <p:nvPr/>
            </p:nvSpPr>
            <p:spPr>
              <a:xfrm>
                <a:off x="1991236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Freccia ad arco 107"/>
              <p:cNvSpPr/>
              <p:nvPr/>
            </p:nvSpPr>
            <p:spPr>
              <a:xfrm flipH="1">
                <a:off x="1991177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5" name="Gruppo 94"/>
            <p:cNvGrpSpPr/>
            <p:nvPr/>
          </p:nvGrpSpPr>
          <p:grpSpPr>
            <a:xfrm>
              <a:off x="3046104" y="4970209"/>
              <a:ext cx="1011977" cy="928289"/>
              <a:chOff x="1991177" y="4995077"/>
              <a:chExt cx="919905" cy="903421"/>
            </a:xfrm>
            <a:grpFill/>
          </p:grpSpPr>
          <p:sp>
            <p:nvSpPr>
              <p:cNvPr id="105" name="Freccia ad arco 104"/>
              <p:cNvSpPr/>
              <p:nvPr/>
            </p:nvSpPr>
            <p:spPr>
              <a:xfrm>
                <a:off x="1991236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Freccia ad arco 105"/>
              <p:cNvSpPr/>
              <p:nvPr/>
            </p:nvSpPr>
            <p:spPr>
              <a:xfrm flipH="1">
                <a:off x="1991177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6" name="Gruppo 95"/>
            <p:cNvGrpSpPr/>
            <p:nvPr/>
          </p:nvGrpSpPr>
          <p:grpSpPr>
            <a:xfrm>
              <a:off x="4068263" y="4970209"/>
              <a:ext cx="1011977" cy="928289"/>
              <a:chOff x="1991177" y="4995077"/>
              <a:chExt cx="919905" cy="903421"/>
            </a:xfrm>
            <a:grpFill/>
          </p:grpSpPr>
          <p:sp>
            <p:nvSpPr>
              <p:cNvPr id="103" name="Freccia ad arco 102"/>
              <p:cNvSpPr/>
              <p:nvPr/>
            </p:nvSpPr>
            <p:spPr>
              <a:xfrm>
                <a:off x="1991236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Freccia ad arco 103"/>
              <p:cNvSpPr/>
              <p:nvPr/>
            </p:nvSpPr>
            <p:spPr>
              <a:xfrm flipH="1">
                <a:off x="1991177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7" name="Gruppo 96"/>
            <p:cNvGrpSpPr/>
            <p:nvPr/>
          </p:nvGrpSpPr>
          <p:grpSpPr>
            <a:xfrm>
              <a:off x="6112581" y="4970209"/>
              <a:ext cx="1011977" cy="928289"/>
              <a:chOff x="1991177" y="4995077"/>
              <a:chExt cx="919905" cy="903421"/>
            </a:xfrm>
            <a:grpFill/>
          </p:grpSpPr>
          <p:sp>
            <p:nvSpPr>
              <p:cNvPr id="101" name="Freccia ad arco 100"/>
              <p:cNvSpPr/>
              <p:nvPr/>
            </p:nvSpPr>
            <p:spPr>
              <a:xfrm>
                <a:off x="1991236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Freccia ad arco 101"/>
              <p:cNvSpPr/>
              <p:nvPr/>
            </p:nvSpPr>
            <p:spPr>
              <a:xfrm flipH="1">
                <a:off x="1991177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8" name="Gruppo 97"/>
            <p:cNvGrpSpPr/>
            <p:nvPr/>
          </p:nvGrpSpPr>
          <p:grpSpPr>
            <a:xfrm>
              <a:off x="5090422" y="4970209"/>
              <a:ext cx="1011977" cy="928289"/>
              <a:chOff x="1991177" y="4995077"/>
              <a:chExt cx="919905" cy="903421"/>
            </a:xfrm>
            <a:grpFill/>
          </p:grpSpPr>
          <p:sp>
            <p:nvSpPr>
              <p:cNvPr id="99" name="Freccia ad arco 98"/>
              <p:cNvSpPr/>
              <p:nvPr/>
            </p:nvSpPr>
            <p:spPr>
              <a:xfrm>
                <a:off x="1991236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Freccia ad arco 99"/>
              <p:cNvSpPr/>
              <p:nvPr/>
            </p:nvSpPr>
            <p:spPr>
              <a:xfrm flipH="1">
                <a:off x="1991177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44" name="CasellaDiTesto 143"/>
          <p:cNvSpPr txBox="1"/>
          <p:nvPr/>
        </p:nvSpPr>
        <p:spPr>
          <a:xfrm>
            <a:off x="6862623" y="4274066"/>
            <a:ext cx="2118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000" b="1">
                <a:solidFill>
                  <a:srgbClr val="BFE949"/>
                </a:solidFill>
                <a:latin typeface="Calibri" pitchFamily="34" charset="0"/>
                <a:cs typeface="Calibri" pitchFamily="34" charset="0"/>
              </a:rPr>
              <a:t>two-photon</a:t>
            </a:r>
          </a:p>
          <a:p>
            <a:pPr algn="r"/>
            <a:r>
              <a:rPr lang="it-IT" sz="2000" b="1">
                <a:solidFill>
                  <a:srgbClr val="BFE949"/>
                </a:solidFill>
                <a:latin typeface="Calibri" pitchFamily="34" charset="0"/>
                <a:cs typeface="Calibri" pitchFamily="34" charset="0"/>
              </a:rPr>
              <a:t>Raman transitions</a:t>
            </a:r>
            <a:endParaRPr lang="it-IT" sz="2000" b="1" dirty="0">
              <a:solidFill>
                <a:srgbClr val="BFE949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1817315" y="4628009"/>
            <a:ext cx="4759440" cy="461665"/>
            <a:chOff x="2105982" y="4709938"/>
            <a:chExt cx="4759440" cy="461665"/>
          </a:xfrm>
        </p:grpSpPr>
        <p:sp>
          <p:nvSpPr>
            <p:cNvPr id="8" name="CasellaDiTesto 7"/>
            <p:cNvSpPr txBox="1"/>
            <p:nvPr/>
          </p:nvSpPr>
          <p:spPr>
            <a:xfrm>
              <a:off x="2105982" y="4709938"/>
              <a:ext cx="6880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rgbClr val="BFE949"/>
                  </a:solidFill>
                </a:rPr>
                <a:t>+</a:t>
              </a:r>
              <a:r>
                <a:rPr lang="it-IT" sz="2400" b="1">
                  <a:solidFill>
                    <a:srgbClr val="BFE949"/>
                  </a:solidFill>
                  <a:latin typeface="Symbol" panose="05050102010706020507" pitchFamily="18" charset="2"/>
                </a:rPr>
                <a:t>d</a:t>
              </a:r>
              <a:r>
                <a:rPr lang="it-IT" sz="2400" b="1">
                  <a:solidFill>
                    <a:srgbClr val="BFE949"/>
                  </a:solidFill>
                </a:rPr>
                <a:t>k</a:t>
              </a:r>
            </a:p>
          </p:txBody>
        </p:sp>
        <p:sp>
          <p:nvSpPr>
            <p:cNvPr id="148" name="CasellaDiTesto 147"/>
            <p:cNvSpPr txBox="1"/>
            <p:nvPr/>
          </p:nvSpPr>
          <p:spPr>
            <a:xfrm>
              <a:off x="3103292" y="4709938"/>
              <a:ext cx="6880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rgbClr val="BFE949"/>
                  </a:solidFill>
                </a:rPr>
                <a:t>+</a:t>
              </a:r>
              <a:r>
                <a:rPr lang="it-IT" sz="2400" b="1">
                  <a:solidFill>
                    <a:srgbClr val="BFE949"/>
                  </a:solidFill>
                  <a:latin typeface="Symbol" panose="05050102010706020507" pitchFamily="18" charset="2"/>
                </a:rPr>
                <a:t>d</a:t>
              </a:r>
              <a:r>
                <a:rPr lang="it-IT" sz="2400" b="1">
                  <a:solidFill>
                    <a:srgbClr val="BFE949"/>
                  </a:solidFill>
                </a:rPr>
                <a:t>k</a:t>
              </a:r>
            </a:p>
          </p:txBody>
        </p:sp>
        <p:sp>
          <p:nvSpPr>
            <p:cNvPr id="149" name="CasellaDiTesto 148"/>
            <p:cNvSpPr txBox="1"/>
            <p:nvPr/>
          </p:nvSpPr>
          <p:spPr>
            <a:xfrm>
              <a:off x="4082865" y="4709938"/>
              <a:ext cx="6880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rgbClr val="BFE949"/>
                  </a:solidFill>
                </a:rPr>
                <a:t>+</a:t>
              </a:r>
              <a:r>
                <a:rPr lang="it-IT" sz="2400" b="1">
                  <a:solidFill>
                    <a:srgbClr val="BFE949"/>
                  </a:solidFill>
                  <a:latin typeface="Symbol" panose="05050102010706020507" pitchFamily="18" charset="2"/>
                </a:rPr>
                <a:t>d</a:t>
              </a:r>
              <a:r>
                <a:rPr lang="it-IT" sz="2400" b="1">
                  <a:solidFill>
                    <a:srgbClr val="BFE949"/>
                  </a:solidFill>
                </a:rPr>
                <a:t>k</a:t>
              </a:r>
            </a:p>
          </p:txBody>
        </p:sp>
        <p:sp>
          <p:nvSpPr>
            <p:cNvPr id="150" name="CasellaDiTesto 149"/>
            <p:cNvSpPr txBox="1"/>
            <p:nvPr/>
          </p:nvSpPr>
          <p:spPr>
            <a:xfrm>
              <a:off x="5080175" y="4709938"/>
              <a:ext cx="6880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rgbClr val="BFE949"/>
                  </a:solidFill>
                </a:rPr>
                <a:t>+</a:t>
              </a:r>
              <a:r>
                <a:rPr lang="it-IT" sz="2400" b="1">
                  <a:solidFill>
                    <a:srgbClr val="BFE949"/>
                  </a:solidFill>
                  <a:latin typeface="Symbol" panose="05050102010706020507" pitchFamily="18" charset="2"/>
                </a:rPr>
                <a:t>d</a:t>
              </a:r>
              <a:r>
                <a:rPr lang="it-IT" sz="2400" b="1">
                  <a:solidFill>
                    <a:srgbClr val="BFE949"/>
                  </a:solidFill>
                </a:rPr>
                <a:t>k</a:t>
              </a:r>
            </a:p>
          </p:txBody>
        </p:sp>
        <p:sp>
          <p:nvSpPr>
            <p:cNvPr id="151" name="CasellaDiTesto 150"/>
            <p:cNvSpPr txBox="1"/>
            <p:nvPr/>
          </p:nvSpPr>
          <p:spPr>
            <a:xfrm>
              <a:off x="6177413" y="4709938"/>
              <a:ext cx="6880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rgbClr val="BFE949"/>
                  </a:solidFill>
                </a:rPr>
                <a:t>+</a:t>
              </a:r>
              <a:r>
                <a:rPr lang="it-IT" sz="2400" b="1">
                  <a:solidFill>
                    <a:srgbClr val="BFE949"/>
                  </a:solidFill>
                  <a:latin typeface="Symbol" panose="05050102010706020507" pitchFamily="18" charset="2"/>
                </a:rPr>
                <a:t>d</a:t>
              </a:r>
              <a:r>
                <a:rPr lang="it-IT" sz="2400" b="1">
                  <a:solidFill>
                    <a:srgbClr val="BFE949"/>
                  </a:solidFill>
                </a:rPr>
                <a:t>k</a:t>
              </a:r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2201370" y="1648164"/>
            <a:ext cx="4693981" cy="2917882"/>
            <a:chOff x="2201370" y="940759"/>
            <a:chExt cx="4693981" cy="2999230"/>
          </a:xfrm>
        </p:grpSpPr>
        <p:sp>
          <p:nvSpPr>
            <p:cNvPr id="16" name="Rettangolo 15"/>
            <p:cNvSpPr/>
            <p:nvPr/>
          </p:nvSpPr>
          <p:spPr>
            <a:xfrm>
              <a:off x="2201370" y="940759"/>
              <a:ext cx="4693981" cy="2999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0341" y="1045590"/>
              <a:ext cx="4115891" cy="2553415"/>
            </a:xfrm>
            <a:prstGeom prst="rect">
              <a:avLst/>
            </a:prstGeom>
          </p:spPr>
        </p:pic>
        <p:sp>
          <p:nvSpPr>
            <p:cNvPr id="17" name="CasellaDiTesto 16"/>
            <p:cNvSpPr txBox="1"/>
            <p:nvPr/>
          </p:nvSpPr>
          <p:spPr>
            <a:xfrm>
              <a:off x="4027187" y="3540714"/>
              <a:ext cx="13179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/>
                <a:t>momentum [k]</a:t>
              </a:r>
            </a:p>
          </p:txBody>
        </p:sp>
        <p:sp>
          <p:nvSpPr>
            <p:cNvPr id="80" name="CasellaDiTesto 79"/>
            <p:cNvSpPr txBox="1"/>
            <p:nvPr/>
          </p:nvSpPr>
          <p:spPr>
            <a:xfrm rot="16200000">
              <a:off x="2081177" y="2128522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/>
                <a:t>energy</a:t>
              </a:r>
            </a:p>
          </p:txBody>
        </p:sp>
      </p:grpSp>
      <p:sp>
        <p:nvSpPr>
          <p:cNvPr id="146" name="Rettangolo arrotondato 145"/>
          <p:cNvSpPr/>
          <p:nvPr/>
        </p:nvSpPr>
        <p:spPr>
          <a:xfrm>
            <a:off x="2533386" y="907534"/>
            <a:ext cx="3976428" cy="557703"/>
          </a:xfrm>
          <a:prstGeom prst="roundRect">
            <a:avLst>
              <a:gd name="adj" fmla="val 31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1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spin-orbit coupling in real space</a:t>
            </a:r>
            <a:endParaRPr lang="it-IT" sz="21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92" name="Gruppo 91"/>
          <p:cNvGrpSpPr/>
          <p:nvPr/>
        </p:nvGrpSpPr>
        <p:grpSpPr>
          <a:xfrm>
            <a:off x="2146785" y="4726063"/>
            <a:ext cx="4748566" cy="2010075"/>
            <a:chOff x="2146785" y="932558"/>
            <a:chExt cx="4748566" cy="2010075"/>
          </a:xfrm>
        </p:grpSpPr>
        <p:grpSp>
          <p:nvGrpSpPr>
            <p:cNvPr id="114" name="Gruppo 113"/>
            <p:cNvGrpSpPr/>
            <p:nvPr/>
          </p:nvGrpSpPr>
          <p:grpSpPr>
            <a:xfrm>
              <a:off x="2201370" y="932558"/>
              <a:ext cx="4693981" cy="2010075"/>
              <a:chOff x="2201370" y="932558"/>
              <a:chExt cx="4693981" cy="2010075"/>
            </a:xfrm>
          </p:grpSpPr>
          <p:sp>
            <p:nvSpPr>
              <p:cNvPr id="121" name="Rettangolo 120"/>
              <p:cNvSpPr/>
              <p:nvPr/>
            </p:nvSpPr>
            <p:spPr>
              <a:xfrm>
                <a:off x="2201370" y="934894"/>
                <a:ext cx="4693981" cy="20077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122" name="Immagine 12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597" t="31032" b="39241"/>
              <a:stretch/>
            </p:blipFill>
            <p:spPr>
              <a:xfrm>
                <a:off x="2593227" y="932558"/>
                <a:ext cx="4185910" cy="1935901"/>
              </a:xfrm>
              <a:prstGeom prst="rect">
                <a:avLst/>
              </a:prstGeom>
            </p:spPr>
          </p:pic>
        </p:grpSp>
        <p:sp>
          <p:nvSpPr>
            <p:cNvPr id="115" name="CasellaDiTesto 114"/>
            <p:cNvSpPr txBox="1"/>
            <p:nvPr/>
          </p:nvSpPr>
          <p:spPr>
            <a:xfrm flipH="1">
              <a:off x="2146785" y="1029191"/>
              <a:ext cx="70663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300"/>
                <a:t>-5/2</a:t>
              </a:r>
            </a:p>
          </p:txBody>
        </p:sp>
        <p:sp>
          <p:nvSpPr>
            <p:cNvPr id="116" name="CasellaDiTesto 115"/>
            <p:cNvSpPr txBox="1"/>
            <p:nvPr/>
          </p:nvSpPr>
          <p:spPr>
            <a:xfrm flipH="1">
              <a:off x="2146785" y="1324975"/>
              <a:ext cx="70663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300"/>
                <a:t>-3/2</a:t>
              </a:r>
            </a:p>
          </p:txBody>
        </p:sp>
        <p:sp>
          <p:nvSpPr>
            <p:cNvPr id="117" name="CasellaDiTesto 116"/>
            <p:cNvSpPr txBox="1"/>
            <p:nvPr/>
          </p:nvSpPr>
          <p:spPr>
            <a:xfrm flipH="1">
              <a:off x="2146785" y="1620759"/>
              <a:ext cx="70663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300"/>
                <a:t>-1/2</a:t>
              </a:r>
            </a:p>
          </p:txBody>
        </p:sp>
        <p:sp>
          <p:nvSpPr>
            <p:cNvPr id="118" name="CasellaDiTesto 117"/>
            <p:cNvSpPr txBox="1"/>
            <p:nvPr/>
          </p:nvSpPr>
          <p:spPr>
            <a:xfrm flipH="1">
              <a:off x="2146785" y="1916543"/>
              <a:ext cx="70663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300"/>
                <a:t>1/2</a:t>
              </a:r>
            </a:p>
          </p:txBody>
        </p:sp>
        <p:sp>
          <p:nvSpPr>
            <p:cNvPr id="119" name="CasellaDiTesto 118"/>
            <p:cNvSpPr txBox="1"/>
            <p:nvPr/>
          </p:nvSpPr>
          <p:spPr>
            <a:xfrm flipH="1">
              <a:off x="2146785" y="2212327"/>
              <a:ext cx="70663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300"/>
                <a:t>3/2</a:t>
              </a:r>
            </a:p>
          </p:txBody>
        </p:sp>
        <p:sp>
          <p:nvSpPr>
            <p:cNvPr id="120" name="CasellaDiTesto 119"/>
            <p:cNvSpPr txBox="1"/>
            <p:nvPr/>
          </p:nvSpPr>
          <p:spPr>
            <a:xfrm flipH="1">
              <a:off x="2146785" y="2508109"/>
              <a:ext cx="70663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300"/>
                <a:t>5/2</a:t>
              </a:r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2652251" y="2872740"/>
            <a:ext cx="4008196" cy="238484"/>
            <a:chOff x="2652251" y="2950720"/>
            <a:chExt cx="4008196" cy="157964"/>
          </a:xfrm>
        </p:grpSpPr>
        <p:cxnSp>
          <p:nvCxnSpPr>
            <p:cNvPr id="13" name="Connettore 1 12"/>
            <p:cNvCxnSpPr/>
            <p:nvPr/>
          </p:nvCxnSpPr>
          <p:spPr>
            <a:xfrm>
              <a:off x="2652251" y="3029703"/>
              <a:ext cx="4008196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ccia a destra 6"/>
            <p:cNvSpPr/>
            <p:nvPr/>
          </p:nvSpPr>
          <p:spPr>
            <a:xfrm>
              <a:off x="6107937" y="2950720"/>
              <a:ext cx="407479" cy="15796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3" name="Freccia a destra 122"/>
            <p:cNvSpPr/>
            <p:nvPr/>
          </p:nvSpPr>
          <p:spPr>
            <a:xfrm flipH="1">
              <a:off x="2805942" y="2950720"/>
              <a:ext cx="407479" cy="157964"/>
            </a:xfrm>
            <a:prstGeom prst="rightArrow">
              <a:avLst/>
            </a:prstGeom>
            <a:solidFill>
              <a:srgbClr val="B000B1"/>
            </a:solidFill>
            <a:ln>
              <a:solidFill>
                <a:srgbClr val="AF0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24" name="Gruppo 123"/>
          <p:cNvGrpSpPr/>
          <p:nvPr/>
        </p:nvGrpSpPr>
        <p:grpSpPr>
          <a:xfrm>
            <a:off x="3794420" y="4860899"/>
            <a:ext cx="1817936" cy="1703039"/>
            <a:chOff x="3937346" y="3345698"/>
            <a:chExt cx="1526277" cy="1703039"/>
          </a:xfrm>
        </p:grpSpPr>
        <p:sp>
          <p:nvSpPr>
            <p:cNvPr id="126" name="Freccia a destra 125"/>
            <p:cNvSpPr/>
            <p:nvPr/>
          </p:nvSpPr>
          <p:spPr>
            <a:xfrm>
              <a:off x="4870492" y="3345698"/>
              <a:ext cx="593131" cy="22993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7" name="Freccia a destra 126"/>
            <p:cNvSpPr/>
            <p:nvPr/>
          </p:nvSpPr>
          <p:spPr>
            <a:xfrm flipH="1">
              <a:off x="3937346" y="4816477"/>
              <a:ext cx="599134" cy="232260"/>
            </a:xfrm>
            <a:prstGeom prst="rightArrow">
              <a:avLst/>
            </a:prstGeom>
            <a:solidFill>
              <a:srgbClr val="B000B1"/>
            </a:solidFill>
            <a:ln>
              <a:solidFill>
                <a:srgbClr val="AF0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9" name="Gruppo 48"/>
          <p:cNvGrpSpPr/>
          <p:nvPr/>
        </p:nvGrpSpPr>
        <p:grpSpPr>
          <a:xfrm>
            <a:off x="3303461" y="3801349"/>
            <a:ext cx="525312" cy="307777"/>
            <a:chOff x="3308079" y="3801349"/>
            <a:chExt cx="525312" cy="307777"/>
          </a:xfrm>
        </p:grpSpPr>
        <p:sp>
          <p:nvSpPr>
            <p:cNvPr id="128" name="CasellaDiTesto 127"/>
            <p:cNvSpPr txBox="1"/>
            <p:nvPr/>
          </p:nvSpPr>
          <p:spPr>
            <a:xfrm>
              <a:off x="3318526" y="3801349"/>
              <a:ext cx="4667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+</a:t>
              </a:r>
              <a:r>
                <a:rPr lang="it-IT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anose="05050102010706020507" pitchFamily="18" charset="2"/>
                </a:rPr>
                <a:t>d</a:t>
              </a:r>
              <a:r>
                <a:rPr lang="it-IT" sz="14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</a:t>
              </a:r>
            </a:p>
          </p:txBody>
        </p:sp>
        <p:cxnSp>
          <p:nvCxnSpPr>
            <p:cNvPr id="30" name="Connettore 2 29"/>
            <p:cNvCxnSpPr/>
            <p:nvPr/>
          </p:nvCxnSpPr>
          <p:spPr>
            <a:xfrm>
              <a:off x="3308079" y="3837710"/>
              <a:ext cx="525312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uppo 128"/>
          <p:cNvGrpSpPr/>
          <p:nvPr/>
        </p:nvGrpSpPr>
        <p:grpSpPr>
          <a:xfrm>
            <a:off x="3857783" y="3801349"/>
            <a:ext cx="525312" cy="307777"/>
            <a:chOff x="3308079" y="3801349"/>
            <a:chExt cx="525312" cy="307777"/>
          </a:xfrm>
        </p:grpSpPr>
        <p:sp>
          <p:nvSpPr>
            <p:cNvPr id="130" name="CasellaDiTesto 129"/>
            <p:cNvSpPr txBox="1"/>
            <p:nvPr/>
          </p:nvSpPr>
          <p:spPr>
            <a:xfrm>
              <a:off x="3318526" y="3801349"/>
              <a:ext cx="4667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+</a:t>
              </a:r>
              <a:r>
                <a:rPr lang="it-IT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anose="05050102010706020507" pitchFamily="18" charset="2"/>
                </a:rPr>
                <a:t>d</a:t>
              </a:r>
              <a:r>
                <a:rPr lang="it-IT" sz="14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</a:t>
              </a:r>
            </a:p>
          </p:txBody>
        </p:sp>
        <p:cxnSp>
          <p:nvCxnSpPr>
            <p:cNvPr id="131" name="Connettore 2 130"/>
            <p:cNvCxnSpPr/>
            <p:nvPr/>
          </p:nvCxnSpPr>
          <p:spPr>
            <a:xfrm>
              <a:off x="3308079" y="3837710"/>
              <a:ext cx="525312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uppo 139"/>
          <p:cNvGrpSpPr/>
          <p:nvPr/>
        </p:nvGrpSpPr>
        <p:grpSpPr>
          <a:xfrm>
            <a:off x="4412105" y="3801349"/>
            <a:ext cx="525312" cy="307777"/>
            <a:chOff x="3308079" y="3801349"/>
            <a:chExt cx="525312" cy="307777"/>
          </a:xfrm>
        </p:grpSpPr>
        <p:sp>
          <p:nvSpPr>
            <p:cNvPr id="141" name="CasellaDiTesto 140"/>
            <p:cNvSpPr txBox="1"/>
            <p:nvPr/>
          </p:nvSpPr>
          <p:spPr>
            <a:xfrm>
              <a:off x="3318526" y="3801349"/>
              <a:ext cx="4667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+</a:t>
              </a:r>
              <a:r>
                <a:rPr lang="it-IT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anose="05050102010706020507" pitchFamily="18" charset="2"/>
                </a:rPr>
                <a:t>d</a:t>
              </a:r>
              <a:r>
                <a:rPr lang="it-IT" sz="14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</a:t>
              </a:r>
            </a:p>
          </p:txBody>
        </p:sp>
        <p:cxnSp>
          <p:nvCxnSpPr>
            <p:cNvPr id="142" name="Connettore 2 141"/>
            <p:cNvCxnSpPr/>
            <p:nvPr/>
          </p:nvCxnSpPr>
          <p:spPr>
            <a:xfrm>
              <a:off x="3308079" y="3837710"/>
              <a:ext cx="525312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uppo 142"/>
          <p:cNvGrpSpPr/>
          <p:nvPr/>
        </p:nvGrpSpPr>
        <p:grpSpPr>
          <a:xfrm>
            <a:off x="4966427" y="3801349"/>
            <a:ext cx="525312" cy="307777"/>
            <a:chOff x="3308079" y="3801349"/>
            <a:chExt cx="525312" cy="307777"/>
          </a:xfrm>
        </p:grpSpPr>
        <p:sp>
          <p:nvSpPr>
            <p:cNvPr id="145" name="CasellaDiTesto 144"/>
            <p:cNvSpPr txBox="1"/>
            <p:nvPr/>
          </p:nvSpPr>
          <p:spPr>
            <a:xfrm>
              <a:off x="3318526" y="3801349"/>
              <a:ext cx="4667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+</a:t>
              </a:r>
              <a:r>
                <a:rPr lang="it-IT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anose="05050102010706020507" pitchFamily="18" charset="2"/>
                </a:rPr>
                <a:t>d</a:t>
              </a:r>
              <a:r>
                <a:rPr lang="it-IT" sz="14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</a:t>
              </a:r>
            </a:p>
          </p:txBody>
        </p:sp>
        <p:cxnSp>
          <p:nvCxnSpPr>
            <p:cNvPr id="152" name="Connettore 2 151"/>
            <p:cNvCxnSpPr/>
            <p:nvPr/>
          </p:nvCxnSpPr>
          <p:spPr>
            <a:xfrm>
              <a:off x="3308079" y="3837710"/>
              <a:ext cx="525312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uppo 152"/>
          <p:cNvGrpSpPr/>
          <p:nvPr/>
        </p:nvGrpSpPr>
        <p:grpSpPr>
          <a:xfrm>
            <a:off x="5520749" y="3801349"/>
            <a:ext cx="525312" cy="307777"/>
            <a:chOff x="3308079" y="3801349"/>
            <a:chExt cx="525312" cy="307777"/>
          </a:xfrm>
        </p:grpSpPr>
        <p:sp>
          <p:nvSpPr>
            <p:cNvPr id="154" name="CasellaDiTesto 153"/>
            <p:cNvSpPr txBox="1"/>
            <p:nvPr/>
          </p:nvSpPr>
          <p:spPr>
            <a:xfrm>
              <a:off x="3318526" y="3801349"/>
              <a:ext cx="4667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+</a:t>
              </a:r>
              <a:r>
                <a:rPr lang="it-IT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anose="05050102010706020507" pitchFamily="18" charset="2"/>
                </a:rPr>
                <a:t>d</a:t>
              </a:r>
              <a:r>
                <a:rPr lang="it-IT" sz="14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</a:t>
              </a:r>
            </a:p>
          </p:txBody>
        </p:sp>
        <p:cxnSp>
          <p:nvCxnSpPr>
            <p:cNvPr id="155" name="Connettore 2 154"/>
            <p:cNvCxnSpPr/>
            <p:nvPr/>
          </p:nvCxnSpPr>
          <p:spPr>
            <a:xfrm>
              <a:off x="3308079" y="3837710"/>
              <a:ext cx="525312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uppo 155"/>
          <p:cNvGrpSpPr/>
          <p:nvPr/>
        </p:nvGrpSpPr>
        <p:grpSpPr>
          <a:xfrm>
            <a:off x="5207550" y="2830426"/>
            <a:ext cx="420308" cy="307777"/>
            <a:chOff x="3549202" y="3694650"/>
            <a:chExt cx="420308" cy="307777"/>
          </a:xfrm>
        </p:grpSpPr>
        <p:sp>
          <p:nvSpPr>
            <p:cNvPr id="157" name="CasellaDiTesto 156"/>
            <p:cNvSpPr txBox="1"/>
            <p:nvPr/>
          </p:nvSpPr>
          <p:spPr>
            <a:xfrm>
              <a:off x="3549202" y="3694650"/>
              <a:ext cx="4203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anose="05050102010706020507" pitchFamily="18" charset="2"/>
                  <a:sym typeface="Symbol" panose="05050102010706020507" pitchFamily="18" charset="2"/>
                </a:rPr>
                <a:t></a:t>
              </a:r>
              <a:r>
                <a:rPr lang="it-IT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anose="05050102010706020507" pitchFamily="18" charset="2"/>
                </a:rPr>
                <a:t>W</a:t>
              </a:r>
              <a:endParaRPr lang="it-IT" sz="1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58" name="Connettore 2 157"/>
            <p:cNvCxnSpPr/>
            <p:nvPr/>
          </p:nvCxnSpPr>
          <p:spPr>
            <a:xfrm flipV="1">
              <a:off x="3557954" y="3736964"/>
              <a:ext cx="0" cy="262346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164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96770" y="2747833"/>
            <a:ext cx="8784510" cy="8673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639" tIns="42452" rIns="81639" bIns="42452">
            <a:spAutoFit/>
          </a:bodyPr>
          <a:lstStyle/>
          <a:p>
            <a:pPr algn="ctr" hangingPunct="1">
              <a:lnSpc>
                <a:spcPts val="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3200" b="1" dirty="0">
                <a:solidFill>
                  <a:schemeClr val="bg1"/>
                </a:solidFill>
                <a:latin typeface="Calibri" charset="0"/>
                <a:ea typeface="AR PL UKai CN" charset="0"/>
                <a:cs typeface="AR PL UKai CN" charset="0"/>
              </a:rPr>
              <a:t>Electronic state:</a:t>
            </a:r>
          </a:p>
          <a:p>
            <a:pPr algn="ctr" hangingPunct="1">
              <a:lnSpc>
                <a:spcPts val="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3200" b="1" dirty="0">
                <a:solidFill>
                  <a:schemeClr val="bg1"/>
                </a:solidFill>
                <a:latin typeface="Calibri" charset="0"/>
                <a:ea typeface="AR PL UKai CN" charset="0"/>
                <a:cs typeface="AR PL UKai CN" charset="0"/>
              </a:rPr>
              <a:t>spin-orbit coupling and tunable-flux ladders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736292" y="3615190"/>
            <a:ext cx="771322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/>
          <p:cNvSpPr/>
          <p:nvPr/>
        </p:nvSpPr>
        <p:spPr>
          <a:xfrm>
            <a:off x="0" y="616709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>
                <a:solidFill>
                  <a:schemeClr val="bg1"/>
                </a:solidFill>
                <a:latin typeface="+mj-lt"/>
                <a:cs typeface="Calibri" pitchFamily="34" charset="0"/>
              </a:rPr>
              <a:t>L. F. Livi et al., </a:t>
            </a:r>
            <a:r>
              <a:rPr lang="fr-FR" sz="2000" i="1">
                <a:solidFill>
                  <a:schemeClr val="bg1"/>
                </a:solidFill>
                <a:latin typeface="+mj-lt"/>
                <a:cs typeface="Calibri" pitchFamily="34" charset="0"/>
              </a:rPr>
              <a:t>PRL</a:t>
            </a:r>
            <a:r>
              <a:rPr lang="fr-FR" sz="2000">
                <a:solidFill>
                  <a:schemeClr val="bg1"/>
                </a:solidFill>
                <a:latin typeface="+mj-lt"/>
                <a:cs typeface="Calibri" pitchFamily="34" charset="0"/>
              </a:rPr>
              <a:t> </a:t>
            </a:r>
            <a:r>
              <a:rPr lang="fr-FR" sz="2000" b="1">
                <a:solidFill>
                  <a:schemeClr val="bg1"/>
                </a:solidFill>
                <a:latin typeface="+mj-lt"/>
                <a:cs typeface="Calibri" pitchFamily="34" charset="0"/>
              </a:rPr>
              <a:t>117</a:t>
            </a:r>
            <a:r>
              <a:rPr lang="fr-FR" sz="2000">
                <a:solidFill>
                  <a:schemeClr val="bg1"/>
                </a:solidFill>
                <a:latin typeface="+mj-lt"/>
                <a:cs typeface="Calibri" pitchFamily="34" charset="0"/>
              </a:rPr>
              <a:t>, 220401 (2016)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A842FBA2-8DD3-475A-A572-5648FE1A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770" y="4023783"/>
            <a:ext cx="8784510" cy="4419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639" tIns="42452" rIns="81639" bIns="42452">
            <a:spAutoFit/>
          </a:bodyPr>
          <a:lstStyle/>
          <a:p>
            <a:pPr algn="ctr" hangingPunct="1">
              <a:lnSpc>
                <a:spcPts val="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i="1" dirty="0">
                <a:solidFill>
                  <a:schemeClr val="bg1"/>
                </a:solidFill>
                <a:latin typeface="Calibri" charset="0"/>
                <a:ea typeface="AR PL UKai CN" charset="0"/>
                <a:cs typeface="AR PL UKai CN" charset="0"/>
              </a:rPr>
              <a:t>or: </a:t>
            </a:r>
            <a:r>
              <a:rPr lang="en-US" sz="2000" dirty="0">
                <a:solidFill>
                  <a:schemeClr val="bg1"/>
                </a:solidFill>
                <a:latin typeface="Calibri" charset="0"/>
                <a:ea typeface="AR PL UKai CN" charset="0"/>
                <a:cs typeface="AR PL UKai CN" charset="0"/>
              </a:rPr>
              <a:t>How to realize a </a:t>
            </a:r>
            <a:r>
              <a:rPr lang="en-US" sz="2000" i="1" dirty="0">
                <a:solidFill>
                  <a:schemeClr val="bg1"/>
                </a:solidFill>
                <a:latin typeface="Calibri" charset="0"/>
                <a:ea typeface="AR PL UKai CN" charset="0"/>
                <a:cs typeface="AR PL UKai CN" charset="0"/>
              </a:rPr>
              <a:t>5th (tiny) dimension</a:t>
            </a:r>
            <a:endParaRPr lang="en-US" sz="2000" dirty="0">
              <a:solidFill>
                <a:schemeClr val="bg1"/>
              </a:solidFill>
              <a:latin typeface="Calibri" charset="0"/>
              <a:ea typeface="AR PL UKai CN" charset="0"/>
              <a:cs typeface="AR PL UKai C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523845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4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53246" t="6315" r="6104" b="5859"/>
          <a:stretch>
            <a:fillRect/>
          </a:stretch>
        </p:blipFill>
        <p:spPr bwMode="auto">
          <a:xfrm>
            <a:off x="1967345" y="1521821"/>
            <a:ext cx="5165202" cy="512903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B769E67-A5C8-4995-A0A5-82D9E49C6B57}"/>
              </a:ext>
            </a:extLst>
          </p:cNvPr>
          <p:cNvSpPr/>
          <p:nvPr/>
        </p:nvSpPr>
        <p:spPr>
          <a:xfrm>
            <a:off x="1967345" y="1521821"/>
            <a:ext cx="5165202" cy="5129032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52800" y="145460"/>
            <a:ext cx="8628480" cy="5320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 algn="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900" b="1" dirty="0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Introduction</a:t>
            </a: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72800" y="633667"/>
            <a:ext cx="8697600" cy="57606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it-IT" dirty="0"/>
          </a:p>
        </p:txBody>
      </p:sp>
      <p:sp>
        <p:nvSpPr>
          <p:cNvPr id="183" name="Text Box 11"/>
          <p:cNvSpPr txBox="1">
            <a:spLocks noChangeArrowheads="1"/>
          </p:cNvSpPr>
          <p:nvPr/>
        </p:nvSpPr>
        <p:spPr bwMode="auto">
          <a:xfrm>
            <a:off x="4674718" y="-136174"/>
            <a:ext cx="9143999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endParaRPr lang="de-DE" sz="2100" dirty="0">
              <a:solidFill>
                <a:srgbClr val="FFFFFF"/>
              </a:solidFill>
              <a:latin typeface="Calibri" pitchFamily="34" charset="0"/>
              <a:ea typeface="東風ゴシック" charset="0"/>
              <a:cs typeface="東風ゴシック" charset="0"/>
            </a:endParaRPr>
          </a:p>
        </p:txBody>
      </p:sp>
      <p:sp>
        <p:nvSpPr>
          <p:cNvPr id="82" name="Ovale 81">
            <a:extLst>
              <a:ext uri="{FF2B5EF4-FFF2-40B4-BE49-F238E27FC236}">
                <a16:creationId xmlns:a16="http://schemas.microsoft.com/office/drawing/2014/main" id="{3F023378-319B-4A53-882F-06AFB0AD13FF}"/>
              </a:ext>
            </a:extLst>
          </p:cNvPr>
          <p:cNvSpPr/>
          <p:nvPr/>
        </p:nvSpPr>
        <p:spPr>
          <a:xfrm>
            <a:off x="1967345" y="1521821"/>
            <a:ext cx="5165202" cy="516520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52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7" name="Text Box 11">
            <a:extLst>
              <a:ext uri="{FF2B5EF4-FFF2-40B4-BE49-F238E27FC236}">
                <a16:creationId xmlns:a16="http://schemas.microsoft.com/office/drawing/2014/main" id="{4214ACF4-D502-4320-89FE-E8148FBAA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15" y="897167"/>
            <a:ext cx="8661689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Quantum </a:t>
            </a: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engineering</a:t>
            </a: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of</a:t>
            </a: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synthetic</a:t>
            </a: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quantum</a:t>
            </a: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systems</a:t>
            </a:r>
            <a:endParaRPr lang="de-DE" sz="2200" dirty="0">
              <a:solidFill>
                <a:srgbClr val="FFFFFF"/>
              </a:solidFill>
              <a:latin typeface="Calibri" pitchFamily="34" charset="0"/>
              <a:ea typeface="東風ゴシック" charset="0"/>
              <a:cs typeface="東風ゴシック" charset="0"/>
            </a:endParaRPr>
          </a:p>
        </p:txBody>
      </p:sp>
      <p:pic>
        <p:nvPicPr>
          <p:cNvPr id="9" name="Picture 8" descr="https://img.clipartfest.com/d16099f5e7cdedac5d2edf4248624bae_image-of-atom-clipart-atom-atom-clipart_344-362.gif">
            <a:extLst>
              <a:ext uri="{FF2B5EF4-FFF2-40B4-BE49-F238E27FC236}">
                <a16:creationId xmlns:a16="http://schemas.microsoft.com/office/drawing/2014/main" id="{9D1ACD4E-D8CA-4C29-AF3A-0E055883C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30" y="2479455"/>
            <a:ext cx="3276600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arrotondato 147">
            <a:extLst>
              <a:ext uri="{FF2B5EF4-FFF2-40B4-BE49-F238E27FC236}">
                <a16:creationId xmlns:a16="http://schemas.microsoft.com/office/drawing/2014/main" id="{9DD0FAFC-EE88-496B-B493-1AD9EDC31D6F}"/>
              </a:ext>
            </a:extLst>
          </p:cNvPr>
          <p:cNvSpPr/>
          <p:nvPr/>
        </p:nvSpPr>
        <p:spPr>
          <a:xfrm>
            <a:off x="288638" y="3186563"/>
            <a:ext cx="4671007" cy="658339"/>
          </a:xfrm>
          <a:prstGeom prst="roundRect">
            <a:avLst>
              <a:gd name="adj" fmla="val 31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300"/>
              <a:t>"exact" implementations of models</a:t>
            </a:r>
          </a:p>
        </p:txBody>
      </p:sp>
      <p:sp>
        <p:nvSpPr>
          <p:cNvPr id="11" name="Rettangolo arrotondato 149">
            <a:extLst>
              <a:ext uri="{FF2B5EF4-FFF2-40B4-BE49-F238E27FC236}">
                <a16:creationId xmlns:a16="http://schemas.microsoft.com/office/drawing/2014/main" id="{93F3F4A2-3DC6-4075-88B7-D3FF30DABD43}"/>
              </a:ext>
            </a:extLst>
          </p:cNvPr>
          <p:cNvSpPr/>
          <p:nvPr/>
        </p:nvSpPr>
        <p:spPr>
          <a:xfrm>
            <a:off x="4199393" y="4292336"/>
            <a:ext cx="4671007" cy="658339"/>
          </a:xfrm>
          <a:prstGeom prst="roundRect">
            <a:avLst>
              <a:gd name="adj" fmla="val 31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300"/>
              <a:t>new "extreme" states of matter</a:t>
            </a:r>
            <a:endParaRPr lang="it-IT" sz="2300" dirty="0"/>
          </a:p>
        </p:txBody>
      </p:sp>
    </p:spTree>
    <p:extLst>
      <p:ext uri="{BB962C8B-B14F-4D97-AF65-F5344CB8AC3E}">
        <p14:creationId xmlns:p14="http://schemas.microsoft.com/office/powerpoint/2010/main" val="182415698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7 L -0.04201 -0.02338 " pathEditMode="relative" rAng="0" ptsTypes="AA">
                                      <p:cBhvr>
                                        <p:cTn id="28" dur="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" y="-118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" fill="hold"/>
                                        <p:tgtEl>
                                          <p:spTgt spid="82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DCBED"/>
                                      </p:to>
                                    </p:animClr>
                                    <p:set>
                                      <p:cBhvr>
                                        <p:cTn id="33" dur="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37" dur="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250" fill="hold"/>
                                        <p:tgtEl>
                                          <p:spTgt spid="82"/>
                                        </p:tgtEl>
                                      </p:cBhvr>
                                      <p:by x="2000000" y="20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01 -0.02338 L 5.55556E-7 3.7037E-7 " pathEditMode="relative" rAng="0" ptsTypes="AA">
                                      <p:cBhvr>
                                        <p:cTn id="53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" y="115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56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60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1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2" grpId="0" animBg="1"/>
      <p:bldP spid="82" grpId="1" animBg="1"/>
      <p:bldP spid="82" grpId="2" animBg="1"/>
      <p:bldP spid="82" grpId="3" animBg="1"/>
      <p:bldP spid="82" grpId="4" animBg="1"/>
      <p:bldP spid="82" grpId="5" animBg="1"/>
      <p:bldP spid="10" grpId="0" animBg="1"/>
      <p:bldP spid="10" grpId="1" animBg="1"/>
      <p:bldP spid="11" grpId="0" animBg="1"/>
      <p:bldP spid="1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 Box 11"/>
          <p:cNvSpPr txBox="1">
            <a:spLocks noChangeArrowheads="1"/>
          </p:cNvSpPr>
          <p:nvPr/>
        </p:nvSpPr>
        <p:spPr bwMode="auto">
          <a:xfrm>
            <a:off x="6745639" y="4266458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-5/2</a:t>
            </a:r>
          </a:p>
        </p:txBody>
      </p:sp>
      <p:sp>
        <p:nvSpPr>
          <p:cNvPr id="216" name="Text Box 11"/>
          <p:cNvSpPr txBox="1">
            <a:spLocks noChangeArrowheads="1"/>
          </p:cNvSpPr>
          <p:nvPr/>
        </p:nvSpPr>
        <p:spPr bwMode="auto">
          <a:xfrm>
            <a:off x="1606517" y="4266458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5/2</a:t>
            </a:r>
          </a:p>
        </p:txBody>
      </p:sp>
      <p:sp>
        <p:nvSpPr>
          <p:cNvPr id="217" name="Text Box 11"/>
          <p:cNvSpPr txBox="1">
            <a:spLocks noChangeArrowheads="1"/>
          </p:cNvSpPr>
          <p:nvPr/>
        </p:nvSpPr>
        <p:spPr bwMode="auto">
          <a:xfrm>
            <a:off x="2634341" y="4266458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3/2</a:t>
            </a:r>
          </a:p>
        </p:txBody>
      </p:sp>
      <p:sp>
        <p:nvSpPr>
          <p:cNvPr id="218" name="Text Box 11"/>
          <p:cNvSpPr txBox="1">
            <a:spLocks noChangeArrowheads="1"/>
          </p:cNvSpPr>
          <p:nvPr/>
        </p:nvSpPr>
        <p:spPr bwMode="auto">
          <a:xfrm>
            <a:off x="3662165" y="4266458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1/2</a:t>
            </a:r>
          </a:p>
        </p:txBody>
      </p:sp>
      <p:sp>
        <p:nvSpPr>
          <p:cNvPr id="219" name="Text Box 11"/>
          <p:cNvSpPr txBox="1">
            <a:spLocks noChangeArrowheads="1"/>
          </p:cNvSpPr>
          <p:nvPr/>
        </p:nvSpPr>
        <p:spPr bwMode="auto">
          <a:xfrm>
            <a:off x="4689989" y="4266458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-1/2</a:t>
            </a:r>
          </a:p>
        </p:txBody>
      </p:sp>
      <p:sp>
        <p:nvSpPr>
          <p:cNvPr id="220" name="Text Box 11"/>
          <p:cNvSpPr txBox="1">
            <a:spLocks noChangeArrowheads="1"/>
          </p:cNvSpPr>
          <p:nvPr/>
        </p:nvSpPr>
        <p:spPr bwMode="auto">
          <a:xfrm>
            <a:off x="5717813" y="4266458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-3/2</a:t>
            </a:r>
          </a:p>
        </p:txBody>
      </p:sp>
      <p:sp>
        <p:nvSpPr>
          <p:cNvPr id="221" name="CasellaDiTesto 220"/>
          <p:cNvSpPr txBox="1"/>
          <p:nvPr/>
        </p:nvSpPr>
        <p:spPr>
          <a:xfrm>
            <a:off x="7813234" y="3553891"/>
            <a:ext cx="61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it-IT" sz="2400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222" name="Rettangolo 221"/>
          <p:cNvSpPr/>
          <p:nvPr/>
        </p:nvSpPr>
        <p:spPr>
          <a:xfrm>
            <a:off x="681564" y="3462308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>
                <a:solidFill>
                  <a:schemeClr val="tx1">
                    <a:lumMod val="65000"/>
                    <a:lumOff val="35000"/>
                  </a:schemeClr>
                </a:solidFill>
                <a:ea typeface="東風ゴシック" charset="0"/>
              </a:rPr>
              <a:t>e</a:t>
            </a:r>
            <a:endParaRPr lang="it-IT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52800" y="145456"/>
            <a:ext cx="8628480" cy="5320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 algn="r" hangingPunct="1">
              <a:lnSpc>
                <a:spcPct val="10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900" b="1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A new internal degree of freedom</a:t>
            </a:r>
            <a:endParaRPr lang="en-US" sz="2900" b="1" dirty="0">
              <a:solidFill>
                <a:srgbClr val="FFFFFF"/>
              </a:solidFill>
              <a:latin typeface="Calibri" charset="0"/>
              <a:ea typeface="AR PL UKai CN" charset="0"/>
              <a:cs typeface="AR PL UKai CN" charset="0"/>
            </a:endParaRPr>
          </a:p>
        </p:txBody>
      </p:sp>
      <p:grpSp>
        <p:nvGrpSpPr>
          <p:cNvPr id="77" name="Gruppo 76"/>
          <p:cNvGrpSpPr/>
          <p:nvPr/>
        </p:nvGrpSpPr>
        <p:grpSpPr>
          <a:xfrm>
            <a:off x="1587467" y="5830176"/>
            <a:ext cx="5980847" cy="0"/>
            <a:chOff x="1587467" y="5187556"/>
            <a:chExt cx="5980847" cy="0"/>
          </a:xfrm>
        </p:grpSpPr>
        <p:cxnSp>
          <p:nvCxnSpPr>
            <p:cNvPr id="79" name="Connettore 1 78"/>
            <p:cNvCxnSpPr/>
            <p:nvPr/>
          </p:nvCxnSpPr>
          <p:spPr>
            <a:xfrm>
              <a:off x="1587467" y="5187556"/>
              <a:ext cx="845536" cy="0"/>
            </a:xfrm>
            <a:prstGeom prst="line">
              <a:avLst/>
            </a:prstGeom>
            <a:ln w="1016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80"/>
            <p:cNvCxnSpPr/>
            <p:nvPr/>
          </p:nvCxnSpPr>
          <p:spPr>
            <a:xfrm>
              <a:off x="2614529" y="5187556"/>
              <a:ext cx="845536" cy="0"/>
            </a:xfrm>
            <a:prstGeom prst="line">
              <a:avLst/>
            </a:prstGeom>
            <a:ln w="1016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1 83"/>
            <p:cNvCxnSpPr/>
            <p:nvPr/>
          </p:nvCxnSpPr>
          <p:spPr>
            <a:xfrm>
              <a:off x="3641592" y="5187556"/>
              <a:ext cx="845536" cy="0"/>
            </a:xfrm>
            <a:prstGeom prst="line">
              <a:avLst/>
            </a:prstGeom>
            <a:ln w="1016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97"/>
            <p:cNvCxnSpPr/>
            <p:nvPr/>
          </p:nvCxnSpPr>
          <p:spPr>
            <a:xfrm>
              <a:off x="4668654" y="5187556"/>
              <a:ext cx="845536" cy="0"/>
            </a:xfrm>
            <a:prstGeom prst="line">
              <a:avLst/>
            </a:prstGeom>
            <a:ln w="1016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107"/>
            <p:cNvCxnSpPr/>
            <p:nvPr/>
          </p:nvCxnSpPr>
          <p:spPr>
            <a:xfrm>
              <a:off x="6722778" y="5187556"/>
              <a:ext cx="845536" cy="0"/>
            </a:xfrm>
            <a:prstGeom prst="line">
              <a:avLst/>
            </a:prstGeom>
            <a:ln w="1016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108"/>
            <p:cNvCxnSpPr/>
            <p:nvPr/>
          </p:nvCxnSpPr>
          <p:spPr>
            <a:xfrm>
              <a:off x="5695717" y="5187556"/>
              <a:ext cx="845536" cy="0"/>
            </a:xfrm>
            <a:prstGeom prst="line">
              <a:avLst/>
            </a:prstGeom>
            <a:ln w="1016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uppo 109"/>
          <p:cNvGrpSpPr/>
          <p:nvPr/>
        </p:nvGrpSpPr>
        <p:grpSpPr>
          <a:xfrm>
            <a:off x="1690365" y="5512584"/>
            <a:ext cx="5770982" cy="633981"/>
            <a:chOff x="1689368" y="2125051"/>
            <a:chExt cx="5770982" cy="633981"/>
          </a:xfrm>
        </p:grpSpPr>
        <p:grpSp>
          <p:nvGrpSpPr>
            <p:cNvPr id="111" name="Gruppo 110"/>
            <p:cNvGrpSpPr/>
            <p:nvPr/>
          </p:nvGrpSpPr>
          <p:grpSpPr>
            <a:xfrm>
              <a:off x="1689368" y="2125051"/>
              <a:ext cx="5770982" cy="633981"/>
              <a:chOff x="1689368" y="2125051"/>
              <a:chExt cx="5770982" cy="633981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23" name="Ovale 122"/>
              <p:cNvSpPr/>
              <p:nvPr/>
            </p:nvSpPr>
            <p:spPr>
              <a:xfrm flipV="1">
                <a:off x="2719816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4" name="Ovale 123"/>
              <p:cNvSpPr/>
              <p:nvPr/>
            </p:nvSpPr>
            <p:spPr>
              <a:xfrm flipV="1">
                <a:off x="1689368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5" name="Ovale 124"/>
              <p:cNvSpPr/>
              <p:nvPr/>
            </p:nvSpPr>
            <p:spPr>
              <a:xfrm flipV="1">
                <a:off x="6826369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6" name="Ovale 125"/>
              <p:cNvSpPr/>
              <p:nvPr/>
            </p:nvSpPr>
            <p:spPr>
              <a:xfrm flipV="1">
                <a:off x="5811160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7" name="Ovale 126"/>
              <p:cNvSpPr/>
              <p:nvPr/>
            </p:nvSpPr>
            <p:spPr>
              <a:xfrm flipV="1">
                <a:off x="4780712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8" name="Ovale 127"/>
              <p:cNvSpPr/>
              <p:nvPr/>
            </p:nvSpPr>
            <p:spPr>
              <a:xfrm flipV="1">
                <a:off x="3750264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12" name="Gruppo 111"/>
            <p:cNvGrpSpPr/>
            <p:nvPr/>
          </p:nvGrpSpPr>
          <p:grpSpPr>
            <a:xfrm>
              <a:off x="1908461" y="2238428"/>
              <a:ext cx="5335170" cy="397254"/>
              <a:chOff x="1908461" y="2238428"/>
              <a:chExt cx="5335170" cy="397254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113" name="Freccia in giù 112"/>
              <p:cNvSpPr/>
              <p:nvPr/>
            </p:nvSpPr>
            <p:spPr>
              <a:xfrm flipV="1">
                <a:off x="1908461" y="2238428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4" name="Freccia in giù 113"/>
              <p:cNvSpPr/>
              <p:nvPr/>
            </p:nvSpPr>
            <p:spPr>
              <a:xfrm rot="1800000" flipV="1">
                <a:off x="2943465" y="2244524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5" name="Freccia in giù 114"/>
              <p:cNvSpPr/>
              <p:nvPr/>
            </p:nvSpPr>
            <p:spPr>
              <a:xfrm rot="3600000" flipV="1">
                <a:off x="3978469" y="2244524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0" name="Freccia in giù 119"/>
              <p:cNvSpPr/>
              <p:nvPr/>
            </p:nvSpPr>
            <p:spPr>
              <a:xfrm rot="7200000" flipV="1">
                <a:off x="5007377" y="2250620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1" name="Freccia in giù 120"/>
              <p:cNvSpPr/>
              <p:nvPr/>
            </p:nvSpPr>
            <p:spPr>
              <a:xfrm rot="9000000" flipV="1">
                <a:off x="6030190" y="2256716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2" name="Freccia in giù 121"/>
              <p:cNvSpPr/>
              <p:nvPr/>
            </p:nvSpPr>
            <p:spPr>
              <a:xfrm rot="10800000" flipV="1">
                <a:off x="7043478" y="2255573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29" name="Gruppo 128"/>
          <p:cNvGrpSpPr/>
          <p:nvPr/>
        </p:nvGrpSpPr>
        <p:grpSpPr>
          <a:xfrm>
            <a:off x="1578460" y="3364667"/>
            <a:ext cx="5993280" cy="853814"/>
            <a:chOff x="1578460" y="2015134"/>
            <a:chExt cx="5993280" cy="853814"/>
          </a:xfrm>
        </p:grpSpPr>
        <p:grpSp>
          <p:nvGrpSpPr>
            <p:cNvPr id="130" name="Gruppo 129"/>
            <p:cNvGrpSpPr/>
            <p:nvPr/>
          </p:nvGrpSpPr>
          <p:grpSpPr>
            <a:xfrm>
              <a:off x="1578460" y="2015134"/>
              <a:ext cx="5993280" cy="853814"/>
              <a:chOff x="1578460" y="2015134"/>
              <a:chExt cx="5993280" cy="853814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45" name="Ovale 144"/>
              <p:cNvSpPr/>
              <p:nvPr/>
            </p:nvSpPr>
            <p:spPr>
              <a:xfrm>
                <a:off x="5702294" y="2015134"/>
                <a:ext cx="853814" cy="853814"/>
              </a:xfrm>
              <a:prstGeom prst="ellipse">
                <a:avLst/>
              </a:prstGeom>
              <a:grpFill/>
              <a:ln>
                <a:noFill/>
              </a:ln>
              <a:effectLst>
                <a:glow rad="101600">
                  <a:schemeClr val="tx1">
                    <a:lumMod val="65000"/>
                    <a:lumOff val="35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6" name="Ovale 145"/>
              <p:cNvSpPr/>
              <p:nvPr/>
            </p:nvSpPr>
            <p:spPr>
              <a:xfrm>
                <a:off x="4666378" y="2015134"/>
                <a:ext cx="853814" cy="853814"/>
              </a:xfrm>
              <a:prstGeom prst="ellipse">
                <a:avLst/>
              </a:prstGeom>
              <a:grpFill/>
              <a:ln>
                <a:noFill/>
              </a:ln>
              <a:effectLst>
                <a:glow rad="101600">
                  <a:schemeClr val="tx1">
                    <a:lumMod val="65000"/>
                    <a:lumOff val="35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7" name="Ovale 146"/>
              <p:cNvSpPr/>
              <p:nvPr/>
            </p:nvSpPr>
            <p:spPr>
              <a:xfrm>
                <a:off x="3636315" y="2015134"/>
                <a:ext cx="853814" cy="853814"/>
              </a:xfrm>
              <a:prstGeom prst="ellipse">
                <a:avLst/>
              </a:prstGeom>
              <a:grpFill/>
              <a:ln>
                <a:noFill/>
              </a:ln>
              <a:effectLst>
                <a:glow rad="101600">
                  <a:schemeClr val="tx1">
                    <a:lumMod val="65000"/>
                    <a:lumOff val="35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8" name="Ovale 147"/>
              <p:cNvSpPr/>
              <p:nvPr/>
            </p:nvSpPr>
            <p:spPr>
              <a:xfrm>
                <a:off x="2614693" y="2015134"/>
                <a:ext cx="853814" cy="853814"/>
              </a:xfrm>
              <a:prstGeom prst="ellipse">
                <a:avLst/>
              </a:prstGeom>
              <a:grpFill/>
              <a:ln>
                <a:noFill/>
              </a:ln>
              <a:effectLst>
                <a:glow rad="101600">
                  <a:schemeClr val="tx1">
                    <a:lumMod val="65000"/>
                    <a:lumOff val="35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9" name="Ovale 148"/>
              <p:cNvSpPr/>
              <p:nvPr/>
            </p:nvSpPr>
            <p:spPr>
              <a:xfrm>
                <a:off x="1578460" y="2015134"/>
                <a:ext cx="853814" cy="853814"/>
              </a:xfrm>
              <a:prstGeom prst="ellipse">
                <a:avLst/>
              </a:prstGeom>
              <a:grpFill/>
              <a:ln>
                <a:noFill/>
              </a:ln>
              <a:effectLst>
                <a:glow rad="101600">
                  <a:schemeClr val="tx1">
                    <a:lumMod val="65000"/>
                    <a:lumOff val="35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0" name="Ovale 149"/>
              <p:cNvSpPr/>
              <p:nvPr/>
            </p:nvSpPr>
            <p:spPr>
              <a:xfrm>
                <a:off x="6717926" y="2015134"/>
                <a:ext cx="853814" cy="853814"/>
              </a:xfrm>
              <a:prstGeom prst="ellipse">
                <a:avLst/>
              </a:prstGeom>
              <a:grpFill/>
              <a:ln>
                <a:noFill/>
              </a:ln>
              <a:effectLst>
                <a:glow rad="101600">
                  <a:schemeClr val="tx1">
                    <a:lumMod val="65000"/>
                    <a:lumOff val="35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31" name="Gruppo 130"/>
            <p:cNvGrpSpPr/>
            <p:nvPr/>
          </p:nvGrpSpPr>
          <p:grpSpPr>
            <a:xfrm>
              <a:off x="1689368" y="2125051"/>
              <a:ext cx="5770982" cy="633981"/>
              <a:chOff x="1689368" y="2125051"/>
              <a:chExt cx="5770982" cy="633981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39" name="Ovale 138"/>
              <p:cNvSpPr/>
              <p:nvPr/>
            </p:nvSpPr>
            <p:spPr>
              <a:xfrm flipV="1">
                <a:off x="2719816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0" name="Ovale 139"/>
              <p:cNvSpPr/>
              <p:nvPr/>
            </p:nvSpPr>
            <p:spPr>
              <a:xfrm flipV="1">
                <a:off x="1689368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1" name="Ovale 140"/>
              <p:cNvSpPr/>
              <p:nvPr/>
            </p:nvSpPr>
            <p:spPr>
              <a:xfrm flipV="1">
                <a:off x="6826369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2" name="Ovale 141"/>
              <p:cNvSpPr/>
              <p:nvPr/>
            </p:nvSpPr>
            <p:spPr>
              <a:xfrm flipV="1">
                <a:off x="5811160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3" name="Ovale 142"/>
              <p:cNvSpPr/>
              <p:nvPr/>
            </p:nvSpPr>
            <p:spPr>
              <a:xfrm flipV="1">
                <a:off x="4780712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4" name="Ovale 143"/>
              <p:cNvSpPr/>
              <p:nvPr/>
            </p:nvSpPr>
            <p:spPr>
              <a:xfrm flipV="1">
                <a:off x="3750264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32" name="Gruppo 131"/>
            <p:cNvGrpSpPr/>
            <p:nvPr/>
          </p:nvGrpSpPr>
          <p:grpSpPr>
            <a:xfrm>
              <a:off x="1908461" y="2238428"/>
              <a:ext cx="5335170" cy="397254"/>
              <a:chOff x="1908461" y="2238428"/>
              <a:chExt cx="5335170" cy="397254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133" name="Freccia in giù 132"/>
              <p:cNvSpPr/>
              <p:nvPr/>
            </p:nvSpPr>
            <p:spPr>
              <a:xfrm flipV="1">
                <a:off x="1908461" y="2238428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4" name="Freccia in giù 133"/>
              <p:cNvSpPr/>
              <p:nvPr/>
            </p:nvSpPr>
            <p:spPr>
              <a:xfrm rot="1800000" flipV="1">
                <a:off x="2943465" y="2244524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5" name="Freccia in giù 134"/>
              <p:cNvSpPr/>
              <p:nvPr/>
            </p:nvSpPr>
            <p:spPr>
              <a:xfrm rot="3600000" flipV="1">
                <a:off x="3978469" y="2244524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6" name="Freccia in giù 135"/>
              <p:cNvSpPr/>
              <p:nvPr/>
            </p:nvSpPr>
            <p:spPr>
              <a:xfrm rot="7200000" flipV="1">
                <a:off x="5007377" y="2250620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7" name="Freccia in giù 136"/>
              <p:cNvSpPr/>
              <p:nvPr/>
            </p:nvSpPr>
            <p:spPr>
              <a:xfrm rot="9000000" flipV="1">
                <a:off x="6030190" y="2256716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8" name="Freccia in giù 137"/>
              <p:cNvSpPr/>
              <p:nvPr/>
            </p:nvSpPr>
            <p:spPr>
              <a:xfrm rot="10800000" flipV="1">
                <a:off x="7043478" y="2255573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51" name="Gruppo 150"/>
          <p:cNvGrpSpPr/>
          <p:nvPr/>
        </p:nvGrpSpPr>
        <p:grpSpPr>
          <a:xfrm>
            <a:off x="1587467" y="5511667"/>
            <a:ext cx="845536" cy="633981"/>
            <a:chOff x="1587467" y="5511667"/>
            <a:chExt cx="845536" cy="633981"/>
          </a:xfrm>
        </p:grpSpPr>
        <p:cxnSp>
          <p:nvCxnSpPr>
            <p:cNvPr id="152" name="Connettore 1 151"/>
            <p:cNvCxnSpPr/>
            <p:nvPr/>
          </p:nvCxnSpPr>
          <p:spPr>
            <a:xfrm>
              <a:off x="1587467" y="5828657"/>
              <a:ext cx="845536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e 152"/>
            <p:cNvSpPr/>
            <p:nvPr/>
          </p:nvSpPr>
          <p:spPr>
            <a:xfrm flipV="1">
              <a:off x="1689368" y="5511667"/>
              <a:ext cx="633981" cy="633981"/>
            </a:xfrm>
            <a:prstGeom prst="ellipse">
              <a:avLst/>
            </a:prstGeom>
            <a:solidFill>
              <a:srgbClr val="8238B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4" name="Freccia in giù 153"/>
            <p:cNvSpPr/>
            <p:nvPr/>
          </p:nvSpPr>
          <p:spPr>
            <a:xfrm flipV="1">
              <a:off x="1908461" y="5623934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55" name="Gruppo 154"/>
          <p:cNvGrpSpPr/>
          <p:nvPr/>
        </p:nvGrpSpPr>
        <p:grpSpPr>
          <a:xfrm>
            <a:off x="2614529" y="5511667"/>
            <a:ext cx="845536" cy="633981"/>
            <a:chOff x="2614529" y="5511667"/>
            <a:chExt cx="845536" cy="633981"/>
          </a:xfrm>
        </p:grpSpPr>
        <p:cxnSp>
          <p:nvCxnSpPr>
            <p:cNvPr id="156" name="Connettore 1 155"/>
            <p:cNvCxnSpPr/>
            <p:nvPr/>
          </p:nvCxnSpPr>
          <p:spPr>
            <a:xfrm>
              <a:off x="2614529" y="5828657"/>
              <a:ext cx="845536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Ovale 156"/>
            <p:cNvSpPr/>
            <p:nvPr/>
          </p:nvSpPr>
          <p:spPr>
            <a:xfrm flipV="1">
              <a:off x="2719816" y="5511667"/>
              <a:ext cx="633981" cy="633981"/>
            </a:xfrm>
            <a:prstGeom prst="ellipse">
              <a:avLst/>
            </a:prstGeom>
            <a:solidFill>
              <a:srgbClr val="0037E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8" name="Freccia in giù 157"/>
            <p:cNvSpPr/>
            <p:nvPr/>
          </p:nvSpPr>
          <p:spPr>
            <a:xfrm rot="1800000" flipV="1">
              <a:off x="2943465" y="5630030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59" name="Gruppo 158"/>
          <p:cNvGrpSpPr/>
          <p:nvPr/>
        </p:nvGrpSpPr>
        <p:grpSpPr>
          <a:xfrm>
            <a:off x="3641592" y="5511667"/>
            <a:ext cx="845536" cy="633981"/>
            <a:chOff x="3641592" y="5511667"/>
            <a:chExt cx="845536" cy="633981"/>
          </a:xfrm>
        </p:grpSpPr>
        <p:cxnSp>
          <p:nvCxnSpPr>
            <p:cNvPr id="160" name="Connettore 1 159"/>
            <p:cNvCxnSpPr/>
            <p:nvPr/>
          </p:nvCxnSpPr>
          <p:spPr>
            <a:xfrm>
              <a:off x="3641592" y="5828657"/>
              <a:ext cx="845536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Ovale 160"/>
            <p:cNvSpPr/>
            <p:nvPr/>
          </p:nvSpPr>
          <p:spPr>
            <a:xfrm flipV="1">
              <a:off x="3750264" y="5511667"/>
              <a:ext cx="633981" cy="633981"/>
            </a:xfrm>
            <a:prstGeom prst="ellipse">
              <a:avLst/>
            </a:prstGeom>
            <a:solidFill>
              <a:srgbClr val="0A9E6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2" name="Freccia in giù 161"/>
            <p:cNvSpPr/>
            <p:nvPr/>
          </p:nvSpPr>
          <p:spPr>
            <a:xfrm rot="3600000" flipV="1">
              <a:off x="3978469" y="5630030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63" name="Gruppo 162"/>
          <p:cNvGrpSpPr/>
          <p:nvPr/>
        </p:nvGrpSpPr>
        <p:grpSpPr>
          <a:xfrm>
            <a:off x="4668654" y="5511667"/>
            <a:ext cx="845536" cy="633981"/>
            <a:chOff x="4668654" y="5511667"/>
            <a:chExt cx="845536" cy="633981"/>
          </a:xfrm>
        </p:grpSpPr>
        <p:cxnSp>
          <p:nvCxnSpPr>
            <p:cNvPr id="164" name="Connettore 1 163"/>
            <p:cNvCxnSpPr/>
            <p:nvPr/>
          </p:nvCxnSpPr>
          <p:spPr>
            <a:xfrm>
              <a:off x="4668654" y="5828657"/>
              <a:ext cx="845536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Ovale 164"/>
            <p:cNvSpPr/>
            <p:nvPr/>
          </p:nvSpPr>
          <p:spPr>
            <a:xfrm flipV="1">
              <a:off x="4780712" y="5511667"/>
              <a:ext cx="633981" cy="633981"/>
            </a:xfrm>
            <a:prstGeom prst="ellipse">
              <a:avLst/>
            </a:prstGeom>
            <a:solidFill>
              <a:srgbClr val="C0CC2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6" name="Freccia in giù 165"/>
            <p:cNvSpPr/>
            <p:nvPr/>
          </p:nvSpPr>
          <p:spPr>
            <a:xfrm rot="7200000" flipV="1">
              <a:off x="5007377" y="5636126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67" name="Gruppo 166"/>
          <p:cNvGrpSpPr/>
          <p:nvPr/>
        </p:nvGrpSpPr>
        <p:grpSpPr>
          <a:xfrm>
            <a:off x="5695717" y="5511667"/>
            <a:ext cx="845536" cy="633981"/>
            <a:chOff x="5695717" y="5511667"/>
            <a:chExt cx="845536" cy="633981"/>
          </a:xfrm>
        </p:grpSpPr>
        <p:cxnSp>
          <p:nvCxnSpPr>
            <p:cNvPr id="168" name="Connettore 1 167"/>
            <p:cNvCxnSpPr/>
            <p:nvPr/>
          </p:nvCxnSpPr>
          <p:spPr>
            <a:xfrm>
              <a:off x="5695717" y="5828657"/>
              <a:ext cx="845536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Ovale 168"/>
            <p:cNvSpPr/>
            <p:nvPr/>
          </p:nvSpPr>
          <p:spPr>
            <a:xfrm flipV="1">
              <a:off x="5811160" y="5511667"/>
              <a:ext cx="633981" cy="633981"/>
            </a:xfrm>
            <a:prstGeom prst="ellipse">
              <a:avLst/>
            </a:prstGeom>
            <a:solidFill>
              <a:srgbClr val="F692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0" name="Freccia in giù 169"/>
            <p:cNvSpPr/>
            <p:nvPr/>
          </p:nvSpPr>
          <p:spPr>
            <a:xfrm rot="9000000" flipV="1">
              <a:off x="6030190" y="5642222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71" name="Gruppo 170"/>
          <p:cNvGrpSpPr/>
          <p:nvPr/>
        </p:nvGrpSpPr>
        <p:grpSpPr>
          <a:xfrm>
            <a:off x="6722778" y="5511667"/>
            <a:ext cx="845536" cy="633981"/>
            <a:chOff x="6722778" y="5511667"/>
            <a:chExt cx="845536" cy="633981"/>
          </a:xfrm>
        </p:grpSpPr>
        <p:cxnSp>
          <p:nvCxnSpPr>
            <p:cNvPr id="172" name="Connettore 1 171"/>
            <p:cNvCxnSpPr/>
            <p:nvPr/>
          </p:nvCxnSpPr>
          <p:spPr>
            <a:xfrm>
              <a:off x="6722778" y="5828657"/>
              <a:ext cx="845536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Ovale 172"/>
            <p:cNvSpPr/>
            <p:nvPr/>
          </p:nvSpPr>
          <p:spPr>
            <a:xfrm flipV="1">
              <a:off x="6826369" y="5511667"/>
              <a:ext cx="633981" cy="633981"/>
            </a:xfrm>
            <a:prstGeom prst="ellipse">
              <a:avLst/>
            </a:prstGeom>
            <a:solidFill>
              <a:srgbClr val="FF013D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4" name="Freccia in giù 173"/>
            <p:cNvSpPr/>
            <p:nvPr/>
          </p:nvSpPr>
          <p:spPr>
            <a:xfrm rot="10800000" flipV="1">
              <a:off x="7043478" y="5641079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75" name="Text Box 11"/>
          <p:cNvSpPr txBox="1">
            <a:spLocks noChangeArrowheads="1"/>
          </p:cNvSpPr>
          <p:nvPr/>
        </p:nvSpPr>
        <p:spPr bwMode="auto">
          <a:xfrm>
            <a:off x="6745639" y="6147984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-5/2</a:t>
            </a:r>
          </a:p>
        </p:txBody>
      </p:sp>
      <p:sp>
        <p:nvSpPr>
          <p:cNvPr id="176" name="Text Box 11"/>
          <p:cNvSpPr txBox="1">
            <a:spLocks noChangeArrowheads="1"/>
          </p:cNvSpPr>
          <p:nvPr/>
        </p:nvSpPr>
        <p:spPr bwMode="auto">
          <a:xfrm>
            <a:off x="1606517" y="6147984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5/2</a:t>
            </a:r>
          </a:p>
        </p:txBody>
      </p:sp>
      <p:sp>
        <p:nvSpPr>
          <p:cNvPr id="177" name="Text Box 11"/>
          <p:cNvSpPr txBox="1">
            <a:spLocks noChangeArrowheads="1"/>
          </p:cNvSpPr>
          <p:nvPr/>
        </p:nvSpPr>
        <p:spPr bwMode="auto">
          <a:xfrm>
            <a:off x="2634341" y="6147984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3/2</a:t>
            </a:r>
          </a:p>
        </p:txBody>
      </p:sp>
      <p:sp>
        <p:nvSpPr>
          <p:cNvPr id="178" name="Text Box 11"/>
          <p:cNvSpPr txBox="1">
            <a:spLocks noChangeArrowheads="1"/>
          </p:cNvSpPr>
          <p:nvPr/>
        </p:nvSpPr>
        <p:spPr bwMode="auto">
          <a:xfrm>
            <a:off x="3662165" y="6147984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1/2</a:t>
            </a:r>
          </a:p>
        </p:txBody>
      </p:sp>
      <p:sp>
        <p:nvSpPr>
          <p:cNvPr id="179" name="Text Box 11"/>
          <p:cNvSpPr txBox="1">
            <a:spLocks noChangeArrowheads="1"/>
          </p:cNvSpPr>
          <p:nvPr/>
        </p:nvSpPr>
        <p:spPr bwMode="auto">
          <a:xfrm>
            <a:off x="4689989" y="6147984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-1/2</a:t>
            </a:r>
          </a:p>
        </p:txBody>
      </p:sp>
      <p:sp>
        <p:nvSpPr>
          <p:cNvPr id="180" name="Text Box 11"/>
          <p:cNvSpPr txBox="1">
            <a:spLocks noChangeArrowheads="1"/>
          </p:cNvSpPr>
          <p:nvPr/>
        </p:nvSpPr>
        <p:spPr bwMode="auto">
          <a:xfrm>
            <a:off x="5717813" y="6147984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-3/2</a:t>
            </a:r>
          </a:p>
        </p:txBody>
      </p:sp>
      <p:grpSp>
        <p:nvGrpSpPr>
          <p:cNvPr id="181" name="Gruppo 180"/>
          <p:cNvGrpSpPr/>
          <p:nvPr/>
        </p:nvGrpSpPr>
        <p:grpSpPr>
          <a:xfrm>
            <a:off x="1578460" y="3357069"/>
            <a:ext cx="853814" cy="853814"/>
            <a:chOff x="1578460" y="3357069"/>
            <a:chExt cx="853814" cy="853814"/>
          </a:xfrm>
        </p:grpSpPr>
        <p:sp>
          <p:nvSpPr>
            <p:cNvPr id="182" name="Ovale 181"/>
            <p:cNvSpPr/>
            <p:nvPr/>
          </p:nvSpPr>
          <p:spPr>
            <a:xfrm>
              <a:off x="1578460" y="3357069"/>
              <a:ext cx="853814" cy="8538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101600">
                <a:schemeClr val="bg1">
                  <a:lumMod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3" name="Ovale 182"/>
            <p:cNvSpPr/>
            <p:nvPr/>
          </p:nvSpPr>
          <p:spPr>
            <a:xfrm flipV="1">
              <a:off x="1689368" y="3466986"/>
              <a:ext cx="633981" cy="633981"/>
            </a:xfrm>
            <a:prstGeom prst="ellipse">
              <a:avLst/>
            </a:prstGeom>
            <a:solidFill>
              <a:srgbClr val="8238B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4" name="Freccia in giù 183"/>
            <p:cNvSpPr/>
            <p:nvPr/>
          </p:nvSpPr>
          <p:spPr>
            <a:xfrm flipV="1">
              <a:off x="1908461" y="3580363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85" name="Gruppo 184"/>
          <p:cNvGrpSpPr/>
          <p:nvPr/>
        </p:nvGrpSpPr>
        <p:grpSpPr>
          <a:xfrm>
            <a:off x="2614693" y="3357069"/>
            <a:ext cx="853814" cy="853814"/>
            <a:chOff x="2614693" y="3357069"/>
            <a:chExt cx="853814" cy="853814"/>
          </a:xfrm>
        </p:grpSpPr>
        <p:sp>
          <p:nvSpPr>
            <p:cNvPr id="186" name="Ovale 185"/>
            <p:cNvSpPr/>
            <p:nvPr/>
          </p:nvSpPr>
          <p:spPr>
            <a:xfrm>
              <a:off x="2614693" y="3357069"/>
              <a:ext cx="853814" cy="8538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101600">
                <a:schemeClr val="bg1">
                  <a:lumMod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7" name="Ovale 186"/>
            <p:cNvSpPr/>
            <p:nvPr/>
          </p:nvSpPr>
          <p:spPr>
            <a:xfrm flipV="1">
              <a:off x="2719816" y="3466986"/>
              <a:ext cx="633981" cy="633981"/>
            </a:xfrm>
            <a:prstGeom prst="ellipse">
              <a:avLst/>
            </a:prstGeom>
            <a:solidFill>
              <a:srgbClr val="0037E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8" name="Freccia in giù 187"/>
            <p:cNvSpPr/>
            <p:nvPr/>
          </p:nvSpPr>
          <p:spPr>
            <a:xfrm rot="1800000" flipV="1">
              <a:off x="2943465" y="3586459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89" name="Gruppo 188"/>
          <p:cNvGrpSpPr/>
          <p:nvPr/>
        </p:nvGrpSpPr>
        <p:grpSpPr>
          <a:xfrm>
            <a:off x="3636315" y="3357069"/>
            <a:ext cx="853814" cy="853814"/>
            <a:chOff x="3636315" y="3357069"/>
            <a:chExt cx="853814" cy="853814"/>
          </a:xfrm>
        </p:grpSpPr>
        <p:sp>
          <p:nvSpPr>
            <p:cNvPr id="190" name="Ovale 189"/>
            <p:cNvSpPr/>
            <p:nvPr/>
          </p:nvSpPr>
          <p:spPr>
            <a:xfrm>
              <a:off x="3636315" y="3357069"/>
              <a:ext cx="853814" cy="8538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101600">
                <a:schemeClr val="bg1">
                  <a:lumMod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1" name="Ovale 190"/>
            <p:cNvSpPr/>
            <p:nvPr/>
          </p:nvSpPr>
          <p:spPr>
            <a:xfrm flipV="1">
              <a:off x="3750264" y="3466986"/>
              <a:ext cx="633981" cy="633981"/>
            </a:xfrm>
            <a:prstGeom prst="ellipse">
              <a:avLst/>
            </a:prstGeom>
            <a:solidFill>
              <a:srgbClr val="0A9E6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2" name="Freccia in giù 191"/>
            <p:cNvSpPr/>
            <p:nvPr/>
          </p:nvSpPr>
          <p:spPr>
            <a:xfrm rot="3600000" flipV="1">
              <a:off x="3978469" y="3586459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3" name="Gruppo 192"/>
          <p:cNvGrpSpPr/>
          <p:nvPr/>
        </p:nvGrpSpPr>
        <p:grpSpPr>
          <a:xfrm>
            <a:off x="4666378" y="3357069"/>
            <a:ext cx="853814" cy="853814"/>
            <a:chOff x="4666378" y="3357069"/>
            <a:chExt cx="853814" cy="853814"/>
          </a:xfrm>
        </p:grpSpPr>
        <p:sp>
          <p:nvSpPr>
            <p:cNvPr id="194" name="Ovale 193"/>
            <p:cNvSpPr/>
            <p:nvPr/>
          </p:nvSpPr>
          <p:spPr>
            <a:xfrm>
              <a:off x="4666378" y="3357069"/>
              <a:ext cx="853814" cy="8538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101600">
                <a:schemeClr val="bg1">
                  <a:lumMod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5" name="Ovale 194"/>
            <p:cNvSpPr/>
            <p:nvPr/>
          </p:nvSpPr>
          <p:spPr>
            <a:xfrm flipV="1">
              <a:off x="4780712" y="3466986"/>
              <a:ext cx="633981" cy="633981"/>
            </a:xfrm>
            <a:prstGeom prst="ellipse">
              <a:avLst/>
            </a:prstGeom>
            <a:solidFill>
              <a:srgbClr val="C0CC2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6" name="Freccia in giù 195"/>
            <p:cNvSpPr/>
            <p:nvPr/>
          </p:nvSpPr>
          <p:spPr>
            <a:xfrm rot="7200000" flipV="1">
              <a:off x="5007377" y="3592555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7" name="Gruppo 196"/>
          <p:cNvGrpSpPr/>
          <p:nvPr/>
        </p:nvGrpSpPr>
        <p:grpSpPr>
          <a:xfrm>
            <a:off x="5702294" y="3357069"/>
            <a:ext cx="853814" cy="853814"/>
            <a:chOff x="5702294" y="3357069"/>
            <a:chExt cx="853814" cy="853814"/>
          </a:xfrm>
        </p:grpSpPr>
        <p:sp>
          <p:nvSpPr>
            <p:cNvPr id="198" name="Ovale 197"/>
            <p:cNvSpPr/>
            <p:nvPr/>
          </p:nvSpPr>
          <p:spPr>
            <a:xfrm>
              <a:off x="5702294" y="3357069"/>
              <a:ext cx="853814" cy="8538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101600">
                <a:schemeClr val="bg1">
                  <a:lumMod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9" name="Ovale 198"/>
            <p:cNvSpPr/>
            <p:nvPr/>
          </p:nvSpPr>
          <p:spPr>
            <a:xfrm flipV="1">
              <a:off x="5811160" y="3466986"/>
              <a:ext cx="633981" cy="633981"/>
            </a:xfrm>
            <a:prstGeom prst="ellipse">
              <a:avLst/>
            </a:prstGeom>
            <a:solidFill>
              <a:srgbClr val="F692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0" name="Freccia in giù 199"/>
            <p:cNvSpPr/>
            <p:nvPr/>
          </p:nvSpPr>
          <p:spPr>
            <a:xfrm rot="9000000" flipV="1">
              <a:off x="6030190" y="3598651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01" name="Gruppo 200"/>
          <p:cNvGrpSpPr/>
          <p:nvPr/>
        </p:nvGrpSpPr>
        <p:grpSpPr>
          <a:xfrm>
            <a:off x="6717926" y="3357069"/>
            <a:ext cx="853814" cy="853814"/>
            <a:chOff x="6717926" y="3357069"/>
            <a:chExt cx="853814" cy="853814"/>
          </a:xfrm>
        </p:grpSpPr>
        <p:sp>
          <p:nvSpPr>
            <p:cNvPr id="202" name="Ovale 201"/>
            <p:cNvSpPr/>
            <p:nvPr/>
          </p:nvSpPr>
          <p:spPr>
            <a:xfrm>
              <a:off x="6717926" y="3357069"/>
              <a:ext cx="853814" cy="8538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101600">
                <a:schemeClr val="bg1">
                  <a:lumMod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3" name="Ovale 202"/>
            <p:cNvSpPr/>
            <p:nvPr/>
          </p:nvSpPr>
          <p:spPr>
            <a:xfrm flipV="1">
              <a:off x="6826369" y="3466986"/>
              <a:ext cx="633981" cy="633981"/>
            </a:xfrm>
            <a:prstGeom prst="ellipse">
              <a:avLst/>
            </a:prstGeom>
            <a:solidFill>
              <a:srgbClr val="FF013D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4" name="Freccia in giù 203"/>
            <p:cNvSpPr/>
            <p:nvPr/>
          </p:nvSpPr>
          <p:spPr>
            <a:xfrm rot="10800000" flipV="1">
              <a:off x="7043478" y="3597508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1" name="CasellaDiTesto 210"/>
          <p:cNvSpPr txBox="1"/>
          <p:nvPr/>
        </p:nvSpPr>
        <p:spPr>
          <a:xfrm>
            <a:off x="7813234" y="5594336"/>
            <a:ext cx="61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aseline="30000" dirty="0">
                <a:solidFill>
                  <a:schemeClr val="bg1"/>
                </a:solidFill>
              </a:rPr>
              <a:t>1</a:t>
            </a:r>
            <a:r>
              <a:rPr lang="it-IT" sz="2400" dirty="0">
                <a:solidFill>
                  <a:schemeClr val="bg1"/>
                </a:solidFill>
              </a:rPr>
              <a:t>S</a:t>
            </a:r>
            <a:r>
              <a:rPr lang="it-IT" sz="2400" baseline="-25000" dirty="0">
                <a:solidFill>
                  <a:schemeClr val="bg1"/>
                </a:solidFill>
              </a:rPr>
              <a:t>0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681564" y="3462308"/>
            <a:ext cx="7749147" cy="1306967"/>
            <a:chOff x="681564" y="3462308"/>
            <a:chExt cx="7749147" cy="1306967"/>
          </a:xfrm>
        </p:grpSpPr>
        <p:sp>
          <p:nvSpPr>
            <p:cNvPr id="205" name="Text Box 11"/>
            <p:cNvSpPr txBox="1">
              <a:spLocks noChangeArrowheads="1"/>
            </p:cNvSpPr>
            <p:nvPr/>
          </p:nvSpPr>
          <p:spPr bwMode="auto">
            <a:xfrm>
              <a:off x="6745639" y="4266458"/>
              <a:ext cx="792000" cy="5028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sz="2000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-5/2</a:t>
              </a:r>
            </a:p>
          </p:txBody>
        </p:sp>
        <p:sp>
          <p:nvSpPr>
            <p:cNvPr id="206" name="Text Box 11"/>
            <p:cNvSpPr txBox="1">
              <a:spLocks noChangeArrowheads="1"/>
            </p:cNvSpPr>
            <p:nvPr/>
          </p:nvSpPr>
          <p:spPr bwMode="auto">
            <a:xfrm>
              <a:off x="1606517" y="4266458"/>
              <a:ext cx="792000" cy="5028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sz="2000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5/2</a:t>
              </a:r>
            </a:p>
          </p:txBody>
        </p:sp>
        <p:sp>
          <p:nvSpPr>
            <p:cNvPr id="207" name="Text Box 11"/>
            <p:cNvSpPr txBox="1">
              <a:spLocks noChangeArrowheads="1"/>
            </p:cNvSpPr>
            <p:nvPr/>
          </p:nvSpPr>
          <p:spPr bwMode="auto">
            <a:xfrm>
              <a:off x="2634341" y="4266458"/>
              <a:ext cx="792000" cy="5028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sz="2000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3/2</a:t>
              </a:r>
            </a:p>
          </p:txBody>
        </p:sp>
        <p:sp>
          <p:nvSpPr>
            <p:cNvPr id="208" name="Text Box 11"/>
            <p:cNvSpPr txBox="1">
              <a:spLocks noChangeArrowheads="1"/>
            </p:cNvSpPr>
            <p:nvPr/>
          </p:nvSpPr>
          <p:spPr bwMode="auto">
            <a:xfrm>
              <a:off x="3662165" y="4266458"/>
              <a:ext cx="792000" cy="5028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sz="2000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1/2</a:t>
              </a:r>
            </a:p>
          </p:txBody>
        </p:sp>
        <p:sp>
          <p:nvSpPr>
            <p:cNvPr id="209" name="Text Box 11"/>
            <p:cNvSpPr txBox="1">
              <a:spLocks noChangeArrowheads="1"/>
            </p:cNvSpPr>
            <p:nvPr/>
          </p:nvSpPr>
          <p:spPr bwMode="auto">
            <a:xfrm>
              <a:off x="4689989" y="4266458"/>
              <a:ext cx="792000" cy="5028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sz="2000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-1/2</a:t>
              </a:r>
            </a:p>
          </p:txBody>
        </p:sp>
        <p:sp>
          <p:nvSpPr>
            <p:cNvPr id="210" name="Text Box 11"/>
            <p:cNvSpPr txBox="1">
              <a:spLocks noChangeArrowheads="1"/>
            </p:cNvSpPr>
            <p:nvPr/>
          </p:nvSpPr>
          <p:spPr bwMode="auto">
            <a:xfrm>
              <a:off x="5717813" y="4266458"/>
              <a:ext cx="792000" cy="5028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sz="2000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-3/2</a:t>
              </a:r>
            </a:p>
          </p:txBody>
        </p:sp>
        <p:sp>
          <p:nvSpPr>
            <p:cNvPr id="212" name="CasellaDiTesto 211"/>
            <p:cNvSpPr txBox="1"/>
            <p:nvPr/>
          </p:nvSpPr>
          <p:spPr>
            <a:xfrm>
              <a:off x="7813234" y="3553891"/>
              <a:ext cx="6174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aseline="30000" dirty="0">
                  <a:solidFill>
                    <a:schemeClr val="bg1"/>
                  </a:solidFill>
                </a:rPr>
                <a:t>3</a:t>
              </a:r>
              <a:r>
                <a:rPr lang="it-IT" sz="2400" dirty="0">
                  <a:solidFill>
                    <a:schemeClr val="bg1"/>
                  </a:solidFill>
                </a:rPr>
                <a:t>P</a:t>
              </a:r>
              <a:r>
                <a:rPr lang="it-IT" sz="2400" baseline="-25000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213" name="Rettangolo 212"/>
            <p:cNvSpPr/>
            <p:nvPr/>
          </p:nvSpPr>
          <p:spPr>
            <a:xfrm>
              <a:off x="681564" y="3462308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3200" b="1" dirty="0">
                  <a:solidFill>
                    <a:srgbClr val="FFFFFF"/>
                  </a:solidFill>
                  <a:ea typeface="東風ゴシック" charset="0"/>
                </a:rPr>
                <a:t>e</a:t>
              </a:r>
              <a:endParaRPr lang="it-IT" sz="3200" dirty="0"/>
            </a:p>
          </p:txBody>
        </p:sp>
      </p:grpSp>
      <p:sp>
        <p:nvSpPr>
          <p:cNvPr id="214" name="Rettangolo 213"/>
          <p:cNvSpPr/>
          <p:nvPr/>
        </p:nvSpPr>
        <p:spPr>
          <a:xfrm>
            <a:off x="670343" y="5489514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>
                <a:solidFill>
                  <a:srgbClr val="FFFFFF"/>
                </a:solidFill>
                <a:ea typeface="東風ゴシック" charset="0"/>
              </a:rPr>
              <a:t>g</a:t>
            </a:r>
            <a:endParaRPr lang="it-IT" sz="3200" dirty="0"/>
          </a:p>
        </p:txBody>
      </p:sp>
      <p:sp>
        <p:nvSpPr>
          <p:cNvPr id="225" name="AutoShape 4"/>
          <p:cNvSpPr>
            <a:spLocks noChangeArrowheads="1"/>
          </p:cNvSpPr>
          <p:nvPr/>
        </p:nvSpPr>
        <p:spPr bwMode="auto">
          <a:xfrm>
            <a:off x="172800" y="633667"/>
            <a:ext cx="8697600" cy="57606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24" name="Rettangolo arrotondato 223"/>
          <p:cNvSpPr/>
          <p:nvPr/>
        </p:nvSpPr>
        <p:spPr>
          <a:xfrm>
            <a:off x="1319514" y="1391041"/>
            <a:ext cx="6526744" cy="951454"/>
          </a:xfrm>
          <a:prstGeom prst="roundRect">
            <a:avLst>
              <a:gd name="adj" fmla="val 31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Electronic (orbital) state:</a:t>
            </a:r>
          </a:p>
          <a:p>
            <a:pPr algn="ctr"/>
            <a:r>
              <a:rPr lang="it-IT" sz="22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 new degree of freedom for quantum simulation</a:t>
            </a:r>
            <a:endParaRPr lang="it-IT" sz="2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60842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/>
      <p:bldP spid="216" grpId="0"/>
      <p:bldP spid="217" grpId="0"/>
      <p:bldP spid="218" grpId="0"/>
      <p:bldP spid="219" grpId="0"/>
      <p:bldP spid="220" grpId="0"/>
      <p:bldP spid="221" grpId="0"/>
      <p:bldP spid="222" grpId="0"/>
      <p:bldP spid="2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ttangolo 221"/>
          <p:cNvSpPr/>
          <p:nvPr/>
        </p:nvSpPr>
        <p:spPr>
          <a:xfrm>
            <a:off x="3287604" y="3462308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>
                <a:solidFill>
                  <a:schemeClr val="tx1">
                    <a:lumMod val="65000"/>
                    <a:lumOff val="35000"/>
                  </a:schemeClr>
                </a:solidFill>
                <a:ea typeface="東風ゴシック" charset="0"/>
              </a:rPr>
              <a:t>e</a:t>
            </a:r>
            <a:endParaRPr lang="it-IT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52800" y="145456"/>
            <a:ext cx="8628480" cy="5320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 algn="r">
              <a:tabLst>
                <a:tab pos="656617" algn="l"/>
                <a:tab pos="1313232" algn="l"/>
                <a:tab pos="1969848" algn="l"/>
                <a:tab pos="2626465" algn="l"/>
                <a:tab pos="3283080" algn="l"/>
                <a:tab pos="3939696" algn="l"/>
                <a:tab pos="4596313" algn="l"/>
                <a:tab pos="5252929" algn="l"/>
                <a:tab pos="5909544" algn="l"/>
                <a:tab pos="6566161" algn="l"/>
                <a:tab pos="7222778" algn="l"/>
                <a:tab pos="7879393" algn="l"/>
                <a:tab pos="8536009" algn="l"/>
              </a:tabLst>
            </a:pPr>
            <a:r>
              <a:rPr lang="en-US" sz="2900" b="1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Optical clock transition</a:t>
            </a:r>
            <a:endParaRPr lang="en-US" sz="2900" b="1" dirty="0">
              <a:solidFill>
                <a:srgbClr val="FFFFFF"/>
              </a:solidFill>
              <a:latin typeface="Calibri" charset="0"/>
              <a:ea typeface="AR PL UKai CN" charset="0"/>
              <a:cs typeface="AR PL UKai CN" charset="0"/>
            </a:endParaRPr>
          </a:p>
        </p:txBody>
      </p:sp>
      <p:cxnSp>
        <p:nvCxnSpPr>
          <p:cNvPr id="232" name="Connettore 1 231"/>
          <p:cNvCxnSpPr/>
          <p:nvPr/>
        </p:nvCxnSpPr>
        <p:spPr>
          <a:xfrm>
            <a:off x="3837940" y="3789542"/>
            <a:ext cx="1549400" cy="0"/>
          </a:xfrm>
          <a:prstGeom prst="line">
            <a:avLst/>
          </a:prstGeom>
          <a:ln w="1016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ttore 1 151"/>
          <p:cNvCxnSpPr/>
          <p:nvPr/>
        </p:nvCxnSpPr>
        <p:spPr>
          <a:xfrm>
            <a:off x="3837940" y="6104361"/>
            <a:ext cx="1549400" cy="0"/>
          </a:xfrm>
          <a:prstGeom prst="line">
            <a:avLst/>
          </a:prstGeom>
          <a:ln w="1016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e 152"/>
          <p:cNvSpPr/>
          <p:nvPr/>
        </p:nvSpPr>
        <p:spPr>
          <a:xfrm flipV="1">
            <a:off x="4295408" y="5787371"/>
            <a:ext cx="633981" cy="633981"/>
          </a:xfrm>
          <a:prstGeom prst="ellipse">
            <a:avLst/>
          </a:prstGeom>
          <a:solidFill>
            <a:srgbClr val="8238B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81" name="Gruppo 180"/>
          <p:cNvGrpSpPr/>
          <p:nvPr/>
        </p:nvGrpSpPr>
        <p:grpSpPr>
          <a:xfrm>
            <a:off x="4184500" y="3357069"/>
            <a:ext cx="853814" cy="853814"/>
            <a:chOff x="1578460" y="3357069"/>
            <a:chExt cx="853814" cy="853814"/>
          </a:xfrm>
        </p:grpSpPr>
        <p:sp>
          <p:nvSpPr>
            <p:cNvPr id="182" name="Ovale 181"/>
            <p:cNvSpPr/>
            <p:nvPr/>
          </p:nvSpPr>
          <p:spPr>
            <a:xfrm>
              <a:off x="1578460" y="3357069"/>
              <a:ext cx="853814" cy="8538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101600">
                <a:schemeClr val="bg1">
                  <a:lumMod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3" name="Ovale 182"/>
            <p:cNvSpPr/>
            <p:nvPr/>
          </p:nvSpPr>
          <p:spPr>
            <a:xfrm flipV="1">
              <a:off x="1689368" y="3466986"/>
              <a:ext cx="633981" cy="633981"/>
            </a:xfrm>
            <a:prstGeom prst="ellipse">
              <a:avLst/>
            </a:prstGeom>
            <a:solidFill>
              <a:srgbClr val="8238B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1" name="CasellaDiTesto 210"/>
          <p:cNvSpPr txBox="1"/>
          <p:nvPr/>
        </p:nvSpPr>
        <p:spPr>
          <a:xfrm>
            <a:off x="5496067" y="5870040"/>
            <a:ext cx="61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aseline="30000" dirty="0">
                <a:solidFill>
                  <a:schemeClr val="bg1"/>
                </a:solidFill>
              </a:rPr>
              <a:t>1</a:t>
            </a:r>
            <a:r>
              <a:rPr lang="it-IT" sz="2400" dirty="0">
                <a:solidFill>
                  <a:schemeClr val="bg1"/>
                </a:solidFill>
              </a:rPr>
              <a:t>S</a:t>
            </a:r>
            <a:r>
              <a:rPr lang="it-IT" sz="2400" baseline="-25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12" name="CasellaDiTesto 211"/>
          <p:cNvSpPr txBox="1"/>
          <p:nvPr/>
        </p:nvSpPr>
        <p:spPr>
          <a:xfrm>
            <a:off x="5496067" y="3553891"/>
            <a:ext cx="61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aseline="30000" dirty="0">
                <a:solidFill>
                  <a:schemeClr val="bg1"/>
                </a:solidFill>
              </a:rPr>
              <a:t>3</a:t>
            </a:r>
            <a:r>
              <a:rPr lang="it-IT" sz="2400" dirty="0">
                <a:solidFill>
                  <a:schemeClr val="bg1"/>
                </a:solidFill>
              </a:rPr>
              <a:t>P</a:t>
            </a:r>
            <a:r>
              <a:rPr lang="it-IT" sz="2400" baseline="-25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13" name="Rettangolo 212"/>
          <p:cNvSpPr/>
          <p:nvPr/>
        </p:nvSpPr>
        <p:spPr>
          <a:xfrm>
            <a:off x="3287604" y="3462308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>
                <a:solidFill>
                  <a:srgbClr val="FFFFFF"/>
                </a:solidFill>
                <a:ea typeface="東風ゴシック" charset="0"/>
              </a:rPr>
              <a:t>e</a:t>
            </a:r>
            <a:endParaRPr lang="it-IT" sz="3200" dirty="0"/>
          </a:p>
        </p:txBody>
      </p:sp>
      <p:sp>
        <p:nvSpPr>
          <p:cNvPr id="214" name="Rettangolo 213"/>
          <p:cNvSpPr/>
          <p:nvPr/>
        </p:nvSpPr>
        <p:spPr>
          <a:xfrm>
            <a:off x="3276383" y="5765218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>
                <a:solidFill>
                  <a:srgbClr val="FFFFFF"/>
                </a:solidFill>
                <a:ea typeface="東風ゴシック" charset="0"/>
              </a:rPr>
              <a:t>g</a:t>
            </a:r>
            <a:endParaRPr lang="it-IT" sz="3200" dirty="0"/>
          </a:p>
        </p:txBody>
      </p:sp>
      <p:sp>
        <p:nvSpPr>
          <p:cNvPr id="225" name="AutoShape 4"/>
          <p:cNvSpPr>
            <a:spLocks noChangeArrowheads="1"/>
          </p:cNvSpPr>
          <p:nvPr/>
        </p:nvSpPr>
        <p:spPr bwMode="auto">
          <a:xfrm>
            <a:off x="172800" y="633667"/>
            <a:ext cx="8697600" cy="57606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29" name="Rettangolo arrotondato 228"/>
          <p:cNvSpPr/>
          <p:nvPr/>
        </p:nvSpPr>
        <p:spPr>
          <a:xfrm>
            <a:off x="1319514" y="1391041"/>
            <a:ext cx="6526744" cy="951454"/>
          </a:xfrm>
          <a:prstGeom prst="roundRect">
            <a:avLst>
              <a:gd name="adj" fmla="val 31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Electronic (orbital) state:</a:t>
            </a:r>
          </a:p>
          <a:p>
            <a:pPr algn="ctr"/>
            <a:r>
              <a:rPr lang="it-IT" sz="22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 new degree of freedom for quantum simulation</a:t>
            </a:r>
            <a:endParaRPr lang="it-IT" sz="2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4" name="Text Box 11"/>
          <p:cNvSpPr txBox="1">
            <a:spLocks noChangeArrowheads="1"/>
          </p:cNvSpPr>
          <p:nvPr/>
        </p:nvSpPr>
        <p:spPr bwMode="auto">
          <a:xfrm>
            <a:off x="6266467" y="5902950"/>
            <a:ext cx="836331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stable</a:t>
            </a:r>
            <a:endParaRPr lang="de-DE" dirty="0">
              <a:solidFill>
                <a:srgbClr val="FFFFFF"/>
              </a:solidFill>
              <a:latin typeface="Calibri" pitchFamily="34" charset="0"/>
              <a:ea typeface="東風ゴシック" charset="0"/>
              <a:cs typeface="東風ゴシック" charset="0"/>
            </a:endParaRPr>
          </a:p>
        </p:txBody>
      </p:sp>
      <p:sp>
        <p:nvSpPr>
          <p:cNvPr id="227" name="Text Box 11"/>
          <p:cNvSpPr txBox="1">
            <a:spLocks noChangeArrowheads="1"/>
          </p:cNvSpPr>
          <p:nvPr/>
        </p:nvSpPr>
        <p:spPr bwMode="auto">
          <a:xfrm>
            <a:off x="6264832" y="3569528"/>
            <a:ext cx="726204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el-GR" sz="2000">
                <a:solidFill>
                  <a:srgbClr val="FFFFFF"/>
                </a:solidFill>
                <a:latin typeface="Times New Roman" panose="02020603050405020304" pitchFamily="18" charset="0"/>
                <a:ea typeface="東風ゴシック" charset="0"/>
                <a:cs typeface="Times New Roman" panose="02020603050405020304" pitchFamily="18" charset="0"/>
              </a:rPr>
              <a:t>τ</a:t>
            </a:r>
            <a:r>
              <a:rPr lang="de-DE" sz="110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  <a:sym typeface="Symbol" panose="05050102010706020507" pitchFamily="18" charset="2"/>
              </a:rPr>
              <a:t></a:t>
            </a:r>
            <a:r>
              <a:rPr lang="de-DE" sz="110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  <a:sym typeface="Symbol" panose="05050102010706020507" pitchFamily="18" charset="2"/>
              </a:rPr>
              <a:t> </a:t>
            </a:r>
            <a:r>
              <a:rPr lang="de-DE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20</a:t>
            </a:r>
            <a:r>
              <a:rPr lang="de-DE" sz="90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  <a:sym typeface="Symbol" panose="05050102010706020507" pitchFamily="18" charset="2"/>
              </a:rPr>
              <a:t> </a:t>
            </a:r>
            <a:r>
              <a:rPr lang="de-DE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s</a:t>
            </a:r>
            <a:endParaRPr lang="de-DE" dirty="0">
              <a:solidFill>
                <a:srgbClr val="FFFFFF"/>
              </a:solidFill>
              <a:latin typeface="Calibri" pitchFamily="34" charset="0"/>
              <a:ea typeface="東風ゴシック" charset="0"/>
              <a:cs typeface="東風ゴシック" charset="0"/>
            </a:endParaRPr>
          </a:p>
        </p:txBody>
      </p:sp>
      <p:sp>
        <p:nvSpPr>
          <p:cNvPr id="233" name="CasellaDiTesto 232"/>
          <p:cNvSpPr txBox="1"/>
          <p:nvPr/>
        </p:nvSpPr>
        <p:spPr>
          <a:xfrm>
            <a:off x="1426732" y="4405830"/>
            <a:ext cx="2757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single-photon optical</a:t>
            </a:r>
          </a:p>
          <a:p>
            <a:pPr algn="ctr"/>
            <a:r>
              <a:rPr lang="it-IT" sz="2000" b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clock transition</a:t>
            </a:r>
            <a:endParaRPr lang="it-IT" sz="20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34" name="Connettore 2 233"/>
          <p:cNvCxnSpPr/>
          <p:nvPr/>
        </p:nvCxnSpPr>
        <p:spPr>
          <a:xfrm flipV="1">
            <a:off x="4618433" y="4346466"/>
            <a:ext cx="0" cy="1556484"/>
          </a:xfrm>
          <a:prstGeom prst="straightConnector1">
            <a:avLst/>
          </a:prstGeom>
          <a:ln w="1016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CasellaDiTesto 234"/>
          <p:cNvSpPr txBox="1"/>
          <p:nvPr/>
        </p:nvSpPr>
        <p:spPr>
          <a:xfrm>
            <a:off x="5883178" y="5167392"/>
            <a:ext cx="1249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it-IT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 </a:t>
            </a:r>
            <a:r>
              <a:rPr lang="it-IT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 mHz</a:t>
            </a:r>
            <a:endParaRPr lang="it-IT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6" name="CasellaDiTesto 235"/>
          <p:cNvSpPr txBox="1"/>
          <p:nvPr/>
        </p:nvSpPr>
        <p:spPr>
          <a:xfrm>
            <a:off x="5828676" y="4413595"/>
            <a:ext cx="130356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 = </a:t>
            </a:r>
            <a:r>
              <a:rPr lang="it-IT" sz="19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578 nm</a:t>
            </a:r>
            <a:endParaRPr lang="it-IT" sz="1900" b="1" dirty="0">
              <a:solidFill>
                <a:srgbClr val="FFFF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4927614" y="4685257"/>
            <a:ext cx="331052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90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f = 518 294 576 845 268 (10) Hz</a:t>
            </a:r>
            <a:endParaRPr lang="it-IT" sz="1900" dirty="0">
              <a:solidFill>
                <a:srgbClr val="FFFF00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77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233" grpId="0"/>
      <p:bldP spid="235" grpId="0"/>
      <p:bldP spid="236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52800" y="145461"/>
            <a:ext cx="8628480" cy="5320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5" tIns="42450" rIns="81635" bIns="42450">
            <a:spAutoFit/>
          </a:bodyPr>
          <a:lstStyle/>
          <a:p>
            <a:pPr algn="r">
              <a:tabLst>
                <a:tab pos="656617" algn="l"/>
                <a:tab pos="1313232" algn="l"/>
                <a:tab pos="1969848" algn="l"/>
                <a:tab pos="2626465" algn="l"/>
                <a:tab pos="3283080" algn="l"/>
                <a:tab pos="3939696" algn="l"/>
                <a:tab pos="4596313" algn="l"/>
                <a:tab pos="5252929" algn="l"/>
                <a:tab pos="5909544" algn="l"/>
                <a:tab pos="6566161" algn="l"/>
                <a:tab pos="7222778" algn="l"/>
                <a:tab pos="7879393" algn="l"/>
                <a:tab pos="8536009" algn="l"/>
              </a:tabLst>
            </a:pPr>
            <a:r>
              <a:rPr lang="en-US" sz="2900" b="1" dirty="0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Optical clock transition</a:t>
            </a: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172800" y="633667"/>
            <a:ext cx="8697600" cy="57606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0" tIns="41471" rIns="82940" bIns="41471" anchor="ctr"/>
          <a:lstStyle/>
          <a:p>
            <a:endParaRPr lang="it-IT" dirty="0"/>
          </a:p>
        </p:txBody>
      </p:sp>
      <p:sp>
        <p:nvSpPr>
          <p:cNvPr id="80" name="Text Box 11"/>
          <p:cNvSpPr txBox="1">
            <a:spLocks noChangeArrowheads="1"/>
          </p:cNvSpPr>
          <p:nvPr/>
        </p:nvSpPr>
        <p:spPr bwMode="auto">
          <a:xfrm>
            <a:off x="208715" y="1004311"/>
            <a:ext cx="8661689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Optical </a:t>
            </a: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clock</a:t>
            </a: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technology</a:t>
            </a:r>
            <a:endParaRPr lang="de-DE" sz="2200" dirty="0">
              <a:solidFill>
                <a:srgbClr val="FFFFFF"/>
              </a:solidFill>
              <a:latin typeface="Calibri" pitchFamily="34" charset="0"/>
              <a:ea typeface="東風ゴシック" charset="0"/>
              <a:cs typeface="東風ゴシック" charset="0"/>
            </a:endParaRPr>
          </a:p>
          <a:p>
            <a:pPr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Collaboration</a:t>
            </a:r>
            <a:r>
              <a:rPr lang="de-DE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with</a:t>
            </a:r>
            <a:r>
              <a:rPr lang="de-DE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INRIM (Turin)</a:t>
            </a:r>
          </a:p>
          <a:p>
            <a:pPr>
              <a:lnSpc>
                <a:spcPct val="102000"/>
              </a:lnSpc>
              <a:tabLst>
                <a:tab pos="723900" algn="l"/>
                <a:tab pos="1447800" algn="l"/>
              </a:tabLst>
            </a:pPr>
            <a:endParaRPr lang="de-DE" sz="2200" dirty="0">
              <a:solidFill>
                <a:srgbClr val="FFFFFF"/>
              </a:solidFill>
              <a:latin typeface="Calibri" pitchFamily="34" charset="0"/>
              <a:ea typeface="東風ゴシック" charset="0"/>
              <a:cs typeface="東風ゴシック" charset="0"/>
            </a:endParaRPr>
          </a:p>
        </p:txBody>
      </p:sp>
      <p:sp>
        <p:nvSpPr>
          <p:cNvPr id="142" name="Rettangolo 141"/>
          <p:cNvSpPr/>
          <p:nvPr/>
        </p:nvSpPr>
        <p:spPr>
          <a:xfrm>
            <a:off x="3287604" y="3462312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>
                <a:solidFill>
                  <a:schemeClr val="tx1">
                    <a:lumMod val="65000"/>
                    <a:lumOff val="35000"/>
                  </a:schemeClr>
                </a:solidFill>
                <a:ea typeface="東風ゴシック" charset="0"/>
              </a:rPr>
              <a:t>e</a:t>
            </a:r>
            <a:endParaRPr lang="it-IT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43" name="Connettore 1 142"/>
          <p:cNvCxnSpPr/>
          <p:nvPr/>
        </p:nvCxnSpPr>
        <p:spPr>
          <a:xfrm>
            <a:off x="3837940" y="3789542"/>
            <a:ext cx="1549400" cy="0"/>
          </a:xfrm>
          <a:prstGeom prst="line">
            <a:avLst/>
          </a:prstGeom>
          <a:ln w="1016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ttore 1 143"/>
          <p:cNvCxnSpPr/>
          <p:nvPr/>
        </p:nvCxnSpPr>
        <p:spPr>
          <a:xfrm>
            <a:off x="3837940" y="6104361"/>
            <a:ext cx="1549400" cy="0"/>
          </a:xfrm>
          <a:prstGeom prst="line">
            <a:avLst/>
          </a:prstGeom>
          <a:ln w="1016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6" name="Gruppo 145"/>
          <p:cNvGrpSpPr/>
          <p:nvPr/>
        </p:nvGrpSpPr>
        <p:grpSpPr>
          <a:xfrm>
            <a:off x="4184500" y="3357069"/>
            <a:ext cx="853814" cy="853814"/>
            <a:chOff x="1578460" y="3357069"/>
            <a:chExt cx="853814" cy="853814"/>
          </a:xfrm>
        </p:grpSpPr>
        <p:sp>
          <p:nvSpPr>
            <p:cNvPr id="147" name="Ovale 146"/>
            <p:cNvSpPr/>
            <p:nvPr/>
          </p:nvSpPr>
          <p:spPr>
            <a:xfrm>
              <a:off x="1578460" y="3357069"/>
              <a:ext cx="853814" cy="8538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101600">
                <a:schemeClr val="bg1">
                  <a:lumMod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8" name="Ovale 147"/>
            <p:cNvSpPr/>
            <p:nvPr/>
          </p:nvSpPr>
          <p:spPr>
            <a:xfrm flipV="1">
              <a:off x="1689368" y="3466986"/>
              <a:ext cx="633981" cy="633981"/>
            </a:xfrm>
            <a:prstGeom prst="ellipse">
              <a:avLst/>
            </a:prstGeom>
            <a:solidFill>
              <a:srgbClr val="8238B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9" name="CasellaDiTesto 148"/>
          <p:cNvSpPr txBox="1"/>
          <p:nvPr/>
        </p:nvSpPr>
        <p:spPr>
          <a:xfrm>
            <a:off x="5496071" y="5870044"/>
            <a:ext cx="61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aseline="30000" dirty="0">
                <a:solidFill>
                  <a:schemeClr val="bg1"/>
                </a:solidFill>
              </a:rPr>
              <a:t>1</a:t>
            </a:r>
            <a:r>
              <a:rPr lang="it-IT" sz="2400" dirty="0">
                <a:solidFill>
                  <a:schemeClr val="bg1"/>
                </a:solidFill>
              </a:rPr>
              <a:t>S</a:t>
            </a:r>
            <a:r>
              <a:rPr lang="it-IT" sz="2400" baseline="-25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50" name="CasellaDiTesto 149"/>
          <p:cNvSpPr txBox="1"/>
          <p:nvPr/>
        </p:nvSpPr>
        <p:spPr>
          <a:xfrm>
            <a:off x="5496071" y="3553895"/>
            <a:ext cx="61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aseline="30000" dirty="0">
                <a:solidFill>
                  <a:schemeClr val="bg1"/>
                </a:solidFill>
              </a:rPr>
              <a:t>3</a:t>
            </a:r>
            <a:r>
              <a:rPr lang="it-IT" sz="2400" dirty="0">
                <a:solidFill>
                  <a:schemeClr val="bg1"/>
                </a:solidFill>
              </a:rPr>
              <a:t>P</a:t>
            </a:r>
            <a:r>
              <a:rPr lang="it-IT" sz="2400" baseline="-25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52" name="Rettangolo 151"/>
          <p:cNvSpPr/>
          <p:nvPr/>
        </p:nvSpPr>
        <p:spPr>
          <a:xfrm>
            <a:off x="3287604" y="3462312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>
                <a:solidFill>
                  <a:srgbClr val="FFFFFF"/>
                </a:solidFill>
                <a:ea typeface="東風ゴシック" charset="0"/>
              </a:rPr>
              <a:t>e</a:t>
            </a:r>
            <a:endParaRPr lang="it-IT" sz="3200" dirty="0"/>
          </a:p>
        </p:txBody>
      </p:sp>
      <p:sp>
        <p:nvSpPr>
          <p:cNvPr id="153" name="Rettangolo 152"/>
          <p:cNvSpPr/>
          <p:nvPr/>
        </p:nvSpPr>
        <p:spPr>
          <a:xfrm>
            <a:off x="3276383" y="5765222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>
                <a:solidFill>
                  <a:srgbClr val="FFFFFF"/>
                </a:solidFill>
                <a:ea typeface="東風ゴシック" charset="0"/>
              </a:rPr>
              <a:t>g</a:t>
            </a:r>
            <a:endParaRPr lang="it-IT" sz="3200" dirty="0"/>
          </a:p>
        </p:txBody>
      </p:sp>
      <p:sp>
        <p:nvSpPr>
          <p:cNvPr id="154" name="Text Box 11"/>
          <p:cNvSpPr txBox="1">
            <a:spLocks noChangeArrowheads="1"/>
          </p:cNvSpPr>
          <p:nvPr/>
        </p:nvSpPr>
        <p:spPr bwMode="auto">
          <a:xfrm>
            <a:off x="6266471" y="5902954"/>
            <a:ext cx="836331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stable</a:t>
            </a:r>
            <a:endParaRPr lang="de-DE" dirty="0">
              <a:solidFill>
                <a:srgbClr val="FFFFFF"/>
              </a:solidFill>
              <a:latin typeface="Calibri" pitchFamily="34" charset="0"/>
              <a:ea typeface="東風ゴシック" charset="0"/>
              <a:cs typeface="東風ゴシック" charset="0"/>
            </a:endParaRPr>
          </a:p>
        </p:txBody>
      </p:sp>
      <p:sp>
        <p:nvSpPr>
          <p:cNvPr id="155" name="Text Box 11"/>
          <p:cNvSpPr txBox="1">
            <a:spLocks noChangeArrowheads="1"/>
          </p:cNvSpPr>
          <p:nvPr/>
        </p:nvSpPr>
        <p:spPr bwMode="auto">
          <a:xfrm>
            <a:off x="6264832" y="3569532"/>
            <a:ext cx="726204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el-GR" sz="2000">
                <a:solidFill>
                  <a:srgbClr val="FFFFFF"/>
                </a:solidFill>
                <a:latin typeface="Times New Roman" panose="02020603050405020304" pitchFamily="18" charset="0"/>
                <a:ea typeface="東風ゴシック" charset="0"/>
                <a:cs typeface="Times New Roman" panose="02020603050405020304" pitchFamily="18" charset="0"/>
              </a:rPr>
              <a:t>τ</a:t>
            </a:r>
            <a:r>
              <a:rPr lang="de-DE" sz="110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  <a:sym typeface="Symbol" panose="05050102010706020507" pitchFamily="18" charset="2"/>
              </a:rPr>
              <a:t></a:t>
            </a:r>
            <a:r>
              <a:rPr lang="de-DE" sz="110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  <a:sym typeface="Symbol" panose="05050102010706020507" pitchFamily="18" charset="2"/>
              </a:rPr>
              <a:t> </a:t>
            </a:r>
            <a:r>
              <a:rPr lang="de-DE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20</a:t>
            </a:r>
            <a:r>
              <a:rPr lang="de-DE" sz="90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  <a:sym typeface="Symbol" panose="05050102010706020507" pitchFamily="18" charset="2"/>
              </a:rPr>
              <a:t> </a:t>
            </a:r>
            <a:r>
              <a:rPr lang="de-DE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s</a:t>
            </a:r>
            <a:endParaRPr lang="de-DE" dirty="0">
              <a:solidFill>
                <a:srgbClr val="FFFFFF"/>
              </a:solidFill>
              <a:latin typeface="Calibri" pitchFamily="34" charset="0"/>
              <a:ea typeface="東風ゴシック" charset="0"/>
              <a:cs typeface="東風ゴシック" charset="0"/>
            </a:endParaRPr>
          </a:p>
        </p:txBody>
      </p:sp>
      <p:cxnSp>
        <p:nvCxnSpPr>
          <p:cNvPr id="157" name="Connettore 2 156"/>
          <p:cNvCxnSpPr/>
          <p:nvPr/>
        </p:nvCxnSpPr>
        <p:spPr>
          <a:xfrm flipV="1">
            <a:off x="4618433" y="4346469"/>
            <a:ext cx="0" cy="1556485"/>
          </a:xfrm>
          <a:prstGeom prst="straightConnector1">
            <a:avLst/>
          </a:prstGeom>
          <a:ln w="1016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/>
          <p:cNvSpPr txBox="1"/>
          <p:nvPr/>
        </p:nvSpPr>
        <p:spPr>
          <a:xfrm>
            <a:off x="1426732" y="4405830"/>
            <a:ext cx="2757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single-photon optical</a:t>
            </a:r>
          </a:p>
          <a:p>
            <a:pPr algn="ctr"/>
            <a:r>
              <a:rPr lang="it-IT" sz="2000" b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clock transition</a:t>
            </a:r>
            <a:endParaRPr lang="it-IT" sz="20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5883178" y="5167392"/>
            <a:ext cx="1249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it-IT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 </a:t>
            </a:r>
            <a:r>
              <a:rPr lang="it-IT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 mHz</a:t>
            </a:r>
            <a:endParaRPr lang="it-IT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5828676" y="4413599"/>
            <a:ext cx="130356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 = </a:t>
            </a:r>
            <a:r>
              <a:rPr lang="it-IT" sz="19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578 nm</a:t>
            </a:r>
            <a:endParaRPr lang="it-IT" sz="1900" b="1" dirty="0">
              <a:solidFill>
                <a:srgbClr val="FFFF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4927618" y="4685261"/>
            <a:ext cx="331052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90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f = 518 294 576 845 268 (10) Hz</a:t>
            </a:r>
            <a:endParaRPr lang="it-IT" sz="1900" dirty="0">
              <a:solidFill>
                <a:srgbClr val="FFFF00"/>
              </a:solidFill>
              <a:latin typeface="+mj-lt"/>
              <a:cs typeface="Calibri" pitchFamily="34" charset="0"/>
            </a:endParaRPr>
          </a:p>
        </p:txBody>
      </p:sp>
      <p:grpSp>
        <p:nvGrpSpPr>
          <p:cNvPr id="99" name="Gruppo 98">
            <a:extLst>
              <a:ext uri="{FF2B5EF4-FFF2-40B4-BE49-F238E27FC236}">
                <a16:creationId xmlns:a16="http://schemas.microsoft.com/office/drawing/2014/main" id="{EEFD2079-A628-4770-984E-2A30583077FE}"/>
              </a:ext>
            </a:extLst>
          </p:cNvPr>
          <p:cNvGrpSpPr/>
          <p:nvPr/>
        </p:nvGrpSpPr>
        <p:grpSpPr>
          <a:xfrm>
            <a:off x="3837941" y="1010072"/>
            <a:ext cx="5061508" cy="1768770"/>
            <a:chOff x="4524613" y="2143933"/>
            <a:chExt cx="3290977" cy="1213059"/>
          </a:xfrm>
        </p:grpSpPr>
        <p:pic>
          <p:nvPicPr>
            <p:cNvPr id="101" name="Picture 2" descr="D:\work\yb\pics\giallo\IMG_1851-small.png">
              <a:extLst>
                <a:ext uri="{FF2B5EF4-FFF2-40B4-BE49-F238E27FC236}">
                  <a16:creationId xmlns:a16="http://schemas.microsoft.com/office/drawing/2014/main" id="{2B39B3CC-767D-49A2-9D8D-979FE7334A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20000" contrast="30000"/>
            </a:blip>
            <a:srcRect l="24087" t="37134" r="37784" b="34445"/>
            <a:stretch/>
          </p:blipFill>
          <p:spPr bwMode="auto">
            <a:xfrm>
              <a:off x="4524613" y="2143933"/>
              <a:ext cx="1631563" cy="1213059"/>
            </a:xfrm>
            <a:prstGeom prst="rect">
              <a:avLst/>
            </a:prstGeom>
            <a:noFill/>
            <a:effectLst/>
          </p:spPr>
        </p:pic>
        <p:pic>
          <p:nvPicPr>
            <p:cNvPr id="102" name="Picture 2" descr="https://lh4.googleusercontent.com/VkuoJ2gG66e43E8URH7kV_qe21ZK8HrjutOUuZicLc0vAmCjlDuWqbxr4qDwGeFXp4z283b75TscIbSkPvvjagP9UdNEbe0ePxWGWFLeaxMsm2rV3ckVlxJ2_A">
              <a:extLst>
                <a:ext uri="{FF2B5EF4-FFF2-40B4-BE49-F238E27FC236}">
                  <a16:creationId xmlns:a16="http://schemas.microsoft.com/office/drawing/2014/main" id="{13FC328B-0E62-476B-BFF1-56CDA10B9A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28184" y="2143933"/>
              <a:ext cx="1587406" cy="1213059"/>
            </a:xfrm>
            <a:prstGeom prst="rect">
              <a:avLst/>
            </a:prstGeom>
            <a:noFill/>
          </p:spPr>
        </p:pic>
      </p:grpSp>
      <p:grpSp>
        <p:nvGrpSpPr>
          <p:cNvPr id="106" name="Gruppo 105">
            <a:extLst>
              <a:ext uri="{FF2B5EF4-FFF2-40B4-BE49-F238E27FC236}">
                <a16:creationId xmlns:a16="http://schemas.microsoft.com/office/drawing/2014/main" id="{80092C10-EDFA-4FB3-BF5E-B3AD1771DB7B}"/>
              </a:ext>
            </a:extLst>
          </p:cNvPr>
          <p:cNvGrpSpPr/>
          <p:nvPr/>
        </p:nvGrpSpPr>
        <p:grpSpPr>
          <a:xfrm>
            <a:off x="-294212" y="1044275"/>
            <a:ext cx="7039024" cy="4064712"/>
            <a:chOff x="-294212" y="1044275"/>
            <a:chExt cx="7039024" cy="4064712"/>
          </a:xfrm>
        </p:grpSpPr>
        <p:sp>
          <p:nvSpPr>
            <p:cNvPr id="108" name="CasellaDiTesto 107">
              <a:extLst>
                <a:ext uri="{FF2B5EF4-FFF2-40B4-BE49-F238E27FC236}">
                  <a16:creationId xmlns:a16="http://schemas.microsoft.com/office/drawing/2014/main" id="{B13D2688-DA8A-4CDA-A1DB-F9E5BE68518F}"/>
                </a:ext>
              </a:extLst>
            </p:cNvPr>
            <p:cNvSpPr txBox="1"/>
            <p:nvPr/>
          </p:nvSpPr>
          <p:spPr>
            <a:xfrm>
              <a:off x="-294212" y="1044275"/>
              <a:ext cx="6559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it-IT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0" name="CasellaDiTesto 109">
              <a:extLst>
                <a:ext uri="{FF2B5EF4-FFF2-40B4-BE49-F238E27FC236}">
                  <a16:creationId xmlns:a16="http://schemas.microsoft.com/office/drawing/2014/main" id="{6757F417-E5CB-4981-829C-319E0A4A91BC}"/>
                </a:ext>
              </a:extLst>
            </p:cNvPr>
            <p:cNvSpPr txBox="1"/>
            <p:nvPr/>
          </p:nvSpPr>
          <p:spPr>
            <a:xfrm>
              <a:off x="185767" y="4770433"/>
              <a:ext cx="655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it-IT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12" name="Rettangolo 111">
            <a:extLst>
              <a:ext uri="{FF2B5EF4-FFF2-40B4-BE49-F238E27FC236}">
                <a16:creationId xmlns:a16="http://schemas.microsoft.com/office/drawing/2014/main" id="{5A65DA09-3E7A-40A2-AA5F-D6D672395388}"/>
              </a:ext>
            </a:extLst>
          </p:cNvPr>
          <p:cNvSpPr/>
          <p:nvPr/>
        </p:nvSpPr>
        <p:spPr>
          <a:xfrm>
            <a:off x="95040" y="31454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i="1" dirty="0">
                <a:solidFill>
                  <a:srgbClr val="F2F2F2"/>
                </a:solidFill>
                <a:latin typeface="+mj-lt"/>
                <a:cs typeface="Calibri" pitchFamily="34" charset="0"/>
              </a:rPr>
              <a:t>G. </a:t>
            </a:r>
            <a:r>
              <a:rPr lang="fr-FR" sz="1600" i="1" dirty="0" err="1">
                <a:solidFill>
                  <a:srgbClr val="F2F2F2"/>
                </a:solidFill>
                <a:latin typeface="+mj-lt"/>
                <a:cs typeface="Calibri" pitchFamily="34" charset="0"/>
              </a:rPr>
              <a:t>Cappellini</a:t>
            </a:r>
            <a:r>
              <a:rPr lang="fr-FR" sz="1600" i="1" dirty="0">
                <a:solidFill>
                  <a:srgbClr val="F2F2F2"/>
                </a:solidFill>
                <a:latin typeface="+mj-lt"/>
                <a:cs typeface="Calibri" pitchFamily="34" charset="0"/>
              </a:rPr>
              <a:t> et al., </a:t>
            </a:r>
            <a:r>
              <a:rPr lang="fr-FR" sz="1600" i="1" dirty="0" err="1">
                <a:solidFill>
                  <a:srgbClr val="F2F2F2"/>
                </a:solidFill>
                <a:latin typeface="+mj-lt"/>
                <a:cs typeface="Calibri" pitchFamily="34" charset="0"/>
              </a:rPr>
              <a:t>Rev</a:t>
            </a:r>
            <a:r>
              <a:rPr lang="fr-FR" sz="1600" i="1" dirty="0">
                <a:solidFill>
                  <a:srgbClr val="F2F2F2"/>
                </a:solidFill>
                <a:latin typeface="+mj-lt"/>
                <a:cs typeface="Calibri" pitchFamily="34" charset="0"/>
              </a:rPr>
              <a:t>. </a:t>
            </a:r>
            <a:r>
              <a:rPr lang="fr-FR" sz="1600" i="1" dirty="0" err="1">
                <a:solidFill>
                  <a:srgbClr val="F2F2F2"/>
                </a:solidFill>
                <a:latin typeface="+mj-lt"/>
                <a:cs typeface="Calibri" pitchFamily="34" charset="0"/>
              </a:rPr>
              <a:t>Sci</a:t>
            </a:r>
            <a:r>
              <a:rPr lang="fr-FR" sz="1600" i="1" dirty="0">
                <a:solidFill>
                  <a:srgbClr val="F2F2F2"/>
                </a:solidFill>
                <a:latin typeface="+mj-lt"/>
                <a:cs typeface="Calibri" pitchFamily="34" charset="0"/>
              </a:rPr>
              <a:t>. </a:t>
            </a:r>
            <a:r>
              <a:rPr lang="fr-FR" sz="1600" i="1" dirty="0" err="1">
                <a:solidFill>
                  <a:srgbClr val="F2F2F2"/>
                </a:solidFill>
                <a:latin typeface="+mj-lt"/>
                <a:cs typeface="Calibri" pitchFamily="34" charset="0"/>
              </a:rPr>
              <a:t>Instr</a:t>
            </a:r>
            <a:r>
              <a:rPr lang="fr-FR" sz="1600" i="1" dirty="0">
                <a:solidFill>
                  <a:srgbClr val="F2F2F2"/>
                </a:solidFill>
                <a:latin typeface="+mj-lt"/>
                <a:cs typeface="Calibri" pitchFamily="34" charset="0"/>
              </a:rPr>
              <a:t>. </a:t>
            </a:r>
            <a:r>
              <a:rPr lang="fr-FR" sz="1600" b="1" i="1" dirty="0">
                <a:solidFill>
                  <a:srgbClr val="F2F2F2"/>
                </a:solidFill>
                <a:latin typeface="+mj-lt"/>
                <a:cs typeface="Calibri" pitchFamily="34" charset="0"/>
              </a:rPr>
              <a:t>86</a:t>
            </a:r>
            <a:r>
              <a:rPr lang="fr-FR" sz="1600" i="1" dirty="0">
                <a:solidFill>
                  <a:srgbClr val="F2F2F2"/>
                </a:solidFill>
                <a:latin typeface="+mj-lt"/>
                <a:cs typeface="Calibri" pitchFamily="34" charset="0"/>
              </a:rPr>
              <a:t>, 073111 (2015)</a:t>
            </a:r>
            <a:endParaRPr lang="it-IT" sz="1600" i="1" dirty="0">
              <a:solidFill>
                <a:srgbClr val="F2F2F2"/>
              </a:solidFill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80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9" grpId="0"/>
      <p:bldP spid="150" grpId="0"/>
      <p:bldP spid="152" grpId="0"/>
      <p:bldP spid="153" grpId="0"/>
      <p:bldP spid="154" grpId="0"/>
      <p:bldP spid="155" grpId="0"/>
      <p:bldP spid="43" grpId="0"/>
      <p:bldP spid="44" grpId="0"/>
      <p:bldP spid="45" grpId="0"/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 Box 11">
            <a:extLst>
              <a:ext uri="{FF2B5EF4-FFF2-40B4-BE49-F238E27FC236}">
                <a16:creationId xmlns:a16="http://schemas.microsoft.com/office/drawing/2014/main" id="{5D4C3187-EB94-48B1-A53E-B6228892C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15" y="1004311"/>
            <a:ext cx="8661689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Optical </a:t>
            </a: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clock</a:t>
            </a: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technology</a:t>
            </a:r>
            <a:endParaRPr lang="de-DE" sz="2200" dirty="0">
              <a:solidFill>
                <a:srgbClr val="FFFFFF"/>
              </a:solidFill>
              <a:latin typeface="Calibri" pitchFamily="34" charset="0"/>
              <a:ea typeface="東風ゴシック" charset="0"/>
              <a:cs typeface="東風ゴシック" charset="0"/>
            </a:endParaRPr>
          </a:p>
          <a:p>
            <a:pPr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Collaboration</a:t>
            </a:r>
            <a:r>
              <a:rPr lang="de-DE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with</a:t>
            </a:r>
            <a:r>
              <a:rPr lang="de-DE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INRIM (Turin)</a:t>
            </a:r>
          </a:p>
          <a:p>
            <a:pPr>
              <a:lnSpc>
                <a:spcPct val="102000"/>
              </a:lnSpc>
              <a:tabLst>
                <a:tab pos="723900" algn="l"/>
                <a:tab pos="1447800" algn="l"/>
              </a:tabLst>
            </a:pPr>
            <a:endParaRPr lang="de-DE" sz="2200" dirty="0">
              <a:solidFill>
                <a:srgbClr val="FFFFFF"/>
              </a:solidFill>
              <a:latin typeface="Calibri" pitchFamily="34" charset="0"/>
              <a:ea typeface="東風ゴシック" charset="0"/>
              <a:cs typeface="東風ゴシック" charset="0"/>
            </a:endParaRPr>
          </a:p>
        </p:txBody>
      </p:sp>
      <p:grpSp>
        <p:nvGrpSpPr>
          <p:cNvPr id="77" name="Gruppo 76">
            <a:extLst>
              <a:ext uri="{FF2B5EF4-FFF2-40B4-BE49-F238E27FC236}">
                <a16:creationId xmlns:a16="http://schemas.microsoft.com/office/drawing/2014/main" id="{76DB3CAE-8412-491F-85B6-BC176BD6F81E}"/>
              </a:ext>
            </a:extLst>
          </p:cNvPr>
          <p:cNvGrpSpPr/>
          <p:nvPr/>
        </p:nvGrpSpPr>
        <p:grpSpPr>
          <a:xfrm>
            <a:off x="3837941" y="1010072"/>
            <a:ext cx="5061508" cy="1768770"/>
            <a:chOff x="4524613" y="2143933"/>
            <a:chExt cx="3290977" cy="1213059"/>
          </a:xfrm>
        </p:grpSpPr>
        <p:pic>
          <p:nvPicPr>
            <p:cNvPr id="78" name="Picture 2" descr="D:\work\yb\pics\giallo\IMG_1851-small.png">
              <a:extLst>
                <a:ext uri="{FF2B5EF4-FFF2-40B4-BE49-F238E27FC236}">
                  <a16:creationId xmlns:a16="http://schemas.microsoft.com/office/drawing/2014/main" id="{E039F786-E8EE-401D-B708-92895B2D01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20000" contrast="30000"/>
            </a:blip>
            <a:srcRect l="24087" t="37134" r="37784" b="34445"/>
            <a:stretch/>
          </p:blipFill>
          <p:spPr bwMode="auto">
            <a:xfrm>
              <a:off x="4524613" y="2143933"/>
              <a:ext cx="1631563" cy="1213059"/>
            </a:xfrm>
            <a:prstGeom prst="rect">
              <a:avLst/>
            </a:prstGeom>
            <a:noFill/>
            <a:effectLst/>
          </p:spPr>
        </p:pic>
        <p:pic>
          <p:nvPicPr>
            <p:cNvPr id="79" name="Picture 2" descr="https://lh4.googleusercontent.com/VkuoJ2gG66e43E8URH7kV_qe21ZK8HrjutOUuZicLc0vAmCjlDuWqbxr4qDwGeFXp4z283b75TscIbSkPvvjagP9UdNEbe0ePxWGWFLeaxMsm2rV3ckVlxJ2_A">
              <a:extLst>
                <a:ext uri="{FF2B5EF4-FFF2-40B4-BE49-F238E27FC236}">
                  <a16:creationId xmlns:a16="http://schemas.microsoft.com/office/drawing/2014/main" id="{89021FE9-3D8D-4C8B-9376-0E1B927206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28184" y="2143933"/>
              <a:ext cx="1587406" cy="1213059"/>
            </a:xfrm>
            <a:prstGeom prst="rect">
              <a:avLst/>
            </a:prstGeom>
            <a:noFill/>
          </p:spPr>
        </p:pic>
      </p:grp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52800" y="145461"/>
            <a:ext cx="8628480" cy="5320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5" tIns="42450" rIns="81635" bIns="42450">
            <a:spAutoFit/>
          </a:bodyPr>
          <a:lstStyle/>
          <a:p>
            <a:pPr algn="r">
              <a:tabLst>
                <a:tab pos="656617" algn="l"/>
                <a:tab pos="1313232" algn="l"/>
                <a:tab pos="1969848" algn="l"/>
                <a:tab pos="2626465" algn="l"/>
                <a:tab pos="3283080" algn="l"/>
                <a:tab pos="3939696" algn="l"/>
                <a:tab pos="4596313" algn="l"/>
                <a:tab pos="5252929" algn="l"/>
                <a:tab pos="5909544" algn="l"/>
                <a:tab pos="6566161" algn="l"/>
                <a:tab pos="7222778" algn="l"/>
                <a:tab pos="7879393" algn="l"/>
                <a:tab pos="8536009" algn="l"/>
              </a:tabLst>
            </a:pPr>
            <a:r>
              <a:rPr lang="en-US" sz="2900" b="1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Optical clock transition</a:t>
            </a:r>
            <a:endParaRPr lang="en-US" sz="2900" b="1" dirty="0">
              <a:solidFill>
                <a:srgbClr val="FFFFFF"/>
              </a:solidFill>
              <a:latin typeface="Calibri" charset="0"/>
              <a:ea typeface="AR PL UKai CN" charset="0"/>
              <a:cs typeface="AR PL UKai CN" charset="0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172800" y="633667"/>
            <a:ext cx="8697600" cy="57606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0" tIns="41471" rIns="82940" bIns="41471" anchor="ctr"/>
          <a:lstStyle/>
          <a:p>
            <a:endParaRPr lang="it-IT"/>
          </a:p>
        </p:txBody>
      </p:sp>
      <p:sp>
        <p:nvSpPr>
          <p:cNvPr id="95" name="Rettangolo 94"/>
          <p:cNvSpPr/>
          <p:nvPr/>
        </p:nvSpPr>
        <p:spPr>
          <a:xfrm>
            <a:off x="95040" y="31454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i="1" dirty="0">
                <a:solidFill>
                  <a:srgbClr val="F2F2F2"/>
                </a:solidFill>
                <a:latin typeface="+mj-lt"/>
                <a:cs typeface="Calibri" pitchFamily="34" charset="0"/>
              </a:rPr>
              <a:t>G. </a:t>
            </a:r>
            <a:r>
              <a:rPr lang="fr-FR" sz="1600" i="1" dirty="0" err="1">
                <a:solidFill>
                  <a:srgbClr val="F2F2F2"/>
                </a:solidFill>
                <a:latin typeface="+mj-lt"/>
                <a:cs typeface="Calibri" pitchFamily="34" charset="0"/>
              </a:rPr>
              <a:t>Cappellini</a:t>
            </a:r>
            <a:r>
              <a:rPr lang="fr-FR" sz="1600" i="1" dirty="0">
                <a:solidFill>
                  <a:srgbClr val="F2F2F2"/>
                </a:solidFill>
                <a:latin typeface="+mj-lt"/>
                <a:cs typeface="Calibri" pitchFamily="34" charset="0"/>
              </a:rPr>
              <a:t> et al., </a:t>
            </a:r>
            <a:r>
              <a:rPr lang="fr-FR" sz="1600" i="1" dirty="0" err="1">
                <a:solidFill>
                  <a:srgbClr val="F2F2F2"/>
                </a:solidFill>
                <a:latin typeface="+mj-lt"/>
                <a:cs typeface="Calibri" pitchFamily="34" charset="0"/>
              </a:rPr>
              <a:t>Rev</a:t>
            </a:r>
            <a:r>
              <a:rPr lang="fr-FR" sz="1600" i="1" dirty="0">
                <a:solidFill>
                  <a:srgbClr val="F2F2F2"/>
                </a:solidFill>
                <a:latin typeface="+mj-lt"/>
                <a:cs typeface="Calibri" pitchFamily="34" charset="0"/>
              </a:rPr>
              <a:t>. </a:t>
            </a:r>
            <a:r>
              <a:rPr lang="fr-FR" sz="1600" i="1" dirty="0" err="1">
                <a:solidFill>
                  <a:srgbClr val="F2F2F2"/>
                </a:solidFill>
                <a:latin typeface="+mj-lt"/>
                <a:cs typeface="Calibri" pitchFamily="34" charset="0"/>
              </a:rPr>
              <a:t>Sci</a:t>
            </a:r>
            <a:r>
              <a:rPr lang="fr-FR" sz="1600" i="1" dirty="0">
                <a:solidFill>
                  <a:srgbClr val="F2F2F2"/>
                </a:solidFill>
                <a:latin typeface="+mj-lt"/>
                <a:cs typeface="Calibri" pitchFamily="34" charset="0"/>
              </a:rPr>
              <a:t>. </a:t>
            </a:r>
            <a:r>
              <a:rPr lang="fr-FR" sz="1600" i="1" dirty="0" err="1">
                <a:solidFill>
                  <a:srgbClr val="F2F2F2"/>
                </a:solidFill>
                <a:latin typeface="+mj-lt"/>
                <a:cs typeface="Calibri" pitchFamily="34" charset="0"/>
              </a:rPr>
              <a:t>Instr</a:t>
            </a:r>
            <a:r>
              <a:rPr lang="fr-FR" sz="1600" i="1" dirty="0">
                <a:solidFill>
                  <a:srgbClr val="F2F2F2"/>
                </a:solidFill>
                <a:latin typeface="+mj-lt"/>
                <a:cs typeface="Calibri" pitchFamily="34" charset="0"/>
              </a:rPr>
              <a:t>. </a:t>
            </a:r>
            <a:r>
              <a:rPr lang="fr-FR" sz="1600" b="1" i="1" dirty="0">
                <a:solidFill>
                  <a:srgbClr val="F2F2F2"/>
                </a:solidFill>
                <a:latin typeface="+mj-lt"/>
                <a:cs typeface="Calibri" pitchFamily="34" charset="0"/>
              </a:rPr>
              <a:t>86</a:t>
            </a:r>
            <a:r>
              <a:rPr lang="fr-FR" sz="1600" i="1" dirty="0">
                <a:solidFill>
                  <a:srgbClr val="F2F2F2"/>
                </a:solidFill>
                <a:latin typeface="+mj-lt"/>
                <a:cs typeface="Calibri" pitchFamily="34" charset="0"/>
              </a:rPr>
              <a:t>, 073111 (2015)</a:t>
            </a:r>
            <a:endParaRPr lang="it-IT" sz="1600" i="1" dirty="0">
              <a:solidFill>
                <a:srgbClr val="F2F2F2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42" name="Rettangolo 141"/>
          <p:cNvSpPr/>
          <p:nvPr/>
        </p:nvSpPr>
        <p:spPr>
          <a:xfrm>
            <a:off x="3287604" y="3462312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>
                <a:solidFill>
                  <a:schemeClr val="tx1">
                    <a:lumMod val="65000"/>
                    <a:lumOff val="35000"/>
                  </a:schemeClr>
                </a:solidFill>
                <a:ea typeface="東風ゴシック" charset="0"/>
              </a:rPr>
              <a:t>e</a:t>
            </a:r>
            <a:endParaRPr lang="it-IT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43" name="Connettore 1 142"/>
          <p:cNvCxnSpPr/>
          <p:nvPr/>
        </p:nvCxnSpPr>
        <p:spPr>
          <a:xfrm>
            <a:off x="3837940" y="3789542"/>
            <a:ext cx="1549400" cy="0"/>
          </a:xfrm>
          <a:prstGeom prst="line">
            <a:avLst/>
          </a:prstGeom>
          <a:ln w="1016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ttore 1 143"/>
          <p:cNvCxnSpPr/>
          <p:nvPr/>
        </p:nvCxnSpPr>
        <p:spPr>
          <a:xfrm>
            <a:off x="3837940" y="6104361"/>
            <a:ext cx="1549400" cy="0"/>
          </a:xfrm>
          <a:prstGeom prst="line">
            <a:avLst/>
          </a:prstGeom>
          <a:ln w="1016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6" name="Gruppo 145"/>
          <p:cNvGrpSpPr/>
          <p:nvPr/>
        </p:nvGrpSpPr>
        <p:grpSpPr>
          <a:xfrm>
            <a:off x="4184500" y="3357069"/>
            <a:ext cx="853814" cy="853814"/>
            <a:chOff x="1578460" y="3357069"/>
            <a:chExt cx="853814" cy="853814"/>
          </a:xfrm>
        </p:grpSpPr>
        <p:sp>
          <p:nvSpPr>
            <p:cNvPr id="147" name="Ovale 146"/>
            <p:cNvSpPr/>
            <p:nvPr/>
          </p:nvSpPr>
          <p:spPr>
            <a:xfrm>
              <a:off x="1578460" y="3357069"/>
              <a:ext cx="853814" cy="8538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101600">
                <a:schemeClr val="bg1">
                  <a:lumMod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8" name="Ovale 147"/>
            <p:cNvSpPr/>
            <p:nvPr/>
          </p:nvSpPr>
          <p:spPr>
            <a:xfrm flipV="1">
              <a:off x="1689368" y="3466986"/>
              <a:ext cx="633981" cy="633981"/>
            </a:xfrm>
            <a:prstGeom prst="ellipse">
              <a:avLst/>
            </a:prstGeom>
            <a:solidFill>
              <a:srgbClr val="8238B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9" name="CasellaDiTesto 148"/>
          <p:cNvSpPr txBox="1"/>
          <p:nvPr/>
        </p:nvSpPr>
        <p:spPr>
          <a:xfrm>
            <a:off x="5496071" y="5870044"/>
            <a:ext cx="61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aseline="30000" dirty="0">
                <a:solidFill>
                  <a:schemeClr val="bg1"/>
                </a:solidFill>
              </a:rPr>
              <a:t>1</a:t>
            </a:r>
            <a:r>
              <a:rPr lang="it-IT" sz="2400" dirty="0">
                <a:solidFill>
                  <a:schemeClr val="bg1"/>
                </a:solidFill>
              </a:rPr>
              <a:t>S</a:t>
            </a:r>
            <a:r>
              <a:rPr lang="it-IT" sz="2400" baseline="-25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50" name="CasellaDiTesto 149"/>
          <p:cNvSpPr txBox="1"/>
          <p:nvPr/>
        </p:nvSpPr>
        <p:spPr>
          <a:xfrm>
            <a:off x="5496071" y="3553895"/>
            <a:ext cx="61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aseline="30000" dirty="0">
                <a:solidFill>
                  <a:schemeClr val="bg1"/>
                </a:solidFill>
              </a:rPr>
              <a:t>3</a:t>
            </a:r>
            <a:r>
              <a:rPr lang="it-IT" sz="2400" dirty="0">
                <a:solidFill>
                  <a:schemeClr val="bg1"/>
                </a:solidFill>
              </a:rPr>
              <a:t>P</a:t>
            </a:r>
            <a:r>
              <a:rPr lang="it-IT" sz="2400" baseline="-25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52" name="Rettangolo 151"/>
          <p:cNvSpPr/>
          <p:nvPr/>
        </p:nvSpPr>
        <p:spPr>
          <a:xfrm>
            <a:off x="3287604" y="3462312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>
                <a:solidFill>
                  <a:srgbClr val="FFFFFF"/>
                </a:solidFill>
                <a:ea typeface="東風ゴシック" charset="0"/>
              </a:rPr>
              <a:t>e</a:t>
            </a:r>
            <a:endParaRPr lang="it-IT" sz="3200" dirty="0"/>
          </a:p>
        </p:txBody>
      </p:sp>
      <p:sp>
        <p:nvSpPr>
          <p:cNvPr id="153" name="Rettangolo 152"/>
          <p:cNvSpPr/>
          <p:nvPr/>
        </p:nvSpPr>
        <p:spPr>
          <a:xfrm>
            <a:off x="3276383" y="5765222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>
                <a:solidFill>
                  <a:srgbClr val="FFFFFF"/>
                </a:solidFill>
                <a:ea typeface="東風ゴシック" charset="0"/>
              </a:rPr>
              <a:t>g</a:t>
            </a:r>
            <a:endParaRPr lang="it-IT" sz="3200" dirty="0"/>
          </a:p>
        </p:txBody>
      </p:sp>
      <p:sp>
        <p:nvSpPr>
          <p:cNvPr id="154" name="Text Box 11"/>
          <p:cNvSpPr txBox="1">
            <a:spLocks noChangeArrowheads="1"/>
          </p:cNvSpPr>
          <p:nvPr/>
        </p:nvSpPr>
        <p:spPr bwMode="auto">
          <a:xfrm>
            <a:off x="6266471" y="5902954"/>
            <a:ext cx="836331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stable</a:t>
            </a:r>
            <a:endParaRPr lang="de-DE" dirty="0">
              <a:solidFill>
                <a:srgbClr val="FFFFFF"/>
              </a:solidFill>
              <a:latin typeface="Calibri" pitchFamily="34" charset="0"/>
              <a:ea typeface="東風ゴシック" charset="0"/>
              <a:cs typeface="東風ゴシック" charset="0"/>
            </a:endParaRPr>
          </a:p>
        </p:txBody>
      </p:sp>
      <p:sp>
        <p:nvSpPr>
          <p:cNvPr id="155" name="Text Box 11"/>
          <p:cNvSpPr txBox="1">
            <a:spLocks noChangeArrowheads="1"/>
          </p:cNvSpPr>
          <p:nvPr/>
        </p:nvSpPr>
        <p:spPr bwMode="auto">
          <a:xfrm>
            <a:off x="6264832" y="3569532"/>
            <a:ext cx="726204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el-GR" sz="2000">
                <a:solidFill>
                  <a:srgbClr val="FFFFFF"/>
                </a:solidFill>
                <a:latin typeface="Times New Roman" panose="02020603050405020304" pitchFamily="18" charset="0"/>
                <a:ea typeface="東風ゴシック" charset="0"/>
                <a:cs typeface="Times New Roman" panose="02020603050405020304" pitchFamily="18" charset="0"/>
              </a:rPr>
              <a:t>τ</a:t>
            </a:r>
            <a:r>
              <a:rPr lang="de-DE" sz="110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  <a:sym typeface="Symbol" panose="05050102010706020507" pitchFamily="18" charset="2"/>
              </a:rPr>
              <a:t></a:t>
            </a:r>
            <a:r>
              <a:rPr lang="de-DE" sz="110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  <a:sym typeface="Symbol" panose="05050102010706020507" pitchFamily="18" charset="2"/>
              </a:rPr>
              <a:t> </a:t>
            </a:r>
            <a:r>
              <a:rPr lang="de-DE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20</a:t>
            </a:r>
            <a:r>
              <a:rPr lang="de-DE" sz="90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  <a:sym typeface="Symbol" panose="05050102010706020507" pitchFamily="18" charset="2"/>
              </a:rPr>
              <a:t> </a:t>
            </a:r>
            <a:r>
              <a:rPr lang="de-DE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s</a:t>
            </a:r>
            <a:endParaRPr lang="de-DE" dirty="0">
              <a:solidFill>
                <a:srgbClr val="FFFFFF"/>
              </a:solidFill>
              <a:latin typeface="Calibri" pitchFamily="34" charset="0"/>
              <a:ea typeface="東風ゴシック" charset="0"/>
              <a:cs typeface="東風ゴシック" charset="0"/>
            </a:endParaRPr>
          </a:p>
        </p:txBody>
      </p:sp>
      <p:cxnSp>
        <p:nvCxnSpPr>
          <p:cNvPr id="157" name="Connettore 2 156"/>
          <p:cNvCxnSpPr/>
          <p:nvPr/>
        </p:nvCxnSpPr>
        <p:spPr>
          <a:xfrm flipV="1">
            <a:off x="4618433" y="4346469"/>
            <a:ext cx="0" cy="1556485"/>
          </a:xfrm>
          <a:prstGeom prst="straightConnector1">
            <a:avLst/>
          </a:prstGeom>
          <a:ln w="1016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/>
          <p:cNvSpPr txBox="1"/>
          <p:nvPr/>
        </p:nvSpPr>
        <p:spPr>
          <a:xfrm>
            <a:off x="1426732" y="4405830"/>
            <a:ext cx="2757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single-photon optical</a:t>
            </a:r>
          </a:p>
          <a:p>
            <a:pPr algn="ctr"/>
            <a:r>
              <a:rPr lang="it-IT" sz="2000" b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clock transition</a:t>
            </a:r>
            <a:endParaRPr lang="it-IT" sz="20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5883178" y="5167392"/>
            <a:ext cx="1249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it-IT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 </a:t>
            </a:r>
            <a:r>
              <a:rPr lang="it-IT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10 mHz</a:t>
            </a:r>
            <a:endParaRPr lang="it-IT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5828676" y="4413599"/>
            <a:ext cx="130356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 = </a:t>
            </a:r>
            <a:r>
              <a:rPr lang="it-IT" sz="19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578 nm</a:t>
            </a:r>
            <a:endParaRPr lang="it-IT" sz="1900" b="1" dirty="0">
              <a:solidFill>
                <a:srgbClr val="FFFF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4927618" y="4685261"/>
            <a:ext cx="331052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90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f = 518 294 576 845 268 (10) Hz</a:t>
            </a:r>
            <a:endParaRPr lang="it-IT" sz="1900" dirty="0">
              <a:solidFill>
                <a:srgbClr val="FFFF00"/>
              </a:solidFill>
              <a:latin typeface="+mj-lt"/>
              <a:cs typeface="Calibri" pitchFamily="34" charset="0"/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192673" y="2941970"/>
            <a:ext cx="8720844" cy="3720240"/>
            <a:chOff x="212729" y="2865755"/>
            <a:chExt cx="8720844" cy="3720240"/>
          </a:xfrm>
        </p:grpSpPr>
        <p:grpSp>
          <p:nvGrpSpPr>
            <p:cNvPr id="98" name="Gruppo 97"/>
            <p:cNvGrpSpPr/>
            <p:nvPr/>
          </p:nvGrpSpPr>
          <p:grpSpPr>
            <a:xfrm>
              <a:off x="212729" y="2865755"/>
              <a:ext cx="8720844" cy="3720240"/>
              <a:chOff x="95040" y="2889993"/>
              <a:chExt cx="9048960" cy="376545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0" name="Rettangolo 99"/>
              <p:cNvSpPr/>
              <p:nvPr/>
            </p:nvSpPr>
            <p:spPr>
              <a:xfrm>
                <a:off x="95040" y="2889993"/>
                <a:ext cx="9048960" cy="37654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7" name="Rettangolo 106"/>
              <p:cNvSpPr/>
              <p:nvPr/>
            </p:nvSpPr>
            <p:spPr>
              <a:xfrm>
                <a:off x="194573" y="3319458"/>
                <a:ext cx="4535508" cy="32153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5" name="Rettangolo 104"/>
              <p:cNvSpPr/>
              <p:nvPr/>
            </p:nvSpPr>
            <p:spPr>
              <a:xfrm>
                <a:off x="4825121" y="3251132"/>
                <a:ext cx="4156160" cy="3337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3" name="CasellaDiTesto 102"/>
              <p:cNvSpPr txBox="1"/>
              <p:nvPr/>
            </p:nvSpPr>
            <p:spPr>
              <a:xfrm>
                <a:off x="6216994" y="2992072"/>
                <a:ext cx="1816140" cy="3738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dirty="0" err="1">
                    <a:latin typeface="+mj-lt"/>
                  </a:rPr>
                  <a:t>Rabi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oscillations</a:t>
                </a:r>
                <a:r>
                  <a:rPr lang="it-IT" dirty="0">
                    <a:latin typeface="+mj-lt"/>
                  </a:rPr>
                  <a:t>:</a:t>
                </a:r>
              </a:p>
            </p:txBody>
          </p:sp>
          <p:sp>
            <p:nvSpPr>
              <p:cNvPr id="104" name="CasellaDiTesto 103"/>
              <p:cNvSpPr txBox="1"/>
              <p:nvPr/>
            </p:nvSpPr>
            <p:spPr>
              <a:xfrm>
                <a:off x="765022" y="2982359"/>
                <a:ext cx="3747848" cy="3738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latin typeface="+mj-lt"/>
                  </a:rPr>
                  <a:t>Clock </a:t>
                </a:r>
                <a:r>
                  <a:rPr lang="it-IT" dirty="0" err="1">
                    <a:latin typeface="+mj-lt"/>
                  </a:rPr>
                  <a:t>transition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spectrum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>
                    <a:latin typeface="+mj-lt"/>
                  </a:rPr>
                  <a:t>@ 578nm:</a:t>
                </a:r>
                <a:endParaRPr lang="it-IT" dirty="0">
                  <a:latin typeface="+mj-lt"/>
                </a:endParaRPr>
              </a:p>
            </p:txBody>
          </p:sp>
        </p:grpSp>
        <p:grpSp>
          <p:nvGrpSpPr>
            <p:cNvPr id="16" name="Gruppo 15"/>
            <p:cNvGrpSpPr/>
            <p:nvPr/>
          </p:nvGrpSpPr>
          <p:grpSpPr>
            <a:xfrm>
              <a:off x="4701669" y="3370428"/>
              <a:ext cx="4008562" cy="3133853"/>
              <a:chOff x="4791228" y="3370429"/>
              <a:chExt cx="3861867" cy="3019168"/>
            </a:xfrm>
          </p:grpSpPr>
          <p:pic>
            <p:nvPicPr>
              <p:cNvPr id="6" name="Immagin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91228" y="3370429"/>
                <a:ext cx="3861867" cy="3019168"/>
              </a:xfrm>
              <a:prstGeom prst="rect">
                <a:avLst/>
              </a:prstGeom>
            </p:spPr>
          </p:pic>
          <p:pic>
            <p:nvPicPr>
              <p:cNvPr id="137" name="Immagine 136"/>
              <p:cNvPicPr>
                <a:picLocks noChangeAspect="1"/>
              </p:cNvPicPr>
              <p:nvPr/>
            </p:nvPicPr>
            <p:blipFill rotWithShape="1">
              <a:blip r:embed="rId5"/>
              <a:srcRect r="95447"/>
              <a:stretch/>
            </p:blipFill>
            <p:spPr>
              <a:xfrm>
                <a:off x="4819559" y="3370429"/>
                <a:ext cx="177129" cy="3005582"/>
              </a:xfrm>
              <a:prstGeom prst="rect">
                <a:avLst/>
              </a:prstGeom>
            </p:spPr>
          </p:pic>
        </p:grpSp>
        <p:grpSp>
          <p:nvGrpSpPr>
            <p:cNvPr id="17" name="Gruppo 16"/>
            <p:cNvGrpSpPr/>
            <p:nvPr/>
          </p:nvGrpSpPr>
          <p:grpSpPr>
            <a:xfrm>
              <a:off x="486344" y="3370428"/>
              <a:ext cx="4038450" cy="3119751"/>
              <a:chOff x="486344" y="3370428"/>
              <a:chExt cx="4038450" cy="3119751"/>
            </a:xfrm>
          </p:grpSpPr>
          <p:grpSp>
            <p:nvGrpSpPr>
              <p:cNvPr id="15" name="Gruppo 14"/>
              <p:cNvGrpSpPr/>
              <p:nvPr/>
            </p:nvGrpSpPr>
            <p:grpSpPr>
              <a:xfrm>
                <a:off x="486344" y="3370428"/>
                <a:ext cx="4038450" cy="3119751"/>
                <a:chOff x="634132" y="3370429"/>
                <a:chExt cx="3890661" cy="3005582"/>
              </a:xfrm>
            </p:grpSpPr>
            <p:pic>
              <p:nvPicPr>
                <p:cNvPr id="9" name="Immagine 8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34132" y="3370429"/>
                  <a:ext cx="3890661" cy="3005582"/>
                </a:xfrm>
                <a:prstGeom prst="rect">
                  <a:avLst/>
                </a:prstGeom>
              </p:spPr>
            </p:pic>
            <p:pic>
              <p:nvPicPr>
                <p:cNvPr id="8" name="Immagine 7"/>
                <p:cNvPicPr>
                  <a:picLocks noChangeAspect="1"/>
                </p:cNvPicPr>
                <p:nvPr/>
              </p:nvPicPr>
              <p:blipFill rotWithShape="1"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008" t="3105" r="3141" b="19054"/>
                <a:stretch/>
              </p:blipFill>
              <p:spPr>
                <a:xfrm>
                  <a:off x="886513" y="3443630"/>
                  <a:ext cx="3511296" cy="2240673"/>
                </a:xfrm>
                <a:prstGeom prst="rect">
                  <a:avLst/>
                </a:prstGeom>
              </p:spPr>
            </p:pic>
          </p:grpSp>
          <p:sp>
            <p:nvSpPr>
              <p:cNvPr id="138" name="CasellaDiTesto 137"/>
              <p:cNvSpPr txBox="1"/>
              <p:nvPr/>
            </p:nvSpPr>
            <p:spPr>
              <a:xfrm>
                <a:off x="2830165" y="4429600"/>
                <a:ext cx="1548373" cy="3754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>
                    <a:latin typeface="+mj-lt"/>
                  </a:rPr>
                  <a:t>&lt;40 </a:t>
                </a:r>
                <a:r>
                  <a:rPr lang="it-IT" dirty="0">
                    <a:latin typeface="+mj-lt"/>
                  </a:rPr>
                  <a:t>Hz FWHM</a:t>
                </a:r>
              </a:p>
            </p:txBody>
          </p:sp>
          <p:sp>
            <p:nvSpPr>
              <p:cNvPr id="141" name="CasellaDiTesto 140"/>
              <p:cNvSpPr txBox="1"/>
              <p:nvPr/>
            </p:nvSpPr>
            <p:spPr>
              <a:xfrm>
                <a:off x="833439" y="5666079"/>
                <a:ext cx="3222556" cy="3754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>
                    <a:latin typeface="+mn-lt"/>
                  </a:rPr>
                  <a:t>f = 518 294 576 845 268 (10) Hz</a:t>
                </a:r>
                <a:endParaRPr lang="it-IT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893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ttangolo 221"/>
          <p:cNvSpPr/>
          <p:nvPr/>
        </p:nvSpPr>
        <p:spPr>
          <a:xfrm>
            <a:off x="3287604" y="3462312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>
                <a:solidFill>
                  <a:schemeClr val="tx1">
                    <a:lumMod val="65000"/>
                    <a:lumOff val="35000"/>
                  </a:schemeClr>
                </a:solidFill>
                <a:ea typeface="東風ゴシック" charset="0"/>
              </a:rPr>
              <a:t>e</a:t>
            </a:r>
            <a:endParaRPr lang="it-IT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52800" y="145460"/>
            <a:ext cx="8628480" cy="5320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 algn="r">
              <a:tabLst>
                <a:tab pos="656617" algn="l"/>
                <a:tab pos="1313232" algn="l"/>
                <a:tab pos="1969848" algn="l"/>
                <a:tab pos="2626465" algn="l"/>
                <a:tab pos="3283080" algn="l"/>
                <a:tab pos="3939696" algn="l"/>
                <a:tab pos="4596313" algn="l"/>
                <a:tab pos="5252929" algn="l"/>
                <a:tab pos="5909544" algn="l"/>
                <a:tab pos="6566161" algn="l"/>
                <a:tab pos="7222778" algn="l"/>
                <a:tab pos="7879393" algn="l"/>
                <a:tab pos="8536009" algn="l"/>
              </a:tabLst>
            </a:pPr>
            <a:r>
              <a:rPr lang="en-US" sz="2900" b="1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Single-photon "spin"-orbit coupling</a:t>
            </a:r>
            <a:endParaRPr lang="en-US" sz="2900" b="1" dirty="0">
              <a:solidFill>
                <a:srgbClr val="FFFFFF"/>
              </a:solidFill>
              <a:latin typeface="Calibri" charset="0"/>
              <a:ea typeface="AR PL UKai CN" charset="0"/>
              <a:cs typeface="AR PL UKai CN" charset="0"/>
            </a:endParaRPr>
          </a:p>
        </p:txBody>
      </p:sp>
      <p:cxnSp>
        <p:nvCxnSpPr>
          <p:cNvPr id="232" name="Connettore 1 231"/>
          <p:cNvCxnSpPr/>
          <p:nvPr/>
        </p:nvCxnSpPr>
        <p:spPr>
          <a:xfrm>
            <a:off x="3837940" y="3789542"/>
            <a:ext cx="1549400" cy="0"/>
          </a:xfrm>
          <a:prstGeom prst="line">
            <a:avLst/>
          </a:prstGeom>
          <a:ln w="1016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ttore 1 151"/>
          <p:cNvCxnSpPr/>
          <p:nvPr/>
        </p:nvCxnSpPr>
        <p:spPr>
          <a:xfrm>
            <a:off x="3837940" y="6104361"/>
            <a:ext cx="1549400" cy="0"/>
          </a:xfrm>
          <a:prstGeom prst="line">
            <a:avLst/>
          </a:prstGeom>
          <a:ln w="1016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e 152"/>
          <p:cNvSpPr/>
          <p:nvPr/>
        </p:nvSpPr>
        <p:spPr>
          <a:xfrm flipV="1">
            <a:off x="4295412" y="5787375"/>
            <a:ext cx="633981" cy="633981"/>
          </a:xfrm>
          <a:prstGeom prst="ellipse">
            <a:avLst/>
          </a:prstGeom>
          <a:solidFill>
            <a:srgbClr val="8238B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81" name="Gruppo 180"/>
          <p:cNvGrpSpPr/>
          <p:nvPr/>
        </p:nvGrpSpPr>
        <p:grpSpPr>
          <a:xfrm>
            <a:off x="4184500" y="3357069"/>
            <a:ext cx="853814" cy="853814"/>
            <a:chOff x="1578460" y="3357069"/>
            <a:chExt cx="853814" cy="853814"/>
          </a:xfrm>
        </p:grpSpPr>
        <p:sp>
          <p:nvSpPr>
            <p:cNvPr id="182" name="Ovale 181"/>
            <p:cNvSpPr/>
            <p:nvPr/>
          </p:nvSpPr>
          <p:spPr>
            <a:xfrm>
              <a:off x="1578460" y="3357069"/>
              <a:ext cx="853814" cy="8538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101600">
                <a:schemeClr val="bg1">
                  <a:lumMod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3" name="Ovale 182"/>
            <p:cNvSpPr/>
            <p:nvPr/>
          </p:nvSpPr>
          <p:spPr>
            <a:xfrm flipV="1">
              <a:off x="1689368" y="3466986"/>
              <a:ext cx="633981" cy="633981"/>
            </a:xfrm>
            <a:prstGeom prst="ellipse">
              <a:avLst/>
            </a:prstGeom>
            <a:solidFill>
              <a:srgbClr val="8238B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1" name="CasellaDiTesto 210"/>
          <p:cNvSpPr txBox="1"/>
          <p:nvPr/>
        </p:nvSpPr>
        <p:spPr>
          <a:xfrm>
            <a:off x="5496071" y="5870044"/>
            <a:ext cx="61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aseline="30000" dirty="0">
                <a:solidFill>
                  <a:schemeClr val="bg1"/>
                </a:solidFill>
              </a:rPr>
              <a:t>1</a:t>
            </a:r>
            <a:r>
              <a:rPr lang="it-IT" sz="2400" dirty="0">
                <a:solidFill>
                  <a:schemeClr val="bg1"/>
                </a:solidFill>
              </a:rPr>
              <a:t>S</a:t>
            </a:r>
            <a:r>
              <a:rPr lang="it-IT" sz="2400" baseline="-25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12" name="CasellaDiTesto 211"/>
          <p:cNvSpPr txBox="1"/>
          <p:nvPr/>
        </p:nvSpPr>
        <p:spPr>
          <a:xfrm>
            <a:off x="5496071" y="3553895"/>
            <a:ext cx="61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aseline="30000" dirty="0">
                <a:solidFill>
                  <a:schemeClr val="bg1"/>
                </a:solidFill>
              </a:rPr>
              <a:t>3</a:t>
            </a:r>
            <a:r>
              <a:rPr lang="it-IT" sz="2400" dirty="0">
                <a:solidFill>
                  <a:schemeClr val="bg1"/>
                </a:solidFill>
              </a:rPr>
              <a:t>P</a:t>
            </a:r>
            <a:r>
              <a:rPr lang="it-IT" sz="2400" baseline="-25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13" name="Rettangolo 212"/>
          <p:cNvSpPr/>
          <p:nvPr/>
        </p:nvSpPr>
        <p:spPr>
          <a:xfrm>
            <a:off x="3287604" y="3462312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>
                <a:solidFill>
                  <a:srgbClr val="FFFFFF"/>
                </a:solidFill>
                <a:ea typeface="東風ゴシック" charset="0"/>
              </a:rPr>
              <a:t>e</a:t>
            </a:r>
            <a:endParaRPr lang="it-IT" sz="3200" dirty="0"/>
          </a:p>
        </p:txBody>
      </p:sp>
      <p:sp>
        <p:nvSpPr>
          <p:cNvPr id="214" name="Rettangolo 213"/>
          <p:cNvSpPr/>
          <p:nvPr/>
        </p:nvSpPr>
        <p:spPr>
          <a:xfrm>
            <a:off x="3276383" y="5765222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>
                <a:solidFill>
                  <a:srgbClr val="FFFFFF"/>
                </a:solidFill>
                <a:ea typeface="東風ゴシック" charset="0"/>
              </a:rPr>
              <a:t>g</a:t>
            </a:r>
            <a:endParaRPr lang="it-IT" sz="3200" dirty="0"/>
          </a:p>
        </p:txBody>
      </p:sp>
      <p:sp>
        <p:nvSpPr>
          <p:cNvPr id="225" name="AutoShape 4"/>
          <p:cNvSpPr>
            <a:spLocks noChangeArrowheads="1"/>
          </p:cNvSpPr>
          <p:nvPr/>
        </p:nvSpPr>
        <p:spPr bwMode="auto">
          <a:xfrm>
            <a:off x="172800" y="633667"/>
            <a:ext cx="8697600" cy="57606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24" name="Text Box 11"/>
          <p:cNvSpPr txBox="1">
            <a:spLocks noChangeArrowheads="1"/>
          </p:cNvSpPr>
          <p:nvPr/>
        </p:nvSpPr>
        <p:spPr bwMode="auto">
          <a:xfrm>
            <a:off x="6266471" y="5902954"/>
            <a:ext cx="836331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stable</a:t>
            </a:r>
            <a:endParaRPr lang="de-DE" dirty="0">
              <a:solidFill>
                <a:srgbClr val="FFFFFF"/>
              </a:solidFill>
              <a:latin typeface="Calibri" pitchFamily="34" charset="0"/>
              <a:ea typeface="東風ゴシック" charset="0"/>
              <a:cs typeface="東風ゴシック" charset="0"/>
            </a:endParaRPr>
          </a:p>
        </p:txBody>
      </p:sp>
      <p:sp>
        <p:nvSpPr>
          <p:cNvPr id="227" name="Text Box 11"/>
          <p:cNvSpPr txBox="1">
            <a:spLocks noChangeArrowheads="1"/>
          </p:cNvSpPr>
          <p:nvPr/>
        </p:nvSpPr>
        <p:spPr bwMode="auto">
          <a:xfrm>
            <a:off x="6264832" y="3569532"/>
            <a:ext cx="726204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el-GR" sz="2000">
                <a:solidFill>
                  <a:srgbClr val="FFFFFF"/>
                </a:solidFill>
                <a:latin typeface="Times New Roman" panose="02020603050405020304" pitchFamily="18" charset="0"/>
                <a:ea typeface="東風ゴシック" charset="0"/>
                <a:cs typeface="Times New Roman" panose="02020603050405020304" pitchFamily="18" charset="0"/>
              </a:rPr>
              <a:t>τ</a:t>
            </a:r>
            <a:r>
              <a:rPr lang="de-DE" sz="110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  <a:sym typeface="Symbol" panose="05050102010706020507" pitchFamily="18" charset="2"/>
              </a:rPr>
              <a:t></a:t>
            </a:r>
            <a:r>
              <a:rPr lang="de-DE" sz="110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  <a:sym typeface="Symbol" panose="05050102010706020507" pitchFamily="18" charset="2"/>
              </a:rPr>
              <a:t> </a:t>
            </a:r>
            <a:r>
              <a:rPr lang="de-DE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20</a:t>
            </a:r>
            <a:r>
              <a:rPr lang="de-DE" sz="90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  <a:sym typeface="Symbol" panose="05050102010706020507" pitchFamily="18" charset="2"/>
              </a:rPr>
              <a:t> </a:t>
            </a:r>
            <a:r>
              <a:rPr lang="de-DE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s</a:t>
            </a:r>
            <a:endParaRPr lang="de-DE" dirty="0">
              <a:solidFill>
                <a:srgbClr val="FFFFFF"/>
              </a:solidFill>
              <a:latin typeface="Calibri" pitchFamily="34" charset="0"/>
              <a:ea typeface="東風ゴシック" charset="0"/>
              <a:cs typeface="東風ゴシック" charset="0"/>
            </a:endParaRPr>
          </a:p>
        </p:txBody>
      </p:sp>
      <p:cxnSp>
        <p:nvCxnSpPr>
          <p:cNvPr id="234" name="Connettore 2 233"/>
          <p:cNvCxnSpPr>
            <a:cxnSpLocks/>
          </p:cNvCxnSpPr>
          <p:nvPr/>
        </p:nvCxnSpPr>
        <p:spPr>
          <a:xfrm flipV="1">
            <a:off x="4618433" y="4346466"/>
            <a:ext cx="0" cy="1299422"/>
          </a:xfrm>
          <a:prstGeom prst="straightConnector1">
            <a:avLst/>
          </a:prstGeom>
          <a:ln w="1016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4801055" y="4846133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</a:rPr>
              <a:t>+</a:t>
            </a:r>
            <a:r>
              <a:rPr lang="it-IT" sz="2400" b="1" dirty="0" err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it-IT" sz="2400" b="1" dirty="0" err="1">
                <a:solidFill>
                  <a:srgbClr val="FFFF00"/>
                </a:solidFill>
              </a:rPr>
              <a:t>k</a:t>
            </a:r>
            <a:endParaRPr lang="it-IT" sz="2400" b="1" dirty="0">
              <a:solidFill>
                <a:srgbClr val="FFFF00"/>
              </a:solidFill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2183558" y="2347296"/>
            <a:ext cx="4919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i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F. </a:t>
            </a:r>
            <a:r>
              <a:rPr lang="it-IT" sz="1600" i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Gerbier</a:t>
            </a:r>
            <a:r>
              <a:rPr lang="it-IT" sz="1600" i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&amp; J. </a:t>
            </a:r>
            <a:r>
              <a:rPr lang="it-IT" sz="1600" i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Dalibard</a:t>
            </a:r>
            <a:r>
              <a:rPr lang="it-IT" sz="1600" i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, </a:t>
            </a:r>
            <a:r>
              <a:rPr lang="en-US" sz="1600" i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NJP </a:t>
            </a:r>
            <a:r>
              <a:rPr lang="en-US" sz="1600" b="1" i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12</a:t>
            </a:r>
            <a:r>
              <a:rPr lang="en-US" sz="1600" i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, 033007 (2010)</a:t>
            </a:r>
          </a:p>
          <a:p>
            <a:pPr algn="ctr"/>
            <a:r>
              <a:rPr lang="it-IT" sz="1600" i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M. </a:t>
            </a:r>
            <a:r>
              <a:rPr lang="it-IT" sz="1600" i="1" dirty="0" err="1">
                <a:solidFill>
                  <a:schemeClr val="bg1">
                    <a:lumMod val="95000"/>
                  </a:schemeClr>
                </a:solidFill>
                <a:latin typeface="+mj-lt"/>
              </a:rPr>
              <a:t>Wall</a:t>
            </a:r>
            <a:r>
              <a:rPr lang="it-IT" sz="1600" i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et al., PRL </a:t>
            </a:r>
            <a:r>
              <a:rPr lang="it-IT" sz="1600" b="1" i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116</a:t>
            </a:r>
            <a:r>
              <a:rPr lang="it-IT" sz="1600" i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, 035301 (2016)</a:t>
            </a:r>
          </a:p>
        </p:txBody>
      </p:sp>
      <p:sp>
        <p:nvSpPr>
          <p:cNvPr id="25" name="Rettangolo arrotondato 24"/>
          <p:cNvSpPr/>
          <p:nvPr/>
        </p:nvSpPr>
        <p:spPr>
          <a:xfrm>
            <a:off x="2485771" y="1725497"/>
            <a:ext cx="4265324" cy="582836"/>
          </a:xfrm>
          <a:prstGeom prst="roundRect">
            <a:avLst>
              <a:gd name="adj" fmla="val 31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1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single-photon "spin"-orbit coupling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208715" y="961818"/>
            <a:ext cx="8661689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1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Transfer </a:t>
            </a:r>
            <a:r>
              <a:rPr lang="de-DE" sz="21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of</a:t>
            </a:r>
            <a:r>
              <a:rPr lang="de-DE" sz="21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1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momentum</a:t>
            </a:r>
            <a:r>
              <a:rPr lang="de-DE" sz="21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1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between</a:t>
            </a:r>
            <a:r>
              <a:rPr lang="de-DE" sz="21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1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two</a:t>
            </a:r>
            <a:r>
              <a:rPr lang="de-DE" sz="21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1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stable</a:t>
            </a:r>
            <a:r>
              <a:rPr lang="de-DE" sz="21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1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states</a:t>
            </a:r>
            <a:r>
              <a:rPr lang="de-DE" sz="21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1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with</a:t>
            </a:r>
            <a:r>
              <a:rPr lang="de-DE" sz="21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a </a:t>
            </a:r>
            <a:r>
              <a:rPr lang="de-DE" sz="21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single</a:t>
            </a:r>
            <a:r>
              <a:rPr lang="de-DE" sz="21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1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photon</a:t>
            </a:r>
            <a:r>
              <a:rPr lang="de-DE" sz="21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: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6232096" y="3550057"/>
            <a:ext cx="1911101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rgbClr val="FFFFFF"/>
                </a:solidFill>
                <a:ea typeface="東風ゴシック" charset="0"/>
              </a:rPr>
              <a:t>|</a:t>
            </a:r>
            <a:r>
              <a:rPr lang="de-DE" sz="600" dirty="0">
                <a:solidFill>
                  <a:srgbClr val="FFFFFF"/>
                </a:solidFill>
                <a:ea typeface="東風ゴシック" charset="0"/>
              </a:rPr>
              <a:t> </a:t>
            </a:r>
            <a:r>
              <a:rPr lang="de-DE" sz="2400" dirty="0">
                <a:solidFill>
                  <a:srgbClr val="FFFFFF"/>
                </a:solidFill>
                <a:ea typeface="東風ゴシック" charset="0"/>
              </a:rPr>
              <a:t>+1/2, </a:t>
            </a:r>
            <a:r>
              <a:rPr lang="de-DE" sz="2400" b="1" dirty="0">
                <a:solidFill>
                  <a:srgbClr val="FFFFFF"/>
                </a:solidFill>
                <a:ea typeface="東風ゴシック" charset="0"/>
              </a:rPr>
              <a:t>k</a:t>
            </a:r>
            <a:r>
              <a:rPr lang="de-DE" sz="700" dirty="0">
                <a:solidFill>
                  <a:srgbClr val="FFFFFF"/>
                </a:solidFill>
                <a:ea typeface="東風ゴシック" charset="0"/>
              </a:rPr>
              <a:t> </a:t>
            </a:r>
            <a:r>
              <a:rPr lang="de-DE" sz="2400" dirty="0">
                <a:solidFill>
                  <a:srgbClr val="FFFFFF"/>
                </a:solidFill>
                <a:ea typeface="東風ゴシック" charset="0"/>
              </a:rPr>
              <a:t>+</a:t>
            </a:r>
            <a:r>
              <a:rPr lang="de-DE" sz="700" dirty="0">
                <a:solidFill>
                  <a:srgbClr val="FFFFFF"/>
                </a:solidFill>
                <a:ea typeface="東風ゴシック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Symbol" panose="05050102010706020507" pitchFamily="18" charset="2"/>
                <a:ea typeface="東風ゴシック" charset="0"/>
              </a:rPr>
              <a:t>d</a:t>
            </a:r>
            <a:r>
              <a:rPr lang="de-DE" sz="2400" b="1" dirty="0" err="1">
                <a:solidFill>
                  <a:srgbClr val="FFFFFF"/>
                </a:solidFill>
                <a:ea typeface="東風ゴシック" charset="0"/>
              </a:rPr>
              <a:t>k</a:t>
            </a:r>
            <a:r>
              <a:rPr lang="de-DE" sz="600" b="1" dirty="0">
                <a:solidFill>
                  <a:srgbClr val="FFFFFF"/>
                </a:solidFill>
                <a:ea typeface="東風ゴシック" charset="0"/>
              </a:rPr>
              <a:t> </a:t>
            </a:r>
            <a:r>
              <a:rPr lang="de-DE" sz="2400" b="1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⟩</a:t>
            </a:r>
            <a:endParaRPr lang="de-DE" sz="2300" b="1" dirty="0">
              <a:solidFill>
                <a:srgbClr val="FFFFFF"/>
              </a:solidFill>
              <a:ea typeface="東風ゴシック" charset="0"/>
            </a:endParaRPr>
          </a:p>
          <a:p>
            <a:endParaRPr lang="it-IT" sz="2300" dirty="0"/>
          </a:p>
        </p:txBody>
      </p:sp>
      <p:sp>
        <p:nvSpPr>
          <p:cNvPr id="28" name="Rettangolo 27"/>
          <p:cNvSpPr/>
          <p:nvPr/>
        </p:nvSpPr>
        <p:spPr>
          <a:xfrm>
            <a:off x="6232092" y="5834471"/>
            <a:ext cx="1356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rgbClr val="FFFFFF"/>
                </a:solidFill>
                <a:ea typeface="東風ゴシック" charset="0"/>
              </a:rPr>
              <a:t>|</a:t>
            </a:r>
            <a:r>
              <a:rPr lang="de-DE" sz="600" dirty="0">
                <a:solidFill>
                  <a:srgbClr val="FFFFFF"/>
                </a:solidFill>
                <a:ea typeface="東風ゴシック" charset="0"/>
              </a:rPr>
              <a:t> </a:t>
            </a:r>
            <a:r>
              <a:rPr lang="de-DE" sz="2400" dirty="0">
                <a:solidFill>
                  <a:srgbClr val="FFFFFF"/>
                </a:solidFill>
                <a:ea typeface="東風ゴシック" charset="0"/>
              </a:rPr>
              <a:t>–1/2, </a:t>
            </a:r>
            <a:r>
              <a:rPr lang="de-DE" sz="2400" b="1" dirty="0">
                <a:solidFill>
                  <a:srgbClr val="FFFFFF"/>
                </a:solidFill>
                <a:ea typeface="東風ゴシック" charset="0"/>
              </a:rPr>
              <a:t>k</a:t>
            </a:r>
            <a:r>
              <a:rPr lang="de-DE" sz="600" b="1" dirty="0">
                <a:solidFill>
                  <a:srgbClr val="FFFFFF"/>
                </a:solidFill>
                <a:ea typeface="東風ゴシック" charset="0"/>
              </a:rPr>
              <a:t> </a:t>
            </a:r>
            <a:r>
              <a:rPr lang="de-DE" sz="2400" b="1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⟩</a:t>
            </a:r>
            <a:endParaRPr lang="it-IT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F481E7F2-1B35-499E-9E55-8E05B0504DB6}"/>
                  </a:ext>
                </a:extLst>
              </p:cNvPr>
              <p:cNvSpPr txBox="1"/>
              <p:nvPr/>
            </p:nvSpPr>
            <p:spPr>
              <a:xfrm flipH="1">
                <a:off x="6326186" y="4563542"/>
                <a:ext cx="2489632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it-IT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it-IT" sz="22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it-IT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𝐤</m:t>
                      </m:r>
                      <m:r>
                        <a:rPr lang="it-IT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it-IT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sz="22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𝛔</m:t>
                      </m:r>
                    </m:oMath>
                  </m:oMathPara>
                </a14:m>
                <a:endParaRPr lang="it-IT" sz="2200" b="1" dirty="0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F481E7F2-1B35-499E-9E55-8E05B0504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326186" y="4563542"/>
                <a:ext cx="2489632" cy="338554"/>
              </a:xfrm>
              <a:prstGeom prst="rect">
                <a:avLst/>
              </a:prstGeom>
              <a:blipFill>
                <a:blip r:embed="rId2"/>
                <a:stretch>
                  <a:fillRect l="-3922" b="-381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B14C2A07-68BF-45ED-964B-89F305CF8FE8}"/>
                  </a:ext>
                </a:extLst>
              </p:cNvPr>
              <p:cNvSpPr txBox="1"/>
              <p:nvPr/>
            </p:nvSpPr>
            <p:spPr>
              <a:xfrm flipH="1">
                <a:off x="6326189" y="4942229"/>
                <a:ext cx="3066819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2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  <m:d>
                        <m:dPr>
                          <m:ctrlPr>
                            <a:rPr lang="it-IT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2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</m:d>
                      <m:r>
                        <a:rPr lang="it-IT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el-GR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it-IT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,0,</m:t>
                      </m:r>
                      <m:r>
                        <a:rPr lang="it-IT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it-IT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it-IT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b="1" dirty="0"/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B14C2A07-68BF-45ED-964B-89F305CF8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326189" y="4942229"/>
                <a:ext cx="3066819" cy="338554"/>
              </a:xfrm>
              <a:prstGeom prst="rect">
                <a:avLst/>
              </a:prstGeom>
              <a:blipFill>
                <a:blip r:embed="rId3"/>
                <a:stretch>
                  <a:fillRect l="-3181" b="-381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ttangolo arrotondato 131">
            <a:extLst>
              <a:ext uri="{FF2B5EF4-FFF2-40B4-BE49-F238E27FC236}">
                <a16:creationId xmlns:a16="http://schemas.microsoft.com/office/drawing/2014/main" id="{7A97F8E9-ED1F-47E8-BC62-FB60097B6DF5}"/>
              </a:ext>
            </a:extLst>
          </p:cNvPr>
          <p:cNvSpPr/>
          <p:nvPr/>
        </p:nvSpPr>
        <p:spPr>
          <a:xfrm>
            <a:off x="301390" y="4410155"/>
            <a:ext cx="4017056" cy="1110134"/>
          </a:xfrm>
          <a:prstGeom prst="roundRect">
            <a:avLst>
              <a:gd name="adj" fmla="val 31667"/>
            </a:avLst>
          </a:prstGeom>
          <a:solidFill>
            <a:srgbClr val="4F81BD"/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Feature #1:</a:t>
            </a:r>
          </a:p>
          <a:p>
            <a:pPr algn="ctr"/>
            <a:r>
              <a:rPr lang="it-IT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Pure two-</a:t>
            </a:r>
            <a:r>
              <a:rPr lang="it-IT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level</a:t>
            </a:r>
            <a:r>
              <a:rPr lang="it-IT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system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(no </a:t>
            </a:r>
            <a:r>
              <a:rPr lang="it-IT" sz="16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heating</a:t>
            </a:r>
            <a:r>
              <a:rPr lang="it-IT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by intermediate </a:t>
            </a:r>
            <a:r>
              <a:rPr lang="it-IT" sz="16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Raman</a:t>
            </a:r>
            <a:r>
              <a:rPr lang="it-IT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states</a:t>
            </a:r>
            <a:r>
              <a:rPr lang="it-IT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30" name="Rettangolo arrotondato 131">
            <a:extLst>
              <a:ext uri="{FF2B5EF4-FFF2-40B4-BE49-F238E27FC236}">
                <a16:creationId xmlns:a16="http://schemas.microsoft.com/office/drawing/2014/main" id="{790380D7-A8D2-4901-9BA1-4731FDCC7704}"/>
              </a:ext>
            </a:extLst>
          </p:cNvPr>
          <p:cNvSpPr/>
          <p:nvPr/>
        </p:nvSpPr>
        <p:spPr>
          <a:xfrm>
            <a:off x="4879710" y="4410155"/>
            <a:ext cx="4017056" cy="1082672"/>
          </a:xfrm>
          <a:prstGeom prst="roundRect">
            <a:avLst>
              <a:gd name="adj" fmla="val 31667"/>
            </a:avLst>
          </a:prstGeom>
          <a:solidFill>
            <a:srgbClr val="4F81BD"/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Feature #2:</a:t>
            </a:r>
          </a:p>
          <a:p>
            <a:pPr algn="ctr"/>
            <a:r>
              <a:rPr lang="it-IT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Simplest</a:t>
            </a:r>
            <a:r>
              <a:rPr lang="it-IT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</a:t>
            </a:r>
            <a:r>
              <a:rPr lang="it-IT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it-IT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configuration</a:t>
            </a:r>
            <a:endParaRPr lang="it-IT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it-IT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(just one laser </a:t>
            </a:r>
            <a:r>
              <a:rPr lang="it-IT" sz="16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beam</a:t>
            </a:r>
            <a:r>
              <a:rPr lang="it-IT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to </a:t>
            </a:r>
            <a:r>
              <a:rPr lang="it-IT" sz="16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align</a:t>
            </a:r>
            <a:r>
              <a:rPr lang="it-IT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!)</a:t>
            </a:r>
          </a:p>
        </p:txBody>
      </p:sp>
    </p:spTree>
    <p:extLst>
      <p:ext uri="{BB962C8B-B14F-4D97-AF65-F5344CB8AC3E}">
        <p14:creationId xmlns:p14="http://schemas.microsoft.com/office/powerpoint/2010/main" val="250150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/>
      <p:bldP spid="227" grpId="0"/>
      <p:bldP spid="24" grpId="0"/>
      <p:bldP spid="25" grpId="0" animBg="1"/>
      <p:bldP spid="27" grpId="0"/>
      <p:bldP spid="28" grpId="0"/>
      <p:bldP spid="32" grpId="0"/>
      <p:bldP spid="33" grpId="0"/>
      <p:bldP spid="29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ttangolo arrotondato 103"/>
          <p:cNvSpPr/>
          <p:nvPr/>
        </p:nvSpPr>
        <p:spPr>
          <a:xfrm>
            <a:off x="2331218" y="5747107"/>
            <a:ext cx="4845086" cy="860108"/>
          </a:xfrm>
          <a:prstGeom prst="roundRect">
            <a:avLst>
              <a:gd name="adj" fmla="val 31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00" b="1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52800" y="145457"/>
            <a:ext cx="8628480" cy="5320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5" tIns="42450" rIns="81635" bIns="42450">
            <a:spAutoFit/>
          </a:bodyPr>
          <a:lstStyle/>
          <a:p>
            <a:pPr algn="r">
              <a:tabLst>
                <a:tab pos="656617" algn="l"/>
                <a:tab pos="1313232" algn="l"/>
                <a:tab pos="1969848" algn="l"/>
                <a:tab pos="2626465" algn="l"/>
                <a:tab pos="3283080" algn="l"/>
                <a:tab pos="3939696" algn="l"/>
                <a:tab pos="4596313" algn="l"/>
                <a:tab pos="5252929" algn="l"/>
                <a:tab pos="5909544" algn="l"/>
                <a:tab pos="6566161" algn="l"/>
                <a:tab pos="7222778" algn="l"/>
                <a:tab pos="7879393" algn="l"/>
                <a:tab pos="8536009" algn="l"/>
              </a:tabLst>
            </a:pPr>
            <a:r>
              <a:rPr lang="en-US" sz="2900" b="1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Synthetic "electronic" ladders</a:t>
            </a:r>
            <a:endParaRPr lang="en-US" sz="2900" b="1" dirty="0">
              <a:solidFill>
                <a:srgbClr val="FFFFFF"/>
              </a:solidFill>
              <a:latin typeface="Calibri" charset="0"/>
              <a:ea typeface="AR PL UKai CN" charset="0"/>
              <a:cs typeface="AR PL UKai CN" charset="0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172800" y="633667"/>
            <a:ext cx="8697600" cy="57606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0" tIns="41471" rIns="82940" bIns="41471" anchor="ctr"/>
          <a:lstStyle/>
          <a:p>
            <a:endParaRPr lang="it-IT"/>
          </a:p>
        </p:txBody>
      </p:sp>
      <p:sp>
        <p:nvSpPr>
          <p:cNvPr id="101" name="Text Box 11"/>
          <p:cNvSpPr txBox="1">
            <a:spLocks noChangeArrowheads="1"/>
          </p:cNvSpPr>
          <p:nvPr/>
        </p:nvSpPr>
        <p:spPr bwMode="auto">
          <a:xfrm>
            <a:off x="2522608" y="5969855"/>
            <a:ext cx="2279846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Easily</a:t>
            </a: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tunable</a:t>
            </a: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flux</a:t>
            </a: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CasellaDiTesto 101"/>
              <p:cNvSpPr txBox="1"/>
              <p:nvPr/>
            </p:nvSpPr>
            <p:spPr>
              <a:xfrm>
                <a:off x="4905718" y="5781832"/>
                <a:ext cx="2044855" cy="7618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it-IT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it-IT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it-I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2" name="CasellaDiTesto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718" y="5781832"/>
                <a:ext cx="2044855" cy="76181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Rettangolo 95"/>
          <p:cNvSpPr/>
          <p:nvPr/>
        </p:nvSpPr>
        <p:spPr>
          <a:xfrm>
            <a:off x="1706183" y="1709002"/>
            <a:ext cx="5829361" cy="3697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7" name="Immagine 96"/>
          <p:cNvPicPr>
            <a:picLocks noChangeAspect="1"/>
          </p:cNvPicPr>
          <p:nvPr/>
        </p:nvPicPr>
        <p:blipFill rotWithShape="1">
          <a:blip r:embed="rId4"/>
          <a:srcRect l="4178" t="61480" b="-1"/>
          <a:stretch/>
        </p:blipFill>
        <p:spPr>
          <a:xfrm>
            <a:off x="2003290" y="3576961"/>
            <a:ext cx="5532254" cy="1713106"/>
          </a:xfrm>
          <a:prstGeom prst="rect">
            <a:avLst/>
          </a:prstGeom>
        </p:spPr>
      </p:pic>
      <p:pic>
        <p:nvPicPr>
          <p:cNvPr id="103" name="Immagine 102"/>
          <p:cNvPicPr>
            <a:picLocks noChangeAspect="1"/>
          </p:cNvPicPr>
          <p:nvPr/>
        </p:nvPicPr>
        <p:blipFill rotWithShape="1">
          <a:blip r:embed="rId5"/>
          <a:srcRect t="-6994" b="-1"/>
          <a:stretch/>
        </p:blipFill>
        <p:spPr>
          <a:xfrm>
            <a:off x="1757703" y="1901254"/>
            <a:ext cx="5726320" cy="1688802"/>
          </a:xfrm>
          <a:prstGeom prst="rect">
            <a:avLst/>
          </a:prstGeom>
        </p:spPr>
      </p:pic>
      <p:sp>
        <p:nvSpPr>
          <p:cNvPr id="105" name="Text Box 11"/>
          <p:cNvSpPr txBox="1">
            <a:spLocks noChangeArrowheads="1"/>
          </p:cNvSpPr>
          <p:nvPr/>
        </p:nvSpPr>
        <p:spPr bwMode="auto">
          <a:xfrm>
            <a:off x="208711" y="998972"/>
            <a:ext cx="8661689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10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The simplest experimental arrangement for producing flux ladders</a:t>
            </a:r>
            <a:endParaRPr lang="de-DE" sz="2100" dirty="0">
              <a:solidFill>
                <a:srgbClr val="FFFFFF"/>
              </a:solidFill>
              <a:latin typeface="Calibri" pitchFamily="34" charset="0"/>
              <a:ea typeface="東風ゴシック" charset="0"/>
              <a:cs typeface="東風ゴシック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95040" y="31454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i="1">
                <a:solidFill>
                  <a:srgbClr val="F2F2F2"/>
                </a:solidFill>
                <a:latin typeface="+mj-lt"/>
                <a:cs typeface="Calibri" pitchFamily="34" charset="0"/>
              </a:rPr>
              <a:t>L. Livi et al., PRL </a:t>
            </a:r>
            <a:r>
              <a:rPr lang="fr-FR" sz="1600" b="1" i="1">
                <a:solidFill>
                  <a:srgbClr val="F2F2F2"/>
                </a:solidFill>
                <a:latin typeface="+mj-lt"/>
                <a:cs typeface="Calibri" pitchFamily="34" charset="0"/>
              </a:rPr>
              <a:t>117</a:t>
            </a:r>
            <a:r>
              <a:rPr lang="fr-FR" sz="1600" i="1">
                <a:solidFill>
                  <a:srgbClr val="F2F2F2"/>
                </a:solidFill>
                <a:latin typeface="+mj-lt"/>
                <a:cs typeface="Calibri" pitchFamily="34" charset="0"/>
              </a:rPr>
              <a:t>, 220401 (2016)</a:t>
            </a:r>
            <a:endParaRPr lang="it-IT" sz="1600" i="1" dirty="0">
              <a:solidFill>
                <a:srgbClr val="F2F2F2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97A579F-AA0C-4BEC-AF1F-86573AB3BE66}"/>
              </a:ext>
            </a:extLst>
          </p:cNvPr>
          <p:cNvSpPr/>
          <p:nvPr/>
        </p:nvSpPr>
        <p:spPr>
          <a:xfrm>
            <a:off x="1706182" y="1709001"/>
            <a:ext cx="5829362" cy="3697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E6346EB-170C-49E7-ACD6-6CD2A8C64F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520" y="1751532"/>
            <a:ext cx="5328959" cy="3538535"/>
          </a:xfrm>
          <a:prstGeom prst="rect">
            <a:avLst/>
          </a:prstGeom>
        </p:spPr>
      </p:pic>
      <p:sp>
        <p:nvSpPr>
          <p:cNvPr id="161" name="Rettangolo arrotondato 160"/>
          <p:cNvSpPr/>
          <p:nvPr/>
        </p:nvSpPr>
        <p:spPr>
          <a:xfrm>
            <a:off x="249315" y="1826176"/>
            <a:ext cx="3507949" cy="503096"/>
          </a:xfrm>
          <a:prstGeom prst="roundRect">
            <a:avLst>
              <a:gd name="adj" fmla="val 31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1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 new </a:t>
            </a:r>
            <a:r>
              <a:rPr lang="it-IT" sz="21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synthetic</a:t>
            </a:r>
            <a:r>
              <a:rPr lang="it-IT" sz="21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1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dimension</a:t>
            </a:r>
            <a:endParaRPr lang="it-IT" sz="21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21025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1" grpId="0"/>
      <p:bldP spid="10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52800" y="145457"/>
            <a:ext cx="8628480" cy="5320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5" tIns="42450" rIns="81635" bIns="42450">
            <a:spAutoFit/>
          </a:bodyPr>
          <a:lstStyle/>
          <a:p>
            <a:pPr algn="r">
              <a:tabLst>
                <a:tab pos="656617" algn="l"/>
                <a:tab pos="1313232" algn="l"/>
                <a:tab pos="1969848" algn="l"/>
                <a:tab pos="2626465" algn="l"/>
                <a:tab pos="3283080" algn="l"/>
                <a:tab pos="3939696" algn="l"/>
                <a:tab pos="4596313" algn="l"/>
                <a:tab pos="5252929" algn="l"/>
                <a:tab pos="5909544" algn="l"/>
                <a:tab pos="6566161" algn="l"/>
                <a:tab pos="7222778" algn="l"/>
                <a:tab pos="7879393" algn="l"/>
                <a:tab pos="8536009" algn="l"/>
              </a:tabLst>
            </a:pPr>
            <a:r>
              <a:rPr lang="en-US" sz="2900" b="1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Chiral currents with tunable flux</a:t>
            </a:r>
            <a:endParaRPr lang="en-US" sz="2900" b="1" dirty="0">
              <a:solidFill>
                <a:srgbClr val="FFFFFF"/>
              </a:solidFill>
              <a:latin typeface="Calibri" charset="0"/>
              <a:ea typeface="AR PL UKai CN" charset="0"/>
              <a:cs typeface="AR PL UKai CN" charset="0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172800" y="633667"/>
            <a:ext cx="8697600" cy="57606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0" tIns="41471" rIns="82940" bIns="41471" anchor="ctr"/>
          <a:lstStyle/>
          <a:p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1"/>
              <p:cNvSpPr txBox="1">
                <a:spLocks noChangeArrowheads="1"/>
              </p:cNvSpPr>
              <p:nvPr/>
            </p:nvSpPr>
            <p:spPr bwMode="auto">
              <a:xfrm>
                <a:off x="127721" y="1059723"/>
                <a:ext cx="8661689" cy="50281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45000" rIns="90000" bIns="45000"/>
              <a:lstStyle/>
              <a:p>
                <a:pPr>
                  <a:lnSpc>
                    <a:spcPct val="102000"/>
                  </a:lnSpc>
                  <a:tabLst>
                    <a:tab pos="723900" algn="l"/>
                    <a:tab pos="1447800" algn="l"/>
                  </a:tabLst>
                </a:pPr>
                <a:r>
                  <a:rPr lang="de-DE" sz="2100" dirty="0">
                    <a:solidFill>
                      <a:srgbClr val="FFFFFF"/>
                    </a:solidFill>
                    <a:latin typeface="Calibri" pitchFamily="34" charset="0"/>
                    <a:ea typeface="東風ゴシック" charset="0"/>
                    <a:cs typeface="東風ゴシック" charset="0"/>
                  </a:rPr>
                  <a:t>Measurement </a:t>
                </a:r>
                <a:r>
                  <a:rPr lang="de-DE" sz="2100" dirty="0" err="1">
                    <a:solidFill>
                      <a:srgbClr val="FFFFFF"/>
                    </a:solidFill>
                    <a:latin typeface="Calibri" pitchFamily="34" charset="0"/>
                    <a:ea typeface="東風ゴシック" charset="0"/>
                    <a:cs typeface="東風ゴシック" charset="0"/>
                  </a:rPr>
                  <a:t>of</a:t>
                </a:r>
                <a:endParaRPr lang="de-DE" sz="2100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endParaRPr>
              </a:p>
              <a:p>
                <a:pPr>
                  <a:lnSpc>
                    <a:spcPct val="102000"/>
                  </a:lnSpc>
                  <a:tabLst>
                    <a:tab pos="723900" algn="l"/>
                    <a:tab pos="1447800" algn="l"/>
                  </a:tabLst>
                </a:pPr>
                <a:r>
                  <a:rPr lang="de-DE" sz="2100" dirty="0">
                    <a:solidFill>
                      <a:srgbClr val="FFFFFF"/>
                    </a:solidFill>
                    <a:latin typeface="Calibri" pitchFamily="34" charset="0"/>
                    <a:ea typeface="東風ゴシック" charset="0"/>
                    <a:cs typeface="東風ゴシック" charset="0"/>
                  </a:rPr>
                  <a:t>chiral </a:t>
                </a:r>
                <a:r>
                  <a:rPr lang="de-DE" sz="2100" dirty="0" err="1">
                    <a:solidFill>
                      <a:srgbClr val="FFFFFF"/>
                    </a:solidFill>
                    <a:latin typeface="Calibri" pitchFamily="34" charset="0"/>
                    <a:ea typeface="東風ゴシック" charset="0"/>
                    <a:cs typeface="東風ゴシック" charset="0"/>
                  </a:rPr>
                  <a:t>current</a:t>
                </a:r>
                <a:r>
                  <a:rPr lang="de-DE" sz="2100" dirty="0">
                    <a:solidFill>
                      <a:srgbClr val="FFFFFF"/>
                    </a:solidFill>
                    <a:latin typeface="Calibri" pitchFamily="34" charset="0"/>
                    <a:ea typeface="東風ゴシック" charset="0"/>
                    <a:cs typeface="東風ゴシック" charset="0"/>
                  </a:rPr>
                  <a:t> J </a:t>
                </a:r>
                <a:r>
                  <a:rPr lang="de-DE" sz="2100" dirty="0" err="1">
                    <a:solidFill>
                      <a:srgbClr val="FFFFFF"/>
                    </a:solidFill>
                    <a:latin typeface="Calibri" pitchFamily="34" charset="0"/>
                    <a:ea typeface="東風ゴシック" charset="0"/>
                    <a:cs typeface="東風ゴシック" charset="0"/>
                  </a:rPr>
                  <a:t>vs</a:t>
                </a:r>
                <a:r>
                  <a:rPr lang="de-DE" sz="2100" dirty="0">
                    <a:solidFill>
                      <a:srgbClr val="FFFFFF"/>
                    </a:solidFill>
                    <a:latin typeface="Calibri" pitchFamily="34" charset="0"/>
                    <a:ea typeface="東風ゴシック" charset="0"/>
                    <a:cs typeface="東風ゴシック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210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東風ゴシック" charset="0"/>
                      </a:rPr>
                      <m:t>𝜙</m:t>
                    </m:r>
                  </m:oMath>
                </a14:m>
                <a:endParaRPr lang="de-DE" sz="2100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endParaRPr>
              </a:p>
            </p:txBody>
          </p:sp>
        </mc:Choice>
        <mc:Fallback xmlns="">
          <p:sp>
            <p:nvSpPr>
              <p:cNvPr id="5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721" y="1059723"/>
                <a:ext cx="8661689" cy="502817"/>
              </a:xfrm>
              <a:prstGeom prst="rect">
                <a:avLst/>
              </a:prstGeom>
              <a:blipFill>
                <a:blip r:embed="rId2"/>
                <a:stretch>
                  <a:fillRect l="-844" t="-9756" b="-70732"/>
                </a:stretch>
              </a:blip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uppo 9"/>
          <p:cNvGrpSpPr/>
          <p:nvPr/>
        </p:nvGrpSpPr>
        <p:grpSpPr>
          <a:xfrm>
            <a:off x="2963118" y="1049562"/>
            <a:ext cx="5907281" cy="4357249"/>
            <a:chOff x="352800" y="1562541"/>
            <a:chExt cx="5909104" cy="4149412"/>
          </a:xfrm>
        </p:grpSpPr>
        <p:sp>
          <p:nvSpPr>
            <p:cNvPr id="6" name="Rettangolo 5"/>
            <p:cNvSpPr/>
            <p:nvPr/>
          </p:nvSpPr>
          <p:spPr>
            <a:xfrm>
              <a:off x="352800" y="1562541"/>
              <a:ext cx="5909104" cy="4149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230" y="1630812"/>
              <a:ext cx="5709502" cy="4024302"/>
            </a:xfrm>
            <a:prstGeom prst="rect">
              <a:avLst/>
            </a:prstGeom>
          </p:spPr>
        </p:pic>
      </p:grpSp>
      <p:sp>
        <p:nvSpPr>
          <p:cNvPr id="24" name="Rettangolo 23"/>
          <p:cNvSpPr/>
          <p:nvPr/>
        </p:nvSpPr>
        <p:spPr>
          <a:xfrm>
            <a:off x="95040" y="31454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i="1" dirty="0">
                <a:solidFill>
                  <a:srgbClr val="F2F2F2"/>
                </a:solidFill>
                <a:latin typeface="+mj-lt"/>
                <a:cs typeface="Calibri" pitchFamily="34" charset="0"/>
              </a:rPr>
              <a:t>L. </a:t>
            </a:r>
            <a:r>
              <a:rPr lang="fr-FR" sz="1600" i="1" dirty="0" err="1">
                <a:solidFill>
                  <a:srgbClr val="F2F2F2"/>
                </a:solidFill>
                <a:latin typeface="+mj-lt"/>
                <a:cs typeface="Calibri" pitchFamily="34" charset="0"/>
              </a:rPr>
              <a:t>Livi</a:t>
            </a:r>
            <a:r>
              <a:rPr lang="fr-FR" sz="1600" i="1" dirty="0">
                <a:solidFill>
                  <a:srgbClr val="F2F2F2"/>
                </a:solidFill>
                <a:latin typeface="+mj-lt"/>
                <a:cs typeface="Calibri" pitchFamily="34" charset="0"/>
              </a:rPr>
              <a:t> et al., PRL </a:t>
            </a:r>
            <a:r>
              <a:rPr lang="fr-FR" sz="1600" b="1" i="1" dirty="0">
                <a:solidFill>
                  <a:srgbClr val="F2F2F2"/>
                </a:solidFill>
                <a:latin typeface="+mj-lt"/>
                <a:cs typeface="Calibri" pitchFamily="34" charset="0"/>
              </a:rPr>
              <a:t>117</a:t>
            </a:r>
            <a:r>
              <a:rPr lang="fr-FR" sz="1600" i="1" dirty="0">
                <a:solidFill>
                  <a:srgbClr val="F2F2F2"/>
                </a:solidFill>
                <a:latin typeface="+mj-lt"/>
                <a:cs typeface="Calibri" pitchFamily="34" charset="0"/>
              </a:rPr>
              <a:t>, 220401 (2016)</a:t>
            </a:r>
            <a:endParaRPr lang="it-IT" sz="1600" i="1" dirty="0">
              <a:solidFill>
                <a:srgbClr val="F2F2F2"/>
              </a:solidFill>
              <a:latin typeface="+mj-lt"/>
              <a:cs typeface="Calibri" pitchFamily="34" charset="0"/>
            </a:endParaRPr>
          </a:p>
        </p:txBody>
      </p:sp>
      <p:grpSp>
        <p:nvGrpSpPr>
          <p:cNvPr id="82" name="Gruppo 81">
            <a:extLst>
              <a:ext uri="{FF2B5EF4-FFF2-40B4-BE49-F238E27FC236}">
                <a16:creationId xmlns:a16="http://schemas.microsoft.com/office/drawing/2014/main" id="{7DF6C34E-6DF2-43C1-80F6-B414E49F06EA}"/>
              </a:ext>
            </a:extLst>
          </p:cNvPr>
          <p:cNvGrpSpPr/>
          <p:nvPr/>
        </p:nvGrpSpPr>
        <p:grpSpPr>
          <a:xfrm>
            <a:off x="204108" y="2163096"/>
            <a:ext cx="4204022" cy="4527708"/>
            <a:chOff x="10060354" y="2163096"/>
            <a:chExt cx="4204022" cy="4527708"/>
          </a:xfrm>
        </p:grpSpPr>
        <p:sp>
          <p:nvSpPr>
            <p:cNvPr id="83" name="Rettangolo 82">
              <a:extLst>
                <a:ext uri="{FF2B5EF4-FFF2-40B4-BE49-F238E27FC236}">
                  <a16:creationId xmlns:a16="http://schemas.microsoft.com/office/drawing/2014/main" id="{18FD6748-26C9-41EF-AA7F-FC33A030DB77}"/>
                </a:ext>
              </a:extLst>
            </p:cNvPr>
            <p:cNvSpPr/>
            <p:nvPr/>
          </p:nvSpPr>
          <p:spPr>
            <a:xfrm>
              <a:off x="10060354" y="2163096"/>
              <a:ext cx="4204022" cy="4527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50800" dir="19200000" algn="l" rotWithShape="0">
                <a:schemeClr val="tx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84" name="Gruppo 83">
              <a:extLst>
                <a:ext uri="{FF2B5EF4-FFF2-40B4-BE49-F238E27FC236}">
                  <a16:creationId xmlns:a16="http://schemas.microsoft.com/office/drawing/2014/main" id="{86729E56-0DD4-4578-8BD8-4DE86FE1AD65}"/>
                </a:ext>
              </a:extLst>
            </p:cNvPr>
            <p:cNvGrpSpPr/>
            <p:nvPr/>
          </p:nvGrpSpPr>
          <p:grpSpPr>
            <a:xfrm>
              <a:off x="10360098" y="4639336"/>
              <a:ext cx="3619397" cy="1014588"/>
              <a:chOff x="498893" y="4639336"/>
              <a:chExt cx="3400679" cy="879794"/>
            </a:xfrm>
            <a:solidFill>
              <a:srgbClr val="ECECEC"/>
            </a:solidFill>
          </p:grpSpPr>
          <p:sp>
            <p:nvSpPr>
              <p:cNvPr id="90" name="Parallelogramma 89">
                <a:extLst>
                  <a:ext uri="{FF2B5EF4-FFF2-40B4-BE49-F238E27FC236}">
                    <a16:creationId xmlns:a16="http://schemas.microsoft.com/office/drawing/2014/main" id="{2377A6B8-E628-4937-87AA-7A18D285924E}"/>
                  </a:ext>
                </a:extLst>
              </p:cNvPr>
              <p:cNvSpPr/>
              <p:nvPr/>
            </p:nvSpPr>
            <p:spPr>
              <a:xfrm rot="20844126" flipH="1">
                <a:off x="511444" y="4682696"/>
                <a:ext cx="3368024" cy="836434"/>
              </a:xfrm>
              <a:prstGeom prst="parallelogram">
                <a:avLst>
                  <a:gd name="adj" fmla="val 93979"/>
                </a:avLst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1" name="Parallelogramma 90">
                <a:extLst>
                  <a:ext uri="{FF2B5EF4-FFF2-40B4-BE49-F238E27FC236}">
                    <a16:creationId xmlns:a16="http://schemas.microsoft.com/office/drawing/2014/main" id="{04E57E69-716E-4515-B3CC-67A85516D17B}"/>
                  </a:ext>
                </a:extLst>
              </p:cNvPr>
              <p:cNvSpPr/>
              <p:nvPr/>
            </p:nvSpPr>
            <p:spPr>
              <a:xfrm rot="20844126" flipH="1">
                <a:off x="498893" y="4639336"/>
                <a:ext cx="3400679" cy="850761"/>
              </a:xfrm>
              <a:prstGeom prst="parallelogram">
                <a:avLst>
                  <a:gd name="adj" fmla="val 93979"/>
                </a:avLst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78" name="Gruppo 77">
            <a:extLst>
              <a:ext uri="{FF2B5EF4-FFF2-40B4-BE49-F238E27FC236}">
                <a16:creationId xmlns:a16="http://schemas.microsoft.com/office/drawing/2014/main" id="{5B30DB3D-4B61-46C8-BFFB-2B38BDEBC157}"/>
              </a:ext>
            </a:extLst>
          </p:cNvPr>
          <p:cNvGrpSpPr/>
          <p:nvPr/>
        </p:nvGrpSpPr>
        <p:grpSpPr>
          <a:xfrm>
            <a:off x="204108" y="2163096"/>
            <a:ext cx="4204022" cy="4527708"/>
            <a:chOff x="10060354" y="2163096"/>
            <a:chExt cx="4204022" cy="4527708"/>
          </a:xfrm>
        </p:grpSpPr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0378DB49-0554-460A-A52D-B056F7BEF98D}"/>
                </a:ext>
              </a:extLst>
            </p:cNvPr>
            <p:cNvSpPr/>
            <p:nvPr/>
          </p:nvSpPr>
          <p:spPr>
            <a:xfrm>
              <a:off x="10060354" y="2163096"/>
              <a:ext cx="4204022" cy="4527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50800" dir="19200000" algn="l" rotWithShape="0">
                <a:schemeClr val="tx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5" name="Gruppo 34">
              <a:extLst>
                <a:ext uri="{FF2B5EF4-FFF2-40B4-BE49-F238E27FC236}">
                  <a16:creationId xmlns:a16="http://schemas.microsoft.com/office/drawing/2014/main" id="{70CC7010-1B26-470E-886A-B02357860E9B}"/>
                </a:ext>
              </a:extLst>
            </p:cNvPr>
            <p:cNvGrpSpPr/>
            <p:nvPr/>
          </p:nvGrpSpPr>
          <p:grpSpPr>
            <a:xfrm>
              <a:off x="10360098" y="4639336"/>
              <a:ext cx="3619397" cy="1014588"/>
              <a:chOff x="498893" y="4639336"/>
              <a:chExt cx="3400679" cy="879794"/>
            </a:xfrm>
            <a:solidFill>
              <a:srgbClr val="ECECEC"/>
            </a:solidFill>
          </p:grpSpPr>
          <p:sp>
            <p:nvSpPr>
              <p:cNvPr id="36" name="Parallelogramma 35">
                <a:extLst>
                  <a:ext uri="{FF2B5EF4-FFF2-40B4-BE49-F238E27FC236}">
                    <a16:creationId xmlns:a16="http://schemas.microsoft.com/office/drawing/2014/main" id="{860C99A6-A778-41E1-8F64-82DC2DE4FD09}"/>
                  </a:ext>
                </a:extLst>
              </p:cNvPr>
              <p:cNvSpPr/>
              <p:nvPr/>
            </p:nvSpPr>
            <p:spPr>
              <a:xfrm rot="20844126" flipH="1">
                <a:off x="511444" y="4682696"/>
                <a:ext cx="3368024" cy="836434"/>
              </a:xfrm>
              <a:prstGeom prst="parallelogram">
                <a:avLst>
                  <a:gd name="adj" fmla="val 93979"/>
                </a:avLst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" name="Parallelogramma 36">
                <a:extLst>
                  <a:ext uri="{FF2B5EF4-FFF2-40B4-BE49-F238E27FC236}">
                    <a16:creationId xmlns:a16="http://schemas.microsoft.com/office/drawing/2014/main" id="{8833DC44-52B0-41AE-A4C6-EFA9BB1D23E9}"/>
                  </a:ext>
                </a:extLst>
              </p:cNvPr>
              <p:cNvSpPr/>
              <p:nvPr/>
            </p:nvSpPr>
            <p:spPr>
              <a:xfrm rot="20844126" flipH="1">
                <a:off x="498893" y="4639336"/>
                <a:ext cx="3400679" cy="850761"/>
              </a:xfrm>
              <a:prstGeom prst="parallelogram">
                <a:avLst>
                  <a:gd name="adj" fmla="val 93979"/>
                </a:avLst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8" name="Freccia in su 37">
              <a:extLst>
                <a:ext uri="{FF2B5EF4-FFF2-40B4-BE49-F238E27FC236}">
                  <a16:creationId xmlns:a16="http://schemas.microsoft.com/office/drawing/2014/main" id="{97225005-F824-4FAB-A381-EA81C06285F6}"/>
                </a:ext>
              </a:extLst>
            </p:cNvPr>
            <p:cNvSpPr/>
            <p:nvPr/>
          </p:nvSpPr>
          <p:spPr>
            <a:xfrm>
              <a:off x="12059954" y="4362559"/>
              <a:ext cx="195444" cy="767395"/>
            </a:xfrm>
            <a:prstGeom prst="upArrow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 b="1" dirty="0"/>
            </a:p>
          </p:txBody>
        </p:sp>
        <p:sp>
          <p:nvSpPr>
            <p:cNvPr id="39" name="Freccia in su 38">
              <a:extLst>
                <a:ext uri="{FF2B5EF4-FFF2-40B4-BE49-F238E27FC236}">
                  <a16:creationId xmlns:a16="http://schemas.microsoft.com/office/drawing/2014/main" id="{7F22551A-E37F-49D8-8B64-F10F7E5DA645}"/>
                </a:ext>
              </a:extLst>
            </p:cNvPr>
            <p:cNvSpPr/>
            <p:nvPr/>
          </p:nvSpPr>
          <p:spPr>
            <a:xfrm rot="4641589">
              <a:off x="12858253" y="5074378"/>
              <a:ext cx="195444" cy="767395"/>
            </a:xfrm>
            <a:prstGeom prst="upArrow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 b="1" dirty="0"/>
            </a:p>
          </p:txBody>
        </p:sp>
        <p:sp>
          <p:nvSpPr>
            <p:cNvPr id="40" name="Freccia in su 39">
              <a:extLst>
                <a:ext uri="{FF2B5EF4-FFF2-40B4-BE49-F238E27FC236}">
                  <a16:creationId xmlns:a16="http://schemas.microsoft.com/office/drawing/2014/main" id="{8656BF15-A97C-4614-BBF0-9B1C9E67731F}"/>
                </a:ext>
              </a:extLst>
            </p:cNvPr>
            <p:cNvSpPr/>
            <p:nvPr/>
          </p:nvSpPr>
          <p:spPr>
            <a:xfrm rot="15447605">
              <a:off x="11245042" y="4431234"/>
              <a:ext cx="195444" cy="767395"/>
            </a:xfrm>
            <a:prstGeom prst="upArrow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 b="1" dirty="0"/>
            </a:p>
          </p:txBody>
        </p: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329E7B34-3F07-4C81-BDFC-41BC22831AC1}"/>
                </a:ext>
              </a:extLst>
            </p:cNvPr>
            <p:cNvSpPr txBox="1"/>
            <p:nvPr/>
          </p:nvSpPr>
          <p:spPr>
            <a:xfrm>
              <a:off x="11660040" y="4054554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accent6">
                      <a:lumMod val="50000"/>
                    </a:schemeClr>
                  </a:solidFill>
                </a:rPr>
                <a:t>B</a:t>
              </a:r>
            </a:p>
          </p:txBody>
        </p:sp>
        <p:pic>
          <p:nvPicPr>
            <p:cNvPr id="3074" name="Picture 2" descr="https://n6-img-fp.akamaized.net/free-icon/clockwise-rotating-circular-arrow_318-69231.jpg?size=338&amp;ext=jpg">
              <a:extLst>
                <a:ext uri="{FF2B5EF4-FFF2-40B4-BE49-F238E27FC236}">
                  <a16:creationId xmlns:a16="http://schemas.microsoft.com/office/drawing/2014/main" id="{E53CB98B-20EA-44F6-B7F2-E8F34B0E26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320511" y="2475424"/>
              <a:ext cx="519750" cy="519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" name="Gruppo 76">
            <a:extLst>
              <a:ext uri="{FF2B5EF4-FFF2-40B4-BE49-F238E27FC236}">
                <a16:creationId xmlns:a16="http://schemas.microsoft.com/office/drawing/2014/main" id="{44D70F58-4604-4AC5-9DBB-18BC98443F5A}"/>
              </a:ext>
            </a:extLst>
          </p:cNvPr>
          <p:cNvGrpSpPr/>
          <p:nvPr/>
        </p:nvGrpSpPr>
        <p:grpSpPr>
          <a:xfrm>
            <a:off x="204108" y="2163096"/>
            <a:ext cx="4204022" cy="4527708"/>
            <a:chOff x="14525247" y="2163096"/>
            <a:chExt cx="4204022" cy="4527708"/>
          </a:xfrm>
        </p:grpSpPr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5E13F448-110F-4A5F-8F72-A618FDD55AFC}"/>
                </a:ext>
              </a:extLst>
            </p:cNvPr>
            <p:cNvSpPr/>
            <p:nvPr/>
          </p:nvSpPr>
          <p:spPr>
            <a:xfrm>
              <a:off x="14525247" y="2163096"/>
              <a:ext cx="4204022" cy="4527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50800" dir="19200000" algn="l" rotWithShape="0">
                <a:schemeClr val="tx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id="{9C6A7269-B1CD-455F-A548-F2E91816E982}"/>
                </a:ext>
              </a:extLst>
            </p:cNvPr>
            <p:cNvGrpSpPr/>
            <p:nvPr/>
          </p:nvGrpSpPr>
          <p:grpSpPr>
            <a:xfrm>
              <a:off x="14824991" y="4639336"/>
              <a:ext cx="3619397" cy="1014588"/>
              <a:chOff x="498893" y="4639336"/>
              <a:chExt cx="3400679" cy="879794"/>
            </a:xfrm>
            <a:solidFill>
              <a:srgbClr val="ECECEC"/>
            </a:solidFill>
          </p:grpSpPr>
          <p:sp>
            <p:nvSpPr>
              <p:cNvPr id="43" name="Parallelogramma 42">
                <a:extLst>
                  <a:ext uri="{FF2B5EF4-FFF2-40B4-BE49-F238E27FC236}">
                    <a16:creationId xmlns:a16="http://schemas.microsoft.com/office/drawing/2014/main" id="{A7032F8D-8C56-4747-84C3-8646DF977ED4}"/>
                  </a:ext>
                </a:extLst>
              </p:cNvPr>
              <p:cNvSpPr/>
              <p:nvPr/>
            </p:nvSpPr>
            <p:spPr>
              <a:xfrm rot="20844126" flipH="1">
                <a:off x="511444" y="4682696"/>
                <a:ext cx="3368024" cy="836434"/>
              </a:xfrm>
              <a:prstGeom prst="parallelogram">
                <a:avLst>
                  <a:gd name="adj" fmla="val 93979"/>
                </a:avLst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Parallelogramma 43">
                <a:extLst>
                  <a:ext uri="{FF2B5EF4-FFF2-40B4-BE49-F238E27FC236}">
                    <a16:creationId xmlns:a16="http://schemas.microsoft.com/office/drawing/2014/main" id="{3E5FEEEB-88D6-4F1B-9AAF-2DCFF6E3BCB5}"/>
                  </a:ext>
                </a:extLst>
              </p:cNvPr>
              <p:cNvSpPr/>
              <p:nvPr/>
            </p:nvSpPr>
            <p:spPr>
              <a:xfrm rot="20844126" flipH="1">
                <a:off x="498893" y="4639336"/>
                <a:ext cx="3400679" cy="850761"/>
              </a:xfrm>
              <a:prstGeom prst="parallelogram">
                <a:avLst>
                  <a:gd name="adj" fmla="val 93979"/>
                </a:avLst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8" name="Freccia in su 47">
              <a:extLst>
                <a:ext uri="{FF2B5EF4-FFF2-40B4-BE49-F238E27FC236}">
                  <a16:creationId xmlns:a16="http://schemas.microsoft.com/office/drawing/2014/main" id="{F25BAEA3-F552-42B7-8B97-BBAB948F6B8C}"/>
                </a:ext>
              </a:extLst>
            </p:cNvPr>
            <p:cNvSpPr/>
            <p:nvPr/>
          </p:nvSpPr>
          <p:spPr>
            <a:xfrm>
              <a:off x="16484061" y="3955408"/>
              <a:ext cx="279363" cy="1174481"/>
            </a:xfrm>
            <a:prstGeom prst="upArrow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 b="1" dirty="0"/>
            </a:p>
          </p:txBody>
        </p:sp>
        <p:sp>
          <p:nvSpPr>
            <p:cNvPr id="46" name="Freccia in su 45">
              <a:extLst>
                <a:ext uri="{FF2B5EF4-FFF2-40B4-BE49-F238E27FC236}">
                  <a16:creationId xmlns:a16="http://schemas.microsoft.com/office/drawing/2014/main" id="{914CC855-1035-41ED-93FD-EBA894BCAFAE}"/>
                </a:ext>
              </a:extLst>
            </p:cNvPr>
            <p:cNvSpPr/>
            <p:nvPr/>
          </p:nvSpPr>
          <p:spPr>
            <a:xfrm rot="4641589">
              <a:off x="17573092" y="4762171"/>
              <a:ext cx="195444" cy="1279704"/>
            </a:xfrm>
            <a:prstGeom prst="upArrow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 b="1" dirty="0"/>
            </a:p>
          </p:txBody>
        </p:sp>
        <p:sp>
          <p:nvSpPr>
            <p:cNvPr id="47" name="Freccia in su 46">
              <a:extLst>
                <a:ext uri="{FF2B5EF4-FFF2-40B4-BE49-F238E27FC236}">
                  <a16:creationId xmlns:a16="http://schemas.microsoft.com/office/drawing/2014/main" id="{A92E72F6-6E22-4FAE-B6C6-2E24DFBBD1B6}"/>
                </a:ext>
              </a:extLst>
            </p:cNvPr>
            <p:cNvSpPr/>
            <p:nvPr/>
          </p:nvSpPr>
          <p:spPr>
            <a:xfrm rot="15447605">
              <a:off x="15502772" y="4265083"/>
              <a:ext cx="195444" cy="1191847"/>
            </a:xfrm>
            <a:prstGeom prst="upArrow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 b="1" dirty="0"/>
            </a:p>
          </p:txBody>
        </p:sp>
        <p:pic>
          <p:nvPicPr>
            <p:cNvPr id="72" name="Picture 2" descr="https://n6-img-fp.akamaized.net/free-icon/clockwise-rotating-circular-arrow_318-69231.jpg?size=338&amp;ext=jpg">
              <a:extLst>
                <a:ext uri="{FF2B5EF4-FFF2-40B4-BE49-F238E27FC236}">
                  <a16:creationId xmlns:a16="http://schemas.microsoft.com/office/drawing/2014/main" id="{049AB551-779E-484E-9AE3-5300777ED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801883" y="2475424"/>
              <a:ext cx="519750" cy="519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B77C256C-82EA-4439-9E3C-73238CE8F59F}"/>
                </a:ext>
              </a:extLst>
            </p:cNvPr>
            <p:cNvSpPr txBox="1"/>
            <p:nvPr/>
          </p:nvSpPr>
          <p:spPr>
            <a:xfrm>
              <a:off x="16124933" y="3626715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accent6">
                      <a:lumMod val="50000"/>
                    </a:schemeClr>
                  </a:solidFill>
                </a:rPr>
                <a:t>B</a:t>
              </a:r>
            </a:p>
          </p:txBody>
        </p:sp>
      </p:grpSp>
      <p:grpSp>
        <p:nvGrpSpPr>
          <p:cNvPr id="76" name="Gruppo 75">
            <a:extLst>
              <a:ext uri="{FF2B5EF4-FFF2-40B4-BE49-F238E27FC236}">
                <a16:creationId xmlns:a16="http://schemas.microsoft.com/office/drawing/2014/main" id="{3D5B5880-F971-4804-A15F-C4950FDBD3B3}"/>
              </a:ext>
            </a:extLst>
          </p:cNvPr>
          <p:cNvGrpSpPr/>
          <p:nvPr/>
        </p:nvGrpSpPr>
        <p:grpSpPr>
          <a:xfrm>
            <a:off x="204108" y="2163096"/>
            <a:ext cx="4204022" cy="4527708"/>
            <a:chOff x="19057369" y="2163096"/>
            <a:chExt cx="4204022" cy="4527708"/>
          </a:xfrm>
        </p:grpSpPr>
        <p:sp>
          <p:nvSpPr>
            <p:cNvPr id="49" name="Rettangolo 48">
              <a:extLst>
                <a:ext uri="{FF2B5EF4-FFF2-40B4-BE49-F238E27FC236}">
                  <a16:creationId xmlns:a16="http://schemas.microsoft.com/office/drawing/2014/main" id="{1DFD605F-0DA3-48C8-869D-BA0D3A2B97A3}"/>
                </a:ext>
              </a:extLst>
            </p:cNvPr>
            <p:cNvSpPr/>
            <p:nvPr/>
          </p:nvSpPr>
          <p:spPr>
            <a:xfrm>
              <a:off x="19057369" y="2163096"/>
              <a:ext cx="4204022" cy="4527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50800" dir="19200000" algn="l" rotWithShape="0">
                <a:schemeClr val="tx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0" name="Gruppo 49">
              <a:extLst>
                <a:ext uri="{FF2B5EF4-FFF2-40B4-BE49-F238E27FC236}">
                  <a16:creationId xmlns:a16="http://schemas.microsoft.com/office/drawing/2014/main" id="{3F2076DC-CADA-456B-A3AD-183A1951EAA0}"/>
                </a:ext>
              </a:extLst>
            </p:cNvPr>
            <p:cNvGrpSpPr/>
            <p:nvPr/>
          </p:nvGrpSpPr>
          <p:grpSpPr>
            <a:xfrm>
              <a:off x="19357113" y="4639336"/>
              <a:ext cx="3619397" cy="1014588"/>
              <a:chOff x="498893" y="4639336"/>
              <a:chExt cx="3400679" cy="879794"/>
            </a:xfrm>
            <a:solidFill>
              <a:srgbClr val="ECECEC"/>
            </a:solidFill>
          </p:grpSpPr>
          <p:sp>
            <p:nvSpPr>
              <p:cNvPr id="51" name="Parallelogramma 50">
                <a:extLst>
                  <a:ext uri="{FF2B5EF4-FFF2-40B4-BE49-F238E27FC236}">
                    <a16:creationId xmlns:a16="http://schemas.microsoft.com/office/drawing/2014/main" id="{401DEAAA-E6CB-42B3-8C01-9C5563DB5034}"/>
                  </a:ext>
                </a:extLst>
              </p:cNvPr>
              <p:cNvSpPr/>
              <p:nvPr/>
            </p:nvSpPr>
            <p:spPr>
              <a:xfrm rot="20844126" flipH="1">
                <a:off x="511444" y="4682696"/>
                <a:ext cx="3368024" cy="836434"/>
              </a:xfrm>
              <a:prstGeom prst="parallelogram">
                <a:avLst>
                  <a:gd name="adj" fmla="val 93979"/>
                </a:avLst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2" name="Parallelogramma 51">
                <a:extLst>
                  <a:ext uri="{FF2B5EF4-FFF2-40B4-BE49-F238E27FC236}">
                    <a16:creationId xmlns:a16="http://schemas.microsoft.com/office/drawing/2014/main" id="{F8CF036E-DEC3-4E54-A2A6-22398C2B45FC}"/>
                  </a:ext>
                </a:extLst>
              </p:cNvPr>
              <p:cNvSpPr/>
              <p:nvPr/>
            </p:nvSpPr>
            <p:spPr>
              <a:xfrm rot="20844126" flipH="1">
                <a:off x="498893" y="4639336"/>
                <a:ext cx="3400679" cy="850761"/>
              </a:xfrm>
              <a:prstGeom prst="parallelogram">
                <a:avLst>
                  <a:gd name="adj" fmla="val 93979"/>
                </a:avLst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56" name="Freccia in su 55">
              <a:extLst>
                <a:ext uri="{FF2B5EF4-FFF2-40B4-BE49-F238E27FC236}">
                  <a16:creationId xmlns:a16="http://schemas.microsoft.com/office/drawing/2014/main" id="{612ABEDB-ED6E-429E-946E-B2902D866104}"/>
                </a:ext>
              </a:extLst>
            </p:cNvPr>
            <p:cNvSpPr/>
            <p:nvPr/>
          </p:nvSpPr>
          <p:spPr>
            <a:xfrm>
              <a:off x="20949697" y="3429000"/>
              <a:ext cx="404575" cy="1700889"/>
            </a:xfrm>
            <a:prstGeom prst="upArrow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 b="1" dirty="0"/>
            </a:p>
          </p:txBody>
        </p:sp>
        <p:sp>
          <p:nvSpPr>
            <p:cNvPr id="54" name="Freccia in su 53">
              <a:extLst>
                <a:ext uri="{FF2B5EF4-FFF2-40B4-BE49-F238E27FC236}">
                  <a16:creationId xmlns:a16="http://schemas.microsoft.com/office/drawing/2014/main" id="{FCBF118D-715F-4A36-A5E8-8A748F48E053}"/>
                </a:ext>
              </a:extLst>
            </p:cNvPr>
            <p:cNvSpPr/>
            <p:nvPr/>
          </p:nvSpPr>
          <p:spPr>
            <a:xfrm rot="4641589">
              <a:off x="21755320" y="5199224"/>
              <a:ext cx="195444" cy="562533"/>
            </a:xfrm>
            <a:prstGeom prst="upArrow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 b="1" dirty="0"/>
            </a:p>
          </p:txBody>
        </p:sp>
        <p:sp>
          <p:nvSpPr>
            <p:cNvPr id="55" name="Freccia in su 54">
              <a:extLst>
                <a:ext uri="{FF2B5EF4-FFF2-40B4-BE49-F238E27FC236}">
                  <a16:creationId xmlns:a16="http://schemas.microsoft.com/office/drawing/2014/main" id="{72E00135-BD04-4C97-B1FD-6AADADE4754E}"/>
                </a:ext>
              </a:extLst>
            </p:cNvPr>
            <p:cNvSpPr/>
            <p:nvPr/>
          </p:nvSpPr>
          <p:spPr>
            <a:xfrm rot="15447605">
              <a:off x="20341046" y="4510624"/>
              <a:ext cx="195444" cy="564578"/>
            </a:xfrm>
            <a:prstGeom prst="upArrow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 b="1" dirty="0"/>
            </a:p>
          </p:txBody>
        </p:sp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788B3968-0D8E-43E8-83EF-2060468280B7}"/>
                </a:ext>
              </a:extLst>
            </p:cNvPr>
            <p:cNvSpPr txBox="1"/>
            <p:nvPr/>
          </p:nvSpPr>
          <p:spPr>
            <a:xfrm>
              <a:off x="20640010" y="3106597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accent6">
                      <a:lumMod val="50000"/>
                    </a:schemeClr>
                  </a:solidFill>
                </a:rPr>
                <a:t>B</a:t>
              </a:r>
            </a:p>
          </p:txBody>
        </p:sp>
        <p:pic>
          <p:nvPicPr>
            <p:cNvPr id="73" name="Picture 2" descr="https://n6-img-fp.akamaized.net/free-icon/clockwise-rotating-circular-arrow_318-69231.jpg?size=338&amp;ext=jpg">
              <a:extLst>
                <a:ext uri="{FF2B5EF4-FFF2-40B4-BE49-F238E27FC236}">
                  <a16:creationId xmlns:a16="http://schemas.microsoft.com/office/drawing/2014/main" id="{53D83B8C-BB15-4BD4-88BA-CF87581DB0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337687" y="2475424"/>
              <a:ext cx="519750" cy="519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E7C420D4-6E75-4DC5-9BA7-39B11CF5EDB5}"/>
              </a:ext>
            </a:extLst>
          </p:cNvPr>
          <p:cNvGrpSpPr/>
          <p:nvPr/>
        </p:nvGrpSpPr>
        <p:grpSpPr>
          <a:xfrm>
            <a:off x="204108" y="2163096"/>
            <a:ext cx="4204022" cy="4527708"/>
            <a:chOff x="23854111" y="2163096"/>
            <a:chExt cx="4204022" cy="4527708"/>
          </a:xfrm>
        </p:grpSpPr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16624C52-A949-455C-A446-0F509D4CFAD1}"/>
                </a:ext>
              </a:extLst>
            </p:cNvPr>
            <p:cNvSpPr/>
            <p:nvPr/>
          </p:nvSpPr>
          <p:spPr>
            <a:xfrm>
              <a:off x="23854111" y="2163096"/>
              <a:ext cx="4204022" cy="4527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50800" dir="19200000" algn="l" rotWithShape="0">
                <a:schemeClr val="tx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8" name="Gruppo 57">
              <a:extLst>
                <a:ext uri="{FF2B5EF4-FFF2-40B4-BE49-F238E27FC236}">
                  <a16:creationId xmlns:a16="http://schemas.microsoft.com/office/drawing/2014/main" id="{CD867860-C7BE-497B-B926-510A2FB22F6F}"/>
                </a:ext>
              </a:extLst>
            </p:cNvPr>
            <p:cNvGrpSpPr/>
            <p:nvPr/>
          </p:nvGrpSpPr>
          <p:grpSpPr>
            <a:xfrm>
              <a:off x="24153855" y="4639336"/>
              <a:ext cx="3619397" cy="1014588"/>
              <a:chOff x="498893" y="4639336"/>
              <a:chExt cx="3400679" cy="879794"/>
            </a:xfrm>
            <a:solidFill>
              <a:srgbClr val="ECECEC"/>
            </a:solidFill>
          </p:grpSpPr>
          <p:sp>
            <p:nvSpPr>
              <p:cNvPr id="59" name="Parallelogramma 58">
                <a:extLst>
                  <a:ext uri="{FF2B5EF4-FFF2-40B4-BE49-F238E27FC236}">
                    <a16:creationId xmlns:a16="http://schemas.microsoft.com/office/drawing/2014/main" id="{C0B7E02C-582E-4393-913C-775016756414}"/>
                  </a:ext>
                </a:extLst>
              </p:cNvPr>
              <p:cNvSpPr/>
              <p:nvPr/>
            </p:nvSpPr>
            <p:spPr>
              <a:xfrm rot="20844126" flipH="1">
                <a:off x="511444" y="4682696"/>
                <a:ext cx="3368024" cy="836434"/>
              </a:xfrm>
              <a:prstGeom prst="parallelogram">
                <a:avLst>
                  <a:gd name="adj" fmla="val 93979"/>
                </a:avLst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0" name="Parallelogramma 59">
                <a:extLst>
                  <a:ext uri="{FF2B5EF4-FFF2-40B4-BE49-F238E27FC236}">
                    <a16:creationId xmlns:a16="http://schemas.microsoft.com/office/drawing/2014/main" id="{0D6164A6-876C-45C1-A3EF-72C73A33CD08}"/>
                  </a:ext>
                </a:extLst>
              </p:cNvPr>
              <p:cNvSpPr/>
              <p:nvPr/>
            </p:nvSpPr>
            <p:spPr>
              <a:xfrm rot="20844126" flipH="1">
                <a:off x="498893" y="4639336"/>
                <a:ext cx="3400679" cy="850761"/>
              </a:xfrm>
              <a:prstGeom prst="parallelogram">
                <a:avLst>
                  <a:gd name="adj" fmla="val 93979"/>
                </a:avLst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64" name="Freccia in su 63">
              <a:extLst>
                <a:ext uri="{FF2B5EF4-FFF2-40B4-BE49-F238E27FC236}">
                  <a16:creationId xmlns:a16="http://schemas.microsoft.com/office/drawing/2014/main" id="{5949CC70-7EAE-4860-A205-F1FF50C6648C}"/>
                </a:ext>
              </a:extLst>
            </p:cNvPr>
            <p:cNvSpPr/>
            <p:nvPr/>
          </p:nvSpPr>
          <p:spPr>
            <a:xfrm rot="4641589">
              <a:off x="25915358" y="4174841"/>
              <a:ext cx="195444" cy="886178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 b="1" dirty="0"/>
            </a:p>
          </p:txBody>
        </p:sp>
        <p:sp>
          <p:nvSpPr>
            <p:cNvPr id="65" name="Freccia in su 64">
              <a:extLst>
                <a:ext uri="{FF2B5EF4-FFF2-40B4-BE49-F238E27FC236}">
                  <a16:creationId xmlns:a16="http://schemas.microsoft.com/office/drawing/2014/main" id="{EE9AE26B-CD6A-4CCB-8F36-0BA9A6866B24}"/>
                </a:ext>
              </a:extLst>
            </p:cNvPr>
            <p:cNvSpPr/>
            <p:nvPr/>
          </p:nvSpPr>
          <p:spPr>
            <a:xfrm rot="15447605">
              <a:off x="25811299" y="5224845"/>
              <a:ext cx="195444" cy="839515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 b="1" dirty="0"/>
            </a:p>
          </p:txBody>
        </p:sp>
        <p:sp>
          <p:nvSpPr>
            <p:cNvPr id="66" name="Freccia in su 65">
              <a:extLst>
                <a:ext uri="{FF2B5EF4-FFF2-40B4-BE49-F238E27FC236}">
                  <a16:creationId xmlns:a16="http://schemas.microsoft.com/office/drawing/2014/main" id="{E357E897-F7E4-4B38-B82A-4B04B6F88C0F}"/>
                </a:ext>
              </a:extLst>
            </p:cNvPr>
            <p:cNvSpPr/>
            <p:nvPr/>
          </p:nvSpPr>
          <p:spPr>
            <a:xfrm>
              <a:off x="25651996" y="2672916"/>
              <a:ext cx="584418" cy="2456974"/>
            </a:xfrm>
            <a:prstGeom prst="upArrow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 b="1" dirty="0"/>
            </a:p>
          </p:txBody>
        </p:sp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04DAF70C-2C53-4E12-AFA9-CF1954132BFB}"/>
                </a:ext>
              </a:extLst>
            </p:cNvPr>
            <p:cNvSpPr txBox="1"/>
            <p:nvPr/>
          </p:nvSpPr>
          <p:spPr>
            <a:xfrm>
              <a:off x="25442576" y="2305807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accent6">
                      <a:lumMod val="50000"/>
                    </a:schemeClr>
                  </a:solidFill>
                </a:rPr>
                <a:t>B</a:t>
              </a:r>
            </a:p>
          </p:txBody>
        </p:sp>
        <p:pic>
          <p:nvPicPr>
            <p:cNvPr id="74" name="Picture 2" descr="https://n6-img-fp.akamaized.net/free-icon/clockwise-rotating-circular-arrow_318-69231.jpg?size=338&amp;ext=jpg">
              <a:extLst>
                <a:ext uri="{FF2B5EF4-FFF2-40B4-BE49-F238E27FC236}">
                  <a16:creationId xmlns:a16="http://schemas.microsoft.com/office/drawing/2014/main" id="{73AC8B57-9123-4E9A-BF9A-2181F8AEC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48708" y="2475424"/>
              <a:ext cx="519750" cy="519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1" name="Text Box 11">
            <a:extLst>
              <a:ext uri="{FF2B5EF4-FFF2-40B4-BE49-F238E27FC236}">
                <a16:creationId xmlns:a16="http://schemas.microsoft.com/office/drawing/2014/main" id="{322D35E7-30AB-4988-9DFF-7D5C3BF12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300" y="6181721"/>
            <a:ext cx="2791199" cy="385997"/>
          </a:xfrm>
          <a:prstGeom prst="rect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it-IT" sz="2100" b="1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effective</a:t>
            </a:r>
            <a:r>
              <a:rPr lang="it-IT" sz="2100" b="1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it-IT" sz="2100" b="1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field</a:t>
            </a:r>
            <a:r>
              <a:rPr lang="it-IT" sz="2100" b="1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: 10</a:t>
            </a:r>
            <a:r>
              <a:rPr lang="it-IT" sz="2100" b="1" baseline="30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4</a:t>
            </a:r>
            <a:r>
              <a:rPr lang="it-IT" sz="2100" b="1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T!</a:t>
            </a:r>
            <a:endParaRPr lang="de-DE" sz="2100" b="1" dirty="0">
              <a:solidFill>
                <a:srgbClr val="FFFFFF"/>
              </a:solidFill>
              <a:latin typeface="Calibri" pitchFamily="34" charset="0"/>
              <a:ea typeface="東風ゴシック" charset="0"/>
              <a:cs typeface="東風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66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52800" y="145457"/>
            <a:ext cx="8628480" cy="5320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5" tIns="42450" rIns="81635" bIns="42450">
            <a:spAutoFit/>
          </a:bodyPr>
          <a:lstStyle/>
          <a:p>
            <a:pPr algn="r">
              <a:tabLst>
                <a:tab pos="656617" algn="l"/>
                <a:tab pos="1313232" algn="l"/>
                <a:tab pos="1969848" algn="l"/>
                <a:tab pos="2626465" algn="l"/>
                <a:tab pos="3283080" algn="l"/>
                <a:tab pos="3939696" algn="l"/>
                <a:tab pos="4596313" algn="l"/>
                <a:tab pos="5252929" algn="l"/>
                <a:tab pos="5909544" algn="l"/>
                <a:tab pos="6566161" algn="l"/>
                <a:tab pos="7222778" algn="l"/>
                <a:tab pos="7879393" algn="l"/>
                <a:tab pos="8536009" algn="l"/>
              </a:tabLst>
            </a:pPr>
            <a:r>
              <a:rPr lang="en-US" sz="2900" b="1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Chiral currents with tunable flux</a:t>
            </a:r>
            <a:endParaRPr lang="en-US" sz="2900" b="1" dirty="0">
              <a:solidFill>
                <a:srgbClr val="FFFFFF"/>
              </a:solidFill>
              <a:latin typeface="Calibri" charset="0"/>
              <a:ea typeface="AR PL UKai CN" charset="0"/>
              <a:cs typeface="AR PL UKai CN" charset="0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172800" y="633667"/>
            <a:ext cx="8697600" cy="57606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0" tIns="41471" rIns="82940" bIns="41471" anchor="ctr"/>
          <a:lstStyle/>
          <a:p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1"/>
              <p:cNvSpPr txBox="1">
                <a:spLocks noChangeArrowheads="1"/>
              </p:cNvSpPr>
              <p:nvPr/>
            </p:nvSpPr>
            <p:spPr bwMode="auto">
              <a:xfrm>
                <a:off x="127721" y="1059723"/>
                <a:ext cx="8661689" cy="50281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45000" rIns="90000" bIns="45000"/>
              <a:lstStyle/>
              <a:p>
                <a:pPr>
                  <a:lnSpc>
                    <a:spcPct val="102000"/>
                  </a:lnSpc>
                  <a:tabLst>
                    <a:tab pos="723900" algn="l"/>
                    <a:tab pos="1447800" algn="l"/>
                  </a:tabLst>
                </a:pPr>
                <a:r>
                  <a:rPr lang="de-DE" sz="2100" dirty="0">
                    <a:solidFill>
                      <a:srgbClr val="FFFFFF"/>
                    </a:solidFill>
                    <a:latin typeface="Calibri" pitchFamily="34" charset="0"/>
                    <a:ea typeface="東風ゴシック" charset="0"/>
                    <a:cs typeface="東風ゴシック" charset="0"/>
                  </a:rPr>
                  <a:t>Measurement </a:t>
                </a:r>
                <a:r>
                  <a:rPr lang="de-DE" sz="2100" dirty="0" err="1">
                    <a:solidFill>
                      <a:srgbClr val="FFFFFF"/>
                    </a:solidFill>
                    <a:latin typeface="Calibri" pitchFamily="34" charset="0"/>
                    <a:ea typeface="東風ゴシック" charset="0"/>
                    <a:cs typeface="東風ゴシック" charset="0"/>
                  </a:rPr>
                  <a:t>of</a:t>
                </a:r>
                <a:endParaRPr lang="de-DE" sz="2100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endParaRPr>
              </a:p>
              <a:p>
                <a:pPr>
                  <a:lnSpc>
                    <a:spcPct val="102000"/>
                  </a:lnSpc>
                  <a:tabLst>
                    <a:tab pos="723900" algn="l"/>
                    <a:tab pos="1447800" algn="l"/>
                  </a:tabLst>
                </a:pPr>
                <a:r>
                  <a:rPr lang="de-DE" sz="2100" dirty="0">
                    <a:solidFill>
                      <a:srgbClr val="FFFFFF"/>
                    </a:solidFill>
                    <a:latin typeface="Calibri" pitchFamily="34" charset="0"/>
                    <a:ea typeface="東風ゴシック" charset="0"/>
                    <a:cs typeface="東風ゴシック" charset="0"/>
                  </a:rPr>
                  <a:t>chiral </a:t>
                </a:r>
                <a:r>
                  <a:rPr lang="de-DE" sz="2100" dirty="0" err="1">
                    <a:solidFill>
                      <a:srgbClr val="FFFFFF"/>
                    </a:solidFill>
                    <a:latin typeface="Calibri" pitchFamily="34" charset="0"/>
                    <a:ea typeface="東風ゴシック" charset="0"/>
                    <a:cs typeface="東風ゴシック" charset="0"/>
                  </a:rPr>
                  <a:t>current</a:t>
                </a:r>
                <a:r>
                  <a:rPr lang="de-DE" sz="2100" dirty="0">
                    <a:solidFill>
                      <a:srgbClr val="FFFFFF"/>
                    </a:solidFill>
                    <a:latin typeface="Calibri" pitchFamily="34" charset="0"/>
                    <a:ea typeface="東風ゴシック" charset="0"/>
                    <a:cs typeface="東風ゴシック" charset="0"/>
                  </a:rPr>
                  <a:t> J </a:t>
                </a:r>
                <a:r>
                  <a:rPr lang="de-DE" sz="2100" dirty="0" err="1">
                    <a:solidFill>
                      <a:srgbClr val="FFFFFF"/>
                    </a:solidFill>
                    <a:latin typeface="Calibri" pitchFamily="34" charset="0"/>
                    <a:ea typeface="東風ゴシック" charset="0"/>
                    <a:cs typeface="東風ゴシック" charset="0"/>
                  </a:rPr>
                  <a:t>vs</a:t>
                </a:r>
                <a:r>
                  <a:rPr lang="de-DE" sz="2100" dirty="0">
                    <a:solidFill>
                      <a:srgbClr val="FFFFFF"/>
                    </a:solidFill>
                    <a:latin typeface="Calibri" pitchFamily="34" charset="0"/>
                    <a:ea typeface="東風ゴシック" charset="0"/>
                    <a:cs typeface="東風ゴシック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210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東風ゴシック" charset="0"/>
                      </a:rPr>
                      <m:t>𝜙</m:t>
                    </m:r>
                  </m:oMath>
                </a14:m>
                <a:endParaRPr lang="de-DE" sz="2100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endParaRPr>
              </a:p>
            </p:txBody>
          </p:sp>
        </mc:Choice>
        <mc:Fallback xmlns="">
          <p:sp>
            <p:nvSpPr>
              <p:cNvPr id="5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721" y="1059723"/>
                <a:ext cx="8661689" cy="502817"/>
              </a:xfrm>
              <a:prstGeom prst="rect">
                <a:avLst/>
              </a:prstGeom>
              <a:blipFill>
                <a:blip r:embed="rId2"/>
                <a:stretch>
                  <a:fillRect l="-844" t="-9756" b="-70732"/>
                </a:stretch>
              </a:blip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4735882" y="5749403"/>
                <a:ext cx="213481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882" y="5749403"/>
                <a:ext cx="2134815" cy="369332"/>
              </a:xfrm>
              <a:prstGeom prst="rect">
                <a:avLst/>
              </a:prstGeom>
              <a:blipFill>
                <a:blip r:embed="rId3"/>
                <a:stretch>
                  <a:fillRect l="-4000" r="-4286" b="-377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/>
              <p:cNvSpPr txBox="1"/>
              <p:nvPr/>
            </p:nvSpPr>
            <p:spPr>
              <a:xfrm>
                <a:off x="4735882" y="6182907"/>
                <a:ext cx="24016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(2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it-IT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CasellaDiTes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882" y="6182907"/>
                <a:ext cx="2401683" cy="369332"/>
              </a:xfrm>
              <a:prstGeom prst="rect">
                <a:avLst/>
              </a:prstGeom>
              <a:blipFill>
                <a:blip r:embed="rId4"/>
                <a:stretch>
                  <a:fillRect l="-3299" r="-3553" b="-377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239271" y="5766966"/>
            <a:ext cx="1742009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20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time-reversal</a:t>
            </a:r>
            <a:endParaRPr lang="de-DE" sz="2200" dirty="0">
              <a:solidFill>
                <a:srgbClr val="FFFFFF"/>
              </a:solidFill>
              <a:latin typeface="Calibri" pitchFamily="34" charset="0"/>
              <a:ea typeface="東風ゴシック" charset="0"/>
              <a:cs typeface="東風ゴシック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239271" y="6187987"/>
            <a:ext cx="1742009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20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lattice</a:t>
            </a:r>
            <a:endParaRPr lang="de-DE" sz="2200" dirty="0">
              <a:solidFill>
                <a:srgbClr val="FFFFFF"/>
              </a:solidFill>
              <a:latin typeface="Calibri" pitchFamily="34" charset="0"/>
              <a:ea typeface="東風ゴシック" charset="0"/>
              <a:cs typeface="東風ゴシック" charset="0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2963118" y="1049562"/>
            <a:ext cx="5907281" cy="4357249"/>
            <a:chOff x="352800" y="1562541"/>
            <a:chExt cx="5909104" cy="4149412"/>
          </a:xfrm>
        </p:grpSpPr>
        <p:sp>
          <p:nvSpPr>
            <p:cNvPr id="6" name="Rettangolo 5"/>
            <p:cNvSpPr/>
            <p:nvPr/>
          </p:nvSpPr>
          <p:spPr>
            <a:xfrm>
              <a:off x="352800" y="1562541"/>
              <a:ext cx="5909104" cy="4149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8230" y="1630812"/>
              <a:ext cx="5709502" cy="4024302"/>
            </a:xfrm>
            <a:prstGeom prst="rect">
              <a:avLst/>
            </a:prstGeom>
          </p:spPr>
        </p:pic>
      </p:grpSp>
      <p:grpSp>
        <p:nvGrpSpPr>
          <p:cNvPr id="27" name="Gruppo 26"/>
          <p:cNvGrpSpPr/>
          <p:nvPr/>
        </p:nvGrpSpPr>
        <p:grpSpPr>
          <a:xfrm>
            <a:off x="199149" y="2163096"/>
            <a:ext cx="4204022" cy="4527708"/>
            <a:chOff x="-1147392" y="1121253"/>
            <a:chExt cx="4204022" cy="4527708"/>
          </a:xfrm>
        </p:grpSpPr>
        <p:grpSp>
          <p:nvGrpSpPr>
            <p:cNvPr id="17" name="Gruppo 16"/>
            <p:cNvGrpSpPr/>
            <p:nvPr/>
          </p:nvGrpSpPr>
          <p:grpSpPr>
            <a:xfrm>
              <a:off x="-1147392" y="1121253"/>
              <a:ext cx="4204022" cy="4527708"/>
              <a:chOff x="3719466" y="1165222"/>
              <a:chExt cx="5150934" cy="5547527"/>
            </a:xfrm>
          </p:grpSpPr>
          <p:sp>
            <p:nvSpPr>
              <p:cNvPr id="18" name="Rettangolo 17"/>
              <p:cNvSpPr/>
              <p:nvPr/>
            </p:nvSpPr>
            <p:spPr>
              <a:xfrm>
                <a:off x="3719466" y="1165222"/>
                <a:ext cx="5150934" cy="55475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50800" dir="19200000" algn="l" rotWithShape="0">
                  <a:schemeClr val="tx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9" name="Gruppo 18"/>
              <p:cNvGrpSpPr/>
              <p:nvPr/>
            </p:nvGrpSpPr>
            <p:grpSpPr>
              <a:xfrm>
                <a:off x="3776189" y="1251409"/>
                <a:ext cx="4988597" cy="5031456"/>
                <a:chOff x="2951959" y="787319"/>
                <a:chExt cx="5932544" cy="5983514"/>
              </a:xfrm>
            </p:grpSpPr>
            <p:pic>
              <p:nvPicPr>
                <p:cNvPr id="20" name="Picture 2" descr="http://www.nature.com/nphys/journal/v9/n7/images/nphys2680-f1.jpg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70746" y="787319"/>
                  <a:ext cx="5813757" cy="59120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Rettangolo 20"/>
                <p:cNvSpPr/>
                <p:nvPr/>
              </p:nvSpPr>
              <p:spPr>
                <a:xfrm rot="16200000">
                  <a:off x="2325406" y="3355811"/>
                  <a:ext cx="1560447" cy="3073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1600" dirty="0" err="1">
                      <a:solidFill>
                        <a:schemeClr val="tx1"/>
                      </a:solidFill>
                    </a:rPr>
                    <a:t>energy</a:t>
                  </a:r>
                  <a:endParaRPr lang="it-IT" sz="1600" dirty="0">
                    <a:solidFill>
                      <a:schemeClr val="tx1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Rettangolo 21"/>
                    <p:cNvSpPr/>
                    <p:nvPr/>
                  </p:nvSpPr>
                  <p:spPr>
                    <a:xfrm>
                      <a:off x="4741804" y="6361370"/>
                      <a:ext cx="2785577" cy="40946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it-IT" sz="1600">
                          <a:solidFill>
                            <a:schemeClr val="tx1"/>
                          </a:solidFill>
                        </a:rPr>
                        <a:t>flux </a:t>
                      </a:r>
                      <a14:m>
                        <m:oMath xmlns:m="http://schemas.openxmlformats.org/officeDocument/2006/math">
                          <m:r>
                            <a:rPr lang="it-IT" sz="1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it-IT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/2</m:t>
                          </m:r>
                          <m:r>
                            <a:rPr lang="it-IT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oMath>
                      </a14:m>
                      <a:endParaRPr lang="it-IT" sz="15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2" name="Rettangolo 2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41804" y="6361370"/>
                      <a:ext cx="2785577" cy="409463"/>
                    </a:xfrm>
                    <a:prstGeom prst="rect">
                      <a:avLst/>
                    </a:prstGeom>
                    <a:blipFill rotWithShape="0">
                      <a:blip r:embed="rId9"/>
                      <a:stretch>
                        <a:fillRect t="-17391" b="-36957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 flipV="1">
              <a:off x="-671335" y="1303793"/>
              <a:ext cx="3569973" cy="3476987"/>
            </a:xfrm>
            <a:prstGeom prst="rect">
              <a:avLst/>
            </a:prstGeom>
          </p:spPr>
        </p:pic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701041" y="5326683"/>
              <a:ext cx="3582219" cy="234918"/>
            </a:xfrm>
            <a:prstGeom prst="rect">
              <a:avLst/>
            </a:prstGeom>
          </p:spPr>
        </p:pic>
      </p:grpSp>
      <p:sp>
        <p:nvSpPr>
          <p:cNvPr id="24" name="Rettangolo 23"/>
          <p:cNvSpPr/>
          <p:nvPr/>
        </p:nvSpPr>
        <p:spPr>
          <a:xfrm>
            <a:off x="95040" y="31454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i="1">
                <a:solidFill>
                  <a:srgbClr val="F2F2F2"/>
                </a:solidFill>
                <a:latin typeface="+mj-lt"/>
                <a:cs typeface="Calibri" pitchFamily="34" charset="0"/>
              </a:rPr>
              <a:t>L. Livi et al., PRL </a:t>
            </a:r>
            <a:r>
              <a:rPr lang="fr-FR" sz="1600" b="1" i="1">
                <a:solidFill>
                  <a:srgbClr val="F2F2F2"/>
                </a:solidFill>
                <a:latin typeface="+mj-lt"/>
                <a:cs typeface="Calibri" pitchFamily="34" charset="0"/>
              </a:rPr>
              <a:t>117</a:t>
            </a:r>
            <a:r>
              <a:rPr lang="fr-FR" sz="1600" i="1">
                <a:solidFill>
                  <a:srgbClr val="F2F2F2"/>
                </a:solidFill>
                <a:latin typeface="+mj-lt"/>
                <a:cs typeface="Calibri" pitchFamily="34" charset="0"/>
              </a:rPr>
              <a:t>, 220401 (2016)</a:t>
            </a:r>
            <a:endParaRPr lang="it-IT" sz="1600" i="1" dirty="0">
              <a:solidFill>
                <a:srgbClr val="F2F2F2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2989" y="2304120"/>
            <a:ext cx="3554730" cy="356997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645500" y="6318250"/>
            <a:ext cx="3671472" cy="327891"/>
          </a:xfrm>
          <a:prstGeom prst="rect">
            <a:avLst/>
          </a:prstGeom>
          <a:solidFill>
            <a:schemeClr val="bg1"/>
          </a:solidFill>
        </p:spPr>
        <p:txBody>
          <a:bodyPr wrap="square" tIns="50400" bIns="0" rtlCol="0">
            <a:spAutoFit/>
          </a:bodyPr>
          <a:lstStyle/>
          <a:p>
            <a:pPr algn="ctr"/>
            <a:r>
              <a:rPr lang="it-IT">
                <a:latin typeface="+mj-lt"/>
              </a:rPr>
              <a:t>Hofstadter's butterfly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604860" y="2304120"/>
            <a:ext cx="3671472" cy="327891"/>
          </a:xfrm>
          <a:prstGeom prst="rect">
            <a:avLst/>
          </a:prstGeom>
          <a:noFill/>
        </p:spPr>
        <p:txBody>
          <a:bodyPr wrap="square" tIns="50400" bIns="0" rtlCol="0">
            <a:spAutoFit/>
          </a:bodyPr>
          <a:lstStyle/>
          <a:p>
            <a:pPr algn="ctr"/>
            <a:r>
              <a:rPr lang="it-IT" dirty="0" err="1">
                <a:latin typeface="+mj-lt"/>
              </a:rPr>
              <a:t>Chern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number</a:t>
            </a:r>
            <a:endParaRPr lang="it-IT" dirty="0">
              <a:latin typeface="+mj-lt"/>
            </a:endParaRP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B17EB889-B1CF-4AF7-A847-FCFC301B8F0E}"/>
              </a:ext>
            </a:extLst>
          </p:cNvPr>
          <p:cNvGrpSpPr/>
          <p:nvPr/>
        </p:nvGrpSpPr>
        <p:grpSpPr>
          <a:xfrm>
            <a:off x="199149" y="2163096"/>
            <a:ext cx="4204022" cy="4527708"/>
            <a:chOff x="5763580" y="2163096"/>
            <a:chExt cx="4204022" cy="4527708"/>
          </a:xfrm>
        </p:grpSpPr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48407C5A-EA4B-4DD3-B3CD-8368378BE8B1}"/>
                </a:ext>
              </a:extLst>
            </p:cNvPr>
            <p:cNvGrpSpPr/>
            <p:nvPr/>
          </p:nvGrpSpPr>
          <p:grpSpPr>
            <a:xfrm>
              <a:off x="5763580" y="2163096"/>
              <a:ext cx="4204022" cy="4527708"/>
              <a:chOff x="23854111" y="2163096"/>
              <a:chExt cx="4204022" cy="4527708"/>
            </a:xfrm>
          </p:grpSpPr>
          <p:sp>
            <p:nvSpPr>
              <p:cNvPr id="44" name="Rettangolo 43">
                <a:extLst>
                  <a:ext uri="{FF2B5EF4-FFF2-40B4-BE49-F238E27FC236}">
                    <a16:creationId xmlns:a16="http://schemas.microsoft.com/office/drawing/2014/main" id="{37F403C6-0C3F-4B9D-AA2A-0D55B78E656A}"/>
                  </a:ext>
                </a:extLst>
              </p:cNvPr>
              <p:cNvSpPr/>
              <p:nvPr/>
            </p:nvSpPr>
            <p:spPr>
              <a:xfrm>
                <a:off x="23854111" y="2163096"/>
                <a:ext cx="4204022" cy="4527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50800" dir="19200000" algn="l" rotWithShape="0">
                  <a:schemeClr val="tx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45" name="Gruppo 44">
                <a:extLst>
                  <a:ext uri="{FF2B5EF4-FFF2-40B4-BE49-F238E27FC236}">
                    <a16:creationId xmlns:a16="http://schemas.microsoft.com/office/drawing/2014/main" id="{1D022311-8368-4AD1-A1FD-9F8718437F07}"/>
                  </a:ext>
                </a:extLst>
              </p:cNvPr>
              <p:cNvGrpSpPr/>
              <p:nvPr/>
            </p:nvGrpSpPr>
            <p:grpSpPr>
              <a:xfrm>
                <a:off x="24153855" y="4639336"/>
                <a:ext cx="3619397" cy="1014588"/>
                <a:chOff x="498893" y="4639336"/>
                <a:chExt cx="3400679" cy="879794"/>
              </a:xfrm>
              <a:solidFill>
                <a:srgbClr val="ECECEC"/>
              </a:solidFill>
            </p:grpSpPr>
            <p:sp>
              <p:nvSpPr>
                <p:cNvPr id="46" name="Parallelogramma 45">
                  <a:extLst>
                    <a:ext uri="{FF2B5EF4-FFF2-40B4-BE49-F238E27FC236}">
                      <a16:creationId xmlns:a16="http://schemas.microsoft.com/office/drawing/2014/main" id="{8BFDBAD4-22DF-40A7-A0CB-C9758FC4DCEE}"/>
                    </a:ext>
                  </a:extLst>
                </p:cNvPr>
                <p:cNvSpPr/>
                <p:nvPr/>
              </p:nvSpPr>
              <p:spPr>
                <a:xfrm rot="20844126" flipH="1">
                  <a:off x="511444" y="4682696"/>
                  <a:ext cx="3368024" cy="836434"/>
                </a:xfrm>
                <a:prstGeom prst="parallelogram">
                  <a:avLst>
                    <a:gd name="adj" fmla="val 93979"/>
                  </a:avLst>
                </a:prstGeom>
                <a:grpFill/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7" name="Parallelogramma 46">
                  <a:extLst>
                    <a:ext uri="{FF2B5EF4-FFF2-40B4-BE49-F238E27FC236}">
                      <a16:creationId xmlns:a16="http://schemas.microsoft.com/office/drawing/2014/main" id="{3EF23717-2E9C-49F9-998F-3096D5079EE4}"/>
                    </a:ext>
                  </a:extLst>
                </p:cNvPr>
                <p:cNvSpPr/>
                <p:nvPr/>
              </p:nvSpPr>
              <p:spPr>
                <a:xfrm rot="20844126" flipH="1">
                  <a:off x="498893" y="4639336"/>
                  <a:ext cx="3400679" cy="850761"/>
                </a:xfrm>
                <a:prstGeom prst="parallelogram">
                  <a:avLst>
                    <a:gd name="adj" fmla="val 93979"/>
                  </a:avLst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9BEF6E5A-2AFB-4641-86A9-F21F5CD80BCD}"/>
                </a:ext>
              </a:extLst>
            </p:cNvPr>
            <p:cNvGrpSpPr/>
            <p:nvPr/>
          </p:nvGrpSpPr>
          <p:grpSpPr>
            <a:xfrm>
              <a:off x="6193567" y="4521197"/>
              <a:ext cx="3339304" cy="1191179"/>
              <a:chOff x="6193567" y="4521197"/>
              <a:chExt cx="3339304" cy="1191179"/>
            </a:xfrm>
          </p:grpSpPr>
          <p:cxnSp>
            <p:nvCxnSpPr>
              <p:cNvPr id="32" name="Connettore diritto 31">
                <a:extLst>
                  <a:ext uri="{FF2B5EF4-FFF2-40B4-BE49-F238E27FC236}">
                    <a16:creationId xmlns:a16="http://schemas.microsoft.com/office/drawing/2014/main" id="{C3367362-8ECA-4DBA-BC08-7A5C3762F0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5875" y="4963208"/>
                <a:ext cx="1063889" cy="749168"/>
              </a:xfrm>
              <a:prstGeom prst="line">
                <a:avLst/>
              </a:prstGeom>
              <a:ln w="12700"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ttore diritto 32">
                <a:extLst>
                  <a:ext uri="{FF2B5EF4-FFF2-40B4-BE49-F238E27FC236}">
                    <a16:creationId xmlns:a16="http://schemas.microsoft.com/office/drawing/2014/main" id="{1714FD8F-17FB-4B0D-8FFC-40745C7BCA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8498" y="4881007"/>
                <a:ext cx="1051031" cy="778774"/>
              </a:xfrm>
              <a:prstGeom prst="line">
                <a:avLst/>
              </a:prstGeom>
              <a:ln w="12700"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diritto 33">
                <a:extLst>
                  <a:ext uri="{FF2B5EF4-FFF2-40B4-BE49-F238E27FC236}">
                    <a16:creationId xmlns:a16="http://schemas.microsoft.com/office/drawing/2014/main" id="{7DB5F21B-434C-411F-B12B-BA7C857C2E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2238" y="4811508"/>
                <a:ext cx="1031755" cy="766680"/>
              </a:xfrm>
              <a:prstGeom prst="line">
                <a:avLst/>
              </a:prstGeom>
              <a:ln w="12700"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diritto 34">
                <a:extLst>
                  <a:ext uri="{FF2B5EF4-FFF2-40B4-BE49-F238E27FC236}">
                    <a16:creationId xmlns:a16="http://schemas.microsoft.com/office/drawing/2014/main" id="{33DA31E9-2EE7-4963-8A78-DFF87678B1D1}"/>
                  </a:ext>
                </a:extLst>
              </p:cNvPr>
              <p:cNvCxnSpPr>
                <a:cxnSpLocks/>
                <a:endCxn id="47" idx="3"/>
              </p:cNvCxnSpPr>
              <p:nvPr/>
            </p:nvCxnSpPr>
            <p:spPr>
              <a:xfrm>
                <a:off x="7366103" y="4731682"/>
                <a:ext cx="1063831" cy="776399"/>
              </a:xfrm>
              <a:prstGeom prst="line">
                <a:avLst/>
              </a:prstGeom>
              <a:ln w="12700"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ttore diritto 35">
                <a:extLst>
                  <a:ext uri="{FF2B5EF4-FFF2-40B4-BE49-F238E27FC236}">
                    <a16:creationId xmlns:a16="http://schemas.microsoft.com/office/drawing/2014/main" id="{FEBE232B-5CC1-4494-922B-6E6314B573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08942" y="4661575"/>
                <a:ext cx="1032753" cy="771235"/>
              </a:xfrm>
              <a:prstGeom prst="line">
                <a:avLst/>
              </a:prstGeom>
              <a:ln w="12700"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ttore diritto 36">
                <a:extLst>
                  <a:ext uri="{FF2B5EF4-FFF2-40B4-BE49-F238E27FC236}">
                    <a16:creationId xmlns:a16="http://schemas.microsoft.com/office/drawing/2014/main" id="{7FEEA9FA-D3E4-4215-BC0A-C130955AD77C}"/>
                  </a:ext>
                </a:extLst>
              </p:cNvPr>
              <p:cNvCxnSpPr/>
              <p:nvPr/>
            </p:nvCxnSpPr>
            <p:spPr>
              <a:xfrm>
                <a:off x="8033907" y="4590234"/>
                <a:ext cx="1021653" cy="773539"/>
              </a:xfrm>
              <a:prstGeom prst="line">
                <a:avLst/>
              </a:prstGeom>
              <a:ln w="12700"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ttore diritto 37">
                <a:extLst>
                  <a:ext uri="{FF2B5EF4-FFF2-40B4-BE49-F238E27FC236}">
                    <a16:creationId xmlns:a16="http://schemas.microsoft.com/office/drawing/2014/main" id="{239829E2-2A5C-4434-9065-00B8633319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30822" y="4521197"/>
                <a:ext cx="1054508" cy="761758"/>
              </a:xfrm>
              <a:prstGeom prst="line">
                <a:avLst/>
              </a:prstGeom>
              <a:ln w="12700"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ttore diritto 38">
                <a:extLst>
                  <a:ext uri="{FF2B5EF4-FFF2-40B4-BE49-F238E27FC236}">
                    <a16:creationId xmlns:a16="http://schemas.microsoft.com/office/drawing/2014/main" id="{A48BB0F6-1EC4-41F5-A6B0-575E92EF5B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93567" y="4575453"/>
                <a:ext cx="2609967" cy="594308"/>
              </a:xfrm>
              <a:prstGeom prst="line">
                <a:avLst/>
              </a:prstGeom>
              <a:ln w="12700"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ttore diritto 39">
                <a:extLst>
                  <a:ext uri="{FF2B5EF4-FFF2-40B4-BE49-F238E27FC236}">
                    <a16:creationId xmlns:a16="http://schemas.microsoft.com/office/drawing/2014/main" id="{4886C503-C501-4E2A-94E4-27D3398D22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82550" y="4701792"/>
                <a:ext cx="2609967" cy="594308"/>
              </a:xfrm>
              <a:prstGeom prst="line">
                <a:avLst/>
              </a:prstGeom>
              <a:ln w="12700"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ttore diritto 40">
                <a:extLst>
                  <a:ext uri="{FF2B5EF4-FFF2-40B4-BE49-F238E27FC236}">
                    <a16:creationId xmlns:a16="http://schemas.microsoft.com/office/drawing/2014/main" id="{37D1318D-8CE1-4153-9633-6571014658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60607" y="4825503"/>
                <a:ext cx="2609967" cy="594308"/>
              </a:xfrm>
              <a:prstGeom prst="line">
                <a:avLst/>
              </a:prstGeom>
              <a:ln w="12700"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diritto 41">
                <a:extLst>
                  <a:ext uri="{FF2B5EF4-FFF2-40B4-BE49-F238E27FC236}">
                    <a16:creationId xmlns:a16="http://schemas.microsoft.com/office/drawing/2014/main" id="{66540B3B-02C9-4FC7-BA6A-797052DA94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38664" y="4946236"/>
                <a:ext cx="2609967" cy="594308"/>
              </a:xfrm>
              <a:prstGeom prst="line">
                <a:avLst/>
              </a:prstGeom>
              <a:ln w="12700"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diritto 42">
                <a:extLst>
                  <a:ext uri="{FF2B5EF4-FFF2-40B4-BE49-F238E27FC236}">
                    <a16:creationId xmlns:a16="http://schemas.microsoft.com/office/drawing/2014/main" id="{B6545971-886F-4683-92CF-117263567C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22904" y="5074041"/>
                <a:ext cx="2609967" cy="594308"/>
              </a:xfrm>
              <a:prstGeom prst="line">
                <a:avLst/>
              </a:prstGeom>
              <a:ln w="12700"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Parallelogramma 51">
            <a:extLst>
              <a:ext uri="{FF2B5EF4-FFF2-40B4-BE49-F238E27FC236}">
                <a16:creationId xmlns:a16="http://schemas.microsoft.com/office/drawing/2014/main" id="{6C7B7528-E7FA-460D-A61D-E95FE136A07D}"/>
              </a:ext>
            </a:extLst>
          </p:cNvPr>
          <p:cNvSpPr/>
          <p:nvPr/>
        </p:nvSpPr>
        <p:spPr>
          <a:xfrm rot="20844126" flipH="1">
            <a:off x="1502245" y="5088922"/>
            <a:ext cx="486701" cy="156708"/>
          </a:xfrm>
          <a:prstGeom prst="parallelogram">
            <a:avLst>
              <a:gd name="adj" fmla="val 90838"/>
            </a:avLst>
          </a:prstGeom>
          <a:solidFill>
            <a:srgbClr val="FFD215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195D247A-32EC-4E10-8AD1-4B5ABD4A576B}"/>
              </a:ext>
            </a:extLst>
          </p:cNvPr>
          <p:cNvGrpSpPr/>
          <p:nvPr/>
        </p:nvGrpSpPr>
        <p:grpSpPr>
          <a:xfrm>
            <a:off x="1254300" y="3109766"/>
            <a:ext cx="3535799" cy="2040536"/>
            <a:chOff x="6818731" y="3109766"/>
            <a:chExt cx="3535799" cy="2040536"/>
          </a:xfrm>
        </p:grpSpPr>
        <p:sp>
          <p:nvSpPr>
            <p:cNvPr id="49" name="Freccia in su 48">
              <a:extLst>
                <a:ext uri="{FF2B5EF4-FFF2-40B4-BE49-F238E27FC236}">
                  <a16:creationId xmlns:a16="http://schemas.microsoft.com/office/drawing/2014/main" id="{967F6B3E-4817-4F80-AF31-2C849DBA6F35}"/>
                </a:ext>
              </a:extLst>
            </p:cNvPr>
            <p:cNvSpPr/>
            <p:nvPr/>
          </p:nvSpPr>
          <p:spPr>
            <a:xfrm>
              <a:off x="7194436" y="3872817"/>
              <a:ext cx="225344" cy="1277485"/>
            </a:xfrm>
            <a:prstGeom prst="upArrow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 b="1" dirty="0"/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864EAE69-4C88-4768-B0D7-05B044AA2CBD}"/>
                </a:ext>
              </a:extLst>
            </p:cNvPr>
            <p:cNvSpPr txBox="1"/>
            <p:nvPr/>
          </p:nvSpPr>
          <p:spPr>
            <a:xfrm>
              <a:off x="6818731" y="3640705"/>
              <a:ext cx="3810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accent6">
                      <a:lumMod val="50000"/>
                    </a:schemeClr>
                  </a:solidFill>
                </a:rPr>
                <a:t>B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CasellaDiTesto 50">
                  <a:extLst>
                    <a:ext uri="{FF2B5EF4-FFF2-40B4-BE49-F238E27FC236}">
                      <a16:creationId xmlns:a16="http://schemas.microsoft.com/office/drawing/2014/main" id="{4D97F9AF-4E91-4E73-A236-CA2D1BFCCEBC}"/>
                    </a:ext>
                  </a:extLst>
                </p:cNvPr>
                <p:cNvSpPr txBox="1"/>
                <p:nvPr/>
              </p:nvSpPr>
              <p:spPr>
                <a:xfrm>
                  <a:off x="8034061" y="3109766"/>
                  <a:ext cx="2320469" cy="70230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it-IT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f>
                          <m:f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sz="22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𝐁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b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it-IT" sz="2200" dirty="0"/>
                </a:p>
              </p:txBody>
            </p:sp>
          </mc:Choice>
          <mc:Fallback xmlns="">
            <p:sp>
              <p:nvSpPr>
                <p:cNvPr id="51" name="CasellaDiTesto 50">
                  <a:extLst>
                    <a:ext uri="{FF2B5EF4-FFF2-40B4-BE49-F238E27FC236}">
                      <a16:creationId xmlns:a16="http://schemas.microsoft.com/office/drawing/2014/main" id="{4D97F9AF-4E91-4E73-A236-CA2D1BFCC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4061" y="3109766"/>
                  <a:ext cx="2320469" cy="70230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B6B8D1CD-78EF-41A9-8EC8-E482CD4B0FC8}"/>
              </a:ext>
            </a:extLst>
          </p:cNvPr>
          <p:cNvGrpSpPr/>
          <p:nvPr/>
        </p:nvGrpSpPr>
        <p:grpSpPr>
          <a:xfrm>
            <a:off x="6503545" y="1695593"/>
            <a:ext cx="2140748" cy="1140074"/>
            <a:chOff x="6503545" y="1695593"/>
            <a:chExt cx="2140748" cy="11400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644591" y="1695593"/>
                  <a:ext cx="1999702" cy="502817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0000" tIns="45000" rIns="90000" bIns="45000"/>
                <a:lstStyle/>
                <a:p>
                  <a:pPr>
                    <a:lnSpc>
                      <a:spcPct val="102000"/>
                    </a:lnSpc>
                    <a:tabLst>
                      <a:tab pos="723900" algn="l"/>
                      <a:tab pos="1447800" algn="l"/>
                    </a:tabLst>
                  </a:pPr>
                  <a:r>
                    <a:rPr lang="de-DE" sz="2200" dirty="0">
                      <a:solidFill>
                        <a:schemeClr val="tx1"/>
                      </a:solidFill>
                      <a:latin typeface="Calibri" pitchFamily="34" charset="0"/>
                      <a:ea typeface="東風ゴシック" charset="0"/>
                      <a:cs typeface="東風ゴシック" charset="0"/>
                    </a:rPr>
                    <a:t>Inversion </a:t>
                  </a:r>
                  <a:r>
                    <a:rPr lang="de-DE" sz="2200" dirty="0" err="1">
                      <a:solidFill>
                        <a:schemeClr val="tx1"/>
                      </a:solidFill>
                      <a:latin typeface="Calibri" pitchFamily="34" charset="0"/>
                      <a:ea typeface="東風ゴシック" charset="0"/>
                      <a:cs typeface="東風ゴシック" charset="0"/>
                    </a:rPr>
                    <a:t>of</a:t>
                  </a:r>
                  <a:r>
                    <a:rPr lang="de-DE" sz="2200" dirty="0">
                      <a:solidFill>
                        <a:schemeClr val="tx1"/>
                      </a:solidFill>
                      <a:latin typeface="Calibri" pitchFamily="34" charset="0"/>
                      <a:ea typeface="東風ゴシック" charset="0"/>
                      <a:cs typeface="東風ゴシック" charset="0"/>
                    </a:rPr>
                    <a:t> J</a:t>
                  </a:r>
                </a:p>
                <a:p>
                  <a:pPr>
                    <a:lnSpc>
                      <a:spcPts val="1600"/>
                    </a:lnSpc>
                    <a:tabLst>
                      <a:tab pos="723900" algn="l"/>
                      <a:tab pos="1447800" algn="l"/>
                    </a:tabLst>
                  </a:pPr>
                  <a:r>
                    <a:rPr lang="de-DE" sz="2200" dirty="0" err="1">
                      <a:solidFill>
                        <a:schemeClr val="tx1"/>
                      </a:solidFill>
                      <a:latin typeface="Calibri" pitchFamily="34" charset="0"/>
                      <a:ea typeface="東風ゴシック" charset="0"/>
                      <a:cs typeface="東風ゴシック" charset="0"/>
                    </a:rPr>
                    <a:t>above</a:t>
                  </a:r>
                  <a:r>
                    <a:rPr lang="de-DE" sz="2200" dirty="0">
                      <a:solidFill>
                        <a:schemeClr val="tx1"/>
                      </a:solidFill>
                      <a:latin typeface="Calibri" pitchFamily="34" charset="0"/>
                      <a:ea typeface="東風ゴシック" charset="0"/>
                      <a:cs typeface="東風ゴシック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東風ゴシック" charset="0"/>
                        </a:rPr>
                        <m:t>π</m:t>
                      </m:r>
                      <m:r>
                        <a:rPr lang="it-IT" sz="2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東風ゴシック" charset="0"/>
                        </a:rPr>
                        <m:t> </m:t>
                      </m:r>
                    </m:oMath>
                  </a14:m>
                  <a:r>
                    <a:rPr lang="de-DE" sz="2200" dirty="0" err="1">
                      <a:solidFill>
                        <a:schemeClr val="tx1"/>
                      </a:solidFill>
                      <a:latin typeface="Calibri" pitchFamily="34" charset="0"/>
                      <a:ea typeface="東風ゴシック" charset="0"/>
                      <a:cs typeface="東風ゴシック" charset="0"/>
                    </a:rPr>
                    <a:t>flux</a:t>
                  </a:r>
                  <a:endParaRPr lang="de-DE" sz="2200" dirty="0">
                    <a:solidFill>
                      <a:schemeClr val="tx1"/>
                    </a:solidFill>
                    <a:latin typeface="Calibri" pitchFamily="34" charset="0"/>
                    <a:ea typeface="東風ゴシック" charset="0"/>
                    <a:cs typeface="東風ゴシック" charset="0"/>
                  </a:endParaRPr>
                </a:p>
              </p:txBody>
            </p:sp>
          </mc:Choice>
          <mc:Fallback xmlns="">
            <p:sp>
              <p:nvSpPr>
                <p:cNvPr id="15" name="Text 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644591" y="1695593"/>
                  <a:ext cx="1999702" cy="502817"/>
                </a:xfrm>
                <a:prstGeom prst="rect">
                  <a:avLst/>
                </a:prstGeom>
                <a:blipFill>
                  <a:blip r:embed="rId14"/>
                  <a:stretch>
                    <a:fillRect l="-3963" t="-9639" b="-55422"/>
                  </a:stretch>
                </a:blip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5038F03B-05BC-46C6-94EA-DE72943F9A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03545" y="2346732"/>
              <a:ext cx="449577" cy="488935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53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3" grpId="0" animBg="1"/>
      <p:bldP spid="13" grpId="1" animBg="1"/>
      <p:bldP spid="28" grpId="0"/>
      <p:bldP spid="52" grpId="0" animBg="1"/>
      <p:bldP spid="5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96770" y="2747833"/>
            <a:ext cx="8784510" cy="8673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639" tIns="42452" rIns="81639" bIns="42452">
            <a:spAutoFit/>
          </a:bodyPr>
          <a:lstStyle/>
          <a:p>
            <a:pPr algn="ctr" hangingPunct="1">
              <a:lnSpc>
                <a:spcPts val="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3200" b="1" dirty="0">
              <a:solidFill>
                <a:schemeClr val="bg1"/>
              </a:solidFill>
              <a:latin typeface="Calibri" charset="0"/>
              <a:ea typeface="AR PL UKai CN" charset="0"/>
              <a:cs typeface="AR PL UKai CN" charset="0"/>
            </a:endParaRPr>
          </a:p>
          <a:p>
            <a:pPr algn="ctr" hangingPunct="1">
              <a:lnSpc>
                <a:spcPts val="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3200" b="1" dirty="0">
                <a:solidFill>
                  <a:schemeClr val="bg1"/>
                </a:solidFill>
                <a:latin typeface="Calibri" charset="0"/>
                <a:ea typeface="AR PL UKai CN" charset="0"/>
                <a:cs typeface="AR PL UKai CN" charset="0"/>
              </a:rPr>
              <a:t>Outlook</a:t>
            </a:r>
          </a:p>
        </p:txBody>
      </p:sp>
      <p:cxnSp>
        <p:nvCxnSpPr>
          <p:cNvPr id="8" name="Connettore 1 7"/>
          <p:cNvCxnSpPr>
            <a:cxnSpLocks/>
          </p:cNvCxnSpPr>
          <p:nvPr/>
        </p:nvCxnSpPr>
        <p:spPr>
          <a:xfrm>
            <a:off x="3625701" y="3615190"/>
            <a:ext cx="19138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300878"/>
      </p:ext>
    </p:extLst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52800" y="145457"/>
            <a:ext cx="8628480" cy="5320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5" tIns="42450" rIns="81635" bIns="42450">
            <a:spAutoFit/>
          </a:bodyPr>
          <a:lstStyle/>
          <a:p>
            <a:pPr algn="r">
              <a:tabLst>
                <a:tab pos="656617" algn="l"/>
                <a:tab pos="1313232" algn="l"/>
                <a:tab pos="1969848" algn="l"/>
                <a:tab pos="2626465" algn="l"/>
                <a:tab pos="3283080" algn="l"/>
                <a:tab pos="3939696" algn="l"/>
                <a:tab pos="4596313" algn="l"/>
                <a:tab pos="5252929" algn="l"/>
                <a:tab pos="5909544" algn="l"/>
                <a:tab pos="6566161" algn="l"/>
                <a:tab pos="7222778" algn="l"/>
                <a:tab pos="7879393" algn="l"/>
                <a:tab pos="8536009" algn="l"/>
              </a:tabLst>
            </a:pPr>
            <a:r>
              <a:rPr lang="en-US" sz="2900" b="1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Outlook</a:t>
            </a:r>
            <a:endParaRPr lang="en-US" sz="2900" b="1" dirty="0">
              <a:solidFill>
                <a:srgbClr val="FFFFFF"/>
              </a:solidFill>
              <a:latin typeface="Calibri" charset="0"/>
              <a:ea typeface="AR PL UKai CN" charset="0"/>
              <a:cs typeface="AR PL UKai CN" charset="0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172800" y="633667"/>
            <a:ext cx="8697600" cy="57606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0" tIns="41471" rIns="82940" bIns="41471" anchor="ctr"/>
          <a:lstStyle/>
          <a:p>
            <a:endParaRPr lang="it-IT"/>
          </a:p>
        </p:txBody>
      </p:sp>
      <p:sp>
        <p:nvSpPr>
          <p:cNvPr id="35" name="Rettangolo arrotondato 34"/>
          <p:cNvSpPr/>
          <p:nvPr/>
        </p:nvSpPr>
        <p:spPr>
          <a:xfrm>
            <a:off x="184675" y="967416"/>
            <a:ext cx="8697600" cy="531566"/>
          </a:xfrm>
          <a:prstGeom prst="roundRect">
            <a:avLst>
              <a:gd name="adj" fmla="val 31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#1: Engineering the </a:t>
            </a:r>
            <a:r>
              <a:rPr lang="it-IT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synthetic</a:t>
            </a:r>
            <a:r>
              <a:rPr lang="it-IT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dimension</a:t>
            </a:r>
            <a:endParaRPr lang="it-IT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2" name="CasellaDiTesto 61"/>
          <p:cNvSpPr txBox="1"/>
          <p:nvPr/>
        </p:nvSpPr>
        <p:spPr>
          <a:xfrm>
            <a:off x="105074" y="4381738"/>
            <a:ext cx="86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Interactions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gauge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fields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grpSp>
        <p:nvGrpSpPr>
          <p:cNvPr id="112" name="Gruppo 111">
            <a:extLst>
              <a:ext uri="{FF2B5EF4-FFF2-40B4-BE49-F238E27FC236}">
                <a16:creationId xmlns:a16="http://schemas.microsoft.com/office/drawing/2014/main" id="{107EBAE2-05FB-46CE-9F4D-D14655B8A0F5}"/>
              </a:ext>
            </a:extLst>
          </p:cNvPr>
          <p:cNvGrpSpPr/>
          <p:nvPr/>
        </p:nvGrpSpPr>
        <p:grpSpPr>
          <a:xfrm>
            <a:off x="202439" y="1700754"/>
            <a:ext cx="8907063" cy="5031644"/>
            <a:chOff x="148032" y="1340196"/>
            <a:chExt cx="8907063" cy="5031644"/>
          </a:xfrm>
        </p:grpSpPr>
        <p:sp>
          <p:nvSpPr>
            <p:cNvPr id="113" name="Rettangolo 112">
              <a:extLst>
                <a:ext uri="{FF2B5EF4-FFF2-40B4-BE49-F238E27FC236}">
                  <a16:creationId xmlns:a16="http://schemas.microsoft.com/office/drawing/2014/main" id="{3718CDEA-66C2-4585-A420-ECDADE0B2638}"/>
                </a:ext>
              </a:extLst>
            </p:cNvPr>
            <p:cNvSpPr/>
            <p:nvPr/>
          </p:nvSpPr>
          <p:spPr>
            <a:xfrm>
              <a:off x="148032" y="1340196"/>
              <a:ext cx="8672440" cy="503164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4" name="pole tekstowe 6">
              <a:extLst>
                <a:ext uri="{FF2B5EF4-FFF2-40B4-BE49-F238E27FC236}">
                  <a16:creationId xmlns:a16="http://schemas.microsoft.com/office/drawing/2014/main" id="{4C8A226F-F6D8-4663-B2A3-0A2901816E7F}"/>
                </a:ext>
              </a:extLst>
            </p:cNvPr>
            <p:cNvSpPr txBox="1"/>
            <p:nvPr/>
          </p:nvSpPr>
          <p:spPr>
            <a:xfrm>
              <a:off x="323528" y="1700808"/>
              <a:ext cx="70753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l-P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Open / periodic boundary conditions</a:t>
              </a:r>
            </a:p>
            <a:p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" name="pole tekstowe 6">
              <a:extLst>
                <a:ext uri="{FF2B5EF4-FFF2-40B4-BE49-F238E27FC236}">
                  <a16:creationId xmlns:a16="http://schemas.microsoft.com/office/drawing/2014/main" id="{D6795434-5F68-4835-972E-CA397483B692}"/>
                </a:ext>
              </a:extLst>
            </p:cNvPr>
            <p:cNvSpPr txBox="1"/>
            <p:nvPr/>
          </p:nvSpPr>
          <p:spPr>
            <a:xfrm>
              <a:off x="4026276" y="3335371"/>
              <a:ext cx="50288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l-P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Topological ladders</a:t>
              </a:r>
            </a:p>
          </p:txBody>
        </p:sp>
        <p:sp>
          <p:nvSpPr>
            <p:cNvPr id="120" name="pole tekstowe 6">
              <a:extLst>
                <a:ext uri="{FF2B5EF4-FFF2-40B4-BE49-F238E27FC236}">
                  <a16:creationId xmlns:a16="http://schemas.microsoft.com/office/drawing/2014/main" id="{8A982C9F-0087-44FE-8F71-F4B2DFEC4ED1}"/>
                </a:ext>
              </a:extLst>
            </p:cNvPr>
            <p:cNvSpPr txBox="1"/>
            <p:nvPr/>
          </p:nvSpPr>
          <p:spPr>
            <a:xfrm>
              <a:off x="323528" y="5173682"/>
              <a:ext cx="81555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l-P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Multidim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. structures and 4D quantum Hall effect</a:t>
              </a:r>
            </a:p>
            <a:p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1" name="Immagine 120">
              <a:extLst>
                <a:ext uri="{FF2B5EF4-FFF2-40B4-BE49-F238E27FC236}">
                  <a16:creationId xmlns:a16="http://schemas.microsoft.com/office/drawing/2014/main" id="{00DD5D0A-09D8-4A8A-9889-2AC2C0DD0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691" t="21628" r="16138" b="23400"/>
            <a:stretch/>
          </p:blipFill>
          <p:spPr>
            <a:xfrm>
              <a:off x="6189201" y="4364390"/>
              <a:ext cx="1872208" cy="1916537"/>
            </a:xfrm>
            <a:prstGeom prst="rect">
              <a:avLst/>
            </a:prstGeom>
          </p:spPr>
        </p:pic>
        <p:sp>
          <p:nvSpPr>
            <p:cNvPr id="122" name="CasellaDiTesto 121">
              <a:extLst>
                <a:ext uri="{FF2B5EF4-FFF2-40B4-BE49-F238E27FC236}">
                  <a16:creationId xmlns:a16="http://schemas.microsoft.com/office/drawing/2014/main" id="{5FC2655C-A68D-48A9-B68A-B68E2D161129}"/>
                </a:ext>
              </a:extLst>
            </p:cNvPr>
            <p:cNvSpPr txBox="1"/>
            <p:nvPr/>
          </p:nvSpPr>
          <p:spPr>
            <a:xfrm>
              <a:off x="324379" y="5535319"/>
              <a:ext cx="449999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dirty="0">
                  <a:latin typeface="Calibri" pitchFamily="34" charset="0"/>
                  <a:cs typeface="Calibri" pitchFamily="34" charset="0"/>
                </a:rPr>
                <a:t>E. </a:t>
              </a:r>
              <a:r>
                <a:rPr lang="it-IT" sz="1500" dirty="0" err="1">
                  <a:latin typeface="Calibri" pitchFamily="34" charset="0"/>
                  <a:cs typeface="Calibri" pitchFamily="34" charset="0"/>
                </a:rPr>
                <a:t>Boada</a:t>
              </a:r>
              <a:r>
                <a:rPr lang="it-IT" sz="1500" dirty="0">
                  <a:latin typeface="Calibri" pitchFamily="34" charset="0"/>
                  <a:cs typeface="Calibri" pitchFamily="34" charset="0"/>
                </a:rPr>
                <a:t> et al., PRL </a:t>
              </a:r>
              <a:r>
                <a:rPr lang="it-IT" sz="1500" b="1" dirty="0">
                  <a:latin typeface="Calibri" pitchFamily="34" charset="0"/>
                  <a:cs typeface="Calibri" pitchFamily="34" charset="0"/>
                </a:rPr>
                <a:t>108</a:t>
              </a:r>
              <a:r>
                <a:rPr lang="it-IT" sz="1500" dirty="0">
                  <a:latin typeface="Calibri" pitchFamily="34" charset="0"/>
                  <a:cs typeface="Calibri" pitchFamily="34" charset="0"/>
                </a:rPr>
                <a:t>, 133001 (2012)</a:t>
              </a:r>
            </a:p>
            <a:p>
              <a:r>
                <a:rPr lang="it-IT" sz="1500" dirty="0">
                  <a:latin typeface="Calibri" pitchFamily="34" charset="0"/>
                  <a:cs typeface="Calibri" pitchFamily="34" charset="0"/>
                </a:rPr>
                <a:t>H. Price et al., </a:t>
              </a:r>
              <a:r>
                <a:rPr lang="fr-FR" sz="1500" dirty="0">
                  <a:latin typeface="Calibri" pitchFamily="34" charset="0"/>
                  <a:cs typeface="Calibri" pitchFamily="34" charset="0"/>
                </a:rPr>
                <a:t>PRL </a:t>
              </a:r>
              <a:r>
                <a:rPr lang="fr-FR" sz="1500" b="1" dirty="0">
                  <a:latin typeface="Calibri" pitchFamily="34" charset="0"/>
                  <a:cs typeface="Calibri" pitchFamily="34" charset="0"/>
                </a:rPr>
                <a:t>115</a:t>
              </a:r>
              <a:r>
                <a:rPr lang="fr-FR" sz="1500" dirty="0">
                  <a:latin typeface="Calibri" pitchFamily="34" charset="0"/>
                  <a:cs typeface="Calibri" pitchFamily="34" charset="0"/>
                </a:rPr>
                <a:t>, 195303 (2015)</a:t>
              </a:r>
            </a:p>
            <a:p>
              <a:r>
                <a:rPr lang="fr-FR" sz="1500" dirty="0">
                  <a:latin typeface="Calibri" pitchFamily="34" charset="0"/>
                  <a:cs typeface="Calibri" pitchFamily="34" charset="0"/>
                </a:rPr>
                <a:t>+ </a:t>
              </a:r>
              <a:r>
                <a:rPr lang="fr-FR" sz="1500" dirty="0" err="1">
                  <a:latin typeface="Calibri" pitchFamily="34" charset="0"/>
                  <a:cs typeface="Calibri" pitchFamily="34" charset="0"/>
                </a:rPr>
                <a:t>refs</a:t>
              </a:r>
              <a:r>
                <a:rPr lang="fr-FR" sz="1500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sz="1500" dirty="0" err="1">
                  <a:latin typeface="Calibri" pitchFamily="34" charset="0"/>
                  <a:cs typeface="Calibri" pitchFamily="34" charset="0"/>
                </a:rPr>
                <a:t>from</a:t>
              </a:r>
              <a:r>
                <a:rPr lang="fr-FR" sz="1500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sz="1500" dirty="0" err="1">
                  <a:latin typeface="Calibri" pitchFamily="34" charset="0"/>
                  <a:cs typeface="Calibri" pitchFamily="34" charset="0"/>
                </a:rPr>
                <a:t>Oded’s</a:t>
              </a:r>
              <a:r>
                <a:rPr lang="fr-FR" sz="1500" dirty="0">
                  <a:latin typeface="Calibri" pitchFamily="34" charset="0"/>
                  <a:cs typeface="Calibri" pitchFamily="34" charset="0"/>
                </a:rPr>
                <a:t> talk</a:t>
              </a:r>
            </a:p>
          </p:txBody>
        </p:sp>
        <p:grpSp>
          <p:nvGrpSpPr>
            <p:cNvPr id="123" name="Gruppo 122">
              <a:extLst>
                <a:ext uri="{FF2B5EF4-FFF2-40B4-BE49-F238E27FC236}">
                  <a16:creationId xmlns:a16="http://schemas.microsoft.com/office/drawing/2014/main" id="{A734BBDD-6E11-4511-84FE-8017B59B1B05}"/>
                </a:ext>
              </a:extLst>
            </p:cNvPr>
            <p:cNvGrpSpPr/>
            <p:nvPr/>
          </p:nvGrpSpPr>
          <p:grpSpPr>
            <a:xfrm>
              <a:off x="4518592" y="1487496"/>
              <a:ext cx="4009972" cy="1455474"/>
              <a:chOff x="5333180" y="1856443"/>
              <a:chExt cx="3734215" cy="1355381"/>
            </a:xfrm>
          </p:grpSpPr>
          <p:pic>
            <p:nvPicPr>
              <p:cNvPr id="134" name="Immagine 133">
                <a:extLst>
                  <a:ext uri="{FF2B5EF4-FFF2-40B4-BE49-F238E27FC236}">
                    <a16:creationId xmlns:a16="http://schemas.microsoft.com/office/drawing/2014/main" id="{2A74E636-B751-49F3-8F0D-E66ED48BF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8835" y="1856443"/>
                <a:ext cx="2598560" cy="1132228"/>
              </a:xfrm>
              <a:prstGeom prst="rect">
                <a:avLst/>
              </a:prstGeom>
            </p:spPr>
          </p:pic>
          <p:grpSp>
            <p:nvGrpSpPr>
              <p:cNvPr id="135" name="Gruppo 134">
                <a:extLst>
                  <a:ext uri="{FF2B5EF4-FFF2-40B4-BE49-F238E27FC236}">
                    <a16:creationId xmlns:a16="http://schemas.microsoft.com/office/drawing/2014/main" id="{3424F41E-AD4E-4B19-8873-23F1492EB508}"/>
                  </a:ext>
                </a:extLst>
              </p:cNvPr>
              <p:cNvGrpSpPr/>
              <p:nvPr/>
            </p:nvGrpSpPr>
            <p:grpSpPr>
              <a:xfrm>
                <a:off x="5850600" y="2455869"/>
                <a:ext cx="2089294" cy="725414"/>
                <a:chOff x="5850600" y="2455869"/>
                <a:chExt cx="2089294" cy="725414"/>
              </a:xfrm>
            </p:grpSpPr>
            <p:sp>
              <p:nvSpPr>
                <p:cNvPr id="137" name="Rettangolo 136">
                  <a:extLst>
                    <a:ext uri="{FF2B5EF4-FFF2-40B4-BE49-F238E27FC236}">
                      <a16:creationId xmlns:a16="http://schemas.microsoft.com/office/drawing/2014/main" id="{ADE5B479-B626-4659-AAB6-CDF5A61AD10F}"/>
                    </a:ext>
                  </a:extLst>
                </p:cNvPr>
                <p:cNvSpPr/>
                <p:nvPr/>
              </p:nvSpPr>
              <p:spPr>
                <a:xfrm>
                  <a:off x="5850600" y="2462355"/>
                  <a:ext cx="1961760" cy="7189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8" name="Ovale 137">
                  <a:extLst>
                    <a:ext uri="{FF2B5EF4-FFF2-40B4-BE49-F238E27FC236}">
                      <a16:creationId xmlns:a16="http://schemas.microsoft.com/office/drawing/2014/main" id="{786BFD67-D203-4553-979D-D7C3C5EFD891}"/>
                    </a:ext>
                  </a:extLst>
                </p:cNvPr>
                <p:cNvSpPr/>
                <p:nvPr/>
              </p:nvSpPr>
              <p:spPr>
                <a:xfrm>
                  <a:off x="7596336" y="2455869"/>
                  <a:ext cx="343558" cy="7254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pic>
            <p:nvPicPr>
              <p:cNvPr id="136" name="Immagine 135">
                <a:extLst>
                  <a:ext uri="{FF2B5EF4-FFF2-40B4-BE49-F238E27FC236}">
                    <a16:creationId xmlns:a16="http://schemas.microsoft.com/office/drawing/2014/main" id="{E288C563-C2D6-4094-B964-9380F9C3F8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3180" y="2452154"/>
                <a:ext cx="2606714" cy="759670"/>
              </a:xfrm>
              <a:prstGeom prst="rect">
                <a:avLst/>
              </a:prstGeom>
            </p:spPr>
          </p:pic>
        </p:grpSp>
        <p:sp>
          <p:nvSpPr>
            <p:cNvPr id="124" name="CasellaDiTesto 123">
              <a:extLst>
                <a:ext uri="{FF2B5EF4-FFF2-40B4-BE49-F238E27FC236}">
                  <a16:creationId xmlns:a16="http://schemas.microsoft.com/office/drawing/2014/main" id="{CF57F1C8-5462-4DA2-9BBF-D6ECF97FA2AA}"/>
                </a:ext>
              </a:extLst>
            </p:cNvPr>
            <p:cNvSpPr txBox="1"/>
            <p:nvPr/>
          </p:nvSpPr>
          <p:spPr>
            <a:xfrm>
              <a:off x="4026277" y="3686479"/>
              <a:ext cx="449999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dirty="0">
                  <a:latin typeface="Calibri" pitchFamily="34" charset="0"/>
                  <a:cs typeface="Calibri" pitchFamily="34" charset="0"/>
                </a:rPr>
                <a:t>E. </a:t>
              </a:r>
              <a:r>
                <a:rPr lang="it-IT" sz="1500" dirty="0" err="1">
                  <a:latin typeface="Calibri" pitchFamily="34" charset="0"/>
                  <a:cs typeface="Calibri" pitchFamily="34" charset="0"/>
                </a:rPr>
                <a:t>Anisimovas</a:t>
              </a:r>
              <a:r>
                <a:rPr lang="it-IT" sz="1500" dirty="0">
                  <a:latin typeface="Calibri" pitchFamily="34" charset="0"/>
                  <a:cs typeface="Calibri" pitchFamily="34" charset="0"/>
                </a:rPr>
                <a:t> et al., PRA </a:t>
              </a:r>
              <a:r>
                <a:rPr lang="en-US" sz="1500" b="1" dirty="0">
                  <a:latin typeface="Calibri" pitchFamily="34" charset="0"/>
                  <a:cs typeface="Calibri" pitchFamily="34" charset="0"/>
                </a:rPr>
                <a:t>94</a:t>
              </a:r>
              <a:r>
                <a:rPr lang="en-US" sz="1500" dirty="0">
                  <a:latin typeface="Calibri" pitchFamily="34" charset="0"/>
                  <a:cs typeface="Calibri" pitchFamily="34" charset="0"/>
                </a:rPr>
                <a:t>, 063632 (2016)</a:t>
              </a:r>
              <a:endParaRPr lang="it-IT" sz="1500" dirty="0">
                <a:latin typeface="Calibri" pitchFamily="34" charset="0"/>
                <a:cs typeface="Calibri" pitchFamily="34" charset="0"/>
              </a:endParaRPr>
            </a:p>
            <a:p>
              <a:r>
                <a:rPr lang="it-IT" sz="1500" dirty="0">
                  <a:latin typeface="Calibri" pitchFamily="34" charset="0"/>
                  <a:cs typeface="Calibri" pitchFamily="34" charset="0"/>
                </a:rPr>
                <a:t>J. </a:t>
              </a:r>
              <a:r>
                <a:rPr lang="it-IT" sz="1500" dirty="0" err="1">
                  <a:latin typeface="Calibri" pitchFamily="34" charset="0"/>
                  <a:cs typeface="Calibri" pitchFamily="34" charset="0"/>
                </a:rPr>
                <a:t>Junemann</a:t>
              </a:r>
              <a:r>
                <a:rPr lang="it-IT" sz="1500" dirty="0">
                  <a:latin typeface="Calibri" pitchFamily="34" charset="0"/>
                  <a:cs typeface="Calibri" pitchFamily="34" charset="0"/>
                </a:rPr>
                <a:t> et al., </a:t>
              </a:r>
              <a:r>
                <a:rPr lang="fr-FR" sz="1500" dirty="0">
                  <a:latin typeface="Calibri" pitchFamily="34" charset="0"/>
                  <a:cs typeface="Calibri" pitchFamily="34" charset="0"/>
                </a:rPr>
                <a:t>PRX </a:t>
              </a:r>
              <a:r>
                <a:rPr lang="fr-FR" sz="1500" b="1" dirty="0">
                  <a:latin typeface="Calibri" pitchFamily="34" charset="0"/>
                  <a:cs typeface="Calibri" pitchFamily="34" charset="0"/>
                </a:rPr>
                <a:t>7</a:t>
              </a:r>
              <a:r>
                <a:rPr lang="fr-FR" sz="1500" dirty="0">
                  <a:latin typeface="Calibri" pitchFamily="34" charset="0"/>
                  <a:cs typeface="Calibri" pitchFamily="34" charset="0"/>
                </a:rPr>
                <a:t>, 031057 (2017)</a:t>
              </a:r>
            </a:p>
          </p:txBody>
        </p:sp>
        <p:grpSp>
          <p:nvGrpSpPr>
            <p:cNvPr id="125" name="Gruppo 124">
              <a:extLst>
                <a:ext uri="{FF2B5EF4-FFF2-40B4-BE49-F238E27FC236}">
                  <a16:creationId xmlns:a16="http://schemas.microsoft.com/office/drawing/2014/main" id="{23DF0117-9512-4078-A352-4AE4DB5E2BE8}"/>
                </a:ext>
              </a:extLst>
            </p:cNvPr>
            <p:cNvGrpSpPr/>
            <p:nvPr/>
          </p:nvGrpSpPr>
          <p:grpSpPr>
            <a:xfrm>
              <a:off x="253218" y="2645595"/>
              <a:ext cx="3624318" cy="2151093"/>
              <a:chOff x="107503" y="3080582"/>
              <a:chExt cx="3384377" cy="2008684"/>
            </a:xfrm>
          </p:grpSpPr>
          <p:grpSp>
            <p:nvGrpSpPr>
              <p:cNvPr id="127" name="Gruppo 126">
                <a:extLst>
                  <a:ext uri="{FF2B5EF4-FFF2-40B4-BE49-F238E27FC236}">
                    <a16:creationId xmlns:a16="http://schemas.microsoft.com/office/drawing/2014/main" id="{850508A2-2D27-4F67-AFF9-45E6322B32DC}"/>
                  </a:ext>
                </a:extLst>
              </p:cNvPr>
              <p:cNvGrpSpPr/>
              <p:nvPr/>
            </p:nvGrpSpPr>
            <p:grpSpPr>
              <a:xfrm>
                <a:off x="107503" y="3080582"/>
                <a:ext cx="3384377" cy="946584"/>
                <a:chOff x="107504" y="3455138"/>
                <a:chExt cx="3384376" cy="946583"/>
              </a:xfrm>
            </p:grpSpPr>
            <p:pic>
              <p:nvPicPr>
                <p:cNvPr id="131" name="Immagine 130">
                  <a:extLst>
                    <a:ext uri="{FF2B5EF4-FFF2-40B4-BE49-F238E27FC236}">
                      <a16:creationId xmlns:a16="http://schemas.microsoft.com/office/drawing/2014/main" id="{975D88D4-1E19-491F-9EBF-4D209B24AB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52139" t="26548" r="11636" b="57541"/>
                <a:stretch/>
              </p:blipFill>
              <p:spPr>
                <a:xfrm>
                  <a:off x="179512" y="3543810"/>
                  <a:ext cx="3312368" cy="818408"/>
                </a:xfrm>
                <a:prstGeom prst="rect">
                  <a:avLst/>
                </a:prstGeom>
              </p:spPr>
            </p:pic>
            <p:sp>
              <p:nvSpPr>
                <p:cNvPr id="132" name="Rettangolo 131">
                  <a:extLst>
                    <a:ext uri="{FF2B5EF4-FFF2-40B4-BE49-F238E27FC236}">
                      <a16:creationId xmlns:a16="http://schemas.microsoft.com/office/drawing/2014/main" id="{592E8359-2684-4238-AC40-E1FBE3CC132E}"/>
                    </a:ext>
                  </a:extLst>
                </p:cNvPr>
                <p:cNvSpPr/>
                <p:nvPr/>
              </p:nvSpPr>
              <p:spPr>
                <a:xfrm>
                  <a:off x="107504" y="3455138"/>
                  <a:ext cx="432048" cy="1960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3" name="Rettangolo 132">
                  <a:extLst>
                    <a:ext uri="{FF2B5EF4-FFF2-40B4-BE49-F238E27FC236}">
                      <a16:creationId xmlns:a16="http://schemas.microsoft.com/office/drawing/2014/main" id="{D06E0C67-DC5C-4A63-940E-3C7EA85D22A1}"/>
                    </a:ext>
                  </a:extLst>
                </p:cNvPr>
                <p:cNvSpPr/>
                <p:nvPr/>
              </p:nvSpPr>
              <p:spPr>
                <a:xfrm>
                  <a:off x="107504" y="4205651"/>
                  <a:ext cx="432048" cy="1960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pic>
            <p:nvPicPr>
              <p:cNvPr id="128" name="Immagine 127">
                <a:extLst>
                  <a:ext uri="{FF2B5EF4-FFF2-40B4-BE49-F238E27FC236}">
                    <a16:creationId xmlns:a16="http://schemas.microsoft.com/office/drawing/2014/main" id="{BC77FD30-2590-4A99-B64B-9C9BC3ECFB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138" t="34601" r="42720" b="34809"/>
              <a:stretch/>
            </p:blipFill>
            <p:spPr>
              <a:xfrm>
                <a:off x="432046" y="3884627"/>
                <a:ext cx="3059834" cy="1204639"/>
              </a:xfrm>
              <a:prstGeom prst="rect">
                <a:avLst/>
              </a:prstGeom>
            </p:spPr>
          </p:pic>
          <p:sp>
            <p:nvSpPr>
              <p:cNvPr id="129" name="Rettangolo 128">
                <a:extLst>
                  <a:ext uri="{FF2B5EF4-FFF2-40B4-BE49-F238E27FC236}">
                    <a16:creationId xmlns:a16="http://schemas.microsoft.com/office/drawing/2014/main" id="{08743514-2317-4267-B79F-ED38CE487D7B}"/>
                  </a:ext>
                </a:extLst>
              </p:cNvPr>
              <p:cNvSpPr/>
              <p:nvPr/>
            </p:nvSpPr>
            <p:spPr>
              <a:xfrm>
                <a:off x="259902" y="3884628"/>
                <a:ext cx="1791817" cy="1691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0" name="Rettangolo 129">
                <a:extLst>
                  <a:ext uri="{FF2B5EF4-FFF2-40B4-BE49-F238E27FC236}">
                    <a16:creationId xmlns:a16="http://schemas.microsoft.com/office/drawing/2014/main" id="{CBA62EEC-30DD-4565-8418-E31623F1AD8C}"/>
                  </a:ext>
                </a:extLst>
              </p:cNvPr>
              <p:cNvSpPr/>
              <p:nvPr/>
            </p:nvSpPr>
            <p:spPr>
              <a:xfrm>
                <a:off x="259902" y="3933058"/>
                <a:ext cx="1404156" cy="1691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26" name="Rettangolo 125">
              <a:extLst>
                <a:ext uri="{FF2B5EF4-FFF2-40B4-BE49-F238E27FC236}">
                  <a16:creationId xmlns:a16="http://schemas.microsoft.com/office/drawing/2014/main" id="{5B237CB2-70F4-467B-AE4A-E16E28480EB8}"/>
                </a:ext>
              </a:extLst>
            </p:cNvPr>
            <p:cNvSpPr/>
            <p:nvPr/>
          </p:nvSpPr>
          <p:spPr>
            <a:xfrm>
              <a:off x="342127" y="2044879"/>
              <a:ext cx="3131563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50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E. </a:t>
              </a:r>
              <a:r>
                <a:rPr lang="it-IT" sz="1500" dirty="0" err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Boada</a:t>
              </a:r>
              <a:r>
                <a:rPr lang="it-IT" sz="15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et al., NJP </a:t>
              </a:r>
              <a:r>
                <a:rPr lang="it-IT" sz="15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17</a:t>
              </a:r>
              <a:r>
                <a:rPr lang="it-IT" sz="15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, 045007 (2015)</a:t>
              </a:r>
              <a:endParaRPr lang="it-IT" dirty="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EA875BAF-E56F-4023-ABF7-57219B0BEED3}"/>
                  </a:ext>
                </a:extLst>
              </p14:cNvPr>
              <p14:cNvContentPartPr/>
              <p14:nvPr/>
            </p14:nvContentPartPr>
            <p14:xfrm>
              <a:off x="4522515" y="5622123"/>
              <a:ext cx="12480" cy="6192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EA875BAF-E56F-4023-ABF7-57219B0BEED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16622" y="5616396"/>
                <a:ext cx="23573" cy="7337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2643309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ext Box 11"/>
          <p:cNvSpPr txBox="1">
            <a:spLocks noChangeArrowheads="1"/>
          </p:cNvSpPr>
          <p:nvPr/>
        </p:nvSpPr>
        <p:spPr bwMode="auto">
          <a:xfrm>
            <a:off x="208712" y="895413"/>
            <a:ext cx="743058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102000"/>
              </a:lnSpc>
              <a:tabLst>
                <a:tab pos="723900" algn="l"/>
                <a:tab pos="1447800" algn="l"/>
              </a:tabLst>
            </a:pPr>
            <a:endParaRPr lang="de-DE" sz="2200" dirty="0">
              <a:solidFill>
                <a:srgbClr val="FFFFFF"/>
              </a:solidFill>
              <a:latin typeface="Calibri" pitchFamily="34" charset="0"/>
              <a:ea typeface="東風ゴシック" charset="0"/>
              <a:cs typeface="東風ゴシック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52800" y="145460"/>
            <a:ext cx="8628480" cy="5320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 algn="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900" b="1" dirty="0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Ultracold two-electron fermions</a:t>
            </a: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72800" y="633667"/>
            <a:ext cx="8697600" cy="57606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it-IT" dirty="0"/>
          </a:p>
        </p:txBody>
      </p:sp>
      <p:sp>
        <p:nvSpPr>
          <p:cNvPr id="84" name="Ovale 83"/>
          <p:cNvSpPr/>
          <p:nvPr/>
        </p:nvSpPr>
        <p:spPr>
          <a:xfrm>
            <a:off x="4402156" y="2858946"/>
            <a:ext cx="439838" cy="4398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2" name="Ovale 191"/>
          <p:cNvSpPr/>
          <p:nvPr/>
        </p:nvSpPr>
        <p:spPr>
          <a:xfrm>
            <a:off x="1967348" y="1521823"/>
            <a:ext cx="5165202" cy="516520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270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48" name="Gruppo 347"/>
          <p:cNvGrpSpPr/>
          <p:nvPr/>
        </p:nvGrpSpPr>
        <p:grpSpPr>
          <a:xfrm>
            <a:off x="2427321" y="4370430"/>
            <a:ext cx="4274516" cy="1172430"/>
            <a:chOff x="2326846" y="4370430"/>
            <a:chExt cx="4274516" cy="1172430"/>
          </a:xfrm>
        </p:grpSpPr>
        <p:cxnSp>
          <p:nvCxnSpPr>
            <p:cNvPr id="349" name="Connettore 1 348"/>
            <p:cNvCxnSpPr/>
            <p:nvPr/>
          </p:nvCxnSpPr>
          <p:spPr>
            <a:xfrm>
              <a:off x="2326846" y="4955273"/>
              <a:ext cx="604305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Connettore 1 349"/>
            <p:cNvCxnSpPr/>
            <p:nvPr/>
          </p:nvCxnSpPr>
          <p:spPr>
            <a:xfrm>
              <a:off x="3060888" y="4955273"/>
              <a:ext cx="604305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1" name="Ovale 350"/>
            <p:cNvSpPr/>
            <p:nvPr/>
          </p:nvSpPr>
          <p:spPr>
            <a:xfrm flipV="1">
              <a:off x="3136137" y="4728720"/>
              <a:ext cx="453107" cy="453107"/>
            </a:xfrm>
            <a:prstGeom prst="ellipse">
              <a:avLst/>
            </a:prstGeom>
            <a:solidFill>
              <a:srgbClr val="0037E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352" name="Connettore 1 351"/>
            <p:cNvCxnSpPr/>
            <p:nvPr/>
          </p:nvCxnSpPr>
          <p:spPr>
            <a:xfrm>
              <a:off x="3794931" y="4955273"/>
              <a:ext cx="604305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3" name="Ovale 352"/>
            <p:cNvSpPr/>
            <p:nvPr/>
          </p:nvSpPr>
          <p:spPr>
            <a:xfrm flipV="1">
              <a:off x="2399675" y="4728720"/>
              <a:ext cx="453107" cy="453107"/>
            </a:xfrm>
            <a:prstGeom prst="ellipse">
              <a:avLst/>
            </a:prstGeom>
            <a:solidFill>
              <a:srgbClr val="8238B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354" name="Connettore 1 353"/>
            <p:cNvCxnSpPr/>
            <p:nvPr/>
          </p:nvCxnSpPr>
          <p:spPr>
            <a:xfrm>
              <a:off x="4528973" y="4955273"/>
              <a:ext cx="604305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Connettore 1 354"/>
            <p:cNvCxnSpPr/>
            <p:nvPr/>
          </p:nvCxnSpPr>
          <p:spPr>
            <a:xfrm>
              <a:off x="5997057" y="4955273"/>
              <a:ext cx="604305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6" name="Ovale 355"/>
            <p:cNvSpPr/>
            <p:nvPr/>
          </p:nvSpPr>
          <p:spPr>
            <a:xfrm flipV="1">
              <a:off x="6071094" y="4728720"/>
              <a:ext cx="453107" cy="453107"/>
            </a:xfrm>
            <a:prstGeom prst="ellipse">
              <a:avLst/>
            </a:prstGeom>
            <a:solidFill>
              <a:srgbClr val="FF013D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357" name="Connettore 1 356"/>
            <p:cNvCxnSpPr/>
            <p:nvPr/>
          </p:nvCxnSpPr>
          <p:spPr>
            <a:xfrm>
              <a:off x="5263016" y="4955273"/>
              <a:ext cx="604305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" name="Ovale 357"/>
            <p:cNvSpPr/>
            <p:nvPr/>
          </p:nvSpPr>
          <p:spPr>
            <a:xfrm flipV="1">
              <a:off x="5345523" y="4728720"/>
              <a:ext cx="453107" cy="453107"/>
            </a:xfrm>
            <a:prstGeom prst="ellipse">
              <a:avLst/>
            </a:prstGeom>
            <a:solidFill>
              <a:srgbClr val="F692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59" name="Ovale 358"/>
            <p:cNvSpPr/>
            <p:nvPr/>
          </p:nvSpPr>
          <p:spPr>
            <a:xfrm flipV="1">
              <a:off x="4609061" y="4728720"/>
              <a:ext cx="453107" cy="453107"/>
            </a:xfrm>
            <a:prstGeom prst="ellipse">
              <a:avLst/>
            </a:prstGeom>
            <a:solidFill>
              <a:srgbClr val="C0CC2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60" name="Freccia in giù 359"/>
            <p:cNvSpPr/>
            <p:nvPr/>
          </p:nvSpPr>
          <p:spPr>
            <a:xfrm flipV="1">
              <a:off x="2556261" y="4808958"/>
              <a:ext cx="143050" cy="270847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61" name="Ovale 360"/>
            <p:cNvSpPr/>
            <p:nvPr/>
          </p:nvSpPr>
          <p:spPr>
            <a:xfrm flipV="1">
              <a:off x="3872599" y="4728720"/>
              <a:ext cx="453107" cy="453107"/>
            </a:xfrm>
            <a:prstGeom prst="ellipse">
              <a:avLst/>
            </a:prstGeom>
            <a:solidFill>
              <a:srgbClr val="0A9E6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62" name="Freccia in giù 361"/>
            <p:cNvSpPr/>
            <p:nvPr/>
          </p:nvSpPr>
          <p:spPr>
            <a:xfrm rot="1800000" flipV="1">
              <a:off x="3295979" y="4813315"/>
              <a:ext cx="143050" cy="270847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63" name="Freccia in giù 362"/>
            <p:cNvSpPr/>
            <p:nvPr/>
          </p:nvSpPr>
          <p:spPr>
            <a:xfrm rot="3600000" flipV="1">
              <a:off x="4035697" y="4813314"/>
              <a:ext cx="143049" cy="270847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64" name="Freccia in giù 363"/>
            <p:cNvSpPr/>
            <p:nvPr/>
          </p:nvSpPr>
          <p:spPr>
            <a:xfrm rot="7200000" flipV="1">
              <a:off x="4771059" y="4817671"/>
              <a:ext cx="143049" cy="270847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65" name="Freccia in giù 364"/>
            <p:cNvSpPr/>
            <p:nvPr/>
          </p:nvSpPr>
          <p:spPr>
            <a:xfrm rot="9000000" flipV="1">
              <a:off x="5502064" y="4822028"/>
              <a:ext cx="143050" cy="270847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66" name="Freccia in giù 365"/>
            <p:cNvSpPr/>
            <p:nvPr/>
          </p:nvSpPr>
          <p:spPr>
            <a:xfrm rot="10800000" flipV="1">
              <a:off x="6226262" y="4821211"/>
              <a:ext cx="143050" cy="270847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67" name="Text Box 11"/>
            <p:cNvSpPr txBox="1">
              <a:spLocks noChangeArrowheads="1"/>
            </p:cNvSpPr>
            <p:nvPr/>
          </p:nvSpPr>
          <p:spPr bwMode="auto">
            <a:xfrm>
              <a:off x="6013396" y="5183496"/>
              <a:ext cx="566043" cy="3593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-5/2</a:t>
              </a:r>
            </a:p>
          </p:txBody>
        </p:sp>
        <p:sp>
          <p:nvSpPr>
            <p:cNvPr id="368" name="Text Box 11"/>
            <p:cNvSpPr txBox="1">
              <a:spLocks noChangeArrowheads="1"/>
            </p:cNvSpPr>
            <p:nvPr/>
          </p:nvSpPr>
          <p:spPr bwMode="auto">
            <a:xfrm>
              <a:off x="2340461" y="5183496"/>
              <a:ext cx="566043" cy="3593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5/2</a:t>
              </a:r>
            </a:p>
          </p:txBody>
        </p:sp>
        <p:sp>
          <p:nvSpPr>
            <p:cNvPr id="369" name="Text Box 11"/>
            <p:cNvSpPr txBox="1">
              <a:spLocks noChangeArrowheads="1"/>
            </p:cNvSpPr>
            <p:nvPr/>
          </p:nvSpPr>
          <p:spPr bwMode="auto">
            <a:xfrm>
              <a:off x="3075048" y="5183496"/>
              <a:ext cx="566043" cy="3593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3/2</a:t>
              </a:r>
            </a:p>
          </p:txBody>
        </p:sp>
        <p:sp>
          <p:nvSpPr>
            <p:cNvPr id="370" name="Text Box 11"/>
            <p:cNvSpPr txBox="1">
              <a:spLocks noChangeArrowheads="1"/>
            </p:cNvSpPr>
            <p:nvPr/>
          </p:nvSpPr>
          <p:spPr bwMode="auto">
            <a:xfrm>
              <a:off x="3809635" y="5183496"/>
              <a:ext cx="566043" cy="3593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1/2</a:t>
              </a:r>
            </a:p>
          </p:txBody>
        </p:sp>
        <p:sp>
          <p:nvSpPr>
            <p:cNvPr id="371" name="Text Box 11"/>
            <p:cNvSpPr txBox="1">
              <a:spLocks noChangeArrowheads="1"/>
            </p:cNvSpPr>
            <p:nvPr/>
          </p:nvSpPr>
          <p:spPr bwMode="auto">
            <a:xfrm>
              <a:off x="4544221" y="5183496"/>
              <a:ext cx="566043" cy="3593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-1/2</a:t>
              </a:r>
            </a:p>
          </p:txBody>
        </p:sp>
        <p:sp>
          <p:nvSpPr>
            <p:cNvPr id="372" name="Text Box 11"/>
            <p:cNvSpPr txBox="1">
              <a:spLocks noChangeArrowheads="1"/>
            </p:cNvSpPr>
            <p:nvPr/>
          </p:nvSpPr>
          <p:spPr bwMode="auto">
            <a:xfrm>
              <a:off x="5278808" y="5183496"/>
              <a:ext cx="566043" cy="3593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-3/2</a:t>
              </a:r>
            </a:p>
          </p:txBody>
        </p:sp>
        <p:sp>
          <p:nvSpPr>
            <p:cNvPr id="373" name="CasellaDiTesto 372"/>
            <p:cNvSpPr txBox="1"/>
            <p:nvPr/>
          </p:nvSpPr>
          <p:spPr>
            <a:xfrm>
              <a:off x="4181724" y="4370430"/>
              <a:ext cx="5453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aseline="30000" dirty="0">
                  <a:solidFill>
                    <a:schemeClr val="bg1"/>
                  </a:solidFill>
                </a:rPr>
                <a:t>1</a:t>
              </a:r>
              <a:r>
                <a:rPr lang="it-IT" sz="2000" dirty="0">
                  <a:solidFill>
                    <a:schemeClr val="bg1"/>
                  </a:solidFill>
                </a:rPr>
                <a:t>S</a:t>
              </a:r>
              <a:r>
                <a:rPr lang="it-IT" sz="2000" baseline="-25000" dirty="0">
                  <a:solidFill>
                    <a:schemeClr val="bg1"/>
                  </a:solidFill>
                </a:rPr>
                <a:t>0</a:t>
              </a:r>
            </a:p>
          </p:txBody>
        </p:sp>
      </p:grpSp>
      <p:grpSp>
        <p:nvGrpSpPr>
          <p:cNvPr id="374" name="Gruppo 373"/>
          <p:cNvGrpSpPr/>
          <p:nvPr/>
        </p:nvGrpSpPr>
        <p:grpSpPr>
          <a:xfrm>
            <a:off x="2420888" y="2734171"/>
            <a:ext cx="4283403" cy="1423980"/>
            <a:chOff x="2320409" y="2734171"/>
            <a:chExt cx="4283403" cy="1423980"/>
          </a:xfrm>
        </p:grpSpPr>
        <p:sp>
          <p:nvSpPr>
            <p:cNvPr id="375" name="Ovale 374"/>
            <p:cNvSpPr/>
            <p:nvPr/>
          </p:nvSpPr>
          <p:spPr>
            <a:xfrm>
              <a:off x="5267717" y="3148846"/>
              <a:ext cx="610222" cy="6102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101600">
                <a:schemeClr val="bg1">
                  <a:lumMod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76" name="Ovale 375"/>
            <p:cNvSpPr/>
            <p:nvPr/>
          </p:nvSpPr>
          <p:spPr>
            <a:xfrm>
              <a:off x="4527347" y="3148846"/>
              <a:ext cx="610222" cy="6102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101600">
                <a:schemeClr val="bg1">
                  <a:lumMod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77" name="Ovale 376"/>
            <p:cNvSpPr/>
            <p:nvPr/>
          </p:nvSpPr>
          <p:spPr>
            <a:xfrm>
              <a:off x="3791160" y="3148846"/>
              <a:ext cx="610222" cy="6102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101600">
                <a:schemeClr val="bg1">
                  <a:lumMod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78" name="Ovale 377"/>
            <p:cNvSpPr/>
            <p:nvPr/>
          </p:nvSpPr>
          <p:spPr>
            <a:xfrm>
              <a:off x="3061006" y="3148846"/>
              <a:ext cx="610222" cy="6102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101600">
                <a:schemeClr val="bg1">
                  <a:lumMod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79" name="Ovale 378"/>
            <p:cNvSpPr/>
            <p:nvPr/>
          </p:nvSpPr>
          <p:spPr>
            <a:xfrm>
              <a:off x="2320409" y="3148846"/>
              <a:ext cx="610222" cy="6102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101600">
                <a:schemeClr val="bg1">
                  <a:lumMod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80" name="Ovale 379"/>
            <p:cNvSpPr/>
            <p:nvPr/>
          </p:nvSpPr>
          <p:spPr>
            <a:xfrm>
              <a:off x="5993590" y="3148846"/>
              <a:ext cx="610222" cy="61022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101600">
                <a:schemeClr val="bg1">
                  <a:lumMod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81" name="Ovale 380"/>
            <p:cNvSpPr/>
            <p:nvPr/>
          </p:nvSpPr>
          <p:spPr>
            <a:xfrm flipV="1">
              <a:off x="3136137" y="3227404"/>
              <a:ext cx="453107" cy="453107"/>
            </a:xfrm>
            <a:prstGeom prst="ellipse">
              <a:avLst/>
            </a:prstGeom>
            <a:solidFill>
              <a:srgbClr val="0037E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82" name="Ovale 381"/>
            <p:cNvSpPr/>
            <p:nvPr/>
          </p:nvSpPr>
          <p:spPr>
            <a:xfrm flipV="1">
              <a:off x="2399675" y="3227404"/>
              <a:ext cx="453107" cy="453107"/>
            </a:xfrm>
            <a:prstGeom prst="ellipse">
              <a:avLst/>
            </a:prstGeom>
            <a:solidFill>
              <a:srgbClr val="8238B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83" name="Ovale 382"/>
            <p:cNvSpPr/>
            <p:nvPr/>
          </p:nvSpPr>
          <p:spPr>
            <a:xfrm flipV="1">
              <a:off x="6071094" y="3227404"/>
              <a:ext cx="453107" cy="453107"/>
            </a:xfrm>
            <a:prstGeom prst="ellipse">
              <a:avLst/>
            </a:prstGeom>
            <a:solidFill>
              <a:srgbClr val="FF013D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84" name="Ovale 383"/>
            <p:cNvSpPr/>
            <p:nvPr/>
          </p:nvSpPr>
          <p:spPr>
            <a:xfrm flipV="1">
              <a:off x="5345523" y="3227404"/>
              <a:ext cx="453107" cy="453107"/>
            </a:xfrm>
            <a:prstGeom prst="ellipse">
              <a:avLst/>
            </a:prstGeom>
            <a:solidFill>
              <a:srgbClr val="F692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85" name="Ovale 384"/>
            <p:cNvSpPr/>
            <p:nvPr/>
          </p:nvSpPr>
          <p:spPr>
            <a:xfrm flipV="1">
              <a:off x="4609061" y="3227404"/>
              <a:ext cx="453107" cy="453107"/>
            </a:xfrm>
            <a:prstGeom prst="ellipse">
              <a:avLst/>
            </a:prstGeom>
            <a:solidFill>
              <a:srgbClr val="C0CC2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86" name="Freccia in giù 385"/>
            <p:cNvSpPr/>
            <p:nvPr/>
          </p:nvSpPr>
          <p:spPr>
            <a:xfrm flipV="1">
              <a:off x="2556261" y="3308434"/>
              <a:ext cx="143050" cy="270847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87" name="Ovale 386"/>
            <p:cNvSpPr/>
            <p:nvPr/>
          </p:nvSpPr>
          <p:spPr>
            <a:xfrm flipV="1">
              <a:off x="3872599" y="3227404"/>
              <a:ext cx="453107" cy="453107"/>
            </a:xfrm>
            <a:prstGeom prst="ellipse">
              <a:avLst/>
            </a:prstGeom>
            <a:solidFill>
              <a:srgbClr val="0A9E6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88" name="Freccia in giù 387"/>
            <p:cNvSpPr/>
            <p:nvPr/>
          </p:nvSpPr>
          <p:spPr>
            <a:xfrm rot="1800000" flipV="1">
              <a:off x="3295979" y="3312791"/>
              <a:ext cx="143050" cy="270847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89" name="Freccia in giù 388"/>
            <p:cNvSpPr/>
            <p:nvPr/>
          </p:nvSpPr>
          <p:spPr>
            <a:xfrm rot="3600000" flipV="1">
              <a:off x="4035697" y="3312791"/>
              <a:ext cx="143049" cy="270847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90" name="Freccia in giù 389"/>
            <p:cNvSpPr/>
            <p:nvPr/>
          </p:nvSpPr>
          <p:spPr>
            <a:xfrm rot="7200000" flipV="1">
              <a:off x="4771059" y="3317148"/>
              <a:ext cx="143049" cy="270847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91" name="Freccia in giù 390"/>
            <p:cNvSpPr/>
            <p:nvPr/>
          </p:nvSpPr>
          <p:spPr>
            <a:xfrm rot="9000000" flipV="1">
              <a:off x="5502064" y="3321505"/>
              <a:ext cx="143050" cy="270847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92" name="Freccia in giù 391"/>
            <p:cNvSpPr/>
            <p:nvPr/>
          </p:nvSpPr>
          <p:spPr>
            <a:xfrm rot="10800000" flipV="1">
              <a:off x="6226262" y="3320688"/>
              <a:ext cx="143050" cy="270847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393" name="Text Box 11"/>
            <p:cNvSpPr txBox="1">
              <a:spLocks noChangeArrowheads="1"/>
            </p:cNvSpPr>
            <p:nvPr/>
          </p:nvSpPr>
          <p:spPr bwMode="auto">
            <a:xfrm>
              <a:off x="6013396" y="3798787"/>
              <a:ext cx="566043" cy="3593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-5/2</a:t>
              </a:r>
            </a:p>
          </p:txBody>
        </p:sp>
        <p:sp>
          <p:nvSpPr>
            <p:cNvPr id="394" name="Text Box 11"/>
            <p:cNvSpPr txBox="1">
              <a:spLocks noChangeArrowheads="1"/>
            </p:cNvSpPr>
            <p:nvPr/>
          </p:nvSpPr>
          <p:spPr bwMode="auto">
            <a:xfrm>
              <a:off x="2340461" y="3798787"/>
              <a:ext cx="566043" cy="3593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5/2</a:t>
              </a:r>
            </a:p>
          </p:txBody>
        </p:sp>
        <p:sp>
          <p:nvSpPr>
            <p:cNvPr id="395" name="Text Box 11"/>
            <p:cNvSpPr txBox="1">
              <a:spLocks noChangeArrowheads="1"/>
            </p:cNvSpPr>
            <p:nvPr/>
          </p:nvSpPr>
          <p:spPr bwMode="auto">
            <a:xfrm>
              <a:off x="3075048" y="3798787"/>
              <a:ext cx="566043" cy="3593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3/2</a:t>
              </a:r>
            </a:p>
          </p:txBody>
        </p:sp>
        <p:sp>
          <p:nvSpPr>
            <p:cNvPr id="396" name="Text Box 11"/>
            <p:cNvSpPr txBox="1">
              <a:spLocks noChangeArrowheads="1"/>
            </p:cNvSpPr>
            <p:nvPr/>
          </p:nvSpPr>
          <p:spPr bwMode="auto">
            <a:xfrm>
              <a:off x="3809635" y="3798787"/>
              <a:ext cx="566043" cy="3593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1/2</a:t>
              </a:r>
            </a:p>
          </p:txBody>
        </p:sp>
        <p:sp>
          <p:nvSpPr>
            <p:cNvPr id="397" name="Text Box 11"/>
            <p:cNvSpPr txBox="1">
              <a:spLocks noChangeArrowheads="1"/>
            </p:cNvSpPr>
            <p:nvPr/>
          </p:nvSpPr>
          <p:spPr bwMode="auto">
            <a:xfrm>
              <a:off x="4544221" y="3798787"/>
              <a:ext cx="566043" cy="3593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-1/2</a:t>
              </a:r>
            </a:p>
          </p:txBody>
        </p:sp>
        <p:sp>
          <p:nvSpPr>
            <p:cNvPr id="398" name="Text Box 11"/>
            <p:cNvSpPr txBox="1">
              <a:spLocks noChangeArrowheads="1"/>
            </p:cNvSpPr>
            <p:nvPr/>
          </p:nvSpPr>
          <p:spPr bwMode="auto">
            <a:xfrm>
              <a:off x="5278808" y="3798787"/>
              <a:ext cx="566043" cy="3593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102000"/>
                </a:lnSpc>
                <a:tabLst>
                  <a:tab pos="723900" algn="l"/>
                  <a:tab pos="1447800" algn="l"/>
                </a:tabLst>
              </a:pPr>
              <a:r>
                <a:rPr lang="de-DE" dirty="0">
                  <a:solidFill>
                    <a:srgbClr val="FFFFFF"/>
                  </a:solidFill>
                  <a:latin typeface="Calibri" pitchFamily="34" charset="0"/>
                  <a:ea typeface="東風ゴシック" charset="0"/>
                  <a:cs typeface="東風ゴシック" charset="0"/>
                </a:rPr>
                <a:t>-3/2</a:t>
              </a:r>
            </a:p>
          </p:txBody>
        </p:sp>
        <p:sp>
          <p:nvSpPr>
            <p:cNvPr id="399" name="CasellaDiTesto 398"/>
            <p:cNvSpPr txBox="1"/>
            <p:nvPr/>
          </p:nvSpPr>
          <p:spPr>
            <a:xfrm>
              <a:off x="4164595" y="2734171"/>
              <a:ext cx="5453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aseline="30000" dirty="0">
                  <a:solidFill>
                    <a:schemeClr val="bg1"/>
                  </a:solidFill>
                </a:rPr>
                <a:t>3</a:t>
              </a:r>
              <a:r>
                <a:rPr lang="it-IT" sz="2000" dirty="0">
                  <a:solidFill>
                    <a:schemeClr val="bg1"/>
                  </a:solidFill>
                </a:rPr>
                <a:t>P</a:t>
              </a:r>
              <a:r>
                <a:rPr lang="it-IT" sz="2000" baseline="-25000" dirty="0">
                  <a:solidFill>
                    <a:schemeClr val="bg1"/>
                  </a:solidFill>
                </a:rPr>
                <a:t>0</a:t>
              </a:r>
            </a:p>
          </p:txBody>
        </p:sp>
      </p:grpSp>
      <p:sp>
        <p:nvSpPr>
          <p:cNvPr id="406" name="Text Box 11"/>
          <p:cNvSpPr txBox="1">
            <a:spLocks noChangeArrowheads="1"/>
          </p:cNvSpPr>
          <p:nvPr/>
        </p:nvSpPr>
        <p:spPr bwMode="auto">
          <a:xfrm>
            <a:off x="7492240" y="3826631"/>
            <a:ext cx="1814372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3600" baseline="40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173</a:t>
            </a:r>
            <a:r>
              <a:rPr lang="de-DE" sz="44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Yb</a:t>
            </a:r>
            <a:endParaRPr lang="de-DE" sz="2800" dirty="0">
              <a:solidFill>
                <a:srgbClr val="FFFFFF"/>
              </a:solidFill>
              <a:latin typeface="Calibri" pitchFamily="34" charset="0"/>
              <a:ea typeface="東風ゴシック" charset="0"/>
              <a:cs typeface="東風ゴシック" charset="0"/>
            </a:endParaRPr>
          </a:p>
        </p:txBody>
      </p:sp>
      <p:sp>
        <p:nvSpPr>
          <p:cNvPr id="143" name="Rettangolo arrotondato 142"/>
          <p:cNvSpPr/>
          <p:nvPr/>
        </p:nvSpPr>
        <p:spPr>
          <a:xfrm>
            <a:off x="527275" y="1792813"/>
            <a:ext cx="3502800" cy="592349"/>
          </a:xfrm>
          <a:prstGeom prst="roundRect">
            <a:avLst>
              <a:gd name="adj" fmla="val 31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err="1"/>
              <a:t>Nuclear</a:t>
            </a:r>
            <a:r>
              <a:rPr lang="it-IT" sz="2400"/>
              <a:t> spin</a:t>
            </a:r>
            <a:endParaRPr lang="it-IT" sz="2400" dirty="0"/>
          </a:p>
        </p:txBody>
      </p:sp>
      <p:sp>
        <p:nvSpPr>
          <p:cNvPr id="145" name="Rettangolo arrotondato 144"/>
          <p:cNvSpPr/>
          <p:nvPr/>
        </p:nvSpPr>
        <p:spPr>
          <a:xfrm>
            <a:off x="5092361" y="1792813"/>
            <a:ext cx="3502800" cy="592349"/>
          </a:xfrm>
          <a:prstGeom prst="roundRect">
            <a:avLst>
              <a:gd name="adj" fmla="val 31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Electronic </a:t>
            </a:r>
            <a:r>
              <a:rPr lang="it-IT" sz="2400" dirty="0" err="1"/>
              <a:t>orbital</a:t>
            </a:r>
            <a:endParaRPr lang="it-IT" sz="2400" dirty="0"/>
          </a:p>
        </p:txBody>
      </p:sp>
      <p:sp>
        <p:nvSpPr>
          <p:cNvPr id="147" name="Text Box 11"/>
          <p:cNvSpPr txBox="1">
            <a:spLocks noChangeArrowheads="1"/>
          </p:cNvSpPr>
          <p:nvPr/>
        </p:nvSpPr>
        <p:spPr bwMode="auto">
          <a:xfrm>
            <a:off x="208715" y="897167"/>
            <a:ext cx="8661689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Two</a:t>
            </a: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internal </a:t>
            </a: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degrees</a:t>
            </a: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of</a:t>
            </a: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freedom</a:t>
            </a: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with</a:t>
            </a: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long</a:t>
            </a: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coherence</a:t>
            </a: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times</a:t>
            </a: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0416167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52800" y="145457"/>
            <a:ext cx="8628480" cy="5320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5" tIns="42450" rIns="81635" bIns="42450">
            <a:spAutoFit/>
          </a:bodyPr>
          <a:lstStyle/>
          <a:p>
            <a:pPr algn="r">
              <a:tabLst>
                <a:tab pos="656617" algn="l"/>
                <a:tab pos="1313232" algn="l"/>
                <a:tab pos="1969848" algn="l"/>
                <a:tab pos="2626465" algn="l"/>
                <a:tab pos="3283080" algn="l"/>
                <a:tab pos="3939696" algn="l"/>
                <a:tab pos="4596313" algn="l"/>
                <a:tab pos="5252929" algn="l"/>
                <a:tab pos="5909544" algn="l"/>
                <a:tab pos="6566161" algn="l"/>
                <a:tab pos="7222778" algn="l"/>
                <a:tab pos="7879393" algn="l"/>
                <a:tab pos="8536009" algn="l"/>
              </a:tabLst>
            </a:pPr>
            <a:r>
              <a:rPr lang="en-US" sz="2900" b="1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Outlook</a:t>
            </a:r>
            <a:endParaRPr lang="en-US" sz="2900" b="1" dirty="0">
              <a:solidFill>
                <a:srgbClr val="FFFFFF"/>
              </a:solidFill>
              <a:latin typeface="Calibri" charset="0"/>
              <a:ea typeface="AR PL UKai CN" charset="0"/>
              <a:cs typeface="AR PL UKai CN" charset="0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172800" y="633667"/>
            <a:ext cx="8697600" cy="57606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0" tIns="41471" rIns="82940" bIns="41471" anchor="ctr"/>
          <a:lstStyle/>
          <a:p>
            <a:endParaRPr lang="it-IT"/>
          </a:p>
        </p:txBody>
      </p:sp>
      <p:grpSp>
        <p:nvGrpSpPr>
          <p:cNvPr id="100" name="Gruppo 99"/>
          <p:cNvGrpSpPr/>
          <p:nvPr/>
        </p:nvGrpSpPr>
        <p:grpSpPr>
          <a:xfrm>
            <a:off x="1159805" y="2458249"/>
            <a:ext cx="7199709" cy="2306455"/>
            <a:chOff x="1159805" y="2458249"/>
            <a:chExt cx="7199709" cy="2306455"/>
          </a:xfrm>
        </p:grpSpPr>
        <p:sp>
          <p:nvSpPr>
            <p:cNvPr id="101" name="Rettangolo arrotondato 100"/>
            <p:cNvSpPr/>
            <p:nvPr/>
          </p:nvSpPr>
          <p:spPr>
            <a:xfrm rot="1729728">
              <a:off x="1159805" y="4300716"/>
              <a:ext cx="2810947" cy="463988"/>
            </a:xfrm>
            <a:prstGeom prst="roundRect">
              <a:avLst>
                <a:gd name="adj" fmla="val 50000"/>
              </a:avLst>
            </a:prstGeom>
            <a:solidFill>
              <a:srgbClr val="9900FF">
                <a:alpha val="40000"/>
              </a:srgbClr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2" name="Rettangolo arrotondato 101"/>
            <p:cNvSpPr/>
            <p:nvPr/>
          </p:nvSpPr>
          <p:spPr>
            <a:xfrm rot="1191754">
              <a:off x="2555874" y="3801372"/>
              <a:ext cx="2620338" cy="363672"/>
            </a:xfrm>
            <a:prstGeom prst="roundRect">
              <a:avLst>
                <a:gd name="adj" fmla="val 50000"/>
              </a:avLst>
            </a:prstGeom>
            <a:solidFill>
              <a:srgbClr val="9900FF">
                <a:alpha val="40000"/>
              </a:srgbClr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Rettangolo arrotondato 102"/>
            <p:cNvSpPr/>
            <p:nvPr/>
          </p:nvSpPr>
          <p:spPr>
            <a:xfrm rot="889694">
              <a:off x="3598702" y="3470358"/>
              <a:ext cx="2401354" cy="306865"/>
            </a:xfrm>
            <a:prstGeom prst="roundRect">
              <a:avLst>
                <a:gd name="adj" fmla="val 50000"/>
              </a:avLst>
            </a:prstGeom>
            <a:solidFill>
              <a:srgbClr val="9900FF">
                <a:alpha val="40000"/>
              </a:srgbClr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Rettangolo arrotondato 103"/>
            <p:cNvSpPr/>
            <p:nvPr/>
          </p:nvSpPr>
          <p:spPr>
            <a:xfrm rot="728479">
              <a:off x="4334426" y="3228675"/>
              <a:ext cx="2267597" cy="254674"/>
            </a:xfrm>
            <a:prstGeom prst="roundRect">
              <a:avLst>
                <a:gd name="adj" fmla="val 50000"/>
              </a:avLst>
            </a:prstGeom>
            <a:solidFill>
              <a:srgbClr val="9900FF">
                <a:alpha val="40000"/>
              </a:srgbClr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5" name="Rettangolo arrotondato 104"/>
            <p:cNvSpPr/>
            <p:nvPr/>
          </p:nvSpPr>
          <p:spPr>
            <a:xfrm rot="596740">
              <a:off x="4967621" y="3039292"/>
              <a:ext cx="2071718" cy="213591"/>
            </a:xfrm>
            <a:prstGeom prst="roundRect">
              <a:avLst>
                <a:gd name="adj" fmla="val 50000"/>
              </a:avLst>
            </a:prstGeom>
            <a:solidFill>
              <a:srgbClr val="9900FF">
                <a:alpha val="40000"/>
              </a:srgbClr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6" name="Rettangolo arrotondato 105"/>
            <p:cNvSpPr/>
            <p:nvPr/>
          </p:nvSpPr>
          <p:spPr>
            <a:xfrm rot="499024">
              <a:off x="5465813" y="2893992"/>
              <a:ext cx="1916200" cy="190777"/>
            </a:xfrm>
            <a:prstGeom prst="roundRect">
              <a:avLst>
                <a:gd name="adj" fmla="val 50000"/>
              </a:avLst>
            </a:prstGeom>
            <a:solidFill>
              <a:srgbClr val="9900FF">
                <a:alpha val="40000"/>
              </a:srgbClr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7" name="Rettangolo arrotondato 106"/>
            <p:cNvSpPr/>
            <p:nvPr/>
          </p:nvSpPr>
          <p:spPr>
            <a:xfrm rot="499024">
              <a:off x="5892265" y="2769838"/>
              <a:ext cx="1767398" cy="172780"/>
            </a:xfrm>
            <a:prstGeom prst="roundRect">
              <a:avLst>
                <a:gd name="adj" fmla="val 50000"/>
              </a:avLst>
            </a:prstGeom>
            <a:solidFill>
              <a:srgbClr val="9900FF">
                <a:alpha val="40000"/>
              </a:srgbClr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8" name="Rettangolo arrotondato 107"/>
            <p:cNvSpPr/>
            <p:nvPr/>
          </p:nvSpPr>
          <p:spPr>
            <a:xfrm rot="391365">
              <a:off x="6168810" y="2669106"/>
              <a:ext cx="1728355" cy="172780"/>
            </a:xfrm>
            <a:prstGeom prst="roundRect">
              <a:avLst>
                <a:gd name="adj" fmla="val 50000"/>
              </a:avLst>
            </a:prstGeom>
            <a:solidFill>
              <a:srgbClr val="9900FF">
                <a:alpha val="40000"/>
              </a:srgbClr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9" name="Rettangolo arrotondato 108"/>
            <p:cNvSpPr/>
            <p:nvPr/>
          </p:nvSpPr>
          <p:spPr>
            <a:xfrm rot="391365">
              <a:off x="6502935" y="2588370"/>
              <a:ext cx="1566598" cy="139418"/>
            </a:xfrm>
            <a:prstGeom prst="roundRect">
              <a:avLst>
                <a:gd name="adj" fmla="val 50000"/>
              </a:avLst>
            </a:prstGeom>
            <a:solidFill>
              <a:srgbClr val="9900FF">
                <a:alpha val="40000"/>
              </a:srgbClr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0" name="Rettangolo arrotondato 109"/>
            <p:cNvSpPr/>
            <p:nvPr/>
          </p:nvSpPr>
          <p:spPr>
            <a:xfrm rot="356480">
              <a:off x="6741226" y="2518059"/>
              <a:ext cx="1493530" cy="125259"/>
            </a:xfrm>
            <a:prstGeom prst="roundRect">
              <a:avLst>
                <a:gd name="adj" fmla="val 50000"/>
              </a:avLst>
            </a:prstGeom>
            <a:solidFill>
              <a:srgbClr val="9900FF">
                <a:alpha val="40000"/>
              </a:srgbClr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1" name="Rettangolo arrotondato 110"/>
            <p:cNvSpPr/>
            <p:nvPr/>
          </p:nvSpPr>
          <p:spPr>
            <a:xfrm rot="316675">
              <a:off x="6954905" y="2458249"/>
              <a:ext cx="1404609" cy="116607"/>
            </a:xfrm>
            <a:prstGeom prst="roundRect">
              <a:avLst>
                <a:gd name="adj" fmla="val 50000"/>
              </a:avLst>
            </a:prstGeom>
            <a:solidFill>
              <a:srgbClr val="9900FF">
                <a:alpha val="40000"/>
              </a:srgbClr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2" name="Rettangolo arrotondato 34">
            <a:extLst>
              <a:ext uri="{FF2B5EF4-FFF2-40B4-BE49-F238E27FC236}">
                <a16:creationId xmlns:a16="http://schemas.microsoft.com/office/drawing/2014/main" id="{1198F0E6-7645-41AC-8234-95D69C99AE46}"/>
              </a:ext>
            </a:extLst>
          </p:cNvPr>
          <p:cNvSpPr/>
          <p:nvPr/>
        </p:nvSpPr>
        <p:spPr>
          <a:xfrm>
            <a:off x="184675" y="967416"/>
            <a:ext cx="8697600" cy="531566"/>
          </a:xfrm>
          <a:prstGeom prst="roundRect">
            <a:avLst>
              <a:gd name="adj" fmla="val 31667"/>
            </a:avLst>
          </a:prstGeom>
          <a:solidFill>
            <a:srgbClr val="FC364E"/>
          </a:solidFill>
          <a:ln>
            <a:solidFill>
              <a:srgbClr val="A20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#2: </a:t>
            </a:r>
            <a:r>
              <a:rPr lang="it-IT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Effect</a:t>
            </a:r>
            <a:r>
              <a:rPr lang="it-IT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of </a:t>
            </a:r>
            <a:r>
              <a:rPr lang="it-IT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interactions</a:t>
            </a:r>
            <a:r>
              <a:rPr lang="it-IT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and new quantum phases</a:t>
            </a:r>
          </a:p>
        </p:txBody>
      </p:sp>
      <p:sp>
        <p:nvSpPr>
          <p:cNvPr id="113" name="Rettangolo 112">
            <a:extLst>
              <a:ext uri="{FF2B5EF4-FFF2-40B4-BE49-F238E27FC236}">
                <a16:creationId xmlns:a16="http://schemas.microsoft.com/office/drawing/2014/main" id="{7A0994E6-0C50-4ECD-B01D-9279FB8BEB7E}"/>
              </a:ext>
            </a:extLst>
          </p:cNvPr>
          <p:cNvSpPr/>
          <p:nvPr/>
        </p:nvSpPr>
        <p:spPr>
          <a:xfrm>
            <a:off x="202439" y="1700754"/>
            <a:ext cx="8672440" cy="503164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5" name="Rettangolo 114">
            <a:extLst>
              <a:ext uri="{FF2B5EF4-FFF2-40B4-BE49-F238E27FC236}">
                <a16:creationId xmlns:a16="http://schemas.microsoft.com/office/drawing/2014/main" id="{3FC8BBE0-2182-4BD2-BDA2-7B875DCC2941}"/>
              </a:ext>
            </a:extLst>
          </p:cNvPr>
          <p:cNvSpPr/>
          <p:nvPr/>
        </p:nvSpPr>
        <p:spPr>
          <a:xfrm>
            <a:off x="3669665" y="2335834"/>
            <a:ext cx="5186572" cy="264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0" name="Immagine 119">
            <a:extLst>
              <a:ext uri="{FF2B5EF4-FFF2-40B4-BE49-F238E27FC236}">
                <a16:creationId xmlns:a16="http://schemas.microsoft.com/office/drawing/2014/main" id="{3C094372-4310-488E-9D00-02C3CE8444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402" y="2499338"/>
            <a:ext cx="4786851" cy="2345558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79FE13E2-CCFB-4387-8989-60D5D2EC1018}"/>
              </a:ext>
            </a:extLst>
          </p:cNvPr>
          <p:cNvGrpSpPr/>
          <p:nvPr/>
        </p:nvGrpSpPr>
        <p:grpSpPr>
          <a:xfrm>
            <a:off x="4168089" y="2652711"/>
            <a:ext cx="4446691" cy="1424515"/>
            <a:chOff x="4447489" y="2551111"/>
            <a:chExt cx="4446691" cy="1424515"/>
          </a:xfrm>
        </p:grpSpPr>
        <p:sp>
          <p:nvSpPr>
            <p:cNvPr id="121" name="Rettangolo arrotondato 1">
              <a:extLst>
                <a:ext uri="{FF2B5EF4-FFF2-40B4-BE49-F238E27FC236}">
                  <a16:creationId xmlns:a16="http://schemas.microsoft.com/office/drawing/2014/main" id="{5D510FAA-9811-4201-BB52-E1F13AC0FA33}"/>
                </a:ext>
              </a:extLst>
            </p:cNvPr>
            <p:cNvSpPr/>
            <p:nvPr/>
          </p:nvSpPr>
          <p:spPr>
            <a:xfrm rot="1729728">
              <a:off x="4447489" y="3689057"/>
              <a:ext cx="1736100" cy="286569"/>
            </a:xfrm>
            <a:prstGeom prst="roundRect">
              <a:avLst>
                <a:gd name="adj" fmla="val 50000"/>
              </a:avLst>
            </a:prstGeom>
            <a:solidFill>
              <a:srgbClr val="9900FF">
                <a:alpha val="40000"/>
              </a:srgbClr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2" name="Rettangolo arrotondato 14">
              <a:extLst>
                <a:ext uri="{FF2B5EF4-FFF2-40B4-BE49-F238E27FC236}">
                  <a16:creationId xmlns:a16="http://schemas.microsoft.com/office/drawing/2014/main" id="{951B1C30-8F49-4638-A732-9E3B1FBDB680}"/>
                </a:ext>
              </a:extLst>
            </p:cNvPr>
            <p:cNvSpPr/>
            <p:nvPr/>
          </p:nvSpPr>
          <p:spPr>
            <a:xfrm rot="1191754">
              <a:off x="5309730" y="3380652"/>
              <a:ext cx="1618376" cy="224612"/>
            </a:xfrm>
            <a:prstGeom prst="roundRect">
              <a:avLst>
                <a:gd name="adj" fmla="val 50000"/>
              </a:avLst>
            </a:prstGeom>
            <a:solidFill>
              <a:srgbClr val="9900FF">
                <a:alpha val="40000"/>
              </a:srgbClr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3" name="Rettangolo arrotondato 16">
              <a:extLst>
                <a:ext uri="{FF2B5EF4-FFF2-40B4-BE49-F238E27FC236}">
                  <a16:creationId xmlns:a16="http://schemas.microsoft.com/office/drawing/2014/main" id="{89C6D21E-D0C9-4518-B406-9711320942E4}"/>
                </a:ext>
              </a:extLst>
            </p:cNvPr>
            <p:cNvSpPr/>
            <p:nvPr/>
          </p:nvSpPr>
          <p:spPr>
            <a:xfrm rot="889694">
              <a:off x="5953803" y="3176211"/>
              <a:ext cx="1483127" cy="189526"/>
            </a:xfrm>
            <a:prstGeom prst="roundRect">
              <a:avLst>
                <a:gd name="adj" fmla="val 50000"/>
              </a:avLst>
            </a:prstGeom>
            <a:solidFill>
              <a:srgbClr val="9900FF">
                <a:alpha val="40000"/>
              </a:srgbClr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4" name="Rettangolo arrotondato 20">
              <a:extLst>
                <a:ext uri="{FF2B5EF4-FFF2-40B4-BE49-F238E27FC236}">
                  <a16:creationId xmlns:a16="http://schemas.microsoft.com/office/drawing/2014/main" id="{0EA2A4AB-9B1C-4CDC-99B7-891C4191757A}"/>
                </a:ext>
              </a:extLst>
            </p:cNvPr>
            <p:cNvSpPr/>
            <p:nvPr/>
          </p:nvSpPr>
          <p:spPr>
            <a:xfrm rot="728479">
              <a:off x="6408202" y="3026942"/>
              <a:ext cx="1400516" cy="157292"/>
            </a:xfrm>
            <a:prstGeom prst="roundRect">
              <a:avLst>
                <a:gd name="adj" fmla="val 50000"/>
              </a:avLst>
            </a:prstGeom>
            <a:solidFill>
              <a:srgbClr val="9900FF">
                <a:alpha val="40000"/>
              </a:srgbClr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5" name="Rettangolo arrotondato 21">
              <a:extLst>
                <a:ext uri="{FF2B5EF4-FFF2-40B4-BE49-F238E27FC236}">
                  <a16:creationId xmlns:a16="http://schemas.microsoft.com/office/drawing/2014/main" id="{2C35D969-DA15-4803-91A6-74A445FAB631}"/>
                </a:ext>
              </a:extLst>
            </p:cNvPr>
            <p:cNvSpPr/>
            <p:nvPr/>
          </p:nvSpPr>
          <p:spPr>
            <a:xfrm rot="596740">
              <a:off x="6799276" y="2909975"/>
              <a:ext cx="1279537" cy="131918"/>
            </a:xfrm>
            <a:prstGeom prst="roundRect">
              <a:avLst>
                <a:gd name="adj" fmla="val 50000"/>
              </a:avLst>
            </a:prstGeom>
            <a:solidFill>
              <a:srgbClr val="9900FF">
                <a:alpha val="40000"/>
              </a:srgbClr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6" name="Rettangolo arrotondato 22">
              <a:extLst>
                <a:ext uri="{FF2B5EF4-FFF2-40B4-BE49-F238E27FC236}">
                  <a16:creationId xmlns:a16="http://schemas.microsoft.com/office/drawing/2014/main" id="{20ABB708-4ADC-4CBE-984A-41CFC008B4F0}"/>
                </a:ext>
              </a:extLst>
            </p:cNvPr>
            <p:cNvSpPr/>
            <p:nvPr/>
          </p:nvSpPr>
          <p:spPr>
            <a:xfrm rot="499024">
              <a:off x="7106970" y="2820235"/>
              <a:ext cx="1183485" cy="117828"/>
            </a:xfrm>
            <a:prstGeom prst="roundRect">
              <a:avLst>
                <a:gd name="adj" fmla="val 50000"/>
              </a:avLst>
            </a:prstGeom>
            <a:solidFill>
              <a:srgbClr val="9900FF">
                <a:alpha val="40000"/>
              </a:srgbClr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7" name="Rettangolo arrotondato 23">
              <a:extLst>
                <a:ext uri="{FF2B5EF4-FFF2-40B4-BE49-F238E27FC236}">
                  <a16:creationId xmlns:a16="http://schemas.microsoft.com/office/drawing/2014/main" id="{814097F8-0B32-4112-9A43-54067A45EBEF}"/>
                </a:ext>
              </a:extLst>
            </p:cNvPr>
            <p:cNvSpPr/>
            <p:nvPr/>
          </p:nvSpPr>
          <p:spPr>
            <a:xfrm rot="499024">
              <a:off x="7370356" y="2743555"/>
              <a:ext cx="1091582" cy="106713"/>
            </a:xfrm>
            <a:prstGeom prst="roundRect">
              <a:avLst>
                <a:gd name="adj" fmla="val 50000"/>
              </a:avLst>
            </a:prstGeom>
            <a:solidFill>
              <a:srgbClr val="9900FF">
                <a:alpha val="40000"/>
              </a:srgbClr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8" name="Rettangolo arrotondato 24">
              <a:extLst>
                <a:ext uri="{FF2B5EF4-FFF2-40B4-BE49-F238E27FC236}">
                  <a16:creationId xmlns:a16="http://schemas.microsoft.com/office/drawing/2014/main" id="{5D961971-1B2E-4E9E-8B31-0C635B107FD7}"/>
                </a:ext>
              </a:extLst>
            </p:cNvPr>
            <p:cNvSpPr/>
            <p:nvPr/>
          </p:nvSpPr>
          <p:spPr>
            <a:xfrm rot="391365">
              <a:off x="7541156" y="2681340"/>
              <a:ext cx="1067468" cy="106713"/>
            </a:xfrm>
            <a:prstGeom prst="roundRect">
              <a:avLst>
                <a:gd name="adj" fmla="val 50000"/>
              </a:avLst>
            </a:prstGeom>
            <a:solidFill>
              <a:srgbClr val="9900FF">
                <a:alpha val="40000"/>
              </a:srgbClr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9" name="Rettangolo arrotondato 25">
              <a:extLst>
                <a:ext uri="{FF2B5EF4-FFF2-40B4-BE49-F238E27FC236}">
                  <a16:creationId xmlns:a16="http://schemas.microsoft.com/office/drawing/2014/main" id="{8AB47EE3-749D-4D96-84C8-60D9A29A5F9D}"/>
                </a:ext>
              </a:extLst>
            </p:cNvPr>
            <p:cNvSpPr/>
            <p:nvPr/>
          </p:nvSpPr>
          <p:spPr>
            <a:xfrm rot="391365">
              <a:off x="7747518" y="2631476"/>
              <a:ext cx="967564" cy="86108"/>
            </a:xfrm>
            <a:prstGeom prst="roundRect">
              <a:avLst>
                <a:gd name="adj" fmla="val 50000"/>
              </a:avLst>
            </a:prstGeom>
            <a:solidFill>
              <a:srgbClr val="9900FF">
                <a:alpha val="40000"/>
              </a:srgbClr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0" name="Rettangolo arrotondato 26">
              <a:extLst>
                <a:ext uri="{FF2B5EF4-FFF2-40B4-BE49-F238E27FC236}">
                  <a16:creationId xmlns:a16="http://schemas.microsoft.com/office/drawing/2014/main" id="{4EE0B444-5299-4361-8DDD-3839CCBFE39B}"/>
                </a:ext>
              </a:extLst>
            </p:cNvPr>
            <p:cNvSpPr/>
            <p:nvPr/>
          </p:nvSpPr>
          <p:spPr>
            <a:xfrm rot="356480">
              <a:off x="7894692" y="2588051"/>
              <a:ext cx="922436" cy="77363"/>
            </a:xfrm>
            <a:prstGeom prst="roundRect">
              <a:avLst>
                <a:gd name="adj" fmla="val 50000"/>
              </a:avLst>
            </a:prstGeom>
            <a:solidFill>
              <a:srgbClr val="9900FF">
                <a:alpha val="40000"/>
              </a:srgbClr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1" name="Rettangolo arrotondato 27">
              <a:extLst>
                <a:ext uri="{FF2B5EF4-FFF2-40B4-BE49-F238E27FC236}">
                  <a16:creationId xmlns:a16="http://schemas.microsoft.com/office/drawing/2014/main" id="{C850644E-4931-4691-8164-32783B7B2D80}"/>
                </a:ext>
              </a:extLst>
            </p:cNvPr>
            <p:cNvSpPr/>
            <p:nvPr/>
          </p:nvSpPr>
          <p:spPr>
            <a:xfrm rot="316675">
              <a:off x="8026664" y="2551111"/>
              <a:ext cx="867516" cy="72019"/>
            </a:xfrm>
            <a:prstGeom prst="roundRect">
              <a:avLst>
                <a:gd name="adj" fmla="val 50000"/>
              </a:avLst>
            </a:prstGeom>
            <a:solidFill>
              <a:srgbClr val="9900FF">
                <a:alpha val="40000"/>
              </a:srgbClr>
            </a:solidFill>
            <a:ln w="95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D67AE58A-A31A-4033-A0B9-BDD194F30AAD}"/>
              </a:ext>
            </a:extLst>
          </p:cNvPr>
          <p:cNvGrpSpPr/>
          <p:nvPr/>
        </p:nvGrpSpPr>
        <p:grpSpPr>
          <a:xfrm>
            <a:off x="304930" y="5082719"/>
            <a:ext cx="8714412" cy="1497840"/>
            <a:chOff x="304930" y="1628319"/>
            <a:chExt cx="8714412" cy="1497840"/>
          </a:xfrm>
        </p:grpSpPr>
        <p:sp>
          <p:nvSpPr>
            <p:cNvPr id="132" name="CasellaDiTesto 131">
              <a:extLst>
                <a:ext uri="{FF2B5EF4-FFF2-40B4-BE49-F238E27FC236}">
                  <a16:creationId xmlns:a16="http://schemas.microsoft.com/office/drawing/2014/main" id="{7382CC07-40E8-43D0-9E38-11FA9C620CF8}"/>
                </a:ext>
              </a:extLst>
            </p:cNvPr>
            <p:cNvSpPr txBox="1"/>
            <p:nvPr/>
          </p:nvSpPr>
          <p:spPr>
            <a:xfrm>
              <a:off x="304930" y="1628319"/>
              <a:ext cx="87144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j-lt"/>
                  <a:cs typeface="Calibri" pitchFamily="34" charset="0"/>
                </a:rPr>
                <a:t>Magnetic crystals, Laughlin-like states, fractional charge pumping</a:t>
              </a:r>
            </a:p>
          </p:txBody>
        </p:sp>
        <p:sp>
          <p:nvSpPr>
            <p:cNvPr id="133" name="CasellaDiTesto 132">
              <a:extLst>
                <a:ext uri="{FF2B5EF4-FFF2-40B4-BE49-F238E27FC236}">
                  <a16:creationId xmlns:a16="http://schemas.microsoft.com/office/drawing/2014/main" id="{6CB5D539-1B2E-468C-8DA4-CB6A492AC4B3}"/>
                </a:ext>
              </a:extLst>
            </p:cNvPr>
            <p:cNvSpPr txBox="1"/>
            <p:nvPr/>
          </p:nvSpPr>
          <p:spPr>
            <a:xfrm>
              <a:off x="304930" y="2542763"/>
              <a:ext cx="471075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dirty="0">
                  <a:latin typeface="Calibri" pitchFamily="34" charset="0"/>
                  <a:cs typeface="Calibri" pitchFamily="34" charset="0"/>
                </a:rPr>
                <a:t>L. </a:t>
              </a:r>
              <a:r>
                <a:rPr lang="it-IT" sz="1500" dirty="0" err="1">
                  <a:latin typeface="Calibri" pitchFamily="34" charset="0"/>
                  <a:cs typeface="Calibri" pitchFamily="34" charset="0"/>
                </a:rPr>
                <a:t>Taddia</a:t>
              </a:r>
              <a:r>
                <a:rPr lang="it-IT" sz="1500" dirty="0">
                  <a:latin typeface="Calibri" pitchFamily="34" charset="0"/>
                  <a:cs typeface="Calibri" pitchFamily="34" charset="0"/>
                </a:rPr>
                <a:t> et al., PRL </a:t>
              </a:r>
              <a:r>
                <a:rPr lang="it-IT" sz="1500" b="1" dirty="0">
                  <a:latin typeface="Calibri" pitchFamily="34" charset="0"/>
                  <a:cs typeface="Calibri" pitchFamily="34" charset="0"/>
                </a:rPr>
                <a:t>118</a:t>
              </a:r>
              <a:r>
                <a:rPr lang="it-IT" sz="1500" dirty="0">
                  <a:latin typeface="Calibri" pitchFamily="34" charset="0"/>
                  <a:cs typeface="Calibri" pitchFamily="34" charset="0"/>
                </a:rPr>
                <a:t>, 230402 (2017)</a:t>
              </a:r>
            </a:p>
          </p:txBody>
        </p:sp>
        <p:sp>
          <p:nvSpPr>
            <p:cNvPr id="134" name="CasellaDiTesto 133">
              <a:extLst>
                <a:ext uri="{FF2B5EF4-FFF2-40B4-BE49-F238E27FC236}">
                  <a16:creationId xmlns:a16="http://schemas.microsoft.com/office/drawing/2014/main" id="{709A695D-C637-44D0-BF47-B9D24772C651}"/>
                </a:ext>
              </a:extLst>
            </p:cNvPr>
            <p:cNvSpPr txBox="1"/>
            <p:nvPr/>
          </p:nvSpPr>
          <p:spPr>
            <a:xfrm>
              <a:off x="304931" y="2022301"/>
              <a:ext cx="44999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dirty="0">
                  <a:latin typeface="Calibri" pitchFamily="34" charset="0"/>
                  <a:cs typeface="Calibri" pitchFamily="34" charset="0"/>
                </a:rPr>
                <a:t>S. Barbarino et al., </a:t>
              </a:r>
              <a:r>
                <a:rPr lang="fr-FR" sz="1500" dirty="0">
                  <a:latin typeface="Calibri" pitchFamily="34" charset="0"/>
                  <a:cs typeface="Calibri" pitchFamily="34" charset="0"/>
                </a:rPr>
                <a:t>Nat. </a:t>
              </a:r>
              <a:r>
                <a:rPr lang="fr-FR" sz="1500" dirty="0" err="1">
                  <a:latin typeface="Calibri" pitchFamily="34" charset="0"/>
                  <a:cs typeface="Calibri" pitchFamily="34" charset="0"/>
                </a:rPr>
                <a:t>Comm</a:t>
              </a:r>
              <a:r>
                <a:rPr lang="fr-FR" sz="1500" dirty="0">
                  <a:latin typeface="Calibri" pitchFamily="34" charset="0"/>
                  <a:cs typeface="Calibri" pitchFamily="34" charset="0"/>
                </a:rPr>
                <a:t>. </a:t>
              </a:r>
              <a:r>
                <a:rPr lang="fr-FR" sz="1500" b="1" dirty="0">
                  <a:latin typeface="Calibri" pitchFamily="34" charset="0"/>
                  <a:cs typeface="Calibri" pitchFamily="34" charset="0"/>
                </a:rPr>
                <a:t>6</a:t>
              </a:r>
              <a:r>
                <a:rPr lang="fr-FR" sz="1500" dirty="0">
                  <a:latin typeface="Calibri" pitchFamily="34" charset="0"/>
                  <a:cs typeface="Calibri" pitchFamily="34" charset="0"/>
                </a:rPr>
                <a:t>, 8134 (2015)</a:t>
              </a:r>
            </a:p>
          </p:txBody>
        </p:sp>
        <p:sp>
          <p:nvSpPr>
            <p:cNvPr id="135" name="CasellaDiTesto 134">
              <a:extLst>
                <a:ext uri="{FF2B5EF4-FFF2-40B4-BE49-F238E27FC236}">
                  <a16:creationId xmlns:a16="http://schemas.microsoft.com/office/drawing/2014/main" id="{4861D94F-0116-4EAF-8AA0-7A077F22C4ED}"/>
                </a:ext>
              </a:extLst>
            </p:cNvPr>
            <p:cNvSpPr txBox="1"/>
            <p:nvPr/>
          </p:nvSpPr>
          <p:spPr>
            <a:xfrm>
              <a:off x="304931" y="2282532"/>
              <a:ext cx="44999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>
                  <a:latin typeface="Calibri" pitchFamily="34" charset="0"/>
                  <a:cs typeface="Calibri" pitchFamily="34" charset="0"/>
                </a:rPr>
                <a:t>S. </a:t>
              </a:r>
              <a:r>
                <a:rPr lang="fr-FR" sz="1500" dirty="0" err="1">
                  <a:latin typeface="Calibri" pitchFamily="34" charset="0"/>
                  <a:cs typeface="Calibri" pitchFamily="34" charset="0"/>
                </a:rPr>
                <a:t>Barbarino</a:t>
              </a:r>
              <a:r>
                <a:rPr lang="fr-FR" sz="1500" dirty="0">
                  <a:latin typeface="Calibri" pitchFamily="34" charset="0"/>
                  <a:cs typeface="Calibri" pitchFamily="34" charset="0"/>
                </a:rPr>
                <a:t> et al., </a:t>
              </a:r>
              <a:r>
                <a:rPr lang="en-US" sz="1500" dirty="0">
                  <a:latin typeface="Calibri" pitchFamily="34" charset="0"/>
                  <a:cs typeface="Calibri" pitchFamily="34" charset="0"/>
                </a:rPr>
                <a:t>NJP </a:t>
              </a:r>
              <a:r>
                <a:rPr lang="en-US" sz="1500" b="1" dirty="0">
                  <a:latin typeface="Calibri" pitchFamily="34" charset="0"/>
                  <a:cs typeface="Calibri" pitchFamily="34" charset="0"/>
                </a:rPr>
                <a:t>18</a:t>
              </a:r>
              <a:r>
                <a:rPr lang="en-US" sz="1500" dirty="0">
                  <a:latin typeface="Calibri" pitchFamily="34" charset="0"/>
                  <a:cs typeface="Calibri" pitchFamily="34" charset="0"/>
                </a:rPr>
                <a:t>, 035010 (2016)</a:t>
              </a:r>
              <a:endParaRPr lang="it-IT" sz="15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6" name="CasellaDiTesto 135">
              <a:extLst>
                <a:ext uri="{FF2B5EF4-FFF2-40B4-BE49-F238E27FC236}">
                  <a16:creationId xmlns:a16="http://schemas.microsoft.com/office/drawing/2014/main" id="{5ACA6B99-E606-4519-82FD-4526C6424E0B}"/>
                </a:ext>
              </a:extLst>
            </p:cNvPr>
            <p:cNvSpPr txBox="1"/>
            <p:nvPr/>
          </p:nvSpPr>
          <p:spPr>
            <a:xfrm>
              <a:off x="304930" y="2802994"/>
              <a:ext cx="471075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dirty="0">
                  <a:latin typeface="Calibri" pitchFamily="34" charset="0"/>
                  <a:cs typeface="Calibri" pitchFamily="34" charset="0"/>
                </a:rPr>
                <a:t>M. </a:t>
              </a:r>
              <a:r>
                <a:rPr lang="it-IT" sz="1500" dirty="0" err="1">
                  <a:latin typeface="Calibri" pitchFamily="34" charset="0"/>
                  <a:cs typeface="Calibri" pitchFamily="34" charset="0"/>
                </a:rPr>
                <a:t>Calvanese</a:t>
              </a:r>
              <a:r>
                <a:rPr lang="it-IT" sz="1500" dirty="0">
                  <a:latin typeface="Calibri" pitchFamily="34" charset="0"/>
                  <a:cs typeface="Calibri" pitchFamily="34" charset="0"/>
                </a:rPr>
                <a:t> Strinati et al., PRX </a:t>
              </a:r>
              <a:r>
                <a:rPr lang="it-IT" sz="1500" b="1" dirty="0">
                  <a:latin typeface="Calibri" pitchFamily="34" charset="0"/>
                  <a:cs typeface="Calibri" pitchFamily="34" charset="0"/>
                </a:rPr>
                <a:t>7</a:t>
              </a:r>
              <a:r>
                <a:rPr lang="it-IT" sz="1500" dirty="0">
                  <a:latin typeface="Calibri" pitchFamily="34" charset="0"/>
                  <a:cs typeface="Calibri" pitchFamily="34" charset="0"/>
                </a:rPr>
                <a:t>, 021033 (2017)</a:t>
              </a:r>
            </a:p>
          </p:txBody>
        </p:sp>
      </p:grpSp>
      <p:sp>
        <p:nvSpPr>
          <p:cNvPr id="137" name="CasellaDiTesto 136">
            <a:extLst>
              <a:ext uri="{FF2B5EF4-FFF2-40B4-BE49-F238E27FC236}">
                <a16:creationId xmlns:a16="http://schemas.microsoft.com/office/drawing/2014/main" id="{1837BCDA-876B-46F0-BCF2-B983E81021B2}"/>
              </a:ext>
            </a:extLst>
          </p:cNvPr>
          <p:cNvSpPr txBox="1"/>
          <p:nvPr/>
        </p:nvSpPr>
        <p:spPr>
          <a:xfrm>
            <a:off x="304930" y="1852217"/>
            <a:ext cx="2898066" cy="241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Calibri" pitchFamily="34" charset="0"/>
                <a:cs typeface="Calibri" pitchFamily="34" charset="0"/>
              </a:rPr>
              <a:t>Long-range </a:t>
            </a:r>
            <a:r>
              <a:rPr lang="it-IT" sz="2000" dirty="0" err="1">
                <a:latin typeface="Calibri" pitchFamily="34" charset="0"/>
                <a:cs typeface="Calibri" pitchFamily="34" charset="0"/>
              </a:rPr>
              <a:t>interactions</a:t>
            </a:r>
            <a:r>
              <a:rPr lang="it-IT" sz="2000" dirty="0">
                <a:latin typeface="Calibri" pitchFamily="34" charset="0"/>
                <a:cs typeface="Calibri" pitchFamily="34" charset="0"/>
              </a:rPr>
              <a:t> in the </a:t>
            </a:r>
            <a:r>
              <a:rPr lang="it-IT" sz="2000" dirty="0" err="1">
                <a:latin typeface="Calibri" pitchFamily="34" charset="0"/>
                <a:cs typeface="Calibri" pitchFamily="34" charset="0"/>
              </a:rPr>
              <a:t>hybrid</a:t>
            </a:r>
            <a:r>
              <a:rPr lang="it-IT" sz="2000" dirty="0">
                <a:latin typeface="Calibri" pitchFamily="34" charset="0"/>
                <a:cs typeface="Calibri" pitchFamily="34" charset="0"/>
              </a:rPr>
              <a:t> lattice:</a:t>
            </a:r>
            <a:endParaRPr lang="it-IT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9" name="CasellaDiTesto 98"/>
          <p:cNvSpPr txBox="1"/>
          <p:nvPr/>
        </p:nvSpPr>
        <p:spPr>
          <a:xfrm>
            <a:off x="323037" y="2262569"/>
            <a:ext cx="2985074" cy="427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latin typeface="Calibri" pitchFamily="34" charset="0"/>
                <a:cs typeface="Calibri" pitchFamily="34" charset="0"/>
              </a:rPr>
              <a:t>Same</a:t>
            </a:r>
            <a:r>
              <a:rPr lang="it-IT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 err="1">
                <a:latin typeface="Calibri" pitchFamily="34" charset="0"/>
                <a:cs typeface="Calibri" pitchFamily="34" charset="0"/>
              </a:rPr>
              <a:t>interaction</a:t>
            </a:r>
            <a:r>
              <a:rPr lang="it-IT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 err="1">
                <a:latin typeface="Calibri" pitchFamily="34" charset="0"/>
                <a:cs typeface="Calibri" pitchFamily="34" charset="0"/>
              </a:rPr>
              <a:t>strength</a:t>
            </a:r>
            <a:r>
              <a:rPr lang="it-IT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 err="1">
                <a:latin typeface="Calibri" pitchFamily="34" charset="0"/>
                <a:cs typeface="Calibri" pitchFamily="34" charset="0"/>
              </a:rPr>
              <a:t>btw</a:t>
            </a:r>
            <a:r>
              <a:rPr lang="it-IT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it-IT" sz="2000" dirty="0" err="1">
                <a:latin typeface="Calibri" pitchFamily="34" charset="0"/>
                <a:cs typeface="Calibri" pitchFamily="34" charset="0"/>
              </a:rPr>
              <a:t>different</a:t>
            </a:r>
            <a:r>
              <a:rPr lang="it-IT" sz="2000" dirty="0">
                <a:latin typeface="Calibri" pitchFamily="34" charset="0"/>
                <a:cs typeface="Calibri" pitchFamily="34" charset="0"/>
              </a:rPr>
              <a:t> spins</a:t>
            </a:r>
          </a:p>
          <a:p>
            <a:r>
              <a:rPr lang="it-IT" sz="2000" b="1" dirty="0">
                <a:latin typeface="Calibri" pitchFamily="34" charset="0"/>
                <a:cs typeface="Calibri" pitchFamily="34" charset="0"/>
              </a:rPr>
              <a:t>SU(N) </a:t>
            </a:r>
            <a:r>
              <a:rPr lang="it-IT" sz="2000" b="1" dirty="0" err="1">
                <a:latin typeface="Calibri" pitchFamily="34" charset="0"/>
                <a:cs typeface="Calibri" pitchFamily="34" charset="0"/>
              </a:rPr>
              <a:t>interactions</a:t>
            </a:r>
            <a:endParaRPr lang="it-IT" sz="2000" b="1" dirty="0"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FFF5CB19-D12B-4F87-A323-2C9A00D8E36F}"/>
                  </a:ext>
                </a:extLst>
              </p14:cNvPr>
              <p14:cNvContentPartPr/>
              <p14:nvPr/>
            </p14:nvContentPartPr>
            <p14:xfrm>
              <a:off x="8490697" y="1364251"/>
              <a:ext cx="240" cy="24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FFF5CB19-D12B-4F87-A323-2C9A00D8E3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86617" y="1360171"/>
                <a:ext cx="8400" cy="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032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52800" y="145456"/>
            <a:ext cx="8628480" cy="5320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 algn="r" hangingPunct="1">
              <a:lnSpc>
                <a:spcPct val="10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900" b="1" dirty="0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Credits</a:t>
            </a:r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172800" y="633667"/>
            <a:ext cx="8697600" cy="57606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34" name="CasellaDiTesto 33"/>
          <p:cNvSpPr txBox="1"/>
          <p:nvPr/>
        </p:nvSpPr>
        <p:spPr>
          <a:xfrm>
            <a:off x="6710440" y="1268796"/>
            <a:ext cx="227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Lorenzo Franchi</a:t>
            </a:r>
          </a:p>
          <a:p>
            <a:pPr algn="ctr"/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Daniel B. Orenes</a:t>
            </a:r>
          </a:p>
          <a:p>
            <a:pPr algn="ctr"/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Lorenzo Livi</a:t>
            </a:r>
          </a:p>
          <a:p>
            <a:pPr algn="ctr"/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Giacomo Cappellini</a:t>
            </a:r>
          </a:p>
          <a:p>
            <a:pPr algn="ctr"/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Massimo Inguscio</a:t>
            </a:r>
          </a:p>
          <a:p>
            <a:pPr algn="ctr"/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Jacopo Catani</a:t>
            </a:r>
          </a:p>
          <a:p>
            <a:pPr algn="ctr"/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L. F.</a:t>
            </a:r>
          </a:p>
          <a:p>
            <a:pPr algn="ctr"/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00" y="1043446"/>
            <a:ext cx="6343832" cy="391051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00" y="1043446"/>
            <a:ext cx="6367006" cy="3918669"/>
          </a:xfrm>
          <a:prstGeom prst="rect">
            <a:avLst/>
          </a:prstGeom>
        </p:spPr>
      </p:pic>
      <p:pic>
        <p:nvPicPr>
          <p:cNvPr id="1026" name="Picture 2" descr="http://quantumgases.lens.unifi.it/images/images/yb-group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00" y="1043443"/>
            <a:ext cx="6367006" cy="391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1894E17-E4C9-4E3D-B01B-2FF8F7D7EE30}"/>
              </a:ext>
            </a:extLst>
          </p:cNvPr>
          <p:cNvSpPr txBox="1"/>
          <p:nvPr/>
        </p:nvSpPr>
        <p:spPr>
          <a:xfrm>
            <a:off x="4153258" y="5328275"/>
            <a:ext cx="4887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Funding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ERC (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CoG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2016 TOPSIM), EU, MIUR, INFN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2B2BAC7E-25D4-46CF-9A2F-8C8708616ED6}"/>
              </a:ext>
            </a:extLst>
          </p:cNvPr>
          <p:cNvGrpSpPr/>
          <p:nvPr/>
        </p:nvGrpSpPr>
        <p:grpSpPr>
          <a:xfrm>
            <a:off x="4740367" y="5733590"/>
            <a:ext cx="4170451" cy="923330"/>
            <a:chOff x="4800749" y="5697604"/>
            <a:chExt cx="4170451" cy="923330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E5E5BCC6-FB18-411B-90BA-8F5CD11D8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4402" y="5697607"/>
              <a:ext cx="976798" cy="451272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C99E1769-87F3-4C24-9590-B0DC803D5999}"/>
                </a:ext>
              </a:extLst>
            </p:cNvPr>
            <p:cNvGrpSpPr/>
            <p:nvPr/>
          </p:nvGrpSpPr>
          <p:grpSpPr>
            <a:xfrm>
              <a:off x="7993337" y="6203518"/>
              <a:ext cx="977863" cy="417412"/>
              <a:chOff x="7554258" y="6157731"/>
              <a:chExt cx="1427022" cy="527729"/>
            </a:xfrm>
          </p:grpSpPr>
          <p:sp>
            <p:nvSpPr>
              <p:cNvPr id="35" name="Rettangolo 34">
                <a:extLst>
                  <a:ext uri="{FF2B5EF4-FFF2-40B4-BE49-F238E27FC236}">
                    <a16:creationId xmlns:a16="http://schemas.microsoft.com/office/drawing/2014/main" id="{E37CFC53-76AD-4199-B208-EEA19412C71D}"/>
                  </a:ext>
                </a:extLst>
              </p:cNvPr>
              <p:cNvSpPr/>
              <p:nvPr/>
            </p:nvSpPr>
            <p:spPr>
              <a:xfrm>
                <a:off x="7554258" y="6157731"/>
                <a:ext cx="1427022" cy="5277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BE9A6BC7-2526-47C9-B44C-87C7FCD473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3048"/>
              <a:stretch/>
            </p:blipFill>
            <p:spPr>
              <a:xfrm>
                <a:off x="7637258" y="6254377"/>
                <a:ext cx="1265124" cy="353943"/>
              </a:xfrm>
              <a:prstGeom prst="rect">
                <a:avLst/>
              </a:prstGeom>
            </p:spPr>
          </p:pic>
        </p:grpSp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6123B2B2-A898-474A-B7DD-7B4087647B7C}"/>
                </a:ext>
              </a:extLst>
            </p:cNvPr>
            <p:cNvGrpSpPr/>
            <p:nvPr/>
          </p:nvGrpSpPr>
          <p:grpSpPr>
            <a:xfrm>
              <a:off x="4800749" y="5697604"/>
              <a:ext cx="3131927" cy="923330"/>
              <a:chOff x="5468632" y="5697604"/>
              <a:chExt cx="2464044" cy="726430"/>
            </a:xfrm>
          </p:grpSpPr>
          <p:pic>
            <p:nvPicPr>
              <p:cNvPr id="27" name="Picture 1">
                <a:extLst>
                  <a:ext uri="{FF2B5EF4-FFF2-40B4-BE49-F238E27FC236}">
                    <a16:creationId xmlns:a16="http://schemas.microsoft.com/office/drawing/2014/main" id="{65C93A5B-4385-44C5-A07B-2055638823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-27000" contrast="66000"/>
                        </a14:imgEffect>
                      </a14:imgLayer>
                    </a14:imgProps>
                  </a:ext>
                </a:extLst>
              </a:blip>
              <a:srcRect l="8396" r="7242"/>
              <a:stretch>
                <a:fillRect/>
              </a:stretch>
            </p:blipFill>
            <p:spPr bwMode="auto">
              <a:xfrm>
                <a:off x="7328091" y="5697604"/>
                <a:ext cx="604585" cy="7264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9" name="Gruppo 28">
                <a:extLst>
                  <a:ext uri="{FF2B5EF4-FFF2-40B4-BE49-F238E27FC236}">
                    <a16:creationId xmlns:a16="http://schemas.microsoft.com/office/drawing/2014/main" id="{5F453B06-A219-426C-9948-1428FC0A930E}"/>
                  </a:ext>
                </a:extLst>
              </p:cNvPr>
              <p:cNvGrpSpPr/>
              <p:nvPr/>
            </p:nvGrpSpPr>
            <p:grpSpPr>
              <a:xfrm>
                <a:off x="5468632" y="5697607"/>
                <a:ext cx="1793335" cy="726427"/>
                <a:chOff x="3001197" y="5853243"/>
                <a:chExt cx="1793335" cy="726427"/>
              </a:xfrm>
            </p:grpSpPr>
            <p:grpSp>
              <p:nvGrpSpPr>
                <p:cNvPr id="30" name="Gruppo 29">
                  <a:extLst>
                    <a:ext uri="{FF2B5EF4-FFF2-40B4-BE49-F238E27FC236}">
                      <a16:creationId xmlns:a16="http://schemas.microsoft.com/office/drawing/2014/main" id="{11984C44-4A5C-420B-8251-CCB71D98359C}"/>
                    </a:ext>
                  </a:extLst>
                </p:cNvPr>
                <p:cNvGrpSpPr/>
                <p:nvPr/>
              </p:nvGrpSpPr>
              <p:grpSpPr>
                <a:xfrm>
                  <a:off x="3001197" y="5853243"/>
                  <a:ext cx="1793335" cy="726427"/>
                  <a:chOff x="5110546" y="6157731"/>
                  <a:chExt cx="1371134" cy="541385"/>
                </a:xfrm>
              </p:grpSpPr>
              <p:sp>
                <p:nvSpPr>
                  <p:cNvPr id="32" name="Rettangolo 31">
                    <a:extLst>
                      <a:ext uri="{FF2B5EF4-FFF2-40B4-BE49-F238E27FC236}">
                        <a16:creationId xmlns:a16="http://schemas.microsoft.com/office/drawing/2014/main" id="{A9E4A1CF-8117-4C71-9A6C-C0A1A30AD29A}"/>
                      </a:ext>
                    </a:extLst>
                  </p:cNvPr>
                  <p:cNvSpPr/>
                  <p:nvPr/>
                </p:nvSpPr>
                <p:spPr>
                  <a:xfrm>
                    <a:off x="5110546" y="6157731"/>
                    <a:ext cx="1371134" cy="54138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pic>
                <p:nvPicPr>
                  <p:cNvPr id="33" name="Immagine 32">
                    <a:extLst>
                      <a:ext uri="{FF2B5EF4-FFF2-40B4-BE49-F238E27FC236}">
                        <a16:creationId xmlns:a16="http://schemas.microsoft.com/office/drawing/2014/main" id="{EBEC9E16-44CC-40D8-8A22-51A002F3B9E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5138260" y="6192180"/>
                    <a:ext cx="519985" cy="48643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1" name="Immagine 30">
                  <a:extLst>
                    <a:ext uri="{FF2B5EF4-FFF2-40B4-BE49-F238E27FC236}">
                      <a16:creationId xmlns:a16="http://schemas.microsoft.com/office/drawing/2014/main" id="{19EB1D7C-D8C6-403C-BA3D-DE74E5FD6B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753793" y="5918697"/>
                  <a:ext cx="987389" cy="594409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E2A10EB9-3C70-4CD1-BF57-F422EBCF98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95106" y="6193435"/>
            <a:ext cx="1642496" cy="402466"/>
          </a:xfrm>
          <a:prstGeom prst="rect">
            <a:avLst/>
          </a:prstGeom>
        </p:spPr>
      </p:pic>
      <p:grpSp>
        <p:nvGrpSpPr>
          <p:cNvPr id="28" name="Gruppo 27">
            <a:extLst>
              <a:ext uri="{FF2B5EF4-FFF2-40B4-BE49-F238E27FC236}">
                <a16:creationId xmlns:a16="http://schemas.microsoft.com/office/drawing/2014/main" id="{EAE4E0AC-E2DC-42AA-9358-5B11A8EEFFD1}"/>
              </a:ext>
            </a:extLst>
          </p:cNvPr>
          <p:cNvGrpSpPr/>
          <p:nvPr/>
        </p:nvGrpSpPr>
        <p:grpSpPr>
          <a:xfrm>
            <a:off x="161162" y="5952493"/>
            <a:ext cx="1652152" cy="796467"/>
            <a:chOff x="149732" y="5488593"/>
            <a:chExt cx="2446072" cy="1179198"/>
          </a:xfrm>
        </p:grpSpPr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2FD84CA0-6DC6-4232-8841-39EAC18AB9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lum bright="-20000"/>
            </a:blip>
            <a:srcRect/>
            <a:stretch>
              <a:fillRect/>
            </a:stretch>
          </p:blipFill>
          <p:spPr bwMode="auto">
            <a:xfrm>
              <a:off x="149732" y="5488593"/>
              <a:ext cx="1179198" cy="1179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DFA4927D-7BD4-4300-9181-D233BF252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26446" y="5508135"/>
              <a:ext cx="1169358" cy="1129176"/>
            </a:xfrm>
            <a:prstGeom prst="rect">
              <a:avLst/>
            </a:prstGeom>
          </p:spPr>
        </p:pic>
      </p:grp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F9579482-ACAD-4AAB-B825-5049A32877D9}"/>
              </a:ext>
            </a:extLst>
          </p:cNvPr>
          <p:cNvSpPr txBox="1"/>
          <p:nvPr/>
        </p:nvSpPr>
        <p:spPr>
          <a:xfrm>
            <a:off x="161162" y="5328275"/>
            <a:ext cx="297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Exp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collaboration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with INRIM</a:t>
            </a:r>
          </a:p>
        </p:txBody>
      </p:sp>
    </p:spTree>
    <p:extLst>
      <p:ext uri="{BB962C8B-B14F-4D97-AF65-F5344CB8AC3E}">
        <p14:creationId xmlns:p14="http://schemas.microsoft.com/office/powerpoint/2010/main" val="2053027246"/>
      </p:ext>
    </p:extLst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8FBB40F3-6731-4D3A-B559-CED51CEB5C7D}"/>
              </a:ext>
            </a:extLst>
          </p:cNvPr>
          <p:cNvSpPr/>
          <p:nvPr/>
        </p:nvSpPr>
        <p:spPr>
          <a:xfrm>
            <a:off x="172800" y="1864880"/>
            <a:ext cx="6071864" cy="8352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31990" y="64072"/>
            <a:ext cx="9324525" cy="5781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639" tIns="42452" rIns="81639" bIns="42452">
            <a:spAutoFit/>
          </a:bodyPr>
          <a:lstStyle/>
          <a:p>
            <a:pPr hangingPunct="1">
              <a:lnSpc>
                <a:spcPct val="10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3200" b="1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Thank you!</a:t>
            </a:r>
            <a:endParaRPr lang="en-US" sz="3200" b="1" dirty="0">
              <a:solidFill>
                <a:srgbClr val="FFFFFF"/>
              </a:solidFill>
              <a:latin typeface="Calibri" charset="0"/>
              <a:ea typeface="AR PL UKai CN" charset="0"/>
              <a:cs typeface="AR PL UKai CN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568735" y="6310617"/>
            <a:ext cx="8497440" cy="608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 algn="r" hangingPunct="1">
              <a:lnSpc>
                <a:spcPct val="10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b="1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quantumgases.lens.unifi.it</a:t>
            </a:r>
          </a:p>
          <a:p>
            <a:pPr hangingPunct="1">
              <a:lnSpc>
                <a:spcPct val="10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1000" b="1">
              <a:solidFill>
                <a:srgbClr val="FFFFFF"/>
              </a:solidFill>
              <a:latin typeface="Calibri" charset="0"/>
              <a:ea typeface="AR PL UKai CN" charset="0"/>
              <a:cs typeface="AR PL UKai CN" charset="0"/>
            </a:endParaRPr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2527043" y="6231389"/>
            <a:ext cx="6636870" cy="45719"/>
          </a:xfrm>
          <a:prstGeom prst="roundRect">
            <a:avLst>
              <a:gd name="adj" fmla="val 3843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it-IT"/>
          </a:p>
        </p:txBody>
      </p:sp>
      <p:grpSp>
        <p:nvGrpSpPr>
          <p:cNvPr id="3" name="Gruppo 2"/>
          <p:cNvGrpSpPr/>
          <p:nvPr/>
        </p:nvGrpSpPr>
        <p:grpSpPr>
          <a:xfrm>
            <a:off x="149732" y="5963923"/>
            <a:ext cx="1652152" cy="796467"/>
            <a:chOff x="149732" y="5488593"/>
            <a:chExt cx="2446072" cy="117919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/>
            </a:blip>
            <a:srcRect/>
            <a:stretch>
              <a:fillRect/>
            </a:stretch>
          </p:blipFill>
          <p:spPr bwMode="auto">
            <a:xfrm>
              <a:off x="149732" y="5488593"/>
              <a:ext cx="1179198" cy="1179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26446" y="5508135"/>
              <a:ext cx="1169358" cy="1129176"/>
            </a:xfrm>
            <a:prstGeom prst="rect">
              <a:avLst/>
            </a:prstGeom>
          </p:spPr>
        </p:pic>
      </p:grp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172800" y="633667"/>
            <a:ext cx="8697600" cy="57606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it-IT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A8A80EAC-F3ED-4CB8-8781-391864F2225E}"/>
              </a:ext>
            </a:extLst>
          </p:cNvPr>
          <p:cNvGrpSpPr/>
          <p:nvPr/>
        </p:nvGrpSpPr>
        <p:grpSpPr>
          <a:xfrm>
            <a:off x="149191" y="1107472"/>
            <a:ext cx="4284139" cy="623542"/>
            <a:chOff x="3799234" y="978925"/>
            <a:chExt cx="4284139" cy="623542"/>
          </a:xfrm>
        </p:grpSpPr>
        <p:sp>
          <p:nvSpPr>
            <p:cNvPr id="24" name="CasellaDiTesto 23"/>
            <p:cNvSpPr txBox="1"/>
            <p:nvPr/>
          </p:nvSpPr>
          <p:spPr>
            <a:xfrm>
              <a:off x="3799234" y="978925"/>
              <a:ext cx="4026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Strongly</a:t>
              </a:r>
              <a:r>
                <a:rPr lang="it-IT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it-IT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interacting</a:t>
              </a:r>
              <a:r>
                <a:rPr lang="it-IT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SU(N) </a:t>
              </a:r>
              <a:r>
                <a:rPr lang="it-IT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fermions</a:t>
              </a:r>
              <a:endParaRPr lang="it-IT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3799234" y="1263913"/>
              <a:ext cx="42841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  <a:latin typeface="+mj-lt"/>
                </a:rPr>
                <a:t>G. Pagano et al., </a:t>
              </a:r>
              <a:r>
                <a:rPr lang="it-IT" sz="1600" i="1" dirty="0">
                  <a:solidFill>
                    <a:schemeClr val="bg1"/>
                  </a:solidFill>
                  <a:latin typeface="+mj-lt"/>
                </a:rPr>
                <a:t>Nature </a:t>
              </a:r>
              <a:r>
                <a:rPr lang="it-IT" sz="1600" i="1" dirty="0" err="1">
                  <a:solidFill>
                    <a:schemeClr val="bg1"/>
                  </a:solidFill>
                  <a:latin typeface="+mj-lt"/>
                </a:rPr>
                <a:t>Phys</a:t>
              </a:r>
              <a:r>
                <a:rPr lang="it-IT" sz="1600" i="1" dirty="0">
                  <a:solidFill>
                    <a:schemeClr val="bg1"/>
                  </a:solidFill>
                  <a:latin typeface="+mj-lt"/>
                </a:rPr>
                <a:t>. </a:t>
              </a:r>
              <a:r>
                <a:rPr lang="it-IT" sz="1600" b="1" dirty="0">
                  <a:solidFill>
                    <a:schemeClr val="bg1"/>
                  </a:solidFill>
                  <a:latin typeface="+mj-lt"/>
                </a:rPr>
                <a:t>10</a:t>
              </a:r>
              <a:r>
                <a:rPr lang="it-IT" sz="1600" dirty="0">
                  <a:solidFill>
                    <a:schemeClr val="bg1"/>
                  </a:solidFill>
                  <a:latin typeface="+mj-lt"/>
                </a:rPr>
                <a:t>, 198 (2014)  </a:t>
              </a: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30F21F92-0A38-4F74-B2FF-459727386B09}"/>
              </a:ext>
            </a:extLst>
          </p:cNvPr>
          <p:cNvGrpSpPr/>
          <p:nvPr/>
        </p:nvGrpSpPr>
        <p:grpSpPr>
          <a:xfrm>
            <a:off x="149191" y="4781214"/>
            <a:ext cx="5895770" cy="623542"/>
            <a:chOff x="185768" y="5147617"/>
            <a:chExt cx="5895770" cy="623542"/>
          </a:xfrm>
        </p:grpSpPr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42DD6C27-378F-41EB-9707-6B8789F58C9F}"/>
                </a:ext>
              </a:extLst>
            </p:cNvPr>
            <p:cNvSpPr txBox="1"/>
            <p:nvPr/>
          </p:nvSpPr>
          <p:spPr>
            <a:xfrm>
              <a:off x="185768" y="5147617"/>
              <a:ext cx="5895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Majorana zero-</a:t>
              </a:r>
              <a:r>
                <a:rPr lang="it-IT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energy</a:t>
              </a:r>
              <a:r>
                <a:rPr lang="it-IT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it-IT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modes</a:t>
              </a:r>
              <a:r>
                <a:rPr lang="it-IT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(</a:t>
              </a:r>
              <a:r>
                <a:rPr lang="it-IT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theory</a:t>
              </a:r>
              <a:r>
                <a:rPr lang="it-IT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it-IT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proposal</a:t>
              </a:r>
              <a:r>
                <a:rPr lang="it-IT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)</a:t>
              </a:r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55F00915-7682-4B36-930D-04F42A8407B8}"/>
                </a:ext>
              </a:extLst>
            </p:cNvPr>
            <p:cNvSpPr txBox="1"/>
            <p:nvPr/>
          </p:nvSpPr>
          <p:spPr>
            <a:xfrm>
              <a:off x="185768" y="5432605"/>
              <a:ext cx="42841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  <a:latin typeface="+mj-lt"/>
                </a:rPr>
                <a:t>F. </a:t>
              </a:r>
              <a:r>
                <a:rPr lang="it-IT" sz="1600" dirty="0" err="1">
                  <a:solidFill>
                    <a:schemeClr val="bg1"/>
                  </a:solidFill>
                  <a:latin typeface="+mj-lt"/>
                </a:rPr>
                <a:t>Iemini</a:t>
              </a:r>
              <a:r>
                <a:rPr lang="it-IT" sz="1600" dirty="0">
                  <a:solidFill>
                    <a:schemeClr val="bg1"/>
                  </a:solidFill>
                  <a:latin typeface="+mj-lt"/>
                </a:rPr>
                <a:t> et al., </a:t>
              </a:r>
              <a:r>
                <a:rPr lang="it-IT" sz="1600" i="1" dirty="0">
                  <a:solidFill>
                    <a:schemeClr val="bg1"/>
                  </a:solidFill>
                  <a:latin typeface="+mj-lt"/>
                </a:rPr>
                <a:t>PRL </a:t>
              </a:r>
              <a:r>
                <a:rPr lang="it-IT" sz="1600" b="1" dirty="0">
                  <a:solidFill>
                    <a:schemeClr val="bg1"/>
                  </a:solidFill>
                  <a:latin typeface="+mj-lt"/>
                </a:rPr>
                <a:t>118</a:t>
              </a:r>
              <a:r>
                <a:rPr lang="it-IT" sz="1600" dirty="0">
                  <a:solidFill>
                    <a:schemeClr val="bg1"/>
                  </a:solidFill>
                  <a:latin typeface="+mj-lt"/>
                </a:rPr>
                <a:t>, 200404 (2017)</a:t>
              </a:r>
            </a:p>
          </p:txBody>
        </p:sp>
      </p:grpSp>
      <p:sp>
        <p:nvSpPr>
          <p:cNvPr id="37" name="Rectangle 5"/>
          <p:cNvSpPr>
            <a:spLocks noChangeArrowheads="1"/>
          </p:cNvSpPr>
          <p:nvPr/>
        </p:nvSpPr>
        <p:spPr bwMode="auto">
          <a:xfrm>
            <a:off x="1816685" y="6319640"/>
            <a:ext cx="3188014" cy="608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639" tIns="42452" rIns="81639" bIns="42452">
            <a:spAutoFit/>
          </a:bodyPr>
          <a:lstStyle/>
          <a:p>
            <a:pPr algn="r" hangingPunct="1">
              <a:lnSpc>
                <a:spcPct val="10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fallani@lens.unifi.it</a:t>
            </a:r>
          </a:p>
          <a:p>
            <a:pPr hangingPunct="1">
              <a:lnSpc>
                <a:spcPct val="10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1000" dirty="0">
              <a:solidFill>
                <a:srgbClr val="FFFFFF"/>
              </a:solidFill>
              <a:latin typeface="Calibri" charset="0"/>
              <a:ea typeface="AR PL UKai CN" charset="0"/>
              <a:cs typeface="AR PL UKai CN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2398BE09-35FE-4B9B-BA6E-2120044944AC}"/>
              </a:ext>
            </a:extLst>
          </p:cNvPr>
          <p:cNvGrpSpPr/>
          <p:nvPr/>
        </p:nvGrpSpPr>
        <p:grpSpPr>
          <a:xfrm>
            <a:off x="149191" y="2824068"/>
            <a:ext cx="6322241" cy="825322"/>
            <a:chOff x="2745475" y="3771416"/>
            <a:chExt cx="6322241" cy="825322"/>
          </a:xfrm>
        </p:grpSpPr>
        <p:sp>
          <p:nvSpPr>
            <p:cNvPr id="41" name="CasellaDiTesto 40"/>
            <p:cNvSpPr txBox="1"/>
            <p:nvPr/>
          </p:nvSpPr>
          <p:spPr>
            <a:xfrm>
              <a:off x="2745475" y="3771416"/>
              <a:ext cx="6322241" cy="335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Nuclear spin and electronic state: engineering new interactions</a:t>
              </a:r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2745476" y="4017092"/>
              <a:ext cx="4267675" cy="579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it-IT" sz="1600" dirty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G. Cappellini et al., </a:t>
              </a:r>
              <a:r>
                <a:rPr lang="it-IT" sz="1600" i="1" dirty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PRL</a:t>
              </a:r>
              <a:r>
                <a:rPr lang="it-IT" sz="1600" dirty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 </a:t>
              </a:r>
              <a:r>
                <a:rPr lang="it-IT" sz="1600" b="1" dirty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113</a:t>
              </a:r>
              <a:r>
                <a:rPr lang="it-IT" sz="1600" dirty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, 120402 (2014)</a:t>
              </a:r>
            </a:p>
            <a:p>
              <a:pPr>
                <a:lnSpc>
                  <a:spcPts val="1900"/>
                </a:lnSpc>
              </a:pPr>
              <a:r>
                <a:rPr lang="it-IT" sz="1600" dirty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G. Pagano et al., </a:t>
              </a:r>
              <a:r>
                <a:rPr lang="it-IT" sz="1600" i="1" dirty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PRL</a:t>
              </a:r>
              <a:r>
                <a:rPr lang="it-IT" sz="1600" dirty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 </a:t>
              </a:r>
              <a:r>
                <a:rPr lang="it-IT" sz="1600" b="1" dirty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115</a:t>
              </a:r>
              <a:r>
                <a:rPr lang="it-IT" sz="1600" dirty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, 265301 (2015) </a:t>
              </a:r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4B98E36E-EEDB-4A08-BF7E-54C740D0B994}"/>
              </a:ext>
            </a:extLst>
          </p:cNvPr>
          <p:cNvGrpSpPr/>
          <p:nvPr/>
        </p:nvGrpSpPr>
        <p:grpSpPr>
          <a:xfrm>
            <a:off x="149191" y="3783256"/>
            <a:ext cx="6559045" cy="864092"/>
            <a:chOff x="185767" y="4277177"/>
            <a:chExt cx="6559045" cy="864092"/>
          </a:xfrm>
        </p:grpSpPr>
        <p:sp>
          <p:nvSpPr>
            <p:cNvPr id="21" name="CasellaDiTesto 20"/>
            <p:cNvSpPr txBox="1"/>
            <p:nvPr/>
          </p:nvSpPr>
          <p:spPr>
            <a:xfrm>
              <a:off x="185768" y="4277177"/>
              <a:ext cx="6559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Precision </a:t>
              </a:r>
              <a:r>
                <a:rPr lang="it-IT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spectroscopy</a:t>
              </a:r>
              <a:r>
                <a:rPr lang="it-IT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and </a:t>
              </a:r>
              <a:r>
                <a:rPr lang="it-IT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fiber</a:t>
              </a:r>
              <a:r>
                <a:rPr lang="it-IT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-link </a:t>
              </a:r>
              <a:r>
                <a:rPr lang="it-IT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frequency</a:t>
              </a:r>
              <a:r>
                <a:rPr lang="it-IT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it-IT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metrology</a:t>
              </a:r>
              <a:endParaRPr lang="it-IT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185767" y="4556494"/>
              <a:ext cx="65590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it-IT" sz="1600" dirty="0">
                  <a:solidFill>
                    <a:schemeClr val="bg1"/>
                  </a:solidFill>
                  <a:latin typeface="+mj-lt"/>
                </a:rPr>
                <a:t>C. Clivati et al., </a:t>
              </a:r>
              <a:r>
                <a:rPr lang="en-US" sz="1600" i="1" dirty="0">
                  <a:solidFill>
                    <a:schemeClr val="bg1"/>
                  </a:solidFill>
                  <a:latin typeface="+mj-lt"/>
                </a:rPr>
                <a:t>Opt. Express </a:t>
              </a:r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24</a:t>
              </a:r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, 11865 (2016)</a:t>
              </a:r>
            </a:p>
            <a:p>
              <a:pPr>
                <a:lnSpc>
                  <a:spcPts val="19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L. Franchi et al., </a:t>
              </a:r>
              <a:r>
                <a:rPr lang="en-US" sz="1600" i="1" dirty="0">
                  <a:solidFill>
                    <a:schemeClr val="bg1"/>
                  </a:solidFill>
                  <a:latin typeface="+mj-lt"/>
                </a:rPr>
                <a:t>New J. Phys. </a:t>
              </a:r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19</a:t>
              </a:r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, 103037 (2017) </a:t>
              </a:r>
              <a:r>
                <a:rPr lang="it-IT" sz="1600" dirty="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185767" y="4770433"/>
              <a:ext cx="655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it-IT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3" name="Gruppo 42"/>
          <p:cNvGrpSpPr/>
          <p:nvPr/>
        </p:nvGrpSpPr>
        <p:grpSpPr>
          <a:xfrm>
            <a:off x="6410921" y="3444725"/>
            <a:ext cx="2483541" cy="1207593"/>
            <a:chOff x="5344025" y="4100226"/>
            <a:chExt cx="2664781" cy="1347664"/>
          </a:xfrm>
        </p:grpSpPr>
        <p:sp>
          <p:nvSpPr>
            <p:cNvPr id="44" name="Rettangolo 43"/>
            <p:cNvSpPr/>
            <p:nvPr/>
          </p:nvSpPr>
          <p:spPr>
            <a:xfrm>
              <a:off x="5344025" y="4100226"/>
              <a:ext cx="2664781" cy="1347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pic>
          <p:nvPicPr>
            <p:cNvPr id="45" name="Immagine 44"/>
            <p:cNvPicPr>
              <a:picLocks noChangeAspect="1"/>
            </p:cNvPicPr>
            <p:nvPr/>
          </p:nvPicPr>
          <p:blipFill rotWithShape="1">
            <a:blip r:embed="rId6"/>
            <a:srcRect l="6407" t="10057" r="5934" b="13431"/>
            <a:stretch/>
          </p:blipFill>
          <p:spPr>
            <a:xfrm>
              <a:off x="5419793" y="4367411"/>
              <a:ext cx="2498802" cy="787592"/>
            </a:xfrm>
            <a:prstGeom prst="rect">
              <a:avLst/>
            </a:prstGeom>
          </p:spPr>
        </p:pic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27B7A39F-981A-4442-B616-3CE4417D2269}"/>
              </a:ext>
            </a:extLst>
          </p:cNvPr>
          <p:cNvGrpSpPr/>
          <p:nvPr/>
        </p:nvGrpSpPr>
        <p:grpSpPr>
          <a:xfrm>
            <a:off x="6410921" y="4758344"/>
            <a:ext cx="2483541" cy="1303657"/>
            <a:chOff x="6429393" y="4684456"/>
            <a:chExt cx="2483541" cy="1303657"/>
          </a:xfrm>
        </p:grpSpPr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id="{0610BBD9-B1D4-4354-A777-28CF1E46FC4D}"/>
                </a:ext>
              </a:extLst>
            </p:cNvPr>
            <p:cNvSpPr/>
            <p:nvPr/>
          </p:nvSpPr>
          <p:spPr>
            <a:xfrm>
              <a:off x="6429393" y="4684456"/>
              <a:ext cx="2483541" cy="1303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grpSp>
          <p:nvGrpSpPr>
            <p:cNvPr id="47" name="Gruppo 46">
              <a:extLst>
                <a:ext uri="{FF2B5EF4-FFF2-40B4-BE49-F238E27FC236}">
                  <a16:creationId xmlns:a16="http://schemas.microsoft.com/office/drawing/2014/main" id="{A399889D-6A06-4A89-AF26-B0C88D5C32C1}"/>
                </a:ext>
              </a:extLst>
            </p:cNvPr>
            <p:cNvGrpSpPr/>
            <p:nvPr/>
          </p:nvGrpSpPr>
          <p:grpSpPr>
            <a:xfrm>
              <a:off x="6662007" y="4744693"/>
              <a:ext cx="2082186" cy="1177827"/>
              <a:chOff x="676952" y="3370428"/>
              <a:chExt cx="3847842" cy="2681480"/>
            </a:xfrm>
          </p:grpSpPr>
          <p:grpSp>
            <p:nvGrpSpPr>
              <p:cNvPr id="48" name="Gruppo 47">
                <a:extLst>
                  <a:ext uri="{FF2B5EF4-FFF2-40B4-BE49-F238E27FC236}">
                    <a16:creationId xmlns:a16="http://schemas.microsoft.com/office/drawing/2014/main" id="{343441B5-9739-46B1-A900-3871B31D286A}"/>
                  </a:ext>
                </a:extLst>
              </p:cNvPr>
              <p:cNvGrpSpPr/>
              <p:nvPr/>
            </p:nvGrpSpPr>
            <p:grpSpPr>
              <a:xfrm>
                <a:off x="676952" y="3370428"/>
                <a:ext cx="3847842" cy="2681480"/>
                <a:chOff x="817765" y="3370429"/>
                <a:chExt cx="3707028" cy="2583350"/>
              </a:xfrm>
            </p:grpSpPr>
            <p:pic>
              <p:nvPicPr>
                <p:cNvPr id="51" name="Immagine 50">
                  <a:extLst>
                    <a:ext uri="{FF2B5EF4-FFF2-40B4-BE49-F238E27FC236}">
                      <a16:creationId xmlns:a16="http://schemas.microsoft.com/office/drawing/2014/main" id="{46F23D89-DCAB-403D-A579-546C74C85C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4720" b="14048"/>
                <a:stretch/>
              </p:blipFill>
              <p:spPr>
                <a:xfrm>
                  <a:off x="817765" y="3370429"/>
                  <a:ext cx="3707028" cy="2583350"/>
                </a:xfrm>
                <a:prstGeom prst="rect">
                  <a:avLst/>
                </a:prstGeom>
              </p:spPr>
            </p:pic>
            <p:pic>
              <p:nvPicPr>
                <p:cNvPr id="52" name="Immagine 51">
                  <a:extLst>
                    <a:ext uri="{FF2B5EF4-FFF2-40B4-BE49-F238E27FC236}">
                      <a16:creationId xmlns:a16="http://schemas.microsoft.com/office/drawing/2014/main" id="{4D3AE62A-CDD0-46F6-A9BE-9C7F33AAD2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0008" t="3105" r="3141" b="19054"/>
                <a:stretch/>
              </p:blipFill>
              <p:spPr>
                <a:xfrm>
                  <a:off x="886514" y="3443632"/>
                  <a:ext cx="3511296" cy="2444324"/>
                </a:xfrm>
                <a:prstGeom prst="rect">
                  <a:avLst/>
                </a:prstGeom>
              </p:spPr>
            </p:pic>
          </p:grpSp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60FEC2D8-04A7-460A-BF3E-143EDE7BD1BA}"/>
                  </a:ext>
                </a:extLst>
              </p:cNvPr>
              <p:cNvSpPr txBox="1"/>
              <p:nvPr/>
            </p:nvSpPr>
            <p:spPr>
              <a:xfrm>
                <a:off x="2830166" y="4477323"/>
                <a:ext cx="1548374" cy="5053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36000" tIns="36000" rIns="36000" bIns="36000" rtlCol="0">
                <a:spAutoFit/>
              </a:bodyPr>
              <a:lstStyle/>
              <a:p>
                <a:r>
                  <a:rPr lang="it-IT" sz="700" dirty="0">
                    <a:latin typeface="+mj-lt"/>
                  </a:rPr>
                  <a:t>&lt;40 Hz FWHM</a:t>
                </a:r>
              </a:p>
            </p:txBody>
          </p:sp>
        </p:grpSp>
      </p:grp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3D7A882C-AF04-4D80-A745-289983309F28}"/>
              </a:ext>
            </a:extLst>
          </p:cNvPr>
          <p:cNvGrpSpPr/>
          <p:nvPr/>
        </p:nvGrpSpPr>
        <p:grpSpPr>
          <a:xfrm>
            <a:off x="149191" y="1864880"/>
            <a:ext cx="4267675" cy="825322"/>
            <a:chOff x="2745476" y="3771416"/>
            <a:chExt cx="4267675" cy="825322"/>
          </a:xfrm>
        </p:grpSpPr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1E07B1F6-374A-441C-B76F-D8369DC74B7C}"/>
                </a:ext>
              </a:extLst>
            </p:cNvPr>
            <p:cNvSpPr txBox="1"/>
            <p:nvPr/>
          </p:nvSpPr>
          <p:spPr>
            <a:xfrm>
              <a:off x="2745476" y="3771416"/>
              <a:ext cx="4149944" cy="335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Synthetic dimensions and gauge fields</a:t>
              </a:r>
            </a:p>
          </p:txBody>
        </p:sp>
        <p:sp>
          <p:nvSpPr>
            <p:cNvPr id="54" name="Rettangolo 53">
              <a:extLst>
                <a:ext uri="{FF2B5EF4-FFF2-40B4-BE49-F238E27FC236}">
                  <a16:creationId xmlns:a16="http://schemas.microsoft.com/office/drawing/2014/main" id="{FFD21288-694E-4C58-BD09-D4103F3F4A7F}"/>
                </a:ext>
              </a:extLst>
            </p:cNvPr>
            <p:cNvSpPr/>
            <p:nvPr/>
          </p:nvSpPr>
          <p:spPr>
            <a:xfrm>
              <a:off x="2745476" y="4017092"/>
              <a:ext cx="4267675" cy="579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it-IT" sz="1600" dirty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M. Mancini et al., </a:t>
              </a:r>
              <a:r>
                <a:rPr lang="it-IT" sz="1600" i="1" dirty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Science</a:t>
              </a:r>
              <a:r>
                <a:rPr lang="it-IT" sz="1600" dirty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 </a:t>
              </a:r>
              <a:r>
                <a:rPr lang="it-IT" sz="1600" b="1" dirty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349</a:t>
              </a:r>
              <a:r>
                <a:rPr lang="it-IT" sz="1600" dirty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, 1510 (2015)</a:t>
              </a:r>
            </a:p>
            <a:p>
              <a:pPr>
                <a:lnSpc>
                  <a:spcPts val="1900"/>
                </a:lnSpc>
              </a:pPr>
              <a:r>
                <a:rPr lang="it-IT" sz="1600" dirty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L. F. Livi et al., </a:t>
              </a:r>
              <a:r>
                <a:rPr lang="it-IT" sz="1600" i="1" dirty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PRL</a:t>
              </a:r>
              <a:r>
                <a:rPr lang="it-IT" sz="1600" dirty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 </a:t>
              </a:r>
              <a:r>
                <a:rPr lang="it-IT" sz="1600" b="1" dirty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117</a:t>
              </a:r>
              <a:r>
                <a:rPr lang="it-IT" sz="1600" dirty="0">
                  <a:solidFill>
                    <a:schemeClr val="bg1"/>
                  </a:solidFill>
                  <a:latin typeface="+mj-lt"/>
                  <a:cs typeface="Calibri" pitchFamily="34" charset="0"/>
                </a:rPr>
                <a:t>, 220401 (2016)</a:t>
              </a: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AE91CE69-D61A-4407-A888-894E28686BBC}"/>
              </a:ext>
            </a:extLst>
          </p:cNvPr>
          <p:cNvGrpSpPr/>
          <p:nvPr/>
        </p:nvGrpSpPr>
        <p:grpSpPr>
          <a:xfrm>
            <a:off x="6410921" y="2034016"/>
            <a:ext cx="2478274" cy="1304683"/>
            <a:chOff x="185767" y="2252755"/>
            <a:chExt cx="2399189" cy="1323211"/>
          </a:xfrm>
        </p:grpSpPr>
        <p:sp>
          <p:nvSpPr>
            <p:cNvPr id="35" name="Rettangolo 34"/>
            <p:cNvSpPr/>
            <p:nvPr/>
          </p:nvSpPr>
          <p:spPr>
            <a:xfrm>
              <a:off x="185767" y="2252755"/>
              <a:ext cx="2399189" cy="1323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pic>
          <p:nvPicPr>
            <p:cNvPr id="36" name="Immagine 3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767" y="2279288"/>
              <a:ext cx="2373942" cy="1223534"/>
            </a:xfrm>
            <a:prstGeom prst="rect">
              <a:avLst/>
            </a:prstGeom>
          </p:spPr>
        </p:pic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E877C6A4-08C5-4059-992F-AA42961F9E9B}"/>
              </a:ext>
            </a:extLst>
          </p:cNvPr>
          <p:cNvGrpSpPr/>
          <p:nvPr/>
        </p:nvGrpSpPr>
        <p:grpSpPr>
          <a:xfrm>
            <a:off x="6410921" y="862581"/>
            <a:ext cx="2478274" cy="1065409"/>
            <a:chOff x="6444974" y="788693"/>
            <a:chExt cx="2478274" cy="1065409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8E677AE3-AD84-474B-A80F-5AB2259EE9EE}"/>
                </a:ext>
              </a:extLst>
            </p:cNvPr>
            <p:cNvGrpSpPr/>
            <p:nvPr/>
          </p:nvGrpSpPr>
          <p:grpSpPr>
            <a:xfrm>
              <a:off x="6444974" y="788693"/>
              <a:ext cx="2478274" cy="1065409"/>
              <a:chOff x="185767" y="735429"/>
              <a:chExt cx="2305920" cy="865573"/>
            </a:xfrm>
          </p:grpSpPr>
          <p:sp>
            <p:nvSpPr>
              <p:cNvPr id="39" name="Rettangolo 38"/>
              <p:cNvSpPr/>
              <p:nvPr/>
            </p:nvSpPr>
            <p:spPr>
              <a:xfrm>
                <a:off x="185767" y="735429"/>
                <a:ext cx="2305920" cy="8655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/>
              </a:p>
            </p:txBody>
          </p:sp>
          <p:pic>
            <p:nvPicPr>
              <p:cNvPr id="40" name="Immagine 39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80" t="26343" b="20574"/>
              <a:stretch/>
            </p:blipFill>
            <p:spPr>
              <a:xfrm>
                <a:off x="387762" y="796147"/>
                <a:ext cx="1949230" cy="776518"/>
              </a:xfrm>
              <a:prstGeom prst="rect">
                <a:avLst/>
              </a:prstGeom>
            </p:spPr>
          </p:pic>
        </p:grpSp>
        <p:sp>
          <p:nvSpPr>
            <p:cNvPr id="15" name="Triangolo isoscele 14">
              <a:extLst>
                <a:ext uri="{FF2B5EF4-FFF2-40B4-BE49-F238E27FC236}">
                  <a16:creationId xmlns:a16="http://schemas.microsoft.com/office/drawing/2014/main" id="{821947DF-353C-47E6-8D9D-C37760E372B5}"/>
                </a:ext>
              </a:extLst>
            </p:cNvPr>
            <p:cNvSpPr/>
            <p:nvPr/>
          </p:nvSpPr>
          <p:spPr>
            <a:xfrm rot="16200000">
              <a:off x="7791916" y="-33025"/>
              <a:ext cx="112081" cy="182492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462858671"/>
      </p:ext>
    </p:extLst>
  </p:cSld>
  <p:clrMapOvr>
    <a:masterClrMapping/>
  </p:clrMapOvr>
  <p:transition spd="med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A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BB3625D-45EC-47BF-A5AC-E0E0849E7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1" t="21852" r="7813"/>
          <a:stretch/>
        </p:blipFill>
        <p:spPr>
          <a:xfrm>
            <a:off x="11985" y="0"/>
            <a:ext cx="9132015" cy="371641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76204BA-2C40-445E-BB68-3CC0CD86EEF9}"/>
              </a:ext>
            </a:extLst>
          </p:cNvPr>
          <p:cNvSpPr/>
          <p:nvPr/>
        </p:nvSpPr>
        <p:spPr>
          <a:xfrm>
            <a:off x="-15823" y="3491708"/>
            <a:ext cx="9132015" cy="224706"/>
          </a:xfrm>
          <a:prstGeom prst="rect">
            <a:avLst/>
          </a:prstGeom>
          <a:gradFill flip="none" rotWithShape="1">
            <a:gsLst>
              <a:gs pos="0">
                <a:srgbClr val="E7EAC7"/>
              </a:gs>
              <a:gs pos="100000">
                <a:srgbClr val="E7EAC7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4" name="Picture 6" descr="Risultati immagini per genipabu dun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" t="22285" b="11926"/>
          <a:stretch/>
        </p:blipFill>
        <p:spPr bwMode="auto">
          <a:xfrm>
            <a:off x="3250399" y="3746548"/>
            <a:ext cx="5737372" cy="299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156225" y="4193943"/>
            <a:ext cx="27201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94325B"/>
                </a:solidFill>
                <a:latin typeface="MS Reference Sans Serif" panose="020B0604030504040204" pitchFamily="34" charset="0"/>
              </a:rPr>
              <a:t>Leonardo Fallani</a:t>
            </a:r>
          </a:p>
          <a:p>
            <a:r>
              <a:rPr lang="en-US" sz="1400" b="1" dirty="0">
                <a:solidFill>
                  <a:srgbClr val="94325B"/>
                </a:solidFill>
                <a:latin typeface="MS Reference Sans Serif" panose="020B0604030504040204" pitchFamily="34" charset="0"/>
              </a:rPr>
              <a:t>Tommaso </a:t>
            </a:r>
            <a:r>
              <a:rPr lang="en-US" sz="1400" b="1" dirty="0" err="1">
                <a:solidFill>
                  <a:srgbClr val="94325B"/>
                </a:solidFill>
                <a:latin typeface="MS Reference Sans Serif" panose="020B0604030504040204" pitchFamily="34" charset="0"/>
              </a:rPr>
              <a:t>Macrì</a:t>
            </a:r>
            <a:endParaRPr lang="en-US" sz="1400" b="1" dirty="0">
              <a:solidFill>
                <a:srgbClr val="94325B"/>
              </a:solidFill>
              <a:latin typeface="MS Reference Sans Serif" panose="020B0604030504040204" pitchFamily="34" charset="0"/>
            </a:endParaRPr>
          </a:p>
          <a:p>
            <a:r>
              <a:rPr lang="en-US" sz="1400" b="1" dirty="0" err="1">
                <a:solidFill>
                  <a:srgbClr val="94325B"/>
                </a:solidFill>
                <a:latin typeface="MS Reference Sans Serif" panose="020B0604030504040204" pitchFamily="34" charset="0"/>
              </a:rPr>
              <a:t>Cristophe</a:t>
            </a:r>
            <a:r>
              <a:rPr lang="en-US" sz="1400" b="1" dirty="0">
                <a:solidFill>
                  <a:srgbClr val="94325B"/>
                </a:solidFill>
                <a:latin typeface="MS Reference Sans Serif" panose="020B0604030504040204" pitchFamily="34" charset="0"/>
              </a:rPr>
              <a:t> Salomon</a:t>
            </a:r>
          </a:p>
          <a:p>
            <a:r>
              <a:rPr lang="en-US" sz="1400" b="1" dirty="0">
                <a:solidFill>
                  <a:srgbClr val="94325B"/>
                </a:solidFill>
                <a:latin typeface="MS Reference Sans Serif" panose="020B0604030504040204" pitchFamily="34" charset="0"/>
              </a:rPr>
              <a:t>Luis Santos</a:t>
            </a:r>
            <a:endParaRPr lang="it-IT" sz="1400" b="1" dirty="0">
              <a:solidFill>
                <a:srgbClr val="94325B"/>
              </a:solidFill>
              <a:latin typeface="MS Reference Sans Serif" panose="020B060403050404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44243" y="3890693"/>
            <a:ext cx="42131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94325B"/>
                </a:solidFill>
                <a:latin typeface="MS Reference Sans Serif" panose="020B0604030504040204" pitchFamily="34" charset="0"/>
              </a:rPr>
              <a:t>Organizers:</a:t>
            </a:r>
            <a:endParaRPr lang="it-IT" sz="1400" dirty="0">
              <a:solidFill>
                <a:srgbClr val="94325B"/>
              </a:solidFill>
              <a:latin typeface="MS Reference Sans Serif" panose="020B0604030504040204" pitchFamily="34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0A489249-06AA-4DD6-8BCB-7FFFD3F3B4A2}"/>
              </a:ext>
            </a:extLst>
          </p:cNvPr>
          <p:cNvSpPr/>
          <p:nvPr/>
        </p:nvSpPr>
        <p:spPr>
          <a:xfrm>
            <a:off x="156225" y="5856909"/>
            <a:ext cx="2720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4325B"/>
                </a:solidFill>
                <a:latin typeface="MS Reference Sans Serif" panose="020B0604030504040204" pitchFamily="34" charset="0"/>
              </a:rPr>
              <a:t>www.iip.ufrn.br</a:t>
            </a:r>
            <a:endParaRPr lang="it-IT" b="1" dirty="0">
              <a:solidFill>
                <a:srgbClr val="94325B"/>
              </a:solidFill>
              <a:latin typeface="MS Reference Sans Serif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987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 thruBlk="1"/>
      </p:transition>
    </mc:Choice>
    <mc:Fallback>
      <p:transition spd="slow">
        <p:fade thruBlk="1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52800" y="145456"/>
            <a:ext cx="8628480" cy="5320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 algn="r" hangingPunct="1">
              <a:lnSpc>
                <a:spcPct val="10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900" b="1" dirty="0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Experiments with multicomponent </a:t>
            </a:r>
            <a:r>
              <a:rPr lang="en-US" sz="2900" b="1" baseline="30000" dirty="0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173</a:t>
            </a:r>
            <a:r>
              <a:rPr lang="en-US" sz="2900" b="1" dirty="0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Yb fermions</a:t>
            </a:r>
          </a:p>
        </p:txBody>
      </p:sp>
      <p:sp>
        <p:nvSpPr>
          <p:cNvPr id="79" name="CasellaDiTesto 78"/>
          <p:cNvSpPr txBox="1"/>
          <p:nvPr/>
        </p:nvSpPr>
        <p:spPr>
          <a:xfrm>
            <a:off x="17213" y="2672622"/>
            <a:ext cx="457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Strongly interacting 1D SU(N) fermions</a:t>
            </a:r>
            <a:endParaRPr lang="it-IT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8" name="CasellaDiTesto 97"/>
          <p:cNvSpPr txBox="1"/>
          <p:nvPr/>
        </p:nvSpPr>
        <p:spPr>
          <a:xfrm>
            <a:off x="4595906" y="2667420"/>
            <a:ext cx="4548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Two-orbital spin-exchange</a:t>
            </a:r>
            <a:endParaRPr lang="it-IT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4" name="CasellaDiTesto 103"/>
          <p:cNvSpPr txBox="1"/>
          <p:nvPr/>
        </p:nvSpPr>
        <p:spPr>
          <a:xfrm>
            <a:off x="4613119" y="2910933"/>
            <a:ext cx="4530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  <a:latin typeface="+mj-lt"/>
              </a:rPr>
              <a:t>G. Cappellini et al., </a:t>
            </a:r>
            <a:r>
              <a:rPr lang="it-IT" sz="1600" i="1" dirty="0">
                <a:solidFill>
                  <a:schemeClr val="bg1"/>
                </a:solidFill>
                <a:latin typeface="+mj-lt"/>
              </a:rPr>
              <a:t>PRL</a:t>
            </a:r>
            <a:r>
              <a:rPr lang="it-IT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1600" b="1" dirty="0">
                <a:solidFill>
                  <a:schemeClr val="bg1"/>
                </a:solidFill>
                <a:latin typeface="+mj-lt"/>
              </a:rPr>
              <a:t>113</a:t>
            </a:r>
            <a:r>
              <a:rPr lang="it-IT" sz="1600" dirty="0">
                <a:solidFill>
                  <a:schemeClr val="bg1"/>
                </a:solidFill>
                <a:latin typeface="+mj-lt"/>
              </a:rPr>
              <a:t>, 120402 (2014)</a:t>
            </a:r>
          </a:p>
        </p:txBody>
      </p:sp>
      <p:sp>
        <p:nvSpPr>
          <p:cNvPr id="105" name="CasellaDiTesto 104"/>
          <p:cNvSpPr txBox="1"/>
          <p:nvPr/>
        </p:nvSpPr>
        <p:spPr>
          <a:xfrm>
            <a:off x="17214" y="2925625"/>
            <a:ext cx="4578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  <a:latin typeface="+mj-lt"/>
              </a:rPr>
              <a:t>G. Pagano et al., </a:t>
            </a:r>
            <a:r>
              <a:rPr lang="it-IT" sz="1600">
                <a:solidFill>
                  <a:schemeClr val="bg1"/>
                </a:solidFill>
                <a:latin typeface="+mj-lt"/>
              </a:rPr>
              <a:t>Nature</a:t>
            </a:r>
            <a:r>
              <a:rPr lang="it-IT" sz="1600" i="1">
                <a:solidFill>
                  <a:schemeClr val="bg1"/>
                </a:solidFill>
                <a:latin typeface="+mj-lt"/>
              </a:rPr>
              <a:t> Phys. </a:t>
            </a:r>
            <a:r>
              <a:rPr lang="it-IT" sz="1600" b="1" dirty="0">
                <a:solidFill>
                  <a:schemeClr val="bg1"/>
                </a:solidFill>
                <a:latin typeface="+mj-lt"/>
              </a:rPr>
              <a:t>10</a:t>
            </a:r>
            <a:r>
              <a:rPr lang="it-IT" sz="1600" dirty="0">
                <a:solidFill>
                  <a:schemeClr val="bg1"/>
                </a:solidFill>
                <a:latin typeface="+mj-lt"/>
              </a:rPr>
              <a:t>, 198 (2014)  </a:t>
            </a:r>
          </a:p>
        </p:txBody>
      </p:sp>
      <p:sp>
        <p:nvSpPr>
          <p:cNvPr id="107" name="CasellaDiTesto 106"/>
          <p:cNvSpPr txBox="1"/>
          <p:nvPr/>
        </p:nvSpPr>
        <p:spPr>
          <a:xfrm>
            <a:off x="4613119" y="3269807"/>
            <a:ext cx="4530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Orbital Feshbach resonance</a:t>
            </a:r>
            <a:endParaRPr lang="it-IT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0" name="CasellaDiTesto 109"/>
          <p:cNvSpPr txBox="1"/>
          <p:nvPr/>
        </p:nvSpPr>
        <p:spPr>
          <a:xfrm>
            <a:off x="4672668" y="3513320"/>
            <a:ext cx="4471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  <a:latin typeface="+mj-lt"/>
              </a:rPr>
              <a:t>G</a:t>
            </a:r>
            <a:r>
              <a:rPr lang="it-IT" sz="1600">
                <a:solidFill>
                  <a:schemeClr val="bg1"/>
                </a:solidFill>
                <a:latin typeface="+mj-lt"/>
              </a:rPr>
              <a:t>. Pagano </a:t>
            </a:r>
            <a:r>
              <a:rPr lang="it-IT" sz="1600" dirty="0">
                <a:solidFill>
                  <a:schemeClr val="bg1"/>
                </a:solidFill>
                <a:latin typeface="+mj-lt"/>
              </a:rPr>
              <a:t>et al</a:t>
            </a:r>
            <a:r>
              <a:rPr lang="it-IT" sz="1600">
                <a:solidFill>
                  <a:schemeClr val="bg1"/>
                </a:solidFill>
                <a:latin typeface="+mj-lt"/>
              </a:rPr>
              <a:t>., </a:t>
            </a:r>
            <a:r>
              <a:rPr lang="it-IT" sz="1600" i="1">
                <a:solidFill>
                  <a:schemeClr val="bg1"/>
                </a:solidFill>
                <a:latin typeface="+mj-lt"/>
              </a:rPr>
              <a:t>PRL</a:t>
            </a:r>
            <a:r>
              <a:rPr lang="it-IT" sz="1600">
                <a:solidFill>
                  <a:schemeClr val="bg1"/>
                </a:solidFill>
                <a:latin typeface="+mj-lt"/>
              </a:rPr>
              <a:t> </a:t>
            </a:r>
            <a:r>
              <a:rPr lang="it-IT" sz="1600" b="1">
                <a:solidFill>
                  <a:schemeClr val="bg1"/>
                </a:solidFill>
                <a:latin typeface="+mj-lt"/>
              </a:rPr>
              <a:t>115</a:t>
            </a:r>
            <a:r>
              <a:rPr lang="it-IT" sz="1600">
                <a:solidFill>
                  <a:schemeClr val="bg1"/>
                </a:solidFill>
                <a:latin typeface="+mj-lt"/>
              </a:rPr>
              <a:t>, 265301 (2015)</a:t>
            </a:r>
            <a:endParaRPr lang="it-IT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Rettangolo 36"/>
          <p:cNvSpPr/>
          <p:nvPr/>
        </p:nvSpPr>
        <p:spPr>
          <a:xfrm>
            <a:off x="5144744" y="4652380"/>
            <a:ext cx="3450418" cy="2024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3" name="CasellaDiTesto 112"/>
          <p:cNvSpPr txBox="1"/>
          <p:nvPr/>
        </p:nvSpPr>
        <p:spPr>
          <a:xfrm>
            <a:off x="0" y="3256263"/>
            <a:ext cx="4595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Synthetic dimensions and edge states</a:t>
            </a:r>
            <a:endParaRPr lang="it-IT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4" name="CasellaDiTesto 113"/>
          <p:cNvSpPr txBox="1"/>
          <p:nvPr/>
        </p:nvSpPr>
        <p:spPr>
          <a:xfrm>
            <a:off x="17214" y="3499776"/>
            <a:ext cx="4578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>
                <a:solidFill>
                  <a:schemeClr val="bg1"/>
                </a:solidFill>
                <a:latin typeface="+mj-lt"/>
              </a:rPr>
              <a:t>M. Mancini et al., </a:t>
            </a:r>
            <a:r>
              <a:rPr lang="it-IT" sz="1600" i="1">
                <a:solidFill>
                  <a:schemeClr val="bg1"/>
                </a:solidFill>
                <a:latin typeface="+mj-lt"/>
              </a:rPr>
              <a:t>Science</a:t>
            </a:r>
            <a:r>
              <a:rPr lang="it-IT" sz="1600">
                <a:solidFill>
                  <a:schemeClr val="bg1"/>
                </a:solidFill>
                <a:latin typeface="+mj-lt"/>
              </a:rPr>
              <a:t> </a:t>
            </a:r>
            <a:r>
              <a:rPr lang="it-IT" sz="1600" b="1">
                <a:solidFill>
                  <a:schemeClr val="bg1"/>
                </a:solidFill>
                <a:latin typeface="+mj-lt"/>
              </a:rPr>
              <a:t>349</a:t>
            </a:r>
            <a:r>
              <a:rPr lang="it-IT" sz="1600">
                <a:solidFill>
                  <a:schemeClr val="bg1"/>
                </a:solidFill>
                <a:latin typeface="+mj-lt"/>
              </a:rPr>
              <a:t>, 1510 (2015)</a:t>
            </a:r>
            <a:endParaRPr lang="it-IT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527275" y="1776327"/>
            <a:ext cx="3502800" cy="592349"/>
          </a:xfrm>
          <a:prstGeom prst="roundRect">
            <a:avLst>
              <a:gd name="adj" fmla="val 31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err="1"/>
              <a:t>Nuclear</a:t>
            </a:r>
            <a:r>
              <a:rPr lang="it-IT" sz="2400"/>
              <a:t> spin</a:t>
            </a:r>
            <a:endParaRPr lang="it-IT" sz="2400" dirty="0"/>
          </a:p>
        </p:txBody>
      </p:sp>
      <p:sp>
        <p:nvSpPr>
          <p:cNvPr id="15" name="Rettangolo 14"/>
          <p:cNvSpPr/>
          <p:nvPr/>
        </p:nvSpPr>
        <p:spPr>
          <a:xfrm>
            <a:off x="575145" y="4652380"/>
            <a:ext cx="3450419" cy="2024999"/>
          </a:xfrm>
          <a:prstGeom prst="rect">
            <a:avLst/>
          </a:prstGeom>
          <a:solidFill>
            <a:srgbClr val="08080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arrotondato 18"/>
          <p:cNvSpPr/>
          <p:nvPr/>
        </p:nvSpPr>
        <p:spPr>
          <a:xfrm>
            <a:off x="5092361" y="1776327"/>
            <a:ext cx="3502800" cy="592349"/>
          </a:xfrm>
          <a:prstGeom prst="roundRect">
            <a:avLst>
              <a:gd name="adj" fmla="val 31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Electronic </a:t>
            </a:r>
            <a:r>
              <a:rPr lang="it-IT" sz="2400" dirty="0" err="1"/>
              <a:t>orbital</a:t>
            </a:r>
            <a:endParaRPr lang="it-IT" sz="2400" dirty="0"/>
          </a:p>
        </p:txBody>
      </p:sp>
      <p:sp>
        <p:nvSpPr>
          <p:cNvPr id="2" name="Rettangolo 1"/>
          <p:cNvSpPr/>
          <p:nvPr/>
        </p:nvSpPr>
        <p:spPr>
          <a:xfrm>
            <a:off x="575146" y="4652380"/>
            <a:ext cx="3450418" cy="2024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" name="Gruppo 6"/>
          <p:cNvGrpSpPr/>
          <p:nvPr/>
        </p:nvGrpSpPr>
        <p:grpSpPr>
          <a:xfrm>
            <a:off x="690110" y="4663441"/>
            <a:ext cx="2131816" cy="1184910"/>
            <a:chOff x="988701" y="3339085"/>
            <a:chExt cx="2791082" cy="1551344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380" t="18333" b="5783"/>
            <a:stretch/>
          </p:blipFill>
          <p:spPr>
            <a:xfrm>
              <a:off x="988702" y="3339085"/>
              <a:ext cx="2675857" cy="1551344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>
            <a:xfrm>
              <a:off x="988701" y="3339085"/>
              <a:ext cx="2791082" cy="230234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Rettangolo 33"/>
            <p:cNvSpPr/>
            <p:nvPr/>
          </p:nvSpPr>
          <p:spPr>
            <a:xfrm rot="21001139" flipV="1">
              <a:off x="1056363" y="4376780"/>
              <a:ext cx="2723366" cy="34341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240" y="5377475"/>
            <a:ext cx="2837487" cy="1252575"/>
          </a:xfrm>
          <a:prstGeom prst="rect">
            <a:avLst/>
          </a:prstGeom>
        </p:spPr>
      </p:pic>
      <p:sp>
        <p:nvSpPr>
          <p:cNvPr id="35" name="CasellaDiTesto 34"/>
          <p:cNvSpPr txBox="1"/>
          <p:nvPr/>
        </p:nvSpPr>
        <p:spPr>
          <a:xfrm>
            <a:off x="4613119" y="3855271"/>
            <a:ext cx="4530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Spin-orbit coupling and tunable flux ladders</a:t>
            </a:r>
            <a:endParaRPr lang="it-IT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4672668" y="4098784"/>
            <a:ext cx="4471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>
                <a:solidFill>
                  <a:schemeClr val="bg1"/>
                </a:solidFill>
                <a:latin typeface="+mj-lt"/>
              </a:rPr>
              <a:t>L. F. Livi et al., </a:t>
            </a:r>
            <a:r>
              <a:rPr lang="it-IT" sz="1600" i="1">
                <a:solidFill>
                  <a:schemeClr val="bg1"/>
                </a:solidFill>
                <a:latin typeface="+mj-lt"/>
              </a:rPr>
              <a:t>PRL</a:t>
            </a:r>
            <a:r>
              <a:rPr lang="it-IT" sz="1600">
                <a:solidFill>
                  <a:schemeClr val="bg1"/>
                </a:solidFill>
                <a:latin typeface="+mj-lt"/>
              </a:rPr>
              <a:t> </a:t>
            </a:r>
            <a:r>
              <a:rPr lang="it-IT" sz="1600" b="1">
                <a:solidFill>
                  <a:schemeClr val="bg1"/>
                </a:solidFill>
                <a:latin typeface="+mj-lt"/>
              </a:rPr>
              <a:t>117</a:t>
            </a:r>
            <a:r>
              <a:rPr lang="it-IT" sz="1600">
                <a:solidFill>
                  <a:schemeClr val="bg1"/>
                </a:solidFill>
                <a:latin typeface="+mj-lt"/>
              </a:rPr>
              <a:t>, 220401 (2016)</a:t>
            </a:r>
          </a:p>
        </p:txBody>
      </p:sp>
      <p:pic>
        <p:nvPicPr>
          <p:cNvPr id="39" name="Immagin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791" y="5371117"/>
            <a:ext cx="1607914" cy="1239615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 rotWithShape="1">
          <a:blip r:embed="rId5"/>
          <a:srcRect l="6407" t="10057" r="5934" b="13431"/>
          <a:stretch/>
        </p:blipFill>
        <p:spPr>
          <a:xfrm>
            <a:off x="5953890" y="4708798"/>
            <a:ext cx="1908887" cy="589411"/>
          </a:xfrm>
          <a:prstGeom prst="rect">
            <a:avLst/>
          </a:prstGeom>
        </p:spPr>
      </p:pic>
      <p:pic>
        <p:nvPicPr>
          <p:cNvPr id="44" name="Immagine 4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1"/>
          <a:stretch/>
        </p:blipFill>
        <p:spPr>
          <a:xfrm>
            <a:off x="5218495" y="5387607"/>
            <a:ext cx="1625266" cy="1165408"/>
          </a:xfrm>
          <a:prstGeom prst="rect">
            <a:avLst/>
          </a:prstGeom>
        </p:spPr>
      </p:pic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208711" y="897163"/>
            <a:ext cx="8661689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Two</a:t>
            </a: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internal </a:t>
            </a: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degrees</a:t>
            </a: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of</a:t>
            </a: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freedom</a:t>
            </a: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with</a:t>
            </a: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200" dirty="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long</a:t>
            </a:r>
            <a:r>
              <a:rPr lang="de-DE" sz="22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</a:t>
            </a:r>
            <a:r>
              <a:rPr lang="de-DE" sz="2200" err="1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coherence</a:t>
            </a:r>
            <a:r>
              <a:rPr lang="de-DE" sz="220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 times:</a:t>
            </a:r>
            <a:endParaRPr lang="de-DE" sz="2200" dirty="0">
              <a:solidFill>
                <a:srgbClr val="FFFFFF"/>
              </a:solidFill>
              <a:latin typeface="Calibri" pitchFamily="34" charset="0"/>
              <a:ea typeface="東風ゴシック" charset="0"/>
              <a:cs typeface="東風ゴシック" charset="0"/>
            </a:endParaRPr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5C6C7737-7368-462C-B261-89BE14221AFF}"/>
              </a:ext>
            </a:extLst>
          </p:cNvPr>
          <p:cNvCxnSpPr>
            <a:cxnSpLocks/>
          </p:cNvCxnSpPr>
          <p:nvPr/>
        </p:nvCxnSpPr>
        <p:spPr>
          <a:xfrm>
            <a:off x="0" y="661787"/>
            <a:ext cx="91440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34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196770" y="2747833"/>
            <a:ext cx="8784510" cy="8673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639" tIns="42452" rIns="81639" bIns="42452">
            <a:spAutoFit/>
          </a:bodyPr>
          <a:lstStyle/>
          <a:p>
            <a:pPr algn="ctr" hangingPunct="1">
              <a:lnSpc>
                <a:spcPts val="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3200" b="1" dirty="0">
                <a:solidFill>
                  <a:schemeClr val="bg1"/>
                </a:solidFill>
                <a:latin typeface="Calibri" charset="0"/>
                <a:ea typeface="AR PL UKai CN" charset="0"/>
                <a:cs typeface="AR PL UKai CN" charset="0"/>
              </a:rPr>
              <a:t>Nuclear spin:</a:t>
            </a:r>
          </a:p>
          <a:p>
            <a:pPr algn="ctr" hangingPunct="1">
              <a:lnSpc>
                <a:spcPts val="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3200" b="1" dirty="0">
                <a:solidFill>
                  <a:schemeClr val="bg1"/>
                </a:solidFill>
                <a:latin typeface="Calibri" charset="0"/>
                <a:ea typeface="AR PL UKai CN" charset="0"/>
                <a:cs typeface="AR PL UKai CN" charset="0"/>
              </a:rPr>
              <a:t>quantum transport in synthetic dimensions</a:t>
            </a:r>
          </a:p>
        </p:txBody>
      </p:sp>
      <p:cxnSp>
        <p:nvCxnSpPr>
          <p:cNvPr id="7" name="Connettore 1 6"/>
          <p:cNvCxnSpPr>
            <a:cxnSpLocks/>
          </p:cNvCxnSpPr>
          <p:nvPr/>
        </p:nvCxnSpPr>
        <p:spPr>
          <a:xfrm>
            <a:off x="844950" y="3615190"/>
            <a:ext cx="74875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0" y="613661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>
                <a:solidFill>
                  <a:schemeClr val="bg1"/>
                </a:solidFill>
                <a:latin typeface="+mj-lt"/>
                <a:cs typeface="Calibri" pitchFamily="34" charset="0"/>
              </a:rPr>
              <a:t>M. Mancini et al., </a:t>
            </a:r>
            <a:r>
              <a:rPr lang="fr-FR" sz="2000" i="1">
                <a:solidFill>
                  <a:schemeClr val="bg1"/>
                </a:solidFill>
                <a:latin typeface="+mj-lt"/>
                <a:cs typeface="Calibri" pitchFamily="34" charset="0"/>
              </a:rPr>
              <a:t>Science</a:t>
            </a:r>
            <a:r>
              <a:rPr lang="fr-FR" sz="2000">
                <a:solidFill>
                  <a:schemeClr val="bg1"/>
                </a:solidFill>
                <a:latin typeface="+mj-lt"/>
                <a:cs typeface="Calibri" pitchFamily="34" charset="0"/>
              </a:rPr>
              <a:t> </a:t>
            </a:r>
            <a:r>
              <a:rPr lang="fr-FR" sz="2000" b="1">
                <a:solidFill>
                  <a:schemeClr val="bg1"/>
                </a:solidFill>
                <a:latin typeface="+mj-lt"/>
                <a:cs typeface="Calibri" pitchFamily="34" charset="0"/>
              </a:rPr>
              <a:t>349</a:t>
            </a:r>
            <a:r>
              <a:rPr lang="fr-FR" sz="2000">
                <a:solidFill>
                  <a:schemeClr val="bg1"/>
                </a:solidFill>
                <a:latin typeface="+mj-lt"/>
                <a:cs typeface="Calibri" pitchFamily="34" charset="0"/>
              </a:rPr>
              <a:t>, 1510 (2015)</a:t>
            </a:r>
          </a:p>
        </p:txBody>
      </p:sp>
    </p:spTree>
    <p:extLst>
      <p:ext uri="{BB962C8B-B14F-4D97-AF65-F5344CB8AC3E}">
        <p14:creationId xmlns:p14="http://schemas.microsoft.com/office/powerpoint/2010/main" val="4005532920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52800" y="145456"/>
            <a:ext cx="8628480" cy="5320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 algn="r" hangingPunct="1">
              <a:lnSpc>
                <a:spcPct val="10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900" b="1" dirty="0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Augmented reality?</a:t>
            </a:r>
          </a:p>
        </p:txBody>
      </p:sp>
      <p:pic>
        <p:nvPicPr>
          <p:cNvPr id="6" name="Picture 2" descr="https://tasc.it/wp-content/uploads/2014/11/interstellar-space.jpg">
            <a:extLst>
              <a:ext uri="{FF2B5EF4-FFF2-40B4-BE49-F238E27FC236}">
                <a16:creationId xmlns:a16="http://schemas.microsoft.com/office/drawing/2014/main" id="{1D8A000A-3871-475F-A1BC-1E92CF722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" y="638175"/>
            <a:ext cx="9137372" cy="621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i.pinimg.com/originals/ca/bb/9a/cabb9a61564305502cf209a71ea9dd56.jpg">
            <a:extLst>
              <a:ext uri="{FF2B5EF4-FFF2-40B4-BE49-F238E27FC236}">
                <a16:creationId xmlns:a16="http://schemas.microsoft.com/office/drawing/2014/main" id="{30508BA3-AB98-4046-97DA-EEC6889AA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935" y="843351"/>
            <a:ext cx="3934046" cy="591164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DB533D34-48F8-4860-AE93-BDB3E65B8767}"/>
              </a:ext>
            </a:extLst>
          </p:cNvPr>
          <p:cNvCxnSpPr>
            <a:cxnSpLocks/>
          </p:cNvCxnSpPr>
          <p:nvPr/>
        </p:nvCxnSpPr>
        <p:spPr>
          <a:xfrm>
            <a:off x="0" y="661787"/>
            <a:ext cx="91440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A197B207-F27B-4B9F-9A16-2499A483FC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88" t="25873" r="50109" b="12524"/>
          <a:stretch/>
        </p:blipFill>
        <p:spPr>
          <a:xfrm>
            <a:off x="5762846" y="2188630"/>
            <a:ext cx="3136605" cy="31685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5331395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52800" y="145456"/>
            <a:ext cx="8628480" cy="5320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 algn="r" hangingPunct="1">
              <a:lnSpc>
                <a:spcPct val="10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900" b="1" dirty="0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Simulating an "extra dimension"</a:t>
            </a: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72800" y="633667"/>
            <a:ext cx="8697600" cy="57606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it-IT"/>
          </a:p>
        </p:txBody>
      </p:sp>
      <p:grpSp>
        <p:nvGrpSpPr>
          <p:cNvPr id="170" name="Gruppo 169"/>
          <p:cNvGrpSpPr/>
          <p:nvPr/>
        </p:nvGrpSpPr>
        <p:grpSpPr>
          <a:xfrm>
            <a:off x="1587467" y="5830176"/>
            <a:ext cx="5980847" cy="0"/>
            <a:chOff x="1587467" y="5187556"/>
            <a:chExt cx="5980847" cy="0"/>
          </a:xfrm>
        </p:grpSpPr>
        <p:cxnSp>
          <p:nvCxnSpPr>
            <p:cNvPr id="171" name="Connettore 1 170"/>
            <p:cNvCxnSpPr/>
            <p:nvPr/>
          </p:nvCxnSpPr>
          <p:spPr>
            <a:xfrm>
              <a:off x="1587467" y="5187556"/>
              <a:ext cx="845536" cy="0"/>
            </a:xfrm>
            <a:prstGeom prst="line">
              <a:avLst/>
            </a:prstGeom>
            <a:ln w="1016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/>
          </p:nvCxnSpPr>
          <p:spPr>
            <a:xfrm>
              <a:off x="2614529" y="5187556"/>
              <a:ext cx="845536" cy="0"/>
            </a:xfrm>
            <a:prstGeom prst="line">
              <a:avLst/>
            </a:prstGeom>
            <a:ln w="1016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/>
          </p:nvCxnSpPr>
          <p:spPr>
            <a:xfrm>
              <a:off x="3641592" y="5187556"/>
              <a:ext cx="845536" cy="0"/>
            </a:xfrm>
            <a:prstGeom prst="line">
              <a:avLst/>
            </a:prstGeom>
            <a:ln w="1016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/>
          </p:nvCxnSpPr>
          <p:spPr>
            <a:xfrm>
              <a:off x="4668654" y="5187556"/>
              <a:ext cx="845536" cy="0"/>
            </a:xfrm>
            <a:prstGeom prst="line">
              <a:avLst/>
            </a:prstGeom>
            <a:ln w="1016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/>
          </p:nvCxnSpPr>
          <p:spPr>
            <a:xfrm>
              <a:off x="6722778" y="5187556"/>
              <a:ext cx="845536" cy="0"/>
            </a:xfrm>
            <a:prstGeom prst="line">
              <a:avLst/>
            </a:prstGeom>
            <a:ln w="1016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/>
          </p:nvCxnSpPr>
          <p:spPr>
            <a:xfrm>
              <a:off x="5695717" y="5187556"/>
              <a:ext cx="845536" cy="0"/>
            </a:xfrm>
            <a:prstGeom prst="line">
              <a:avLst/>
            </a:prstGeom>
            <a:ln w="1016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uppo 176"/>
          <p:cNvGrpSpPr/>
          <p:nvPr/>
        </p:nvGrpSpPr>
        <p:grpSpPr>
          <a:xfrm>
            <a:off x="1690365" y="5512584"/>
            <a:ext cx="5770982" cy="633981"/>
            <a:chOff x="1689368" y="2125051"/>
            <a:chExt cx="5770982" cy="633981"/>
          </a:xfrm>
        </p:grpSpPr>
        <p:grpSp>
          <p:nvGrpSpPr>
            <p:cNvPr id="178" name="Gruppo 177"/>
            <p:cNvGrpSpPr/>
            <p:nvPr/>
          </p:nvGrpSpPr>
          <p:grpSpPr>
            <a:xfrm>
              <a:off x="1689368" y="2125051"/>
              <a:ext cx="5770982" cy="633981"/>
              <a:chOff x="1689368" y="2125051"/>
              <a:chExt cx="5770982" cy="633981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86" name="Ovale 185"/>
              <p:cNvSpPr/>
              <p:nvPr/>
            </p:nvSpPr>
            <p:spPr>
              <a:xfrm flipV="1">
                <a:off x="2719816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7" name="Ovale 186"/>
              <p:cNvSpPr/>
              <p:nvPr/>
            </p:nvSpPr>
            <p:spPr>
              <a:xfrm flipV="1">
                <a:off x="1689368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8" name="Ovale 187"/>
              <p:cNvSpPr/>
              <p:nvPr/>
            </p:nvSpPr>
            <p:spPr>
              <a:xfrm flipV="1">
                <a:off x="6826369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9" name="Ovale 188"/>
              <p:cNvSpPr/>
              <p:nvPr/>
            </p:nvSpPr>
            <p:spPr>
              <a:xfrm flipV="1">
                <a:off x="5811160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0" name="Ovale 189"/>
              <p:cNvSpPr/>
              <p:nvPr/>
            </p:nvSpPr>
            <p:spPr>
              <a:xfrm flipV="1">
                <a:off x="4780712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1" name="Ovale 190"/>
              <p:cNvSpPr/>
              <p:nvPr/>
            </p:nvSpPr>
            <p:spPr>
              <a:xfrm flipV="1">
                <a:off x="3750264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79" name="Gruppo 178"/>
            <p:cNvGrpSpPr/>
            <p:nvPr/>
          </p:nvGrpSpPr>
          <p:grpSpPr>
            <a:xfrm>
              <a:off x="1908461" y="2238428"/>
              <a:ext cx="5335170" cy="397254"/>
              <a:chOff x="1908461" y="2238428"/>
              <a:chExt cx="5335170" cy="397254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180" name="Freccia in giù 179"/>
              <p:cNvSpPr/>
              <p:nvPr/>
            </p:nvSpPr>
            <p:spPr>
              <a:xfrm flipV="1">
                <a:off x="1908461" y="2238428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1" name="Freccia in giù 180"/>
              <p:cNvSpPr/>
              <p:nvPr/>
            </p:nvSpPr>
            <p:spPr>
              <a:xfrm rot="1800000" flipV="1">
                <a:off x="2943465" y="2244524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2" name="Freccia in giù 181"/>
              <p:cNvSpPr/>
              <p:nvPr/>
            </p:nvSpPr>
            <p:spPr>
              <a:xfrm rot="3600000" flipV="1">
                <a:off x="3978469" y="2244524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3" name="Freccia in giù 182"/>
              <p:cNvSpPr/>
              <p:nvPr/>
            </p:nvSpPr>
            <p:spPr>
              <a:xfrm rot="7200000" flipV="1">
                <a:off x="5007377" y="2250620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4" name="Freccia in giù 183"/>
              <p:cNvSpPr/>
              <p:nvPr/>
            </p:nvSpPr>
            <p:spPr>
              <a:xfrm rot="9000000" flipV="1">
                <a:off x="6030190" y="2256716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5" name="Freccia in giù 184"/>
              <p:cNvSpPr/>
              <p:nvPr/>
            </p:nvSpPr>
            <p:spPr>
              <a:xfrm rot="10800000" flipV="1">
                <a:off x="7043478" y="2255573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92" name="Gruppo 191"/>
          <p:cNvGrpSpPr/>
          <p:nvPr/>
        </p:nvGrpSpPr>
        <p:grpSpPr>
          <a:xfrm>
            <a:off x="1587467" y="5511667"/>
            <a:ext cx="845536" cy="633981"/>
            <a:chOff x="1587467" y="5511667"/>
            <a:chExt cx="845536" cy="633981"/>
          </a:xfrm>
        </p:grpSpPr>
        <p:cxnSp>
          <p:nvCxnSpPr>
            <p:cNvPr id="193" name="Connettore 1 192"/>
            <p:cNvCxnSpPr/>
            <p:nvPr/>
          </p:nvCxnSpPr>
          <p:spPr>
            <a:xfrm>
              <a:off x="1587467" y="5828657"/>
              <a:ext cx="845536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Ovale 193"/>
            <p:cNvSpPr/>
            <p:nvPr/>
          </p:nvSpPr>
          <p:spPr>
            <a:xfrm flipV="1">
              <a:off x="1689368" y="5511667"/>
              <a:ext cx="633981" cy="633981"/>
            </a:xfrm>
            <a:prstGeom prst="ellipse">
              <a:avLst/>
            </a:prstGeom>
            <a:solidFill>
              <a:srgbClr val="8238B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5" name="Freccia in giù 194"/>
            <p:cNvSpPr/>
            <p:nvPr/>
          </p:nvSpPr>
          <p:spPr>
            <a:xfrm flipV="1">
              <a:off x="1908461" y="5623934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6" name="Gruppo 195"/>
          <p:cNvGrpSpPr/>
          <p:nvPr/>
        </p:nvGrpSpPr>
        <p:grpSpPr>
          <a:xfrm>
            <a:off x="2614529" y="5511667"/>
            <a:ext cx="845536" cy="633981"/>
            <a:chOff x="2614529" y="5511667"/>
            <a:chExt cx="845536" cy="633981"/>
          </a:xfrm>
        </p:grpSpPr>
        <p:cxnSp>
          <p:nvCxnSpPr>
            <p:cNvPr id="197" name="Connettore 1 196"/>
            <p:cNvCxnSpPr/>
            <p:nvPr/>
          </p:nvCxnSpPr>
          <p:spPr>
            <a:xfrm>
              <a:off x="2614529" y="5828657"/>
              <a:ext cx="845536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Ovale 197"/>
            <p:cNvSpPr/>
            <p:nvPr/>
          </p:nvSpPr>
          <p:spPr>
            <a:xfrm flipV="1">
              <a:off x="2719816" y="5511667"/>
              <a:ext cx="633981" cy="633981"/>
            </a:xfrm>
            <a:prstGeom prst="ellipse">
              <a:avLst/>
            </a:prstGeom>
            <a:solidFill>
              <a:srgbClr val="0037E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9" name="Freccia in giù 198"/>
            <p:cNvSpPr/>
            <p:nvPr/>
          </p:nvSpPr>
          <p:spPr>
            <a:xfrm rot="1800000" flipV="1">
              <a:off x="2943465" y="5630030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00" name="Gruppo 199"/>
          <p:cNvGrpSpPr/>
          <p:nvPr/>
        </p:nvGrpSpPr>
        <p:grpSpPr>
          <a:xfrm>
            <a:off x="3641592" y="5511667"/>
            <a:ext cx="845536" cy="633981"/>
            <a:chOff x="3641592" y="5511667"/>
            <a:chExt cx="845536" cy="633981"/>
          </a:xfrm>
        </p:grpSpPr>
        <p:cxnSp>
          <p:nvCxnSpPr>
            <p:cNvPr id="201" name="Connettore 1 200"/>
            <p:cNvCxnSpPr/>
            <p:nvPr/>
          </p:nvCxnSpPr>
          <p:spPr>
            <a:xfrm>
              <a:off x="3641592" y="5828657"/>
              <a:ext cx="845536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Ovale 201"/>
            <p:cNvSpPr/>
            <p:nvPr/>
          </p:nvSpPr>
          <p:spPr>
            <a:xfrm flipV="1">
              <a:off x="3750264" y="5511667"/>
              <a:ext cx="633981" cy="633981"/>
            </a:xfrm>
            <a:prstGeom prst="ellipse">
              <a:avLst/>
            </a:prstGeom>
            <a:solidFill>
              <a:srgbClr val="0A9E6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3" name="Freccia in giù 202"/>
            <p:cNvSpPr/>
            <p:nvPr/>
          </p:nvSpPr>
          <p:spPr>
            <a:xfrm rot="3600000" flipV="1">
              <a:off x="3978469" y="5630030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04" name="Gruppo 203"/>
          <p:cNvGrpSpPr/>
          <p:nvPr/>
        </p:nvGrpSpPr>
        <p:grpSpPr>
          <a:xfrm>
            <a:off x="4668654" y="5511667"/>
            <a:ext cx="845536" cy="633981"/>
            <a:chOff x="4668654" y="5511667"/>
            <a:chExt cx="845536" cy="633981"/>
          </a:xfrm>
        </p:grpSpPr>
        <p:cxnSp>
          <p:nvCxnSpPr>
            <p:cNvPr id="205" name="Connettore 1 204"/>
            <p:cNvCxnSpPr/>
            <p:nvPr/>
          </p:nvCxnSpPr>
          <p:spPr>
            <a:xfrm>
              <a:off x="4668654" y="5828657"/>
              <a:ext cx="845536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Ovale 205"/>
            <p:cNvSpPr/>
            <p:nvPr/>
          </p:nvSpPr>
          <p:spPr>
            <a:xfrm flipV="1">
              <a:off x="4780712" y="5511667"/>
              <a:ext cx="633981" cy="633981"/>
            </a:xfrm>
            <a:prstGeom prst="ellipse">
              <a:avLst/>
            </a:prstGeom>
            <a:solidFill>
              <a:srgbClr val="C0CC2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7" name="Freccia in giù 206"/>
            <p:cNvSpPr/>
            <p:nvPr/>
          </p:nvSpPr>
          <p:spPr>
            <a:xfrm rot="7200000" flipV="1">
              <a:off x="5007377" y="5636126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08" name="Gruppo 207"/>
          <p:cNvGrpSpPr/>
          <p:nvPr/>
        </p:nvGrpSpPr>
        <p:grpSpPr>
          <a:xfrm>
            <a:off x="5695717" y="5511667"/>
            <a:ext cx="845536" cy="633981"/>
            <a:chOff x="5695717" y="5511667"/>
            <a:chExt cx="845536" cy="633981"/>
          </a:xfrm>
        </p:grpSpPr>
        <p:cxnSp>
          <p:nvCxnSpPr>
            <p:cNvPr id="209" name="Connettore 1 208"/>
            <p:cNvCxnSpPr/>
            <p:nvPr/>
          </p:nvCxnSpPr>
          <p:spPr>
            <a:xfrm>
              <a:off x="5695717" y="5828657"/>
              <a:ext cx="845536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Ovale 209"/>
            <p:cNvSpPr/>
            <p:nvPr/>
          </p:nvSpPr>
          <p:spPr>
            <a:xfrm flipV="1">
              <a:off x="5811160" y="5511667"/>
              <a:ext cx="633981" cy="633981"/>
            </a:xfrm>
            <a:prstGeom prst="ellipse">
              <a:avLst/>
            </a:prstGeom>
            <a:solidFill>
              <a:srgbClr val="F692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1" name="Freccia in giù 210"/>
            <p:cNvSpPr/>
            <p:nvPr/>
          </p:nvSpPr>
          <p:spPr>
            <a:xfrm rot="9000000" flipV="1">
              <a:off x="6030190" y="5642222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12" name="Gruppo 211"/>
          <p:cNvGrpSpPr/>
          <p:nvPr/>
        </p:nvGrpSpPr>
        <p:grpSpPr>
          <a:xfrm>
            <a:off x="6722778" y="5511667"/>
            <a:ext cx="845536" cy="633981"/>
            <a:chOff x="6722778" y="5511667"/>
            <a:chExt cx="845536" cy="633981"/>
          </a:xfrm>
        </p:grpSpPr>
        <p:cxnSp>
          <p:nvCxnSpPr>
            <p:cNvPr id="213" name="Connettore 1 212"/>
            <p:cNvCxnSpPr/>
            <p:nvPr/>
          </p:nvCxnSpPr>
          <p:spPr>
            <a:xfrm>
              <a:off x="6722778" y="5828657"/>
              <a:ext cx="845536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" name="Ovale 213"/>
            <p:cNvSpPr/>
            <p:nvPr/>
          </p:nvSpPr>
          <p:spPr>
            <a:xfrm flipV="1">
              <a:off x="6826369" y="5511667"/>
              <a:ext cx="633981" cy="633981"/>
            </a:xfrm>
            <a:prstGeom prst="ellipse">
              <a:avLst/>
            </a:prstGeom>
            <a:solidFill>
              <a:srgbClr val="FF013D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5" name="Freccia in giù 214"/>
            <p:cNvSpPr/>
            <p:nvPr/>
          </p:nvSpPr>
          <p:spPr>
            <a:xfrm rot="10800000" flipV="1">
              <a:off x="7043478" y="5641079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6" name="Text Box 11"/>
          <p:cNvSpPr txBox="1">
            <a:spLocks noChangeArrowheads="1"/>
          </p:cNvSpPr>
          <p:nvPr/>
        </p:nvSpPr>
        <p:spPr bwMode="auto">
          <a:xfrm>
            <a:off x="6745639" y="6147984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-5/2</a:t>
            </a:r>
          </a:p>
        </p:txBody>
      </p:sp>
      <p:sp>
        <p:nvSpPr>
          <p:cNvPr id="217" name="Text Box 11"/>
          <p:cNvSpPr txBox="1">
            <a:spLocks noChangeArrowheads="1"/>
          </p:cNvSpPr>
          <p:nvPr/>
        </p:nvSpPr>
        <p:spPr bwMode="auto">
          <a:xfrm>
            <a:off x="1606517" y="6147984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5/2</a:t>
            </a:r>
          </a:p>
        </p:txBody>
      </p:sp>
      <p:sp>
        <p:nvSpPr>
          <p:cNvPr id="218" name="Text Box 11"/>
          <p:cNvSpPr txBox="1">
            <a:spLocks noChangeArrowheads="1"/>
          </p:cNvSpPr>
          <p:nvPr/>
        </p:nvSpPr>
        <p:spPr bwMode="auto">
          <a:xfrm>
            <a:off x="2634341" y="6147984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3/2</a:t>
            </a:r>
          </a:p>
        </p:txBody>
      </p:sp>
      <p:sp>
        <p:nvSpPr>
          <p:cNvPr id="219" name="Text Box 11"/>
          <p:cNvSpPr txBox="1">
            <a:spLocks noChangeArrowheads="1"/>
          </p:cNvSpPr>
          <p:nvPr/>
        </p:nvSpPr>
        <p:spPr bwMode="auto">
          <a:xfrm>
            <a:off x="3662165" y="6147984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1/2</a:t>
            </a:r>
          </a:p>
        </p:txBody>
      </p:sp>
      <p:sp>
        <p:nvSpPr>
          <p:cNvPr id="220" name="Text Box 11"/>
          <p:cNvSpPr txBox="1">
            <a:spLocks noChangeArrowheads="1"/>
          </p:cNvSpPr>
          <p:nvPr/>
        </p:nvSpPr>
        <p:spPr bwMode="auto">
          <a:xfrm>
            <a:off x="4689989" y="6147984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-1/2</a:t>
            </a:r>
          </a:p>
        </p:txBody>
      </p:sp>
      <p:sp>
        <p:nvSpPr>
          <p:cNvPr id="221" name="Text Box 11"/>
          <p:cNvSpPr txBox="1">
            <a:spLocks noChangeArrowheads="1"/>
          </p:cNvSpPr>
          <p:nvPr/>
        </p:nvSpPr>
        <p:spPr bwMode="auto">
          <a:xfrm>
            <a:off x="5717813" y="6147984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-3/2</a:t>
            </a:r>
          </a:p>
        </p:txBody>
      </p:sp>
      <p:sp>
        <p:nvSpPr>
          <p:cNvPr id="222" name="CasellaDiTesto 221"/>
          <p:cNvSpPr txBox="1"/>
          <p:nvPr/>
        </p:nvSpPr>
        <p:spPr>
          <a:xfrm>
            <a:off x="7813234" y="5594336"/>
            <a:ext cx="61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aseline="30000" dirty="0">
                <a:solidFill>
                  <a:schemeClr val="bg1"/>
                </a:solidFill>
              </a:rPr>
              <a:t>1</a:t>
            </a:r>
            <a:r>
              <a:rPr lang="it-IT" sz="2400" dirty="0">
                <a:solidFill>
                  <a:schemeClr val="bg1"/>
                </a:solidFill>
              </a:rPr>
              <a:t>S</a:t>
            </a:r>
            <a:r>
              <a:rPr lang="it-IT" sz="2400" baseline="-25000" dirty="0">
                <a:solidFill>
                  <a:schemeClr val="bg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23375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52800" y="145456"/>
            <a:ext cx="8628480" cy="5320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 algn="r" hangingPunct="1">
              <a:lnSpc>
                <a:spcPct val="10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900" b="1" dirty="0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Simulating an "extra dimension"</a:t>
            </a: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72800" y="633667"/>
            <a:ext cx="8697600" cy="57606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106" name="CasellaDiTesto 105"/>
          <p:cNvSpPr txBox="1"/>
          <p:nvPr/>
        </p:nvSpPr>
        <p:spPr>
          <a:xfrm>
            <a:off x="256704" y="918899"/>
            <a:ext cx="7214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Raman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transitions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coupling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coherently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different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nuclear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spin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states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</a:t>
            </a:r>
          </a:p>
        </p:txBody>
      </p:sp>
      <p:grpSp>
        <p:nvGrpSpPr>
          <p:cNvPr id="10" name="Gruppo 129"/>
          <p:cNvGrpSpPr/>
          <p:nvPr/>
        </p:nvGrpSpPr>
        <p:grpSpPr>
          <a:xfrm>
            <a:off x="551147" y="2871924"/>
            <a:ext cx="8043327" cy="0"/>
            <a:chOff x="551147" y="2460444"/>
            <a:chExt cx="8043327" cy="0"/>
          </a:xfrm>
        </p:grpSpPr>
        <p:cxnSp>
          <p:nvCxnSpPr>
            <p:cNvPr id="107" name="Connettore 1 106"/>
            <p:cNvCxnSpPr/>
            <p:nvPr/>
          </p:nvCxnSpPr>
          <p:spPr>
            <a:xfrm>
              <a:off x="1587467" y="2460444"/>
              <a:ext cx="845536" cy="0"/>
            </a:xfrm>
            <a:prstGeom prst="line">
              <a:avLst/>
            </a:prstGeom>
            <a:ln w="1016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107"/>
            <p:cNvCxnSpPr/>
            <p:nvPr/>
          </p:nvCxnSpPr>
          <p:spPr>
            <a:xfrm>
              <a:off x="2614529" y="2460444"/>
              <a:ext cx="845536" cy="0"/>
            </a:xfrm>
            <a:prstGeom prst="line">
              <a:avLst/>
            </a:prstGeom>
            <a:ln w="1016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108"/>
            <p:cNvCxnSpPr/>
            <p:nvPr/>
          </p:nvCxnSpPr>
          <p:spPr>
            <a:xfrm>
              <a:off x="3641592" y="2460444"/>
              <a:ext cx="845536" cy="0"/>
            </a:xfrm>
            <a:prstGeom prst="line">
              <a:avLst/>
            </a:prstGeom>
            <a:ln w="1016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109"/>
            <p:cNvCxnSpPr/>
            <p:nvPr/>
          </p:nvCxnSpPr>
          <p:spPr>
            <a:xfrm>
              <a:off x="4668654" y="2460444"/>
              <a:ext cx="845536" cy="0"/>
            </a:xfrm>
            <a:prstGeom prst="line">
              <a:avLst/>
            </a:prstGeom>
            <a:ln w="1016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110"/>
            <p:cNvCxnSpPr/>
            <p:nvPr/>
          </p:nvCxnSpPr>
          <p:spPr>
            <a:xfrm>
              <a:off x="5695717" y="2460444"/>
              <a:ext cx="845536" cy="0"/>
            </a:xfrm>
            <a:prstGeom prst="line">
              <a:avLst/>
            </a:prstGeom>
            <a:ln w="1016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111"/>
            <p:cNvCxnSpPr/>
            <p:nvPr/>
          </p:nvCxnSpPr>
          <p:spPr>
            <a:xfrm>
              <a:off x="6722778" y="2460444"/>
              <a:ext cx="845536" cy="0"/>
            </a:xfrm>
            <a:prstGeom prst="line">
              <a:avLst/>
            </a:prstGeom>
            <a:ln w="1016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112"/>
            <p:cNvCxnSpPr/>
            <p:nvPr/>
          </p:nvCxnSpPr>
          <p:spPr>
            <a:xfrm>
              <a:off x="7748938" y="2460444"/>
              <a:ext cx="845536" cy="0"/>
            </a:xfrm>
            <a:prstGeom prst="line">
              <a:avLst/>
            </a:prstGeom>
            <a:ln w="1016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113"/>
            <p:cNvCxnSpPr/>
            <p:nvPr/>
          </p:nvCxnSpPr>
          <p:spPr>
            <a:xfrm>
              <a:off x="551147" y="2460444"/>
              <a:ext cx="845536" cy="0"/>
            </a:xfrm>
            <a:prstGeom prst="line">
              <a:avLst/>
            </a:prstGeom>
            <a:ln w="1016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o 130"/>
          <p:cNvGrpSpPr/>
          <p:nvPr/>
        </p:nvGrpSpPr>
        <p:grpSpPr>
          <a:xfrm>
            <a:off x="1562162" y="2546811"/>
            <a:ext cx="6066263" cy="2880632"/>
            <a:chOff x="1572322" y="3189250"/>
            <a:chExt cx="6066263" cy="2271942"/>
          </a:xfrm>
        </p:grpSpPr>
        <p:grpSp>
          <p:nvGrpSpPr>
            <p:cNvPr id="12" name="Gruppo 79"/>
            <p:cNvGrpSpPr/>
            <p:nvPr/>
          </p:nvGrpSpPr>
          <p:grpSpPr>
            <a:xfrm>
              <a:off x="2086555" y="3267306"/>
              <a:ext cx="5069276" cy="2193886"/>
              <a:chOff x="1653598" y="2384385"/>
              <a:chExt cx="6158256" cy="3210626"/>
            </a:xfrm>
          </p:grpSpPr>
          <p:grpSp>
            <p:nvGrpSpPr>
              <p:cNvPr id="13" name="Gruppo 67"/>
              <p:cNvGrpSpPr/>
              <p:nvPr/>
            </p:nvGrpSpPr>
            <p:grpSpPr>
              <a:xfrm>
                <a:off x="2949962" y="2384385"/>
                <a:ext cx="1019097" cy="3210626"/>
                <a:chOff x="1377863" y="1348740"/>
                <a:chExt cx="1409120" cy="3586515"/>
              </a:xfrm>
            </p:grpSpPr>
            <p:cxnSp>
              <p:nvCxnSpPr>
                <p:cNvPr id="92" name="Connettore 2 91"/>
                <p:cNvCxnSpPr/>
                <p:nvPr/>
              </p:nvCxnSpPr>
              <p:spPr>
                <a:xfrm flipV="1">
                  <a:off x="1377863" y="1348740"/>
                  <a:ext cx="1251076" cy="3586515"/>
                </a:xfrm>
                <a:prstGeom prst="straightConnector1">
                  <a:avLst/>
                </a:prstGeom>
                <a:ln w="38100">
                  <a:solidFill>
                    <a:srgbClr val="BFE949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Connettore 2 92"/>
                <p:cNvCxnSpPr/>
                <p:nvPr/>
              </p:nvCxnSpPr>
              <p:spPr>
                <a:xfrm flipH="1">
                  <a:off x="2780777" y="1379220"/>
                  <a:ext cx="6206" cy="3556035"/>
                </a:xfrm>
                <a:prstGeom prst="straightConnector1">
                  <a:avLst/>
                </a:prstGeom>
                <a:ln w="38100">
                  <a:solidFill>
                    <a:srgbClr val="BFE949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uppo 70"/>
              <p:cNvGrpSpPr/>
              <p:nvPr/>
            </p:nvGrpSpPr>
            <p:grpSpPr>
              <a:xfrm>
                <a:off x="4234751" y="2384385"/>
                <a:ext cx="1019097" cy="3210626"/>
                <a:chOff x="1377863" y="1348740"/>
                <a:chExt cx="1409120" cy="3586515"/>
              </a:xfrm>
            </p:grpSpPr>
            <p:cxnSp>
              <p:nvCxnSpPr>
                <p:cNvPr id="90" name="Connettore 2 89"/>
                <p:cNvCxnSpPr/>
                <p:nvPr/>
              </p:nvCxnSpPr>
              <p:spPr>
                <a:xfrm flipV="1">
                  <a:off x="1377863" y="1348740"/>
                  <a:ext cx="1251076" cy="3586515"/>
                </a:xfrm>
                <a:prstGeom prst="straightConnector1">
                  <a:avLst/>
                </a:prstGeom>
                <a:ln w="38100">
                  <a:solidFill>
                    <a:srgbClr val="BFE949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nettore 2 90"/>
                <p:cNvCxnSpPr/>
                <p:nvPr/>
              </p:nvCxnSpPr>
              <p:spPr>
                <a:xfrm flipH="1">
                  <a:off x="2780777" y="1379220"/>
                  <a:ext cx="6206" cy="3556035"/>
                </a:xfrm>
                <a:prstGeom prst="straightConnector1">
                  <a:avLst/>
                </a:prstGeom>
                <a:ln w="38100">
                  <a:solidFill>
                    <a:srgbClr val="BFE949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uppo 73"/>
              <p:cNvGrpSpPr/>
              <p:nvPr/>
            </p:nvGrpSpPr>
            <p:grpSpPr>
              <a:xfrm>
                <a:off x="5531116" y="2384385"/>
                <a:ext cx="1019097" cy="3210626"/>
                <a:chOff x="1377863" y="1348740"/>
                <a:chExt cx="1409120" cy="3586515"/>
              </a:xfrm>
            </p:grpSpPr>
            <p:cxnSp>
              <p:nvCxnSpPr>
                <p:cNvPr id="83" name="Connettore 2 82"/>
                <p:cNvCxnSpPr/>
                <p:nvPr/>
              </p:nvCxnSpPr>
              <p:spPr>
                <a:xfrm flipV="1">
                  <a:off x="1377863" y="1348740"/>
                  <a:ext cx="1251076" cy="3586515"/>
                </a:xfrm>
                <a:prstGeom prst="straightConnector1">
                  <a:avLst/>
                </a:prstGeom>
                <a:ln w="38100">
                  <a:solidFill>
                    <a:srgbClr val="BFE949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nettore 2 86"/>
                <p:cNvCxnSpPr/>
                <p:nvPr/>
              </p:nvCxnSpPr>
              <p:spPr>
                <a:xfrm flipH="1">
                  <a:off x="2780777" y="1379220"/>
                  <a:ext cx="6206" cy="3556035"/>
                </a:xfrm>
                <a:prstGeom prst="straightConnector1">
                  <a:avLst/>
                </a:prstGeom>
                <a:ln w="38100">
                  <a:solidFill>
                    <a:srgbClr val="BFE949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uppo 76"/>
              <p:cNvGrpSpPr/>
              <p:nvPr/>
            </p:nvGrpSpPr>
            <p:grpSpPr>
              <a:xfrm>
                <a:off x="6792757" y="2384385"/>
                <a:ext cx="1019097" cy="3210626"/>
                <a:chOff x="1377863" y="1348740"/>
                <a:chExt cx="1409120" cy="3586515"/>
              </a:xfrm>
            </p:grpSpPr>
            <p:cxnSp>
              <p:nvCxnSpPr>
                <p:cNvPr id="72" name="Connettore 2 71"/>
                <p:cNvCxnSpPr/>
                <p:nvPr/>
              </p:nvCxnSpPr>
              <p:spPr>
                <a:xfrm flipV="1">
                  <a:off x="1377863" y="1348740"/>
                  <a:ext cx="1251076" cy="3586515"/>
                </a:xfrm>
                <a:prstGeom prst="straightConnector1">
                  <a:avLst/>
                </a:prstGeom>
                <a:ln w="38100">
                  <a:solidFill>
                    <a:srgbClr val="BFE949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nettore 2 81"/>
                <p:cNvCxnSpPr/>
                <p:nvPr/>
              </p:nvCxnSpPr>
              <p:spPr>
                <a:xfrm flipH="1">
                  <a:off x="2780777" y="1379220"/>
                  <a:ext cx="6206" cy="3556035"/>
                </a:xfrm>
                <a:prstGeom prst="straightConnector1">
                  <a:avLst/>
                </a:prstGeom>
                <a:ln w="38100">
                  <a:solidFill>
                    <a:srgbClr val="BFE949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uppo 33"/>
              <p:cNvGrpSpPr/>
              <p:nvPr/>
            </p:nvGrpSpPr>
            <p:grpSpPr>
              <a:xfrm>
                <a:off x="1653598" y="2384385"/>
                <a:ext cx="1019097" cy="3210626"/>
                <a:chOff x="1377863" y="1348740"/>
                <a:chExt cx="1409120" cy="3586515"/>
              </a:xfrm>
            </p:grpSpPr>
            <p:cxnSp>
              <p:nvCxnSpPr>
                <p:cNvPr id="66" name="Connettore 2 65"/>
                <p:cNvCxnSpPr/>
                <p:nvPr/>
              </p:nvCxnSpPr>
              <p:spPr>
                <a:xfrm flipV="1">
                  <a:off x="1377863" y="1348740"/>
                  <a:ext cx="1251076" cy="3586515"/>
                </a:xfrm>
                <a:prstGeom prst="straightConnector1">
                  <a:avLst/>
                </a:prstGeom>
                <a:ln w="38100">
                  <a:solidFill>
                    <a:srgbClr val="BFE949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ttore 2 68"/>
                <p:cNvCxnSpPr/>
                <p:nvPr/>
              </p:nvCxnSpPr>
              <p:spPr>
                <a:xfrm flipH="1">
                  <a:off x="2780777" y="1379220"/>
                  <a:ext cx="6206" cy="3556035"/>
                </a:xfrm>
                <a:prstGeom prst="straightConnector1">
                  <a:avLst/>
                </a:prstGeom>
                <a:ln w="38100">
                  <a:solidFill>
                    <a:srgbClr val="BFE949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28" name="Connettore 1 127"/>
            <p:cNvCxnSpPr/>
            <p:nvPr/>
          </p:nvCxnSpPr>
          <p:spPr>
            <a:xfrm>
              <a:off x="1572322" y="3189250"/>
              <a:ext cx="6066263" cy="0"/>
            </a:xfrm>
            <a:prstGeom prst="line">
              <a:avLst/>
            </a:prstGeom>
            <a:ln w="41275" cap="rnd">
              <a:solidFill>
                <a:srgbClr val="BFE94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o 19"/>
          <p:cNvGrpSpPr/>
          <p:nvPr/>
        </p:nvGrpSpPr>
        <p:grpSpPr>
          <a:xfrm>
            <a:off x="2069614" y="3765438"/>
            <a:ext cx="5099654" cy="584775"/>
            <a:chOff x="2084854" y="4146438"/>
            <a:chExt cx="5099654" cy="584775"/>
          </a:xfrm>
        </p:grpSpPr>
        <p:grpSp>
          <p:nvGrpSpPr>
            <p:cNvPr id="19" name="Gruppo 18"/>
            <p:cNvGrpSpPr/>
            <p:nvPr/>
          </p:nvGrpSpPr>
          <p:grpSpPr>
            <a:xfrm>
              <a:off x="2084854" y="4146438"/>
              <a:ext cx="869762" cy="584775"/>
              <a:chOff x="1992254" y="3984388"/>
              <a:chExt cx="869762" cy="584775"/>
            </a:xfrm>
          </p:grpSpPr>
          <p:sp>
            <p:nvSpPr>
              <p:cNvPr id="81" name="CasellaDiTesto 80"/>
              <p:cNvSpPr txBox="1"/>
              <p:nvPr/>
            </p:nvSpPr>
            <p:spPr>
              <a:xfrm>
                <a:off x="2547506" y="3996165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000" dirty="0">
                    <a:solidFill>
                      <a:srgbClr val="BFE94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endParaRPr lang="it-IT" sz="1200" dirty="0">
                  <a:solidFill>
                    <a:srgbClr val="BFE949"/>
                  </a:solidFill>
                  <a:latin typeface="+mj-lt"/>
                </a:endParaRPr>
              </a:p>
            </p:txBody>
          </p:sp>
          <p:sp>
            <p:nvSpPr>
              <p:cNvPr id="84" name="CasellaDiTesto 83"/>
              <p:cNvSpPr txBox="1"/>
              <p:nvPr/>
            </p:nvSpPr>
            <p:spPr>
              <a:xfrm>
                <a:off x="1992254" y="3984388"/>
                <a:ext cx="4395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>
                    <a:solidFill>
                      <a:srgbClr val="BFE94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σ</a:t>
                </a:r>
                <a:r>
                  <a:rPr lang="it-IT" sz="2400" b="1" baseline="30000" dirty="0">
                    <a:solidFill>
                      <a:srgbClr val="BFE94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endParaRPr lang="it-IT" sz="1200" b="1" baseline="30000" dirty="0">
                  <a:solidFill>
                    <a:srgbClr val="BFE949"/>
                  </a:solidFill>
                </a:endParaRPr>
              </a:p>
              <a:p>
                <a:endParaRPr lang="it-IT" sz="1200" dirty="0">
                  <a:solidFill>
                    <a:srgbClr val="BFE949"/>
                  </a:solidFill>
                  <a:latin typeface="+mj-lt"/>
                </a:endParaRPr>
              </a:p>
            </p:txBody>
          </p:sp>
        </p:grpSp>
        <p:grpSp>
          <p:nvGrpSpPr>
            <p:cNvPr id="85" name="Gruppo 84"/>
            <p:cNvGrpSpPr/>
            <p:nvPr/>
          </p:nvGrpSpPr>
          <p:grpSpPr>
            <a:xfrm>
              <a:off x="6314746" y="4146438"/>
              <a:ext cx="869762" cy="584775"/>
              <a:chOff x="1992254" y="3984388"/>
              <a:chExt cx="869762" cy="584775"/>
            </a:xfrm>
          </p:grpSpPr>
          <p:sp>
            <p:nvSpPr>
              <p:cNvPr id="86" name="CasellaDiTesto 85"/>
              <p:cNvSpPr txBox="1"/>
              <p:nvPr/>
            </p:nvSpPr>
            <p:spPr>
              <a:xfrm>
                <a:off x="2547506" y="3996165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000" dirty="0">
                    <a:solidFill>
                      <a:srgbClr val="BFE94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endParaRPr lang="it-IT" sz="1200" dirty="0">
                  <a:solidFill>
                    <a:srgbClr val="BFE949"/>
                  </a:solidFill>
                  <a:latin typeface="+mj-lt"/>
                </a:endParaRPr>
              </a:p>
            </p:txBody>
          </p:sp>
          <p:sp>
            <p:nvSpPr>
              <p:cNvPr id="88" name="CasellaDiTesto 87"/>
              <p:cNvSpPr txBox="1"/>
              <p:nvPr/>
            </p:nvSpPr>
            <p:spPr>
              <a:xfrm>
                <a:off x="1992254" y="3984388"/>
                <a:ext cx="4395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>
                    <a:solidFill>
                      <a:srgbClr val="BFE94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σ</a:t>
                </a:r>
                <a:r>
                  <a:rPr lang="it-IT" sz="2400" b="1" baseline="30000" dirty="0">
                    <a:solidFill>
                      <a:srgbClr val="BFE94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endParaRPr lang="it-IT" sz="1200" b="1" baseline="30000" dirty="0">
                  <a:solidFill>
                    <a:srgbClr val="BFE949"/>
                  </a:solidFill>
                </a:endParaRPr>
              </a:p>
              <a:p>
                <a:endParaRPr lang="it-IT" sz="1200" dirty="0">
                  <a:solidFill>
                    <a:srgbClr val="BFE949"/>
                  </a:solidFill>
                  <a:latin typeface="+mj-lt"/>
                </a:endParaRPr>
              </a:p>
            </p:txBody>
          </p:sp>
        </p:grpSp>
        <p:grpSp>
          <p:nvGrpSpPr>
            <p:cNvPr id="89" name="Gruppo 88"/>
            <p:cNvGrpSpPr/>
            <p:nvPr/>
          </p:nvGrpSpPr>
          <p:grpSpPr>
            <a:xfrm>
              <a:off x="4199800" y="4146438"/>
              <a:ext cx="869762" cy="584775"/>
              <a:chOff x="1992254" y="3984388"/>
              <a:chExt cx="869762" cy="584775"/>
            </a:xfrm>
          </p:grpSpPr>
          <p:sp>
            <p:nvSpPr>
              <p:cNvPr id="94" name="CasellaDiTesto 93"/>
              <p:cNvSpPr txBox="1"/>
              <p:nvPr/>
            </p:nvSpPr>
            <p:spPr>
              <a:xfrm>
                <a:off x="2547506" y="3996165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000" dirty="0">
                    <a:solidFill>
                      <a:srgbClr val="BFE94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endParaRPr lang="it-IT" sz="1200" dirty="0">
                  <a:solidFill>
                    <a:srgbClr val="BFE949"/>
                  </a:solidFill>
                  <a:latin typeface="+mj-lt"/>
                </a:endParaRPr>
              </a:p>
            </p:txBody>
          </p:sp>
          <p:sp>
            <p:nvSpPr>
              <p:cNvPr id="95" name="CasellaDiTesto 94"/>
              <p:cNvSpPr txBox="1"/>
              <p:nvPr/>
            </p:nvSpPr>
            <p:spPr>
              <a:xfrm>
                <a:off x="1992254" y="3984388"/>
                <a:ext cx="4395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>
                    <a:solidFill>
                      <a:srgbClr val="BFE94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σ</a:t>
                </a:r>
                <a:r>
                  <a:rPr lang="it-IT" sz="2400" b="1" baseline="30000" dirty="0">
                    <a:solidFill>
                      <a:srgbClr val="BFE94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endParaRPr lang="it-IT" sz="1200" b="1" baseline="30000" dirty="0">
                  <a:solidFill>
                    <a:srgbClr val="BFE949"/>
                  </a:solidFill>
                </a:endParaRPr>
              </a:p>
              <a:p>
                <a:endParaRPr lang="it-IT" sz="1200" dirty="0">
                  <a:solidFill>
                    <a:srgbClr val="BFE949"/>
                  </a:solidFill>
                  <a:latin typeface="+mj-lt"/>
                </a:endParaRPr>
              </a:p>
            </p:txBody>
          </p:sp>
        </p:grpSp>
        <p:grpSp>
          <p:nvGrpSpPr>
            <p:cNvPr id="102" name="Gruppo 101"/>
            <p:cNvGrpSpPr/>
            <p:nvPr/>
          </p:nvGrpSpPr>
          <p:grpSpPr>
            <a:xfrm>
              <a:off x="3142327" y="4146438"/>
              <a:ext cx="869762" cy="584775"/>
              <a:chOff x="1992254" y="3984388"/>
              <a:chExt cx="869762" cy="584775"/>
            </a:xfrm>
          </p:grpSpPr>
          <p:sp>
            <p:nvSpPr>
              <p:cNvPr id="103" name="CasellaDiTesto 102"/>
              <p:cNvSpPr txBox="1"/>
              <p:nvPr/>
            </p:nvSpPr>
            <p:spPr>
              <a:xfrm>
                <a:off x="2547506" y="3996165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000" dirty="0">
                    <a:solidFill>
                      <a:srgbClr val="BFE94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endParaRPr lang="it-IT" sz="1200" dirty="0">
                  <a:solidFill>
                    <a:srgbClr val="BFE949"/>
                  </a:solidFill>
                  <a:latin typeface="+mj-lt"/>
                </a:endParaRPr>
              </a:p>
            </p:txBody>
          </p:sp>
          <p:sp>
            <p:nvSpPr>
              <p:cNvPr id="104" name="CasellaDiTesto 103"/>
              <p:cNvSpPr txBox="1"/>
              <p:nvPr/>
            </p:nvSpPr>
            <p:spPr>
              <a:xfrm>
                <a:off x="1992254" y="3984388"/>
                <a:ext cx="4395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>
                    <a:solidFill>
                      <a:srgbClr val="BFE94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σ</a:t>
                </a:r>
                <a:r>
                  <a:rPr lang="it-IT" sz="2400" b="1" baseline="30000" dirty="0">
                    <a:solidFill>
                      <a:srgbClr val="BFE94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endParaRPr lang="it-IT" sz="1200" b="1" baseline="30000" dirty="0">
                  <a:solidFill>
                    <a:srgbClr val="BFE949"/>
                  </a:solidFill>
                </a:endParaRPr>
              </a:p>
              <a:p>
                <a:endParaRPr lang="it-IT" sz="1200" dirty="0">
                  <a:solidFill>
                    <a:srgbClr val="BFE949"/>
                  </a:solidFill>
                  <a:latin typeface="+mj-lt"/>
                </a:endParaRPr>
              </a:p>
            </p:txBody>
          </p:sp>
        </p:grpSp>
        <p:grpSp>
          <p:nvGrpSpPr>
            <p:cNvPr id="105" name="Gruppo 104"/>
            <p:cNvGrpSpPr/>
            <p:nvPr/>
          </p:nvGrpSpPr>
          <p:grpSpPr>
            <a:xfrm>
              <a:off x="5257273" y="4146438"/>
              <a:ext cx="869762" cy="584775"/>
              <a:chOff x="1992254" y="3984388"/>
              <a:chExt cx="869762" cy="584775"/>
            </a:xfrm>
          </p:grpSpPr>
          <p:sp>
            <p:nvSpPr>
              <p:cNvPr id="115" name="CasellaDiTesto 114"/>
              <p:cNvSpPr txBox="1"/>
              <p:nvPr/>
            </p:nvSpPr>
            <p:spPr>
              <a:xfrm>
                <a:off x="2547506" y="3996165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000" dirty="0">
                    <a:solidFill>
                      <a:srgbClr val="BFE94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endParaRPr lang="it-IT" sz="1200" dirty="0">
                  <a:solidFill>
                    <a:srgbClr val="BFE949"/>
                  </a:solidFill>
                  <a:latin typeface="+mj-lt"/>
                </a:endParaRPr>
              </a:p>
            </p:txBody>
          </p:sp>
          <p:sp>
            <p:nvSpPr>
              <p:cNvPr id="116" name="CasellaDiTesto 115"/>
              <p:cNvSpPr txBox="1"/>
              <p:nvPr/>
            </p:nvSpPr>
            <p:spPr>
              <a:xfrm>
                <a:off x="1992254" y="3984388"/>
                <a:ext cx="4395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>
                    <a:solidFill>
                      <a:srgbClr val="BFE94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σ</a:t>
                </a:r>
                <a:r>
                  <a:rPr lang="it-IT" sz="2400" b="1" baseline="30000" dirty="0">
                    <a:solidFill>
                      <a:srgbClr val="BFE94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endParaRPr lang="it-IT" sz="1200" b="1" baseline="30000" dirty="0">
                  <a:solidFill>
                    <a:srgbClr val="BFE949"/>
                  </a:solidFill>
                </a:endParaRPr>
              </a:p>
              <a:p>
                <a:endParaRPr lang="it-IT" sz="1200" dirty="0">
                  <a:solidFill>
                    <a:srgbClr val="BFE949"/>
                  </a:solidFill>
                  <a:latin typeface="+mj-lt"/>
                </a:endParaRPr>
              </a:p>
            </p:txBody>
          </p:sp>
        </p:grpSp>
      </p:grpSp>
      <p:grpSp>
        <p:nvGrpSpPr>
          <p:cNvPr id="170" name="Gruppo 169"/>
          <p:cNvGrpSpPr/>
          <p:nvPr/>
        </p:nvGrpSpPr>
        <p:grpSpPr>
          <a:xfrm>
            <a:off x="1587467" y="5830176"/>
            <a:ext cx="5980847" cy="0"/>
            <a:chOff x="1587467" y="5187556"/>
            <a:chExt cx="5980847" cy="0"/>
          </a:xfrm>
        </p:grpSpPr>
        <p:cxnSp>
          <p:nvCxnSpPr>
            <p:cNvPr id="171" name="Connettore 1 170"/>
            <p:cNvCxnSpPr/>
            <p:nvPr/>
          </p:nvCxnSpPr>
          <p:spPr>
            <a:xfrm>
              <a:off x="1587467" y="5187556"/>
              <a:ext cx="845536" cy="0"/>
            </a:xfrm>
            <a:prstGeom prst="line">
              <a:avLst/>
            </a:prstGeom>
            <a:ln w="1016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/>
          </p:nvCxnSpPr>
          <p:spPr>
            <a:xfrm>
              <a:off x="2614529" y="5187556"/>
              <a:ext cx="845536" cy="0"/>
            </a:xfrm>
            <a:prstGeom prst="line">
              <a:avLst/>
            </a:prstGeom>
            <a:ln w="1016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/>
          </p:nvCxnSpPr>
          <p:spPr>
            <a:xfrm>
              <a:off x="3641592" y="5187556"/>
              <a:ext cx="845536" cy="0"/>
            </a:xfrm>
            <a:prstGeom prst="line">
              <a:avLst/>
            </a:prstGeom>
            <a:ln w="1016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/>
          </p:nvCxnSpPr>
          <p:spPr>
            <a:xfrm>
              <a:off x="4668654" y="5187556"/>
              <a:ext cx="845536" cy="0"/>
            </a:xfrm>
            <a:prstGeom prst="line">
              <a:avLst/>
            </a:prstGeom>
            <a:ln w="1016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/>
          </p:nvCxnSpPr>
          <p:spPr>
            <a:xfrm>
              <a:off x="6722778" y="5187556"/>
              <a:ext cx="845536" cy="0"/>
            </a:xfrm>
            <a:prstGeom prst="line">
              <a:avLst/>
            </a:prstGeom>
            <a:ln w="1016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/>
          </p:nvCxnSpPr>
          <p:spPr>
            <a:xfrm>
              <a:off x="5695717" y="5187556"/>
              <a:ext cx="845536" cy="0"/>
            </a:xfrm>
            <a:prstGeom prst="line">
              <a:avLst/>
            </a:prstGeom>
            <a:ln w="1016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uppo 176"/>
          <p:cNvGrpSpPr/>
          <p:nvPr/>
        </p:nvGrpSpPr>
        <p:grpSpPr>
          <a:xfrm>
            <a:off x="1690365" y="5512584"/>
            <a:ext cx="5770982" cy="633981"/>
            <a:chOff x="1689368" y="2125051"/>
            <a:chExt cx="5770982" cy="633981"/>
          </a:xfrm>
        </p:grpSpPr>
        <p:grpSp>
          <p:nvGrpSpPr>
            <p:cNvPr id="178" name="Gruppo 177"/>
            <p:cNvGrpSpPr/>
            <p:nvPr/>
          </p:nvGrpSpPr>
          <p:grpSpPr>
            <a:xfrm>
              <a:off x="1689368" y="2125051"/>
              <a:ext cx="5770982" cy="633981"/>
              <a:chOff x="1689368" y="2125051"/>
              <a:chExt cx="5770982" cy="633981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86" name="Ovale 185"/>
              <p:cNvSpPr/>
              <p:nvPr/>
            </p:nvSpPr>
            <p:spPr>
              <a:xfrm flipV="1">
                <a:off x="2719816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7" name="Ovale 186"/>
              <p:cNvSpPr/>
              <p:nvPr/>
            </p:nvSpPr>
            <p:spPr>
              <a:xfrm flipV="1">
                <a:off x="1689368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8" name="Ovale 187"/>
              <p:cNvSpPr/>
              <p:nvPr/>
            </p:nvSpPr>
            <p:spPr>
              <a:xfrm flipV="1">
                <a:off x="6826369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9" name="Ovale 188"/>
              <p:cNvSpPr/>
              <p:nvPr/>
            </p:nvSpPr>
            <p:spPr>
              <a:xfrm flipV="1">
                <a:off x="5811160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0" name="Ovale 189"/>
              <p:cNvSpPr/>
              <p:nvPr/>
            </p:nvSpPr>
            <p:spPr>
              <a:xfrm flipV="1">
                <a:off x="4780712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1" name="Ovale 190"/>
              <p:cNvSpPr/>
              <p:nvPr/>
            </p:nvSpPr>
            <p:spPr>
              <a:xfrm flipV="1">
                <a:off x="3750264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79" name="Gruppo 178"/>
            <p:cNvGrpSpPr/>
            <p:nvPr/>
          </p:nvGrpSpPr>
          <p:grpSpPr>
            <a:xfrm>
              <a:off x="1908461" y="2238428"/>
              <a:ext cx="5335170" cy="397254"/>
              <a:chOff x="1908461" y="2238428"/>
              <a:chExt cx="5335170" cy="397254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180" name="Freccia in giù 179"/>
              <p:cNvSpPr/>
              <p:nvPr/>
            </p:nvSpPr>
            <p:spPr>
              <a:xfrm flipV="1">
                <a:off x="1908461" y="2238428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1" name="Freccia in giù 180"/>
              <p:cNvSpPr/>
              <p:nvPr/>
            </p:nvSpPr>
            <p:spPr>
              <a:xfrm rot="1800000" flipV="1">
                <a:off x="2943465" y="2244524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2" name="Freccia in giù 181"/>
              <p:cNvSpPr/>
              <p:nvPr/>
            </p:nvSpPr>
            <p:spPr>
              <a:xfrm rot="3600000" flipV="1">
                <a:off x="3978469" y="2244524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3" name="Freccia in giù 182"/>
              <p:cNvSpPr/>
              <p:nvPr/>
            </p:nvSpPr>
            <p:spPr>
              <a:xfrm rot="7200000" flipV="1">
                <a:off x="5007377" y="2250620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4" name="Freccia in giù 183"/>
              <p:cNvSpPr/>
              <p:nvPr/>
            </p:nvSpPr>
            <p:spPr>
              <a:xfrm rot="9000000" flipV="1">
                <a:off x="6030190" y="2256716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5" name="Freccia in giù 184"/>
              <p:cNvSpPr/>
              <p:nvPr/>
            </p:nvSpPr>
            <p:spPr>
              <a:xfrm rot="10800000" flipV="1">
                <a:off x="7043478" y="2255573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92" name="Gruppo 191"/>
          <p:cNvGrpSpPr/>
          <p:nvPr/>
        </p:nvGrpSpPr>
        <p:grpSpPr>
          <a:xfrm>
            <a:off x="1587467" y="5511667"/>
            <a:ext cx="845536" cy="633981"/>
            <a:chOff x="1587467" y="5511667"/>
            <a:chExt cx="845536" cy="633981"/>
          </a:xfrm>
        </p:grpSpPr>
        <p:cxnSp>
          <p:nvCxnSpPr>
            <p:cNvPr id="193" name="Connettore 1 192"/>
            <p:cNvCxnSpPr/>
            <p:nvPr/>
          </p:nvCxnSpPr>
          <p:spPr>
            <a:xfrm>
              <a:off x="1587467" y="5828657"/>
              <a:ext cx="845536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Ovale 193"/>
            <p:cNvSpPr/>
            <p:nvPr/>
          </p:nvSpPr>
          <p:spPr>
            <a:xfrm flipV="1">
              <a:off x="1689368" y="5511667"/>
              <a:ext cx="633981" cy="633981"/>
            </a:xfrm>
            <a:prstGeom prst="ellipse">
              <a:avLst/>
            </a:prstGeom>
            <a:solidFill>
              <a:srgbClr val="8238B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5" name="Freccia in giù 194"/>
            <p:cNvSpPr/>
            <p:nvPr/>
          </p:nvSpPr>
          <p:spPr>
            <a:xfrm flipV="1">
              <a:off x="1908461" y="5623934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6" name="Gruppo 195"/>
          <p:cNvGrpSpPr/>
          <p:nvPr/>
        </p:nvGrpSpPr>
        <p:grpSpPr>
          <a:xfrm>
            <a:off x="2614529" y="5511667"/>
            <a:ext cx="845536" cy="633981"/>
            <a:chOff x="2614529" y="5511667"/>
            <a:chExt cx="845536" cy="633981"/>
          </a:xfrm>
        </p:grpSpPr>
        <p:cxnSp>
          <p:nvCxnSpPr>
            <p:cNvPr id="197" name="Connettore 1 196"/>
            <p:cNvCxnSpPr/>
            <p:nvPr/>
          </p:nvCxnSpPr>
          <p:spPr>
            <a:xfrm>
              <a:off x="2614529" y="5828657"/>
              <a:ext cx="845536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Ovale 197"/>
            <p:cNvSpPr/>
            <p:nvPr/>
          </p:nvSpPr>
          <p:spPr>
            <a:xfrm flipV="1">
              <a:off x="2719816" y="5511667"/>
              <a:ext cx="633981" cy="633981"/>
            </a:xfrm>
            <a:prstGeom prst="ellipse">
              <a:avLst/>
            </a:prstGeom>
            <a:solidFill>
              <a:srgbClr val="0037E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9" name="Freccia in giù 198"/>
            <p:cNvSpPr/>
            <p:nvPr/>
          </p:nvSpPr>
          <p:spPr>
            <a:xfrm rot="1800000" flipV="1">
              <a:off x="2943465" y="5630030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00" name="Gruppo 199"/>
          <p:cNvGrpSpPr/>
          <p:nvPr/>
        </p:nvGrpSpPr>
        <p:grpSpPr>
          <a:xfrm>
            <a:off x="3641592" y="5511667"/>
            <a:ext cx="845536" cy="633981"/>
            <a:chOff x="3641592" y="5511667"/>
            <a:chExt cx="845536" cy="633981"/>
          </a:xfrm>
        </p:grpSpPr>
        <p:cxnSp>
          <p:nvCxnSpPr>
            <p:cNvPr id="201" name="Connettore 1 200"/>
            <p:cNvCxnSpPr/>
            <p:nvPr/>
          </p:nvCxnSpPr>
          <p:spPr>
            <a:xfrm>
              <a:off x="3641592" y="5828657"/>
              <a:ext cx="845536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Ovale 201"/>
            <p:cNvSpPr/>
            <p:nvPr/>
          </p:nvSpPr>
          <p:spPr>
            <a:xfrm flipV="1">
              <a:off x="3750264" y="5511667"/>
              <a:ext cx="633981" cy="633981"/>
            </a:xfrm>
            <a:prstGeom prst="ellipse">
              <a:avLst/>
            </a:prstGeom>
            <a:solidFill>
              <a:srgbClr val="0A9E6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3" name="Freccia in giù 202"/>
            <p:cNvSpPr/>
            <p:nvPr/>
          </p:nvSpPr>
          <p:spPr>
            <a:xfrm rot="3600000" flipV="1">
              <a:off x="3978469" y="5630030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04" name="Gruppo 203"/>
          <p:cNvGrpSpPr/>
          <p:nvPr/>
        </p:nvGrpSpPr>
        <p:grpSpPr>
          <a:xfrm>
            <a:off x="4668654" y="5511667"/>
            <a:ext cx="845536" cy="633981"/>
            <a:chOff x="4668654" y="5511667"/>
            <a:chExt cx="845536" cy="633981"/>
          </a:xfrm>
        </p:grpSpPr>
        <p:cxnSp>
          <p:nvCxnSpPr>
            <p:cNvPr id="205" name="Connettore 1 204"/>
            <p:cNvCxnSpPr/>
            <p:nvPr/>
          </p:nvCxnSpPr>
          <p:spPr>
            <a:xfrm>
              <a:off x="4668654" y="5828657"/>
              <a:ext cx="845536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Ovale 205"/>
            <p:cNvSpPr/>
            <p:nvPr/>
          </p:nvSpPr>
          <p:spPr>
            <a:xfrm flipV="1">
              <a:off x="4780712" y="5511667"/>
              <a:ext cx="633981" cy="633981"/>
            </a:xfrm>
            <a:prstGeom prst="ellipse">
              <a:avLst/>
            </a:prstGeom>
            <a:solidFill>
              <a:srgbClr val="C0CC2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7" name="Freccia in giù 206"/>
            <p:cNvSpPr/>
            <p:nvPr/>
          </p:nvSpPr>
          <p:spPr>
            <a:xfrm rot="7200000" flipV="1">
              <a:off x="5007377" y="5636126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08" name="Gruppo 207"/>
          <p:cNvGrpSpPr/>
          <p:nvPr/>
        </p:nvGrpSpPr>
        <p:grpSpPr>
          <a:xfrm>
            <a:off x="5695717" y="5511667"/>
            <a:ext cx="845536" cy="633981"/>
            <a:chOff x="5695717" y="5511667"/>
            <a:chExt cx="845536" cy="633981"/>
          </a:xfrm>
        </p:grpSpPr>
        <p:cxnSp>
          <p:nvCxnSpPr>
            <p:cNvPr id="209" name="Connettore 1 208"/>
            <p:cNvCxnSpPr/>
            <p:nvPr/>
          </p:nvCxnSpPr>
          <p:spPr>
            <a:xfrm>
              <a:off x="5695717" y="5828657"/>
              <a:ext cx="845536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Ovale 209"/>
            <p:cNvSpPr/>
            <p:nvPr/>
          </p:nvSpPr>
          <p:spPr>
            <a:xfrm flipV="1">
              <a:off x="5811160" y="5511667"/>
              <a:ext cx="633981" cy="633981"/>
            </a:xfrm>
            <a:prstGeom prst="ellipse">
              <a:avLst/>
            </a:prstGeom>
            <a:solidFill>
              <a:srgbClr val="F692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1" name="Freccia in giù 210"/>
            <p:cNvSpPr/>
            <p:nvPr/>
          </p:nvSpPr>
          <p:spPr>
            <a:xfrm rot="9000000" flipV="1">
              <a:off x="6030190" y="5642222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12" name="Gruppo 211"/>
          <p:cNvGrpSpPr/>
          <p:nvPr/>
        </p:nvGrpSpPr>
        <p:grpSpPr>
          <a:xfrm>
            <a:off x="6722778" y="5511667"/>
            <a:ext cx="845536" cy="633981"/>
            <a:chOff x="6722778" y="5511667"/>
            <a:chExt cx="845536" cy="633981"/>
          </a:xfrm>
        </p:grpSpPr>
        <p:cxnSp>
          <p:nvCxnSpPr>
            <p:cNvPr id="213" name="Connettore 1 212"/>
            <p:cNvCxnSpPr/>
            <p:nvPr/>
          </p:nvCxnSpPr>
          <p:spPr>
            <a:xfrm>
              <a:off x="6722778" y="5828657"/>
              <a:ext cx="845536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" name="Ovale 213"/>
            <p:cNvSpPr/>
            <p:nvPr/>
          </p:nvSpPr>
          <p:spPr>
            <a:xfrm flipV="1">
              <a:off x="6826369" y="5511667"/>
              <a:ext cx="633981" cy="633981"/>
            </a:xfrm>
            <a:prstGeom prst="ellipse">
              <a:avLst/>
            </a:prstGeom>
            <a:solidFill>
              <a:srgbClr val="FF013D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5" name="Freccia in giù 214"/>
            <p:cNvSpPr/>
            <p:nvPr/>
          </p:nvSpPr>
          <p:spPr>
            <a:xfrm rot="10800000" flipV="1">
              <a:off x="7043478" y="5641079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6" name="Text Box 11"/>
          <p:cNvSpPr txBox="1">
            <a:spLocks noChangeArrowheads="1"/>
          </p:cNvSpPr>
          <p:nvPr/>
        </p:nvSpPr>
        <p:spPr bwMode="auto">
          <a:xfrm>
            <a:off x="6745639" y="6147984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-5/2</a:t>
            </a:r>
          </a:p>
        </p:txBody>
      </p:sp>
      <p:sp>
        <p:nvSpPr>
          <p:cNvPr id="217" name="Text Box 11"/>
          <p:cNvSpPr txBox="1">
            <a:spLocks noChangeArrowheads="1"/>
          </p:cNvSpPr>
          <p:nvPr/>
        </p:nvSpPr>
        <p:spPr bwMode="auto">
          <a:xfrm>
            <a:off x="1606517" y="6147984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5/2</a:t>
            </a:r>
          </a:p>
        </p:txBody>
      </p:sp>
      <p:sp>
        <p:nvSpPr>
          <p:cNvPr id="218" name="Text Box 11"/>
          <p:cNvSpPr txBox="1">
            <a:spLocks noChangeArrowheads="1"/>
          </p:cNvSpPr>
          <p:nvPr/>
        </p:nvSpPr>
        <p:spPr bwMode="auto">
          <a:xfrm>
            <a:off x="2634341" y="6147984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3/2</a:t>
            </a:r>
          </a:p>
        </p:txBody>
      </p:sp>
      <p:sp>
        <p:nvSpPr>
          <p:cNvPr id="219" name="Text Box 11"/>
          <p:cNvSpPr txBox="1">
            <a:spLocks noChangeArrowheads="1"/>
          </p:cNvSpPr>
          <p:nvPr/>
        </p:nvSpPr>
        <p:spPr bwMode="auto">
          <a:xfrm>
            <a:off x="3662165" y="6147984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1/2</a:t>
            </a:r>
          </a:p>
        </p:txBody>
      </p:sp>
      <p:sp>
        <p:nvSpPr>
          <p:cNvPr id="220" name="Text Box 11"/>
          <p:cNvSpPr txBox="1">
            <a:spLocks noChangeArrowheads="1"/>
          </p:cNvSpPr>
          <p:nvPr/>
        </p:nvSpPr>
        <p:spPr bwMode="auto">
          <a:xfrm>
            <a:off x="4689989" y="6147984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-1/2</a:t>
            </a:r>
          </a:p>
        </p:txBody>
      </p:sp>
      <p:sp>
        <p:nvSpPr>
          <p:cNvPr id="221" name="Text Box 11"/>
          <p:cNvSpPr txBox="1">
            <a:spLocks noChangeArrowheads="1"/>
          </p:cNvSpPr>
          <p:nvPr/>
        </p:nvSpPr>
        <p:spPr bwMode="auto">
          <a:xfrm>
            <a:off x="5717813" y="6147984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-3/2</a:t>
            </a:r>
          </a:p>
        </p:txBody>
      </p:sp>
      <p:sp>
        <p:nvSpPr>
          <p:cNvPr id="222" name="CasellaDiTesto 221"/>
          <p:cNvSpPr txBox="1"/>
          <p:nvPr/>
        </p:nvSpPr>
        <p:spPr>
          <a:xfrm>
            <a:off x="7813234" y="5594336"/>
            <a:ext cx="61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aseline="30000" dirty="0">
                <a:solidFill>
                  <a:schemeClr val="bg1"/>
                </a:solidFill>
              </a:rPr>
              <a:t>1</a:t>
            </a:r>
            <a:r>
              <a:rPr lang="it-IT" sz="2400" dirty="0">
                <a:solidFill>
                  <a:schemeClr val="bg1"/>
                </a:solidFill>
              </a:rPr>
              <a:t>S</a:t>
            </a:r>
            <a:r>
              <a:rPr lang="it-IT" sz="2400" baseline="-25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24" name="CasellaDiTesto 223"/>
          <p:cNvSpPr txBox="1"/>
          <p:nvPr/>
        </p:nvSpPr>
        <p:spPr>
          <a:xfrm>
            <a:off x="7813234" y="1983673"/>
            <a:ext cx="61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aseline="30000" dirty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it-IT" sz="2400" dirty="0">
                <a:solidFill>
                  <a:schemeClr val="bg1">
                    <a:lumMod val="65000"/>
                  </a:schemeClr>
                </a:solidFill>
              </a:rPr>
              <a:t>P</a:t>
            </a:r>
            <a:r>
              <a:rPr lang="it-IT" sz="2400" baseline="-25000" dirty="0">
                <a:solidFill>
                  <a:schemeClr val="bg1">
                    <a:lumMod val="65000"/>
                  </a:schemeClr>
                </a:solidFill>
              </a:rPr>
              <a:t>1</a:t>
            </a:r>
          </a:p>
        </p:txBody>
      </p:sp>
      <p:grpSp>
        <p:nvGrpSpPr>
          <p:cNvPr id="234" name="Gruppo 129"/>
          <p:cNvGrpSpPr/>
          <p:nvPr/>
        </p:nvGrpSpPr>
        <p:grpSpPr>
          <a:xfrm>
            <a:off x="1587467" y="2231978"/>
            <a:ext cx="5980847" cy="0"/>
            <a:chOff x="1587467" y="2460444"/>
            <a:chExt cx="5980847" cy="0"/>
          </a:xfrm>
        </p:grpSpPr>
        <p:cxnSp>
          <p:nvCxnSpPr>
            <p:cNvPr id="235" name="Connettore 1 234"/>
            <p:cNvCxnSpPr/>
            <p:nvPr/>
          </p:nvCxnSpPr>
          <p:spPr>
            <a:xfrm>
              <a:off x="1587467" y="2460444"/>
              <a:ext cx="845536" cy="0"/>
            </a:xfrm>
            <a:prstGeom prst="line">
              <a:avLst/>
            </a:prstGeom>
            <a:ln w="1016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/>
          </p:nvCxnSpPr>
          <p:spPr>
            <a:xfrm>
              <a:off x="2614529" y="2460444"/>
              <a:ext cx="845536" cy="0"/>
            </a:xfrm>
            <a:prstGeom prst="line">
              <a:avLst/>
            </a:prstGeom>
            <a:ln w="1016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/>
          </p:nvCxnSpPr>
          <p:spPr>
            <a:xfrm>
              <a:off x="3641592" y="2460444"/>
              <a:ext cx="845536" cy="0"/>
            </a:xfrm>
            <a:prstGeom prst="line">
              <a:avLst/>
            </a:prstGeom>
            <a:ln w="1016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/>
          </p:nvCxnSpPr>
          <p:spPr>
            <a:xfrm>
              <a:off x="4668654" y="2460444"/>
              <a:ext cx="845536" cy="0"/>
            </a:xfrm>
            <a:prstGeom prst="line">
              <a:avLst/>
            </a:prstGeom>
            <a:ln w="1016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/>
          </p:nvCxnSpPr>
          <p:spPr>
            <a:xfrm>
              <a:off x="5695717" y="2460444"/>
              <a:ext cx="845536" cy="0"/>
            </a:xfrm>
            <a:prstGeom prst="line">
              <a:avLst/>
            </a:prstGeom>
            <a:ln w="1016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/>
          </p:nvCxnSpPr>
          <p:spPr>
            <a:xfrm>
              <a:off x="6722778" y="2460444"/>
              <a:ext cx="845536" cy="0"/>
            </a:xfrm>
            <a:prstGeom prst="line">
              <a:avLst/>
            </a:prstGeom>
            <a:ln w="1016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uppo 129"/>
          <p:cNvGrpSpPr/>
          <p:nvPr/>
        </p:nvGrpSpPr>
        <p:grpSpPr>
          <a:xfrm>
            <a:off x="2614529" y="1838211"/>
            <a:ext cx="3926724" cy="0"/>
            <a:chOff x="2614529" y="2460444"/>
            <a:chExt cx="3926724" cy="0"/>
          </a:xfrm>
        </p:grpSpPr>
        <p:cxnSp>
          <p:nvCxnSpPr>
            <p:cNvPr id="245" name="Connettore 1 244"/>
            <p:cNvCxnSpPr/>
            <p:nvPr/>
          </p:nvCxnSpPr>
          <p:spPr>
            <a:xfrm>
              <a:off x="2614529" y="2460444"/>
              <a:ext cx="845536" cy="0"/>
            </a:xfrm>
            <a:prstGeom prst="line">
              <a:avLst/>
            </a:prstGeom>
            <a:ln w="1016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/>
          </p:nvCxnSpPr>
          <p:spPr>
            <a:xfrm>
              <a:off x="3641592" y="2460444"/>
              <a:ext cx="845536" cy="0"/>
            </a:xfrm>
            <a:prstGeom prst="line">
              <a:avLst/>
            </a:prstGeom>
            <a:ln w="1016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/>
          </p:nvCxnSpPr>
          <p:spPr>
            <a:xfrm>
              <a:off x="4668654" y="2460444"/>
              <a:ext cx="845536" cy="0"/>
            </a:xfrm>
            <a:prstGeom prst="line">
              <a:avLst/>
            </a:prstGeom>
            <a:ln w="1016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/>
          </p:nvCxnSpPr>
          <p:spPr>
            <a:xfrm>
              <a:off x="5695717" y="2460444"/>
              <a:ext cx="845536" cy="0"/>
            </a:xfrm>
            <a:prstGeom prst="line">
              <a:avLst/>
            </a:prstGeom>
            <a:ln w="10160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o 22"/>
          <p:cNvGrpSpPr/>
          <p:nvPr/>
        </p:nvGrpSpPr>
        <p:grpSpPr>
          <a:xfrm>
            <a:off x="868679" y="1674319"/>
            <a:ext cx="7477657" cy="2441614"/>
            <a:chOff x="1036320" y="1738836"/>
            <a:chExt cx="7117080" cy="2323878"/>
          </a:xfrm>
        </p:grpSpPr>
        <p:sp>
          <p:nvSpPr>
            <p:cNvPr id="22" name="Rettangolo 21"/>
            <p:cNvSpPr/>
            <p:nvPr/>
          </p:nvSpPr>
          <p:spPr>
            <a:xfrm>
              <a:off x="1036320" y="1738836"/>
              <a:ext cx="7117080" cy="23238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1" name="Immagine 20"/>
            <p:cNvPicPr>
              <a:picLocks noChangeAspect="1"/>
            </p:cNvPicPr>
            <p:nvPr/>
          </p:nvPicPr>
          <p:blipFill rotWithShape="1">
            <a:blip r:embed="rId2"/>
            <a:srcRect t="1137"/>
            <a:stretch/>
          </p:blipFill>
          <p:spPr>
            <a:xfrm>
              <a:off x="1138015" y="1828800"/>
              <a:ext cx="6934876" cy="2151105"/>
            </a:xfrm>
            <a:prstGeom prst="rect">
              <a:avLst/>
            </a:prstGeom>
          </p:spPr>
        </p:pic>
      </p:grpSp>
      <p:cxnSp>
        <p:nvCxnSpPr>
          <p:cNvPr id="3" name="Connettore 2 2"/>
          <p:cNvCxnSpPr/>
          <p:nvPr/>
        </p:nvCxnSpPr>
        <p:spPr>
          <a:xfrm>
            <a:off x="550054" y="1737360"/>
            <a:ext cx="0" cy="932059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550054" y="2053408"/>
            <a:ext cx="87556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700">
                <a:solidFill>
                  <a:schemeClr val="bg1">
                    <a:lumMod val="65000"/>
                  </a:schemeClr>
                </a:solidFill>
                <a:latin typeface="+mj-lt"/>
                <a:sym typeface="Symbol" panose="05050102010706020507" pitchFamily="18" charset="2"/>
              </a:rPr>
              <a:t> </a:t>
            </a:r>
            <a:r>
              <a:rPr lang="it-IT" sz="1700">
                <a:solidFill>
                  <a:schemeClr val="bg1">
                    <a:lumMod val="65000"/>
                  </a:schemeClr>
                </a:solidFill>
                <a:latin typeface="+mj-lt"/>
              </a:rPr>
              <a:t>6 GHz</a:t>
            </a:r>
          </a:p>
        </p:txBody>
      </p:sp>
      <p:sp>
        <p:nvSpPr>
          <p:cNvPr id="129" name="CasellaDiTesto 128"/>
          <p:cNvSpPr txBox="1"/>
          <p:nvPr/>
        </p:nvSpPr>
        <p:spPr>
          <a:xfrm>
            <a:off x="1065937" y="4524022"/>
            <a:ext cx="119776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700">
                <a:solidFill>
                  <a:srgbClr val="BFE949"/>
                </a:solidFill>
                <a:latin typeface="+mj-lt"/>
                <a:sym typeface="Symbol" panose="05050102010706020507" pitchFamily="18" charset="2"/>
              </a:rPr>
              <a:t>  </a:t>
            </a:r>
            <a:r>
              <a:rPr lang="it-IT" sz="1700">
                <a:solidFill>
                  <a:srgbClr val="BFE949"/>
                </a:solidFill>
                <a:latin typeface="+mj-lt"/>
              </a:rPr>
              <a:t>100 kHz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8515843" y="2002579"/>
            <a:ext cx="532874" cy="1547195"/>
            <a:chOff x="8515843" y="2002579"/>
            <a:chExt cx="532874" cy="1547195"/>
          </a:xfrm>
        </p:grpSpPr>
        <p:sp>
          <p:nvSpPr>
            <p:cNvPr id="127" name="CasellaDiTesto 126"/>
            <p:cNvSpPr txBox="1"/>
            <p:nvPr/>
          </p:nvSpPr>
          <p:spPr>
            <a:xfrm>
              <a:off x="8553463" y="2002579"/>
              <a:ext cx="301179" cy="212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5/2</a:t>
              </a:r>
              <a:endParaRPr lang="it-IT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0" name="CasellaDiTesto 129"/>
            <p:cNvSpPr txBox="1"/>
            <p:nvPr/>
          </p:nvSpPr>
          <p:spPr>
            <a:xfrm>
              <a:off x="8553463" y="2134483"/>
              <a:ext cx="301179" cy="212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3/2</a:t>
              </a:r>
              <a:endParaRPr lang="it-IT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1" name="CasellaDiTesto 130"/>
            <p:cNvSpPr txBox="1"/>
            <p:nvPr/>
          </p:nvSpPr>
          <p:spPr>
            <a:xfrm>
              <a:off x="8553463" y="2344319"/>
              <a:ext cx="301179" cy="212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1/2</a:t>
              </a:r>
              <a:endParaRPr lang="it-IT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2" name="CasellaDiTesto 131"/>
            <p:cNvSpPr txBox="1"/>
            <p:nvPr/>
          </p:nvSpPr>
          <p:spPr>
            <a:xfrm>
              <a:off x="8515843" y="2588857"/>
              <a:ext cx="338799" cy="212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-1/2</a:t>
              </a:r>
              <a:endParaRPr lang="it-IT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8" name="CasellaDiTesto 137"/>
            <p:cNvSpPr txBox="1"/>
            <p:nvPr/>
          </p:nvSpPr>
          <p:spPr>
            <a:xfrm>
              <a:off x="8515843" y="2922916"/>
              <a:ext cx="338799" cy="212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-3/2</a:t>
              </a:r>
              <a:endParaRPr lang="it-IT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9" name="CasellaDiTesto 138"/>
            <p:cNvSpPr txBox="1"/>
            <p:nvPr/>
          </p:nvSpPr>
          <p:spPr>
            <a:xfrm>
              <a:off x="8515843" y="3287163"/>
              <a:ext cx="338799" cy="212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-5/2</a:t>
              </a:r>
              <a:endParaRPr lang="it-IT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140" name="Gruppo 139"/>
            <p:cNvGrpSpPr/>
            <p:nvPr/>
          </p:nvGrpSpPr>
          <p:grpSpPr>
            <a:xfrm>
              <a:off x="8820964" y="2029584"/>
              <a:ext cx="227753" cy="227753"/>
              <a:chOff x="4770569" y="5826900"/>
              <a:chExt cx="401180" cy="401180"/>
            </a:xfrm>
          </p:grpSpPr>
          <p:sp>
            <p:nvSpPr>
              <p:cNvPr id="141" name="Ovale 140"/>
              <p:cNvSpPr/>
              <p:nvPr/>
            </p:nvSpPr>
            <p:spPr>
              <a:xfrm flipV="1">
                <a:off x="4770569" y="5826900"/>
                <a:ext cx="401180" cy="401180"/>
              </a:xfrm>
              <a:prstGeom prst="ellipse">
                <a:avLst/>
              </a:prstGeom>
              <a:solidFill>
                <a:srgbClr val="8238BA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2" name="Freccia in giù 141"/>
              <p:cNvSpPr/>
              <p:nvPr/>
            </p:nvSpPr>
            <p:spPr>
              <a:xfrm flipV="1">
                <a:off x="4907831" y="5907586"/>
                <a:ext cx="126656" cy="239808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43" name="Gruppo 142"/>
            <p:cNvGrpSpPr/>
            <p:nvPr/>
          </p:nvGrpSpPr>
          <p:grpSpPr>
            <a:xfrm>
              <a:off x="8820964" y="2161877"/>
              <a:ext cx="227753" cy="227753"/>
              <a:chOff x="5257658" y="5826900"/>
              <a:chExt cx="401180" cy="401180"/>
            </a:xfrm>
          </p:grpSpPr>
          <p:sp>
            <p:nvSpPr>
              <p:cNvPr id="144" name="Ovale 143"/>
              <p:cNvSpPr/>
              <p:nvPr/>
            </p:nvSpPr>
            <p:spPr>
              <a:xfrm flipV="1">
                <a:off x="5257658" y="5826900"/>
                <a:ext cx="401180" cy="401180"/>
              </a:xfrm>
              <a:prstGeom prst="ellipse">
                <a:avLst/>
              </a:prstGeom>
              <a:solidFill>
                <a:srgbClr val="0037E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5" name="Freccia in giù 144"/>
              <p:cNvSpPr/>
              <p:nvPr/>
            </p:nvSpPr>
            <p:spPr>
              <a:xfrm rot="1800000" flipV="1">
                <a:off x="5394920" y="5907586"/>
                <a:ext cx="126656" cy="239808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46" name="Gruppo 145"/>
            <p:cNvGrpSpPr/>
            <p:nvPr/>
          </p:nvGrpSpPr>
          <p:grpSpPr>
            <a:xfrm>
              <a:off x="8820964" y="2374393"/>
              <a:ext cx="227753" cy="227753"/>
              <a:chOff x="5754390" y="5826900"/>
              <a:chExt cx="401180" cy="401180"/>
            </a:xfrm>
          </p:grpSpPr>
          <p:sp>
            <p:nvSpPr>
              <p:cNvPr id="147" name="Ovale 146"/>
              <p:cNvSpPr/>
              <p:nvPr/>
            </p:nvSpPr>
            <p:spPr>
              <a:xfrm flipV="1">
                <a:off x="5754390" y="5826900"/>
                <a:ext cx="401180" cy="401180"/>
              </a:xfrm>
              <a:prstGeom prst="ellipse">
                <a:avLst/>
              </a:prstGeom>
              <a:solidFill>
                <a:srgbClr val="0A9E6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8" name="Freccia in giù 147"/>
              <p:cNvSpPr/>
              <p:nvPr/>
            </p:nvSpPr>
            <p:spPr>
              <a:xfrm rot="3600000" flipV="1">
                <a:off x="5891652" y="5907586"/>
                <a:ext cx="126656" cy="239808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49" name="Gruppo 148"/>
            <p:cNvGrpSpPr/>
            <p:nvPr/>
          </p:nvGrpSpPr>
          <p:grpSpPr>
            <a:xfrm>
              <a:off x="8820964" y="2624105"/>
              <a:ext cx="227753" cy="227753"/>
              <a:chOff x="6247265" y="5826900"/>
              <a:chExt cx="401180" cy="401180"/>
            </a:xfrm>
          </p:grpSpPr>
          <p:sp>
            <p:nvSpPr>
              <p:cNvPr id="150" name="Ovale 149"/>
              <p:cNvSpPr/>
              <p:nvPr/>
            </p:nvSpPr>
            <p:spPr>
              <a:xfrm flipV="1">
                <a:off x="6247265" y="5826900"/>
                <a:ext cx="401180" cy="401180"/>
              </a:xfrm>
              <a:prstGeom prst="ellipse">
                <a:avLst/>
              </a:prstGeom>
              <a:solidFill>
                <a:srgbClr val="C0CC2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1" name="Freccia in giù 150"/>
              <p:cNvSpPr/>
              <p:nvPr/>
            </p:nvSpPr>
            <p:spPr>
              <a:xfrm rot="7200000" flipV="1">
                <a:off x="6384527" y="5907586"/>
                <a:ext cx="126656" cy="239808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52" name="Gruppo 151"/>
            <p:cNvGrpSpPr/>
            <p:nvPr/>
          </p:nvGrpSpPr>
          <p:grpSpPr>
            <a:xfrm>
              <a:off x="8820964" y="2951812"/>
              <a:ext cx="227753" cy="227753"/>
              <a:chOff x="6730496" y="5826900"/>
              <a:chExt cx="401180" cy="401180"/>
            </a:xfrm>
          </p:grpSpPr>
          <p:sp>
            <p:nvSpPr>
              <p:cNvPr id="153" name="Ovale 152"/>
              <p:cNvSpPr/>
              <p:nvPr/>
            </p:nvSpPr>
            <p:spPr>
              <a:xfrm flipV="1">
                <a:off x="6730496" y="5826900"/>
                <a:ext cx="401180" cy="401180"/>
              </a:xfrm>
              <a:prstGeom prst="ellipse">
                <a:avLst/>
              </a:prstGeom>
              <a:solidFill>
                <a:srgbClr val="F692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4" name="Freccia in giù 153"/>
              <p:cNvSpPr/>
              <p:nvPr/>
            </p:nvSpPr>
            <p:spPr>
              <a:xfrm rot="9000000" flipV="1">
                <a:off x="6867758" y="5907586"/>
                <a:ext cx="126656" cy="239808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55" name="Gruppo 154"/>
            <p:cNvGrpSpPr/>
            <p:nvPr/>
          </p:nvGrpSpPr>
          <p:grpSpPr>
            <a:xfrm>
              <a:off x="8820964" y="3322021"/>
              <a:ext cx="227753" cy="227753"/>
              <a:chOff x="7223370" y="5826900"/>
              <a:chExt cx="401180" cy="401180"/>
            </a:xfrm>
          </p:grpSpPr>
          <p:sp>
            <p:nvSpPr>
              <p:cNvPr id="156" name="Ovale 155"/>
              <p:cNvSpPr/>
              <p:nvPr/>
            </p:nvSpPr>
            <p:spPr>
              <a:xfrm flipV="1">
                <a:off x="7223370" y="5826900"/>
                <a:ext cx="401180" cy="401180"/>
              </a:xfrm>
              <a:prstGeom prst="ellipse">
                <a:avLst/>
              </a:prstGeom>
              <a:solidFill>
                <a:srgbClr val="FF013D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7" name="Freccia in giù 156"/>
              <p:cNvSpPr/>
              <p:nvPr/>
            </p:nvSpPr>
            <p:spPr>
              <a:xfrm rot="10800000" flipV="1">
                <a:off x="7360632" y="5907586"/>
                <a:ext cx="126656" cy="239808"/>
              </a:xfrm>
              <a:prstGeom prst="down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24" name="Gruppo 23"/>
          <p:cNvGrpSpPr/>
          <p:nvPr/>
        </p:nvGrpSpPr>
        <p:grpSpPr>
          <a:xfrm>
            <a:off x="2023945" y="4970209"/>
            <a:ext cx="5100613" cy="928289"/>
            <a:chOff x="2023945" y="4970209"/>
            <a:chExt cx="5100613" cy="928289"/>
          </a:xfrm>
          <a:solidFill>
            <a:srgbClr val="BFE949"/>
          </a:solidFill>
        </p:grpSpPr>
        <p:grpSp>
          <p:nvGrpSpPr>
            <p:cNvPr id="9" name="Gruppo 8"/>
            <p:cNvGrpSpPr/>
            <p:nvPr/>
          </p:nvGrpSpPr>
          <p:grpSpPr>
            <a:xfrm>
              <a:off x="2023945" y="4970209"/>
              <a:ext cx="1011977" cy="928289"/>
              <a:chOff x="1991177" y="4995077"/>
              <a:chExt cx="919905" cy="903421"/>
            </a:xfrm>
            <a:grpFill/>
          </p:grpSpPr>
          <p:sp>
            <p:nvSpPr>
              <p:cNvPr id="133" name="Freccia ad arco 132"/>
              <p:cNvSpPr/>
              <p:nvPr/>
            </p:nvSpPr>
            <p:spPr>
              <a:xfrm>
                <a:off x="1991236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59" name="Freccia ad arco 158"/>
              <p:cNvSpPr/>
              <p:nvPr/>
            </p:nvSpPr>
            <p:spPr>
              <a:xfrm flipH="1">
                <a:off x="1991177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0" name="Gruppo 159"/>
            <p:cNvGrpSpPr/>
            <p:nvPr/>
          </p:nvGrpSpPr>
          <p:grpSpPr>
            <a:xfrm>
              <a:off x="3046104" y="4970209"/>
              <a:ext cx="1011977" cy="928289"/>
              <a:chOff x="1991177" y="4995077"/>
              <a:chExt cx="919905" cy="903421"/>
            </a:xfrm>
            <a:grpFill/>
          </p:grpSpPr>
          <p:sp>
            <p:nvSpPr>
              <p:cNvPr id="161" name="Freccia ad arco 160"/>
              <p:cNvSpPr/>
              <p:nvPr/>
            </p:nvSpPr>
            <p:spPr>
              <a:xfrm>
                <a:off x="1991236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Freccia ad arco 161"/>
              <p:cNvSpPr/>
              <p:nvPr/>
            </p:nvSpPr>
            <p:spPr>
              <a:xfrm flipH="1">
                <a:off x="1991177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3" name="Gruppo 162"/>
            <p:cNvGrpSpPr/>
            <p:nvPr/>
          </p:nvGrpSpPr>
          <p:grpSpPr>
            <a:xfrm>
              <a:off x="4068263" y="4970209"/>
              <a:ext cx="1011977" cy="928289"/>
              <a:chOff x="1991177" y="4995077"/>
              <a:chExt cx="919905" cy="903421"/>
            </a:xfrm>
            <a:grpFill/>
          </p:grpSpPr>
          <p:sp>
            <p:nvSpPr>
              <p:cNvPr id="164" name="Freccia ad arco 163"/>
              <p:cNvSpPr/>
              <p:nvPr/>
            </p:nvSpPr>
            <p:spPr>
              <a:xfrm>
                <a:off x="1991236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Freccia ad arco 164"/>
              <p:cNvSpPr/>
              <p:nvPr/>
            </p:nvSpPr>
            <p:spPr>
              <a:xfrm flipH="1">
                <a:off x="1991177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6" name="Gruppo 165"/>
            <p:cNvGrpSpPr/>
            <p:nvPr/>
          </p:nvGrpSpPr>
          <p:grpSpPr>
            <a:xfrm>
              <a:off x="6112581" y="4970209"/>
              <a:ext cx="1011977" cy="928289"/>
              <a:chOff x="1991177" y="4995077"/>
              <a:chExt cx="919905" cy="903421"/>
            </a:xfrm>
            <a:grpFill/>
          </p:grpSpPr>
          <p:sp>
            <p:nvSpPr>
              <p:cNvPr id="167" name="Freccia ad arco 166"/>
              <p:cNvSpPr/>
              <p:nvPr/>
            </p:nvSpPr>
            <p:spPr>
              <a:xfrm>
                <a:off x="1991236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Freccia ad arco 167"/>
              <p:cNvSpPr/>
              <p:nvPr/>
            </p:nvSpPr>
            <p:spPr>
              <a:xfrm flipH="1">
                <a:off x="1991177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9" name="Gruppo 168"/>
            <p:cNvGrpSpPr/>
            <p:nvPr/>
          </p:nvGrpSpPr>
          <p:grpSpPr>
            <a:xfrm>
              <a:off x="5090422" y="4970209"/>
              <a:ext cx="1011977" cy="928289"/>
              <a:chOff x="1991177" y="4995077"/>
              <a:chExt cx="919905" cy="903421"/>
            </a:xfrm>
            <a:grpFill/>
          </p:grpSpPr>
          <p:sp>
            <p:nvSpPr>
              <p:cNvPr id="223" name="Freccia ad arco 222"/>
              <p:cNvSpPr/>
              <p:nvPr/>
            </p:nvSpPr>
            <p:spPr>
              <a:xfrm>
                <a:off x="1991236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225" name="Freccia ad arco 224"/>
              <p:cNvSpPr/>
              <p:nvPr/>
            </p:nvSpPr>
            <p:spPr>
              <a:xfrm flipH="1">
                <a:off x="1991177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4" name="Connettore 2 3"/>
          <p:cNvCxnSpPr/>
          <p:nvPr/>
        </p:nvCxnSpPr>
        <p:spPr>
          <a:xfrm>
            <a:off x="3945599" y="4327404"/>
            <a:ext cx="1389086" cy="0"/>
          </a:xfrm>
          <a:prstGeom prst="straightConnector1">
            <a:avLst/>
          </a:prstGeom>
          <a:ln w="1905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CasellaDiTesto 225"/>
          <p:cNvSpPr txBox="1"/>
          <p:nvPr/>
        </p:nvSpPr>
        <p:spPr>
          <a:xfrm>
            <a:off x="4308160" y="4332590"/>
            <a:ext cx="663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time</a:t>
            </a:r>
            <a:endParaRPr lang="it-IT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00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/>
      <p:bldP spid="7" grpId="0"/>
      <p:bldP spid="129" grpId="0"/>
      <p:bldP spid="2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52800" y="145456"/>
            <a:ext cx="8628480" cy="5320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 algn="r" hangingPunct="1">
              <a:lnSpc>
                <a:spcPct val="10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900" b="1" dirty="0">
                <a:solidFill>
                  <a:srgbClr val="FFFFFF"/>
                </a:solidFill>
                <a:latin typeface="Calibri" charset="0"/>
                <a:ea typeface="AR PL UKai CN" charset="0"/>
                <a:cs typeface="AR PL UKai CN" charset="0"/>
              </a:rPr>
              <a:t>Simulating an "extra dimension"</a:t>
            </a: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72800" y="633667"/>
            <a:ext cx="8697600" cy="57606"/>
          </a:xfrm>
          <a:prstGeom prst="roundRect">
            <a:avLst>
              <a:gd name="adj" fmla="val 2500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106" name="CasellaDiTesto 105"/>
          <p:cNvSpPr txBox="1"/>
          <p:nvPr/>
        </p:nvSpPr>
        <p:spPr>
          <a:xfrm>
            <a:off x="256704" y="912526"/>
            <a:ext cx="5938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Analogous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to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coherent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tunnelling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coupling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0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 a lattice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0342" y="2111189"/>
            <a:ext cx="9792688" cy="1724520"/>
          </a:xfrm>
          <a:prstGeom prst="rect">
            <a:avLst/>
          </a:prstGeom>
        </p:spPr>
      </p:pic>
      <p:grpSp>
        <p:nvGrpSpPr>
          <p:cNvPr id="41" name="Gruppo 40"/>
          <p:cNvGrpSpPr/>
          <p:nvPr/>
        </p:nvGrpSpPr>
        <p:grpSpPr>
          <a:xfrm>
            <a:off x="1805181" y="3002922"/>
            <a:ext cx="415593" cy="311611"/>
            <a:chOff x="1805181" y="3188619"/>
            <a:chExt cx="415593" cy="311611"/>
          </a:xfrm>
        </p:grpSpPr>
        <p:cxnSp>
          <p:nvCxnSpPr>
            <p:cNvPr id="84" name="Connettore 1 83"/>
            <p:cNvCxnSpPr/>
            <p:nvPr/>
          </p:nvCxnSpPr>
          <p:spPr>
            <a:xfrm>
              <a:off x="1805181" y="3366944"/>
              <a:ext cx="415593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e 95"/>
            <p:cNvSpPr/>
            <p:nvPr/>
          </p:nvSpPr>
          <p:spPr>
            <a:xfrm flipV="1">
              <a:off x="1856338" y="3188619"/>
              <a:ext cx="311611" cy="311611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0" name="Gruppo 39"/>
          <p:cNvGrpSpPr/>
          <p:nvPr/>
        </p:nvGrpSpPr>
        <p:grpSpPr>
          <a:xfrm>
            <a:off x="2843397" y="3002922"/>
            <a:ext cx="415593" cy="311611"/>
            <a:chOff x="2309997" y="3188619"/>
            <a:chExt cx="415593" cy="311611"/>
          </a:xfrm>
        </p:grpSpPr>
        <p:cxnSp>
          <p:nvCxnSpPr>
            <p:cNvPr id="85" name="Connettore 1 84"/>
            <p:cNvCxnSpPr/>
            <p:nvPr/>
          </p:nvCxnSpPr>
          <p:spPr>
            <a:xfrm>
              <a:off x="2309997" y="3366944"/>
              <a:ext cx="415593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e 98"/>
            <p:cNvSpPr/>
            <p:nvPr/>
          </p:nvSpPr>
          <p:spPr>
            <a:xfrm flipV="1">
              <a:off x="2362061" y="3188619"/>
              <a:ext cx="311611" cy="311611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6" name="Gruppo 35"/>
          <p:cNvGrpSpPr/>
          <p:nvPr/>
        </p:nvGrpSpPr>
        <p:grpSpPr>
          <a:xfrm>
            <a:off x="4894430" y="3002922"/>
            <a:ext cx="415593" cy="311611"/>
            <a:chOff x="4894430" y="3188619"/>
            <a:chExt cx="415593" cy="311611"/>
          </a:xfrm>
        </p:grpSpPr>
        <p:cxnSp>
          <p:nvCxnSpPr>
            <p:cNvPr id="88" name="Connettore 1 87"/>
            <p:cNvCxnSpPr/>
            <p:nvPr/>
          </p:nvCxnSpPr>
          <p:spPr>
            <a:xfrm>
              <a:off x="4894430" y="3366944"/>
              <a:ext cx="415593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e 104"/>
            <p:cNvSpPr/>
            <p:nvPr/>
          </p:nvSpPr>
          <p:spPr>
            <a:xfrm flipV="1">
              <a:off x="4948308" y="3188619"/>
              <a:ext cx="311611" cy="311611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7" name="Gruppo 36"/>
          <p:cNvGrpSpPr/>
          <p:nvPr/>
        </p:nvGrpSpPr>
        <p:grpSpPr>
          <a:xfrm>
            <a:off x="5919946" y="3002922"/>
            <a:ext cx="415593" cy="311611"/>
            <a:chOff x="5919946" y="3188619"/>
            <a:chExt cx="415593" cy="311611"/>
          </a:xfrm>
        </p:grpSpPr>
        <p:cxnSp>
          <p:nvCxnSpPr>
            <p:cNvPr id="89" name="Connettore 1 88"/>
            <p:cNvCxnSpPr/>
            <p:nvPr/>
          </p:nvCxnSpPr>
          <p:spPr>
            <a:xfrm>
              <a:off x="5919946" y="3366944"/>
              <a:ext cx="415593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e 116"/>
            <p:cNvSpPr/>
            <p:nvPr/>
          </p:nvSpPr>
          <p:spPr>
            <a:xfrm flipV="1">
              <a:off x="5974732" y="3188619"/>
              <a:ext cx="311611" cy="311611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8" name="Gruppo 37"/>
          <p:cNvGrpSpPr/>
          <p:nvPr/>
        </p:nvGrpSpPr>
        <p:grpSpPr>
          <a:xfrm>
            <a:off x="6941833" y="3002922"/>
            <a:ext cx="415593" cy="311611"/>
            <a:chOff x="6941833" y="3188619"/>
            <a:chExt cx="415593" cy="311611"/>
          </a:xfrm>
        </p:grpSpPr>
        <p:cxnSp>
          <p:nvCxnSpPr>
            <p:cNvPr id="94" name="Connettore 1 93"/>
            <p:cNvCxnSpPr/>
            <p:nvPr/>
          </p:nvCxnSpPr>
          <p:spPr>
            <a:xfrm>
              <a:off x="6941833" y="3366944"/>
              <a:ext cx="415593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Ovale 119"/>
            <p:cNvSpPr/>
            <p:nvPr/>
          </p:nvSpPr>
          <p:spPr>
            <a:xfrm flipV="1">
              <a:off x="6997527" y="3188619"/>
              <a:ext cx="311611" cy="311611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9" name="Gruppo 38"/>
          <p:cNvGrpSpPr/>
          <p:nvPr/>
        </p:nvGrpSpPr>
        <p:grpSpPr>
          <a:xfrm>
            <a:off x="3868914" y="3002922"/>
            <a:ext cx="415593" cy="311611"/>
            <a:chOff x="2814814" y="3188619"/>
            <a:chExt cx="415593" cy="311611"/>
          </a:xfrm>
        </p:grpSpPr>
        <p:cxnSp>
          <p:nvCxnSpPr>
            <p:cNvPr id="86" name="Connettore 1 85"/>
            <p:cNvCxnSpPr/>
            <p:nvPr/>
          </p:nvCxnSpPr>
          <p:spPr>
            <a:xfrm>
              <a:off x="2814814" y="3366944"/>
              <a:ext cx="415593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Ovale 101"/>
            <p:cNvSpPr/>
            <p:nvPr/>
          </p:nvSpPr>
          <p:spPr>
            <a:xfrm flipV="1">
              <a:off x="2867785" y="3188619"/>
              <a:ext cx="311611" cy="311611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0" name="Gruppo 89"/>
          <p:cNvGrpSpPr/>
          <p:nvPr/>
        </p:nvGrpSpPr>
        <p:grpSpPr>
          <a:xfrm>
            <a:off x="1587467" y="5830176"/>
            <a:ext cx="5980847" cy="0"/>
            <a:chOff x="1587467" y="5187556"/>
            <a:chExt cx="5980847" cy="0"/>
          </a:xfrm>
        </p:grpSpPr>
        <p:cxnSp>
          <p:nvCxnSpPr>
            <p:cNvPr id="91" name="Connettore 1 90"/>
            <p:cNvCxnSpPr/>
            <p:nvPr/>
          </p:nvCxnSpPr>
          <p:spPr>
            <a:xfrm>
              <a:off x="1587467" y="5187556"/>
              <a:ext cx="845536" cy="0"/>
            </a:xfrm>
            <a:prstGeom prst="line">
              <a:avLst/>
            </a:prstGeom>
            <a:ln w="1016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91"/>
            <p:cNvCxnSpPr/>
            <p:nvPr/>
          </p:nvCxnSpPr>
          <p:spPr>
            <a:xfrm>
              <a:off x="2614529" y="5187556"/>
              <a:ext cx="845536" cy="0"/>
            </a:xfrm>
            <a:prstGeom prst="line">
              <a:avLst/>
            </a:prstGeom>
            <a:ln w="1016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92"/>
            <p:cNvCxnSpPr/>
            <p:nvPr/>
          </p:nvCxnSpPr>
          <p:spPr>
            <a:xfrm>
              <a:off x="3641592" y="5187556"/>
              <a:ext cx="845536" cy="0"/>
            </a:xfrm>
            <a:prstGeom prst="line">
              <a:avLst/>
            </a:prstGeom>
            <a:ln w="1016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94"/>
            <p:cNvCxnSpPr/>
            <p:nvPr/>
          </p:nvCxnSpPr>
          <p:spPr>
            <a:xfrm>
              <a:off x="4668654" y="5187556"/>
              <a:ext cx="845536" cy="0"/>
            </a:xfrm>
            <a:prstGeom prst="line">
              <a:avLst/>
            </a:prstGeom>
            <a:ln w="1016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96"/>
            <p:cNvCxnSpPr/>
            <p:nvPr/>
          </p:nvCxnSpPr>
          <p:spPr>
            <a:xfrm>
              <a:off x="6722778" y="5187556"/>
              <a:ext cx="845536" cy="0"/>
            </a:xfrm>
            <a:prstGeom prst="line">
              <a:avLst/>
            </a:prstGeom>
            <a:ln w="1016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97"/>
            <p:cNvCxnSpPr/>
            <p:nvPr/>
          </p:nvCxnSpPr>
          <p:spPr>
            <a:xfrm>
              <a:off x="5695717" y="5187556"/>
              <a:ext cx="845536" cy="0"/>
            </a:xfrm>
            <a:prstGeom prst="line">
              <a:avLst/>
            </a:prstGeom>
            <a:ln w="101600" cap="rnd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uppo 99"/>
          <p:cNvGrpSpPr/>
          <p:nvPr/>
        </p:nvGrpSpPr>
        <p:grpSpPr>
          <a:xfrm>
            <a:off x="1690365" y="5512584"/>
            <a:ext cx="5770982" cy="633981"/>
            <a:chOff x="1689368" y="2125051"/>
            <a:chExt cx="5770982" cy="633981"/>
          </a:xfrm>
        </p:grpSpPr>
        <p:grpSp>
          <p:nvGrpSpPr>
            <p:cNvPr id="101" name="Gruppo 100"/>
            <p:cNvGrpSpPr/>
            <p:nvPr/>
          </p:nvGrpSpPr>
          <p:grpSpPr>
            <a:xfrm>
              <a:off x="1689368" y="2125051"/>
              <a:ext cx="5770982" cy="633981"/>
              <a:chOff x="1689368" y="2125051"/>
              <a:chExt cx="5770982" cy="633981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12" name="Ovale 111"/>
              <p:cNvSpPr/>
              <p:nvPr/>
            </p:nvSpPr>
            <p:spPr>
              <a:xfrm flipV="1">
                <a:off x="2719816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3" name="Ovale 112"/>
              <p:cNvSpPr/>
              <p:nvPr/>
            </p:nvSpPr>
            <p:spPr>
              <a:xfrm flipV="1">
                <a:off x="1689368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4" name="Ovale 113"/>
              <p:cNvSpPr/>
              <p:nvPr/>
            </p:nvSpPr>
            <p:spPr>
              <a:xfrm flipV="1">
                <a:off x="6826369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5" name="Ovale 114"/>
              <p:cNvSpPr/>
              <p:nvPr/>
            </p:nvSpPr>
            <p:spPr>
              <a:xfrm flipV="1">
                <a:off x="5811160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6" name="Ovale 115"/>
              <p:cNvSpPr/>
              <p:nvPr/>
            </p:nvSpPr>
            <p:spPr>
              <a:xfrm flipV="1">
                <a:off x="4780712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8" name="Ovale 117"/>
              <p:cNvSpPr/>
              <p:nvPr/>
            </p:nvSpPr>
            <p:spPr>
              <a:xfrm flipV="1">
                <a:off x="3750264" y="2125051"/>
                <a:ext cx="633981" cy="633981"/>
              </a:xfrm>
              <a:prstGeom prst="ellipse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03" name="Gruppo 102"/>
            <p:cNvGrpSpPr/>
            <p:nvPr/>
          </p:nvGrpSpPr>
          <p:grpSpPr>
            <a:xfrm>
              <a:off x="1908461" y="2238428"/>
              <a:ext cx="5335170" cy="397254"/>
              <a:chOff x="1908461" y="2238428"/>
              <a:chExt cx="5335170" cy="397254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104" name="Freccia in giù 103"/>
              <p:cNvSpPr/>
              <p:nvPr/>
            </p:nvSpPr>
            <p:spPr>
              <a:xfrm flipV="1">
                <a:off x="1908461" y="2238428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7" name="Freccia in giù 106"/>
              <p:cNvSpPr/>
              <p:nvPr/>
            </p:nvSpPr>
            <p:spPr>
              <a:xfrm rot="1800000" flipV="1">
                <a:off x="2943465" y="2244524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8" name="Freccia in giù 107"/>
              <p:cNvSpPr/>
              <p:nvPr/>
            </p:nvSpPr>
            <p:spPr>
              <a:xfrm rot="3600000" flipV="1">
                <a:off x="3978469" y="2244524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9" name="Freccia in giù 108"/>
              <p:cNvSpPr/>
              <p:nvPr/>
            </p:nvSpPr>
            <p:spPr>
              <a:xfrm rot="7200000" flipV="1">
                <a:off x="5007377" y="2250620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0" name="Freccia in giù 109"/>
              <p:cNvSpPr/>
              <p:nvPr/>
            </p:nvSpPr>
            <p:spPr>
              <a:xfrm rot="9000000" flipV="1">
                <a:off x="6030190" y="2256716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1" name="Freccia in giù 110"/>
              <p:cNvSpPr/>
              <p:nvPr/>
            </p:nvSpPr>
            <p:spPr>
              <a:xfrm rot="10800000" flipV="1">
                <a:off x="7043478" y="2255573"/>
                <a:ext cx="200153" cy="378966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19" name="Gruppo 118"/>
          <p:cNvGrpSpPr/>
          <p:nvPr/>
        </p:nvGrpSpPr>
        <p:grpSpPr>
          <a:xfrm>
            <a:off x="1587467" y="5511667"/>
            <a:ext cx="845536" cy="633981"/>
            <a:chOff x="1587467" y="5511667"/>
            <a:chExt cx="845536" cy="633981"/>
          </a:xfrm>
        </p:grpSpPr>
        <p:cxnSp>
          <p:nvCxnSpPr>
            <p:cNvPr id="121" name="Connettore 1 120"/>
            <p:cNvCxnSpPr/>
            <p:nvPr/>
          </p:nvCxnSpPr>
          <p:spPr>
            <a:xfrm>
              <a:off x="1587467" y="5828657"/>
              <a:ext cx="845536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e 121"/>
            <p:cNvSpPr/>
            <p:nvPr/>
          </p:nvSpPr>
          <p:spPr>
            <a:xfrm flipV="1">
              <a:off x="1689368" y="5511667"/>
              <a:ext cx="633981" cy="633981"/>
            </a:xfrm>
            <a:prstGeom prst="ellipse">
              <a:avLst/>
            </a:prstGeom>
            <a:solidFill>
              <a:srgbClr val="8238B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3" name="Freccia in giù 122"/>
            <p:cNvSpPr/>
            <p:nvPr/>
          </p:nvSpPr>
          <p:spPr>
            <a:xfrm flipV="1">
              <a:off x="1908461" y="5623934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24" name="Gruppo 123"/>
          <p:cNvGrpSpPr/>
          <p:nvPr/>
        </p:nvGrpSpPr>
        <p:grpSpPr>
          <a:xfrm>
            <a:off x="2614529" y="5511667"/>
            <a:ext cx="845536" cy="633981"/>
            <a:chOff x="2614529" y="5511667"/>
            <a:chExt cx="845536" cy="633981"/>
          </a:xfrm>
        </p:grpSpPr>
        <p:cxnSp>
          <p:nvCxnSpPr>
            <p:cNvPr id="125" name="Connettore 1 124"/>
            <p:cNvCxnSpPr/>
            <p:nvPr/>
          </p:nvCxnSpPr>
          <p:spPr>
            <a:xfrm>
              <a:off x="2614529" y="5828657"/>
              <a:ext cx="845536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Ovale 125"/>
            <p:cNvSpPr/>
            <p:nvPr/>
          </p:nvSpPr>
          <p:spPr>
            <a:xfrm flipV="1">
              <a:off x="2719816" y="5511667"/>
              <a:ext cx="633981" cy="633981"/>
            </a:xfrm>
            <a:prstGeom prst="ellipse">
              <a:avLst/>
            </a:prstGeom>
            <a:solidFill>
              <a:srgbClr val="0037E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7" name="Freccia in giù 126"/>
            <p:cNvSpPr/>
            <p:nvPr/>
          </p:nvSpPr>
          <p:spPr>
            <a:xfrm rot="1800000" flipV="1">
              <a:off x="2943465" y="5630030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28" name="Gruppo 127"/>
          <p:cNvGrpSpPr/>
          <p:nvPr/>
        </p:nvGrpSpPr>
        <p:grpSpPr>
          <a:xfrm>
            <a:off x="3641592" y="5511667"/>
            <a:ext cx="845536" cy="633981"/>
            <a:chOff x="3641592" y="5511667"/>
            <a:chExt cx="845536" cy="633981"/>
          </a:xfrm>
        </p:grpSpPr>
        <p:cxnSp>
          <p:nvCxnSpPr>
            <p:cNvPr id="133" name="Connettore 1 132"/>
            <p:cNvCxnSpPr/>
            <p:nvPr/>
          </p:nvCxnSpPr>
          <p:spPr>
            <a:xfrm>
              <a:off x="3641592" y="5828657"/>
              <a:ext cx="845536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Ovale 133"/>
            <p:cNvSpPr/>
            <p:nvPr/>
          </p:nvSpPr>
          <p:spPr>
            <a:xfrm flipV="1">
              <a:off x="3750264" y="5511667"/>
              <a:ext cx="633981" cy="633981"/>
            </a:xfrm>
            <a:prstGeom prst="ellipse">
              <a:avLst/>
            </a:prstGeom>
            <a:solidFill>
              <a:srgbClr val="0A9E6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5" name="Freccia in giù 134"/>
            <p:cNvSpPr/>
            <p:nvPr/>
          </p:nvSpPr>
          <p:spPr>
            <a:xfrm rot="3600000" flipV="1">
              <a:off x="3978469" y="5630030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36" name="Gruppo 135"/>
          <p:cNvGrpSpPr/>
          <p:nvPr/>
        </p:nvGrpSpPr>
        <p:grpSpPr>
          <a:xfrm>
            <a:off x="4668654" y="5511667"/>
            <a:ext cx="845536" cy="633981"/>
            <a:chOff x="4668654" y="5511667"/>
            <a:chExt cx="845536" cy="633981"/>
          </a:xfrm>
        </p:grpSpPr>
        <p:cxnSp>
          <p:nvCxnSpPr>
            <p:cNvPr id="137" name="Connettore 1 136"/>
            <p:cNvCxnSpPr/>
            <p:nvPr/>
          </p:nvCxnSpPr>
          <p:spPr>
            <a:xfrm>
              <a:off x="4668654" y="5828657"/>
              <a:ext cx="845536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Ovale 140"/>
            <p:cNvSpPr/>
            <p:nvPr/>
          </p:nvSpPr>
          <p:spPr>
            <a:xfrm flipV="1">
              <a:off x="4780712" y="5511667"/>
              <a:ext cx="633981" cy="633981"/>
            </a:xfrm>
            <a:prstGeom prst="ellipse">
              <a:avLst/>
            </a:prstGeom>
            <a:solidFill>
              <a:srgbClr val="C0CC2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2" name="Freccia in giù 141"/>
            <p:cNvSpPr/>
            <p:nvPr/>
          </p:nvSpPr>
          <p:spPr>
            <a:xfrm rot="7200000" flipV="1">
              <a:off x="5007377" y="5636126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43" name="Gruppo 142"/>
          <p:cNvGrpSpPr/>
          <p:nvPr/>
        </p:nvGrpSpPr>
        <p:grpSpPr>
          <a:xfrm>
            <a:off x="5695717" y="5511667"/>
            <a:ext cx="845536" cy="633981"/>
            <a:chOff x="5695717" y="5511667"/>
            <a:chExt cx="845536" cy="633981"/>
          </a:xfrm>
        </p:grpSpPr>
        <p:cxnSp>
          <p:nvCxnSpPr>
            <p:cNvPr id="144" name="Connettore 1 143"/>
            <p:cNvCxnSpPr/>
            <p:nvPr/>
          </p:nvCxnSpPr>
          <p:spPr>
            <a:xfrm>
              <a:off x="5695717" y="5828657"/>
              <a:ext cx="845536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Ovale 144"/>
            <p:cNvSpPr/>
            <p:nvPr/>
          </p:nvSpPr>
          <p:spPr>
            <a:xfrm flipV="1">
              <a:off x="5811160" y="5511667"/>
              <a:ext cx="633981" cy="633981"/>
            </a:xfrm>
            <a:prstGeom prst="ellipse">
              <a:avLst/>
            </a:prstGeom>
            <a:solidFill>
              <a:srgbClr val="F692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6" name="Freccia in giù 145"/>
            <p:cNvSpPr/>
            <p:nvPr/>
          </p:nvSpPr>
          <p:spPr>
            <a:xfrm rot="9000000" flipV="1">
              <a:off x="6030190" y="5642222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47" name="Gruppo 146"/>
          <p:cNvGrpSpPr/>
          <p:nvPr/>
        </p:nvGrpSpPr>
        <p:grpSpPr>
          <a:xfrm>
            <a:off x="6722778" y="5511667"/>
            <a:ext cx="845536" cy="633981"/>
            <a:chOff x="6722778" y="5511667"/>
            <a:chExt cx="845536" cy="633981"/>
          </a:xfrm>
        </p:grpSpPr>
        <p:cxnSp>
          <p:nvCxnSpPr>
            <p:cNvPr id="148" name="Connettore 1 147"/>
            <p:cNvCxnSpPr/>
            <p:nvPr/>
          </p:nvCxnSpPr>
          <p:spPr>
            <a:xfrm>
              <a:off x="6722778" y="5828657"/>
              <a:ext cx="845536" cy="0"/>
            </a:xfrm>
            <a:prstGeom prst="line">
              <a:avLst/>
            </a:prstGeom>
            <a:ln w="1016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Ovale 148"/>
            <p:cNvSpPr/>
            <p:nvPr/>
          </p:nvSpPr>
          <p:spPr>
            <a:xfrm flipV="1">
              <a:off x="6826369" y="5511667"/>
              <a:ext cx="633981" cy="633981"/>
            </a:xfrm>
            <a:prstGeom prst="ellipse">
              <a:avLst/>
            </a:prstGeom>
            <a:solidFill>
              <a:srgbClr val="FF013D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0" name="Freccia in giù 149"/>
            <p:cNvSpPr/>
            <p:nvPr/>
          </p:nvSpPr>
          <p:spPr>
            <a:xfrm rot="10800000" flipV="1">
              <a:off x="7043478" y="5641079"/>
              <a:ext cx="200153" cy="378966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51" name="Text Box 11"/>
          <p:cNvSpPr txBox="1">
            <a:spLocks noChangeArrowheads="1"/>
          </p:cNvSpPr>
          <p:nvPr/>
        </p:nvSpPr>
        <p:spPr bwMode="auto">
          <a:xfrm>
            <a:off x="6745639" y="6147984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-5/2</a:t>
            </a:r>
          </a:p>
        </p:txBody>
      </p:sp>
      <p:sp>
        <p:nvSpPr>
          <p:cNvPr id="152" name="Text Box 11"/>
          <p:cNvSpPr txBox="1">
            <a:spLocks noChangeArrowheads="1"/>
          </p:cNvSpPr>
          <p:nvPr/>
        </p:nvSpPr>
        <p:spPr bwMode="auto">
          <a:xfrm>
            <a:off x="1606517" y="6147984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5/2</a:t>
            </a:r>
          </a:p>
        </p:txBody>
      </p:sp>
      <p:sp>
        <p:nvSpPr>
          <p:cNvPr id="153" name="Text Box 11"/>
          <p:cNvSpPr txBox="1">
            <a:spLocks noChangeArrowheads="1"/>
          </p:cNvSpPr>
          <p:nvPr/>
        </p:nvSpPr>
        <p:spPr bwMode="auto">
          <a:xfrm>
            <a:off x="2634341" y="6147984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3/2</a:t>
            </a:r>
          </a:p>
        </p:txBody>
      </p:sp>
      <p:sp>
        <p:nvSpPr>
          <p:cNvPr id="154" name="Text Box 11"/>
          <p:cNvSpPr txBox="1">
            <a:spLocks noChangeArrowheads="1"/>
          </p:cNvSpPr>
          <p:nvPr/>
        </p:nvSpPr>
        <p:spPr bwMode="auto">
          <a:xfrm>
            <a:off x="3662165" y="6147984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1/2</a:t>
            </a:r>
          </a:p>
        </p:txBody>
      </p:sp>
      <p:sp>
        <p:nvSpPr>
          <p:cNvPr id="155" name="Text Box 11"/>
          <p:cNvSpPr txBox="1">
            <a:spLocks noChangeArrowheads="1"/>
          </p:cNvSpPr>
          <p:nvPr/>
        </p:nvSpPr>
        <p:spPr bwMode="auto">
          <a:xfrm>
            <a:off x="4689989" y="6147984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-1/2</a:t>
            </a:r>
          </a:p>
        </p:txBody>
      </p:sp>
      <p:sp>
        <p:nvSpPr>
          <p:cNvPr id="156" name="Text Box 11"/>
          <p:cNvSpPr txBox="1">
            <a:spLocks noChangeArrowheads="1"/>
          </p:cNvSpPr>
          <p:nvPr/>
        </p:nvSpPr>
        <p:spPr bwMode="auto">
          <a:xfrm>
            <a:off x="5717813" y="6147984"/>
            <a:ext cx="792000" cy="502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de-DE" sz="2000" dirty="0">
                <a:solidFill>
                  <a:srgbClr val="FFFFFF"/>
                </a:solidFill>
                <a:latin typeface="Calibri" pitchFamily="34" charset="0"/>
                <a:ea typeface="東風ゴシック" charset="0"/>
                <a:cs typeface="東風ゴシック" charset="0"/>
              </a:rPr>
              <a:t>-3/2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Rettangolo arrotondato 170"/>
              <p:cNvSpPr/>
              <p:nvPr/>
            </p:nvSpPr>
            <p:spPr>
              <a:xfrm>
                <a:off x="1649391" y="1862172"/>
                <a:ext cx="5821724" cy="558114"/>
              </a:xfrm>
              <a:prstGeom prst="roundRect">
                <a:avLst>
                  <a:gd name="adj" fmla="val 31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44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𝐻</m:t>
                      </m:r>
                      <m:r>
                        <a:rPr lang="it-IT" sz="24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∑</m:t>
                          </m:r>
                        </m:e>
                        <m:sub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𝑗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it-IT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it-IT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†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it-IT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it-IT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𝑗</m:t>
                              </m:r>
                              <m:r>
                                <a:rPr lang="it-IT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+1</m:t>
                              </m:r>
                            </m:sub>
                            <m:sup/>
                          </m:sSubSup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h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it-IT" sz="24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1" name="Rettangolo arrotondato 1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391" y="1862172"/>
                <a:ext cx="5821724" cy="558114"/>
              </a:xfrm>
              <a:prstGeom prst="roundRect">
                <a:avLst>
                  <a:gd name="adj" fmla="val 31667"/>
                </a:avLst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Rettangolo arrotondato 171"/>
              <p:cNvSpPr/>
              <p:nvPr/>
            </p:nvSpPr>
            <p:spPr>
              <a:xfrm>
                <a:off x="1649391" y="4331200"/>
                <a:ext cx="5821724" cy="558114"/>
              </a:xfrm>
              <a:prstGeom prst="roundRect">
                <a:avLst>
                  <a:gd name="adj" fmla="val 31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44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𝐻</m:t>
                      </m:r>
                      <m:r>
                        <a:rPr lang="it-IT" sz="24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Ω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it-IT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∑</m:t>
                          </m:r>
                        </m:e>
                        <m:sub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it-IT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it-IT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†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it-IT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it-IT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  <m:r>
                                <a:rPr lang="it-IT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+1</m:t>
                              </m:r>
                            </m:sub>
                            <m:sup/>
                          </m:sSubSup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h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it-IT" sz="24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2" name="Rettangolo arrotondato 1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391" y="4331200"/>
                <a:ext cx="5821724" cy="558114"/>
              </a:xfrm>
              <a:prstGeom prst="roundRect">
                <a:avLst>
                  <a:gd name="adj" fmla="val 31667"/>
                </a:avLst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0" name="Gruppo 139"/>
          <p:cNvGrpSpPr/>
          <p:nvPr/>
        </p:nvGrpSpPr>
        <p:grpSpPr>
          <a:xfrm>
            <a:off x="2023945" y="4970209"/>
            <a:ext cx="5100613" cy="928289"/>
            <a:chOff x="2023945" y="4970209"/>
            <a:chExt cx="5100613" cy="928289"/>
          </a:xfrm>
          <a:solidFill>
            <a:srgbClr val="BFE949"/>
          </a:solidFill>
        </p:grpSpPr>
        <p:grpSp>
          <p:nvGrpSpPr>
            <p:cNvPr id="157" name="Gruppo 156"/>
            <p:cNvGrpSpPr/>
            <p:nvPr/>
          </p:nvGrpSpPr>
          <p:grpSpPr>
            <a:xfrm>
              <a:off x="2023945" y="4970209"/>
              <a:ext cx="1011977" cy="928289"/>
              <a:chOff x="1991177" y="4995077"/>
              <a:chExt cx="919905" cy="903421"/>
            </a:xfrm>
            <a:grpFill/>
          </p:grpSpPr>
          <p:sp>
            <p:nvSpPr>
              <p:cNvPr id="178" name="Freccia ad arco 177"/>
              <p:cNvSpPr/>
              <p:nvPr/>
            </p:nvSpPr>
            <p:spPr>
              <a:xfrm>
                <a:off x="1991236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79" name="Freccia ad arco 178"/>
              <p:cNvSpPr/>
              <p:nvPr/>
            </p:nvSpPr>
            <p:spPr>
              <a:xfrm flipH="1">
                <a:off x="1991177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8" name="Gruppo 157"/>
            <p:cNvGrpSpPr/>
            <p:nvPr/>
          </p:nvGrpSpPr>
          <p:grpSpPr>
            <a:xfrm>
              <a:off x="3046104" y="4970209"/>
              <a:ext cx="1011977" cy="928289"/>
              <a:chOff x="1991177" y="4995077"/>
              <a:chExt cx="919905" cy="903421"/>
            </a:xfrm>
            <a:grpFill/>
          </p:grpSpPr>
          <p:sp>
            <p:nvSpPr>
              <p:cNvPr id="176" name="Freccia ad arco 175"/>
              <p:cNvSpPr/>
              <p:nvPr/>
            </p:nvSpPr>
            <p:spPr>
              <a:xfrm>
                <a:off x="1991236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Freccia ad arco 176"/>
              <p:cNvSpPr/>
              <p:nvPr/>
            </p:nvSpPr>
            <p:spPr>
              <a:xfrm flipH="1">
                <a:off x="1991177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9" name="Gruppo 158"/>
            <p:cNvGrpSpPr/>
            <p:nvPr/>
          </p:nvGrpSpPr>
          <p:grpSpPr>
            <a:xfrm>
              <a:off x="4068263" y="4970209"/>
              <a:ext cx="1011977" cy="928289"/>
              <a:chOff x="1991177" y="4995077"/>
              <a:chExt cx="919905" cy="903421"/>
            </a:xfrm>
            <a:grpFill/>
          </p:grpSpPr>
          <p:sp>
            <p:nvSpPr>
              <p:cNvPr id="174" name="Freccia ad arco 173"/>
              <p:cNvSpPr/>
              <p:nvPr/>
            </p:nvSpPr>
            <p:spPr>
              <a:xfrm>
                <a:off x="1991236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Freccia ad arco 174"/>
              <p:cNvSpPr/>
              <p:nvPr/>
            </p:nvSpPr>
            <p:spPr>
              <a:xfrm flipH="1">
                <a:off x="1991177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0" name="Gruppo 159"/>
            <p:cNvGrpSpPr/>
            <p:nvPr/>
          </p:nvGrpSpPr>
          <p:grpSpPr>
            <a:xfrm>
              <a:off x="6112581" y="4970209"/>
              <a:ext cx="1011977" cy="928289"/>
              <a:chOff x="1991177" y="4995077"/>
              <a:chExt cx="919905" cy="903421"/>
            </a:xfrm>
            <a:grpFill/>
          </p:grpSpPr>
          <p:sp>
            <p:nvSpPr>
              <p:cNvPr id="170" name="Freccia ad arco 169"/>
              <p:cNvSpPr/>
              <p:nvPr/>
            </p:nvSpPr>
            <p:spPr>
              <a:xfrm>
                <a:off x="1991236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Freccia ad arco 172"/>
              <p:cNvSpPr/>
              <p:nvPr/>
            </p:nvSpPr>
            <p:spPr>
              <a:xfrm flipH="1">
                <a:off x="1991177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1" name="Gruppo 160"/>
            <p:cNvGrpSpPr/>
            <p:nvPr/>
          </p:nvGrpSpPr>
          <p:grpSpPr>
            <a:xfrm>
              <a:off x="5090422" y="4970209"/>
              <a:ext cx="1011977" cy="928289"/>
              <a:chOff x="1991177" y="4995077"/>
              <a:chExt cx="919905" cy="903421"/>
            </a:xfrm>
            <a:grpFill/>
          </p:grpSpPr>
          <p:sp>
            <p:nvSpPr>
              <p:cNvPr id="162" name="Freccia ad arco 161"/>
              <p:cNvSpPr/>
              <p:nvPr/>
            </p:nvSpPr>
            <p:spPr>
              <a:xfrm>
                <a:off x="1991236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Freccia ad arco 162"/>
              <p:cNvSpPr/>
              <p:nvPr/>
            </p:nvSpPr>
            <p:spPr>
              <a:xfrm flipH="1">
                <a:off x="1991177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80" name="Gruppo 179"/>
          <p:cNvGrpSpPr/>
          <p:nvPr/>
        </p:nvGrpSpPr>
        <p:grpSpPr>
          <a:xfrm>
            <a:off x="2023945" y="2470053"/>
            <a:ext cx="5100613" cy="928289"/>
            <a:chOff x="2023945" y="4970209"/>
            <a:chExt cx="5100613" cy="928289"/>
          </a:xfrm>
          <a:solidFill>
            <a:srgbClr val="CCC1DA"/>
          </a:solidFill>
        </p:grpSpPr>
        <p:grpSp>
          <p:nvGrpSpPr>
            <p:cNvPr id="181" name="Gruppo 180"/>
            <p:cNvGrpSpPr/>
            <p:nvPr/>
          </p:nvGrpSpPr>
          <p:grpSpPr>
            <a:xfrm>
              <a:off x="2023945" y="4970209"/>
              <a:ext cx="1011977" cy="928289"/>
              <a:chOff x="1991177" y="4995077"/>
              <a:chExt cx="919905" cy="903421"/>
            </a:xfrm>
            <a:grpFill/>
          </p:grpSpPr>
          <p:sp>
            <p:nvSpPr>
              <p:cNvPr id="194" name="Freccia ad arco 193"/>
              <p:cNvSpPr/>
              <p:nvPr/>
            </p:nvSpPr>
            <p:spPr>
              <a:xfrm>
                <a:off x="1991236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95" name="Freccia ad arco 194"/>
              <p:cNvSpPr/>
              <p:nvPr/>
            </p:nvSpPr>
            <p:spPr>
              <a:xfrm flipH="1">
                <a:off x="1991177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2" name="Gruppo 181"/>
            <p:cNvGrpSpPr/>
            <p:nvPr/>
          </p:nvGrpSpPr>
          <p:grpSpPr>
            <a:xfrm>
              <a:off x="3046104" y="4970209"/>
              <a:ext cx="1011977" cy="928289"/>
              <a:chOff x="1991177" y="4995077"/>
              <a:chExt cx="919905" cy="903421"/>
            </a:xfrm>
            <a:grpFill/>
          </p:grpSpPr>
          <p:sp>
            <p:nvSpPr>
              <p:cNvPr id="192" name="Freccia ad arco 191"/>
              <p:cNvSpPr/>
              <p:nvPr/>
            </p:nvSpPr>
            <p:spPr>
              <a:xfrm>
                <a:off x="1991236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Freccia ad arco 192"/>
              <p:cNvSpPr/>
              <p:nvPr/>
            </p:nvSpPr>
            <p:spPr>
              <a:xfrm flipH="1">
                <a:off x="1991177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3" name="Gruppo 182"/>
            <p:cNvGrpSpPr/>
            <p:nvPr/>
          </p:nvGrpSpPr>
          <p:grpSpPr>
            <a:xfrm>
              <a:off x="4068263" y="4970209"/>
              <a:ext cx="1011977" cy="928289"/>
              <a:chOff x="1991177" y="4995077"/>
              <a:chExt cx="919905" cy="903421"/>
            </a:xfrm>
            <a:grpFill/>
          </p:grpSpPr>
          <p:sp>
            <p:nvSpPr>
              <p:cNvPr id="190" name="Freccia ad arco 189"/>
              <p:cNvSpPr/>
              <p:nvPr/>
            </p:nvSpPr>
            <p:spPr>
              <a:xfrm>
                <a:off x="1991236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91" name="Freccia ad arco 190"/>
              <p:cNvSpPr/>
              <p:nvPr/>
            </p:nvSpPr>
            <p:spPr>
              <a:xfrm flipH="1">
                <a:off x="1991177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4" name="Gruppo 183"/>
            <p:cNvGrpSpPr/>
            <p:nvPr/>
          </p:nvGrpSpPr>
          <p:grpSpPr>
            <a:xfrm>
              <a:off x="6112581" y="4970209"/>
              <a:ext cx="1011977" cy="928289"/>
              <a:chOff x="1991177" y="4995077"/>
              <a:chExt cx="919905" cy="903421"/>
            </a:xfrm>
            <a:grpFill/>
          </p:grpSpPr>
          <p:sp>
            <p:nvSpPr>
              <p:cNvPr id="188" name="Freccia ad arco 187"/>
              <p:cNvSpPr/>
              <p:nvPr/>
            </p:nvSpPr>
            <p:spPr>
              <a:xfrm>
                <a:off x="1991236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Freccia ad arco 188"/>
              <p:cNvSpPr/>
              <p:nvPr/>
            </p:nvSpPr>
            <p:spPr>
              <a:xfrm flipH="1">
                <a:off x="1991177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5" name="Gruppo 184"/>
            <p:cNvGrpSpPr/>
            <p:nvPr/>
          </p:nvGrpSpPr>
          <p:grpSpPr>
            <a:xfrm>
              <a:off x="5090422" y="4970209"/>
              <a:ext cx="1011977" cy="928289"/>
              <a:chOff x="1991177" y="4995077"/>
              <a:chExt cx="919905" cy="903421"/>
            </a:xfrm>
            <a:grpFill/>
          </p:grpSpPr>
          <p:sp>
            <p:nvSpPr>
              <p:cNvPr id="186" name="Freccia ad arco 185"/>
              <p:cNvSpPr/>
              <p:nvPr/>
            </p:nvSpPr>
            <p:spPr>
              <a:xfrm>
                <a:off x="1991236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87" name="Freccia ad arco 186"/>
              <p:cNvSpPr/>
              <p:nvPr/>
            </p:nvSpPr>
            <p:spPr>
              <a:xfrm flipH="1">
                <a:off x="1991177" y="4995077"/>
                <a:ext cx="919846" cy="903421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880199"/>
                  <a:gd name="adj5" fmla="val 1250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865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animBg="1"/>
      <p:bldP spid="17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DISPLAYSOURCE" val="\documentclass{article}\pagestyle{empty}&#10;\begin{document}&#10;&#10;\end{document}&#10;"/>
  <p:tag name="EMBEDFONTS" val="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139713</TotalTime>
  <Words>1828</Words>
  <Application>Microsoft Office PowerPoint</Application>
  <PresentationFormat>Presentazione su schermo (4:3)</PresentationFormat>
  <Paragraphs>406</Paragraphs>
  <Slides>33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2" baseType="lpstr">
      <vt:lpstr>AR PL UKai CN</vt:lpstr>
      <vt:lpstr>Arial</vt:lpstr>
      <vt:lpstr>Calibri</vt:lpstr>
      <vt:lpstr>Cambria Math</vt:lpstr>
      <vt:lpstr>MS Reference Sans Serif</vt:lpstr>
      <vt:lpstr>Symbol</vt:lpstr>
      <vt:lpstr>Times New Roman</vt:lpstr>
      <vt:lpstr>東風ゴシック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Leonardo Fallani</dc:creator>
  <cp:lastModifiedBy>Leonardo Fallani</cp:lastModifiedBy>
  <cp:revision>1563</cp:revision>
  <dcterms:created xsi:type="dcterms:W3CDTF">2012-04-29T14:11:28Z</dcterms:created>
  <dcterms:modified xsi:type="dcterms:W3CDTF">2018-07-31T07:53:22Z</dcterms:modified>
</cp:coreProperties>
</file>