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351" r:id="rId2"/>
    <p:sldMasterId id="2147484363" r:id="rId3"/>
    <p:sldMasterId id="2147484375" r:id="rId4"/>
  </p:sldMasterIdLst>
  <p:notesMasterIdLst>
    <p:notesMasterId r:id="rId40"/>
  </p:notesMasterIdLst>
  <p:sldIdLst>
    <p:sldId id="927" r:id="rId5"/>
    <p:sldId id="1324" r:id="rId6"/>
    <p:sldId id="1373" r:id="rId7"/>
    <p:sldId id="1371" r:id="rId8"/>
    <p:sldId id="1300" r:id="rId9"/>
    <p:sldId id="1372" r:id="rId10"/>
    <p:sldId id="1153" r:id="rId11"/>
    <p:sldId id="1374" r:id="rId12"/>
    <p:sldId id="1294" r:id="rId13"/>
    <p:sldId id="1380" r:id="rId14"/>
    <p:sldId id="1155" r:id="rId15"/>
    <p:sldId id="1156" r:id="rId16"/>
    <p:sldId id="1370" r:id="rId17"/>
    <p:sldId id="1340" r:id="rId18"/>
    <p:sldId id="1341" r:id="rId19"/>
    <p:sldId id="1165" r:id="rId20"/>
    <p:sldId id="1379" r:id="rId21"/>
    <p:sldId id="1376" r:id="rId22"/>
    <p:sldId id="1361" r:id="rId23"/>
    <p:sldId id="1369" r:id="rId24"/>
    <p:sldId id="1362" r:id="rId25"/>
    <p:sldId id="1363" r:id="rId26"/>
    <p:sldId id="1365" r:id="rId27"/>
    <p:sldId id="1366" r:id="rId28"/>
    <p:sldId id="1367" r:id="rId29"/>
    <p:sldId id="1368" r:id="rId30"/>
    <p:sldId id="1329" r:id="rId31"/>
    <p:sldId id="1352" r:id="rId32"/>
    <p:sldId id="1330" r:id="rId33"/>
    <p:sldId id="1334" r:id="rId34"/>
    <p:sldId id="1338" r:id="rId35"/>
    <p:sldId id="1332" r:id="rId36"/>
    <p:sldId id="1333" r:id="rId37"/>
    <p:sldId id="1321" r:id="rId38"/>
    <p:sldId id="132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471" algn="l" rtl="0" fontAlgn="base">
      <a:spcBef>
        <a:spcPct val="0"/>
      </a:spcBef>
      <a:spcAft>
        <a:spcPct val="0"/>
      </a:spcAft>
      <a:defRPr kern="1200">
        <a:solidFill>
          <a:schemeClr val="tx1"/>
        </a:solidFill>
        <a:latin typeface="Arial" charset="0"/>
        <a:ea typeface="+mn-ea"/>
        <a:cs typeface="+mn-cs"/>
      </a:defRPr>
    </a:lvl2pPr>
    <a:lvl3pPr marL="912942" algn="l" rtl="0" fontAlgn="base">
      <a:spcBef>
        <a:spcPct val="0"/>
      </a:spcBef>
      <a:spcAft>
        <a:spcPct val="0"/>
      </a:spcAft>
      <a:defRPr kern="1200">
        <a:solidFill>
          <a:schemeClr val="tx1"/>
        </a:solidFill>
        <a:latin typeface="Arial" charset="0"/>
        <a:ea typeface="+mn-ea"/>
        <a:cs typeface="+mn-cs"/>
      </a:defRPr>
    </a:lvl3pPr>
    <a:lvl4pPr marL="1369413" algn="l" rtl="0" fontAlgn="base">
      <a:spcBef>
        <a:spcPct val="0"/>
      </a:spcBef>
      <a:spcAft>
        <a:spcPct val="0"/>
      </a:spcAft>
      <a:defRPr kern="1200">
        <a:solidFill>
          <a:schemeClr val="tx1"/>
        </a:solidFill>
        <a:latin typeface="Arial" charset="0"/>
        <a:ea typeface="+mn-ea"/>
        <a:cs typeface="+mn-cs"/>
      </a:defRPr>
    </a:lvl4pPr>
    <a:lvl5pPr marL="1825884" algn="l" rtl="0" fontAlgn="base">
      <a:spcBef>
        <a:spcPct val="0"/>
      </a:spcBef>
      <a:spcAft>
        <a:spcPct val="0"/>
      </a:spcAft>
      <a:defRPr kern="1200">
        <a:solidFill>
          <a:schemeClr val="tx1"/>
        </a:solidFill>
        <a:latin typeface="Arial" charset="0"/>
        <a:ea typeface="+mn-ea"/>
        <a:cs typeface="+mn-cs"/>
      </a:defRPr>
    </a:lvl5pPr>
    <a:lvl6pPr marL="2282355" algn="l" defTabSz="912942" rtl="0" eaLnBrk="1" latinLnBrk="0" hangingPunct="1">
      <a:defRPr kern="1200">
        <a:solidFill>
          <a:schemeClr val="tx1"/>
        </a:solidFill>
        <a:latin typeface="Arial" charset="0"/>
        <a:ea typeface="+mn-ea"/>
        <a:cs typeface="+mn-cs"/>
      </a:defRPr>
    </a:lvl6pPr>
    <a:lvl7pPr marL="2738826" algn="l" defTabSz="912942" rtl="0" eaLnBrk="1" latinLnBrk="0" hangingPunct="1">
      <a:defRPr kern="1200">
        <a:solidFill>
          <a:schemeClr val="tx1"/>
        </a:solidFill>
        <a:latin typeface="Arial" charset="0"/>
        <a:ea typeface="+mn-ea"/>
        <a:cs typeface="+mn-cs"/>
      </a:defRPr>
    </a:lvl7pPr>
    <a:lvl8pPr marL="3195216" algn="l" defTabSz="912942" rtl="0" eaLnBrk="1" latinLnBrk="0" hangingPunct="1">
      <a:defRPr kern="1200">
        <a:solidFill>
          <a:schemeClr val="tx1"/>
        </a:solidFill>
        <a:latin typeface="Arial" charset="0"/>
        <a:ea typeface="+mn-ea"/>
        <a:cs typeface="+mn-cs"/>
      </a:defRPr>
    </a:lvl8pPr>
    <a:lvl9pPr marL="3651764" algn="l" defTabSz="91294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9933FF"/>
    <a:srgbClr val="008000"/>
    <a:srgbClr val="3366FF"/>
    <a:srgbClr val="009900"/>
    <a:srgbClr val="FF00FF"/>
    <a:srgbClr val="A658A8"/>
    <a:srgbClr val="0000CC"/>
    <a:srgbClr val="FFF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p:cViewPr>
        <p:scale>
          <a:sx n="37" d="100"/>
          <a:sy n="37" d="100"/>
        </p:scale>
        <p:origin x="813"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171F2341-CCDF-4C20-BABD-3B7B21BD4A15}" type="slidenum">
              <a:rPr lang="en-US"/>
              <a:pPr>
                <a:defRPr/>
              </a:pPr>
              <a:t>‹#›</a:t>
            </a:fld>
            <a:endParaRPr lang="en-US"/>
          </a:p>
        </p:txBody>
      </p:sp>
    </p:spTree>
    <p:extLst>
      <p:ext uri="{BB962C8B-B14F-4D97-AF65-F5344CB8AC3E}">
        <p14:creationId xmlns:p14="http://schemas.microsoft.com/office/powerpoint/2010/main" val="2957541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471"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942"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4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884"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2355" algn="l" defTabSz="912942" rtl="0" eaLnBrk="1" latinLnBrk="0" hangingPunct="1">
      <a:defRPr sz="1200" kern="1200">
        <a:solidFill>
          <a:schemeClr val="tx1"/>
        </a:solidFill>
        <a:latin typeface="+mn-lt"/>
        <a:ea typeface="+mn-ea"/>
        <a:cs typeface="+mn-cs"/>
      </a:defRPr>
    </a:lvl6pPr>
    <a:lvl7pPr marL="2738826" algn="l" defTabSz="912942" rtl="0" eaLnBrk="1" latinLnBrk="0" hangingPunct="1">
      <a:defRPr sz="1200" kern="1200">
        <a:solidFill>
          <a:schemeClr val="tx1"/>
        </a:solidFill>
        <a:latin typeface="+mn-lt"/>
        <a:ea typeface="+mn-ea"/>
        <a:cs typeface="+mn-cs"/>
      </a:defRPr>
    </a:lvl7pPr>
    <a:lvl8pPr marL="3195216" algn="l" defTabSz="912942" rtl="0" eaLnBrk="1" latinLnBrk="0" hangingPunct="1">
      <a:defRPr sz="1200" kern="1200">
        <a:solidFill>
          <a:schemeClr val="tx1"/>
        </a:solidFill>
        <a:latin typeface="+mn-lt"/>
        <a:ea typeface="+mn-ea"/>
        <a:cs typeface="+mn-cs"/>
      </a:defRPr>
    </a:lvl8pPr>
    <a:lvl9pPr marL="3651764" algn="l" defTabSz="9129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71" indent="0" algn="ctr">
              <a:buNone/>
              <a:defRPr/>
            </a:lvl2pPr>
            <a:lvl3pPr marL="912942" indent="0" algn="ctr">
              <a:buNone/>
              <a:defRPr/>
            </a:lvl3pPr>
            <a:lvl4pPr marL="1369413" indent="0" algn="ctr">
              <a:buNone/>
              <a:defRPr/>
            </a:lvl4pPr>
            <a:lvl5pPr marL="1825884" indent="0" algn="ctr">
              <a:buNone/>
              <a:defRPr/>
            </a:lvl5pPr>
            <a:lvl6pPr marL="2282355" indent="0" algn="ctr">
              <a:buNone/>
              <a:defRPr/>
            </a:lvl6pPr>
            <a:lvl7pPr marL="2738826" indent="0" algn="ctr">
              <a:buNone/>
              <a:defRPr/>
            </a:lvl7pPr>
            <a:lvl8pPr marL="3195216" indent="0" algn="ctr">
              <a:buNone/>
              <a:defRPr/>
            </a:lvl8pPr>
            <a:lvl9pPr marL="365176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AE2822-C46C-4929-BCFB-1A4D026034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CAC44-A348-4D7B-B609-0F2E664A7C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F046C-0D8C-4C3C-A209-A49AC76C0E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FA957FC-A4B8-4F1B-A6C9-EAEF574E8C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E6AF12-363E-4D0C-A673-E031936538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40C9B3-A194-4626-B7C5-EEF937817040}"/>
              </a:ext>
            </a:extLst>
          </p:cNvPr>
          <p:cNvSpPr>
            <a:spLocks noGrp="1" noChangeArrowheads="1"/>
          </p:cNvSpPr>
          <p:nvPr>
            <p:ph type="sldNum" sz="quarter" idx="12"/>
          </p:nvPr>
        </p:nvSpPr>
        <p:spPr>
          <a:ln/>
        </p:spPr>
        <p:txBody>
          <a:bodyPr/>
          <a:lstStyle>
            <a:lvl1pPr>
              <a:defRPr/>
            </a:lvl1pPr>
          </a:lstStyle>
          <a:p>
            <a:pPr>
              <a:defRPr/>
            </a:pPr>
            <a:fld id="{74337A96-B679-46D2-908A-48511BFBD2F3}" type="slidenum">
              <a:rPr lang="en-US" altLang="en-US"/>
              <a:pPr>
                <a:defRPr/>
              </a:pPr>
              <a:t>‹#›</a:t>
            </a:fld>
            <a:endParaRPr lang="en-US" altLang="en-US"/>
          </a:p>
        </p:txBody>
      </p:sp>
    </p:spTree>
    <p:extLst>
      <p:ext uri="{BB962C8B-B14F-4D97-AF65-F5344CB8AC3E}">
        <p14:creationId xmlns:p14="http://schemas.microsoft.com/office/powerpoint/2010/main" val="211652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29334D-0762-43AD-9B82-C71F0BEB66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B639703-5085-4475-9DE3-C6A578F789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F045F63-5C3F-4B7F-AA5D-1141B4B74960}"/>
              </a:ext>
            </a:extLst>
          </p:cNvPr>
          <p:cNvSpPr>
            <a:spLocks noGrp="1" noChangeArrowheads="1"/>
          </p:cNvSpPr>
          <p:nvPr>
            <p:ph type="sldNum" sz="quarter" idx="12"/>
          </p:nvPr>
        </p:nvSpPr>
        <p:spPr>
          <a:ln/>
        </p:spPr>
        <p:txBody>
          <a:bodyPr/>
          <a:lstStyle>
            <a:lvl1pPr>
              <a:defRPr/>
            </a:lvl1pPr>
          </a:lstStyle>
          <a:p>
            <a:pPr>
              <a:defRPr/>
            </a:pPr>
            <a:fld id="{8B5C0443-3FEB-4E7C-B748-194A2865C2BE}" type="slidenum">
              <a:rPr lang="en-US" altLang="en-US"/>
              <a:pPr>
                <a:defRPr/>
              </a:pPr>
              <a:t>‹#›</a:t>
            </a:fld>
            <a:endParaRPr lang="en-US" altLang="en-US"/>
          </a:p>
        </p:txBody>
      </p:sp>
    </p:spTree>
    <p:extLst>
      <p:ext uri="{BB962C8B-B14F-4D97-AF65-F5344CB8AC3E}">
        <p14:creationId xmlns:p14="http://schemas.microsoft.com/office/powerpoint/2010/main" val="408251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09219898-0BCF-43F5-AA5F-1B0C49F217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121E55-7E17-4F3E-8EAB-C620735377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9A94AB-A927-4757-B630-5CE71F7F340F}"/>
              </a:ext>
            </a:extLst>
          </p:cNvPr>
          <p:cNvSpPr>
            <a:spLocks noGrp="1" noChangeArrowheads="1"/>
          </p:cNvSpPr>
          <p:nvPr>
            <p:ph type="sldNum" sz="quarter" idx="12"/>
          </p:nvPr>
        </p:nvSpPr>
        <p:spPr>
          <a:ln/>
        </p:spPr>
        <p:txBody>
          <a:bodyPr/>
          <a:lstStyle>
            <a:lvl1pPr>
              <a:defRPr/>
            </a:lvl1pPr>
          </a:lstStyle>
          <a:p>
            <a:pPr>
              <a:defRPr/>
            </a:pPr>
            <a:fld id="{3DE03C4B-DD44-43F7-97BA-79CAE59EEB8F}" type="slidenum">
              <a:rPr lang="en-US" altLang="en-US"/>
              <a:pPr>
                <a:defRPr/>
              </a:pPr>
              <a:t>‹#›</a:t>
            </a:fld>
            <a:endParaRPr lang="en-US" altLang="en-US"/>
          </a:p>
        </p:txBody>
      </p:sp>
    </p:spTree>
    <p:extLst>
      <p:ext uri="{BB962C8B-B14F-4D97-AF65-F5344CB8AC3E}">
        <p14:creationId xmlns:p14="http://schemas.microsoft.com/office/powerpoint/2010/main" val="125380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1C2412-61D3-4C20-A767-E6AB94E7FC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6D1CD32-AF65-4D1F-8DAC-2D39D871C6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97B622D-E9BA-44C8-BD1C-310DD54F9688}"/>
              </a:ext>
            </a:extLst>
          </p:cNvPr>
          <p:cNvSpPr>
            <a:spLocks noGrp="1" noChangeArrowheads="1"/>
          </p:cNvSpPr>
          <p:nvPr>
            <p:ph type="sldNum" sz="quarter" idx="12"/>
          </p:nvPr>
        </p:nvSpPr>
        <p:spPr>
          <a:ln/>
        </p:spPr>
        <p:txBody>
          <a:bodyPr/>
          <a:lstStyle>
            <a:lvl1pPr>
              <a:defRPr/>
            </a:lvl1pPr>
          </a:lstStyle>
          <a:p>
            <a:pPr>
              <a:defRPr/>
            </a:pPr>
            <a:fld id="{881CD6AB-A533-49EB-84B3-F226D5AB7452}" type="slidenum">
              <a:rPr lang="en-US" altLang="en-US"/>
              <a:pPr>
                <a:defRPr/>
              </a:pPr>
              <a:t>‹#›</a:t>
            </a:fld>
            <a:endParaRPr lang="en-US" altLang="en-US"/>
          </a:p>
        </p:txBody>
      </p:sp>
    </p:spTree>
    <p:extLst>
      <p:ext uri="{BB962C8B-B14F-4D97-AF65-F5344CB8AC3E}">
        <p14:creationId xmlns:p14="http://schemas.microsoft.com/office/powerpoint/2010/main" val="138007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4E2A6E-1F6D-484F-BD49-79406C39EE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D5ACBA8-AA8A-4082-9830-FABC317EF2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8BDF7EB-8D0F-474D-868E-C875176FD04B}"/>
              </a:ext>
            </a:extLst>
          </p:cNvPr>
          <p:cNvSpPr>
            <a:spLocks noGrp="1" noChangeArrowheads="1"/>
          </p:cNvSpPr>
          <p:nvPr>
            <p:ph type="sldNum" sz="quarter" idx="12"/>
          </p:nvPr>
        </p:nvSpPr>
        <p:spPr>
          <a:ln/>
        </p:spPr>
        <p:txBody>
          <a:bodyPr/>
          <a:lstStyle>
            <a:lvl1pPr>
              <a:defRPr/>
            </a:lvl1pPr>
          </a:lstStyle>
          <a:p>
            <a:pPr>
              <a:defRPr/>
            </a:pPr>
            <a:fld id="{53AE9AC3-5352-4057-934D-82FF3814150A}" type="slidenum">
              <a:rPr lang="en-US" altLang="en-US"/>
              <a:pPr>
                <a:defRPr/>
              </a:pPr>
              <a:t>‹#›</a:t>
            </a:fld>
            <a:endParaRPr lang="en-US" altLang="en-US"/>
          </a:p>
        </p:txBody>
      </p:sp>
    </p:spTree>
    <p:extLst>
      <p:ext uri="{BB962C8B-B14F-4D97-AF65-F5344CB8AC3E}">
        <p14:creationId xmlns:p14="http://schemas.microsoft.com/office/powerpoint/2010/main" val="3268230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53F96AB-1554-486C-A18E-ED76A04C7A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9F52303-FF9E-4939-88F6-97DC272D14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A0C730F-FADE-49B1-A1C8-835B343C0349}"/>
              </a:ext>
            </a:extLst>
          </p:cNvPr>
          <p:cNvSpPr>
            <a:spLocks noGrp="1" noChangeArrowheads="1"/>
          </p:cNvSpPr>
          <p:nvPr>
            <p:ph type="sldNum" sz="quarter" idx="12"/>
          </p:nvPr>
        </p:nvSpPr>
        <p:spPr>
          <a:ln/>
        </p:spPr>
        <p:txBody>
          <a:bodyPr/>
          <a:lstStyle>
            <a:lvl1pPr>
              <a:defRPr/>
            </a:lvl1pPr>
          </a:lstStyle>
          <a:p>
            <a:pPr>
              <a:defRPr/>
            </a:pPr>
            <a:fld id="{2FAC2674-764B-4FE6-BF07-6F9DDC670F6F}" type="slidenum">
              <a:rPr lang="en-US" altLang="en-US"/>
              <a:pPr>
                <a:defRPr/>
              </a:pPr>
              <a:t>‹#›</a:t>
            </a:fld>
            <a:endParaRPr lang="en-US" altLang="en-US"/>
          </a:p>
        </p:txBody>
      </p:sp>
    </p:spTree>
    <p:extLst>
      <p:ext uri="{BB962C8B-B14F-4D97-AF65-F5344CB8AC3E}">
        <p14:creationId xmlns:p14="http://schemas.microsoft.com/office/powerpoint/2010/main" val="280017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9D8BA3-8777-4AE6-A42C-9AF0110F1E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8C51FD-F774-473A-8731-97B11C6D0F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9B500B6-FCE0-4201-ADF5-14EBE34A80BB}"/>
              </a:ext>
            </a:extLst>
          </p:cNvPr>
          <p:cNvSpPr>
            <a:spLocks noGrp="1" noChangeArrowheads="1"/>
          </p:cNvSpPr>
          <p:nvPr>
            <p:ph type="sldNum" sz="quarter" idx="12"/>
          </p:nvPr>
        </p:nvSpPr>
        <p:spPr>
          <a:ln/>
        </p:spPr>
        <p:txBody>
          <a:bodyPr/>
          <a:lstStyle>
            <a:lvl1pPr>
              <a:defRPr/>
            </a:lvl1pPr>
          </a:lstStyle>
          <a:p>
            <a:pPr>
              <a:defRPr/>
            </a:pPr>
            <a:fld id="{D9AEAA70-2EAB-46E7-82AF-26DF8E6B69F2}" type="slidenum">
              <a:rPr lang="en-US" altLang="en-US"/>
              <a:pPr>
                <a:defRPr/>
              </a:pPr>
              <a:t>‹#›</a:t>
            </a:fld>
            <a:endParaRPr lang="en-US" altLang="en-US"/>
          </a:p>
        </p:txBody>
      </p:sp>
    </p:spTree>
    <p:extLst>
      <p:ext uri="{BB962C8B-B14F-4D97-AF65-F5344CB8AC3E}">
        <p14:creationId xmlns:p14="http://schemas.microsoft.com/office/powerpoint/2010/main" val="277703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007B94A-05CC-46B1-B9BB-D4AD594010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03217ED-89D1-4BD7-B137-6B83BBE42A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B6CE7EE-2AA9-4EDF-B221-2BC13EB422B8}"/>
              </a:ext>
            </a:extLst>
          </p:cNvPr>
          <p:cNvSpPr>
            <a:spLocks noGrp="1" noChangeArrowheads="1"/>
          </p:cNvSpPr>
          <p:nvPr>
            <p:ph type="sldNum" sz="quarter" idx="12"/>
          </p:nvPr>
        </p:nvSpPr>
        <p:spPr>
          <a:ln/>
        </p:spPr>
        <p:txBody>
          <a:bodyPr/>
          <a:lstStyle>
            <a:lvl1pPr>
              <a:defRPr/>
            </a:lvl1pPr>
          </a:lstStyle>
          <a:p>
            <a:pPr>
              <a:defRPr/>
            </a:pPr>
            <a:fld id="{3D36BDDC-B584-401A-BE9B-8444BE1C5970}" type="slidenum">
              <a:rPr lang="en-US" altLang="en-US"/>
              <a:pPr>
                <a:defRPr/>
              </a:pPr>
              <a:t>‹#›</a:t>
            </a:fld>
            <a:endParaRPr lang="en-US" altLang="en-US"/>
          </a:p>
        </p:txBody>
      </p:sp>
    </p:spTree>
    <p:extLst>
      <p:ext uri="{BB962C8B-B14F-4D97-AF65-F5344CB8AC3E}">
        <p14:creationId xmlns:p14="http://schemas.microsoft.com/office/powerpoint/2010/main" val="378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5AAB4-13BA-4B1A-9EEA-05C5C0F0452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69FDD4E-E781-4918-B749-C8483823C5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5B6F19-0BB6-44E6-A26E-9F6E53A63E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FB48B94-ED71-4EB3-903F-520EC5DC7571}"/>
              </a:ext>
            </a:extLst>
          </p:cNvPr>
          <p:cNvSpPr>
            <a:spLocks noGrp="1" noChangeArrowheads="1"/>
          </p:cNvSpPr>
          <p:nvPr>
            <p:ph type="sldNum" sz="quarter" idx="12"/>
          </p:nvPr>
        </p:nvSpPr>
        <p:spPr>
          <a:ln/>
        </p:spPr>
        <p:txBody>
          <a:bodyPr/>
          <a:lstStyle>
            <a:lvl1pPr>
              <a:defRPr/>
            </a:lvl1pPr>
          </a:lstStyle>
          <a:p>
            <a:pPr>
              <a:defRPr/>
            </a:pPr>
            <a:fld id="{2429261C-F322-499B-815E-7088BFAACC8E}" type="slidenum">
              <a:rPr lang="en-US" altLang="en-US"/>
              <a:pPr>
                <a:defRPr/>
              </a:pPr>
              <a:t>‹#›</a:t>
            </a:fld>
            <a:endParaRPr lang="en-US" altLang="en-US"/>
          </a:p>
        </p:txBody>
      </p:sp>
    </p:spTree>
    <p:extLst>
      <p:ext uri="{BB962C8B-B14F-4D97-AF65-F5344CB8AC3E}">
        <p14:creationId xmlns:p14="http://schemas.microsoft.com/office/powerpoint/2010/main" val="54984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841151-F00E-4477-B94C-A0DD35C667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D20BDB-D152-4888-9A45-538B0824B1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B32423-5589-40AB-82DD-B9BF5C2ADF85}"/>
              </a:ext>
            </a:extLst>
          </p:cNvPr>
          <p:cNvSpPr>
            <a:spLocks noGrp="1" noChangeArrowheads="1"/>
          </p:cNvSpPr>
          <p:nvPr>
            <p:ph type="sldNum" sz="quarter" idx="12"/>
          </p:nvPr>
        </p:nvSpPr>
        <p:spPr>
          <a:ln/>
        </p:spPr>
        <p:txBody>
          <a:bodyPr/>
          <a:lstStyle>
            <a:lvl1pPr>
              <a:defRPr/>
            </a:lvl1pPr>
          </a:lstStyle>
          <a:p>
            <a:pPr>
              <a:defRPr/>
            </a:pPr>
            <a:fld id="{5DBCFF16-32F8-4661-BAB7-5384FA855126}" type="slidenum">
              <a:rPr lang="en-US" altLang="en-US"/>
              <a:pPr>
                <a:defRPr/>
              </a:pPr>
              <a:t>‹#›</a:t>
            </a:fld>
            <a:endParaRPr lang="en-US" altLang="en-US"/>
          </a:p>
        </p:txBody>
      </p:sp>
    </p:spTree>
    <p:extLst>
      <p:ext uri="{BB962C8B-B14F-4D97-AF65-F5344CB8AC3E}">
        <p14:creationId xmlns:p14="http://schemas.microsoft.com/office/powerpoint/2010/main" val="316952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6A903F-8A2E-4B65-8FA8-8D9C1D2A40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88F01F2-5DB3-4E69-84B5-F62BC76B12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E6B7DA-381C-408C-9E92-5CCEF396760E}"/>
              </a:ext>
            </a:extLst>
          </p:cNvPr>
          <p:cNvSpPr>
            <a:spLocks noGrp="1" noChangeArrowheads="1"/>
          </p:cNvSpPr>
          <p:nvPr>
            <p:ph type="sldNum" sz="quarter" idx="12"/>
          </p:nvPr>
        </p:nvSpPr>
        <p:spPr>
          <a:ln/>
        </p:spPr>
        <p:txBody>
          <a:bodyPr/>
          <a:lstStyle>
            <a:lvl1pPr>
              <a:defRPr/>
            </a:lvl1pPr>
          </a:lstStyle>
          <a:p>
            <a:pPr>
              <a:defRPr/>
            </a:pPr>
            <a:fld id="{A9820DC2-0A2C-4993-A9BF-EF1125E4C66B}" type="slidenum">
              <a:rPr lang="en-US" altLang="en-US"/>
              <a:pPr>
                <a:defRPr/>
              </a:pPr>
              <a:t>‹#›</a:t>
            </a:fld>
            <a:endParaRPr lang="en-US" altLang="en-US"/>
          </a:p>
        </p:txBody>
      </p:sp>
    </p:spTree>
    <p:extLst>
      <p:ext uri="{BB962C8B-B14F-4D97-AF65-F5344CB8AC3E}">
        <p14:creationId xmlns:p14="http://schemas.microsoft.com/office/powerpoint/2010/main" val="210314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9B3E73-6E50-4C0B-8028-E5B0525C65C0}" type="slidenum">
              <a:rPr lang="en-US" altLang="en-US"/>
              <a:pPr/>
              <a:t>‹#›</a:t>
            </a:fld>
            <a:endParaRPr lang="en-US" altLang="en-US"/>
          </a:p>
        </p:txBody>
      </p:sp>
    </p:spTree>
    <p:extLst>
      <p:ext uri="{BB962C8B-B14F-4D97-AF65-F5344CB8AC3E}">
        <p14:creationId xmlns:p14="http://schemas.microsoft.com/office/powerpoint/2010/main" val="3767004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9CD6F5-6293-449B-8C09-7C441FB4A71B}" type="slidenum">
              <a:rPr lang="en-US" altLang="en-US"/>
              <a:pPr/>
              <a:t>‹#›</a:t>
            </a:fld>
            <a:endParaRPr lang="en-US" altLang="en-US"/>
          </a:p>
        </p:txBody>
      </p:sp>
    </p:spTree>
    <p:extLst>
      <p:ext uri="{BB962C8B-B14F-4D97-AF65-F5344CB8AC3E}">
        <p14:creationId xmlns:p14="http://schemas.microsoft.com/office/powerpoint/2010/main" val="50938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97FD2A-2CB6-4412-9CE6-1E9C0A191EA3}" type="slidenum">
              <a:rPr lang="en-US" altLang="en-US"/>
              <a:pPr/>
              <a:t>‹#›</a:t>
            </a:fld>
            <a:endParaRPr lang="en-US" altLang="en-US"/>
          </a:p>
        </p:txBody>
      </p:sp>
    </p:spTree>
    <p:extLst>
      <p:ext uri="{BB962C8B-B14F-4D97-AF65-F5344CB8AC3E}">
        <p14:creationId xmlns:p14="http://schemas.microsoft.com/office/powerpoint/2010/main" val="504207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24ED457-9D35-4707-9C61-66F5688B0E76}" type="slidenum">
              <a:rPr lang="en-US" altLang="en-US"/>
              <a:pPr/>
              <a:t>‹#›</a:t>
            </a:fld>
            <a:endParaRPr lang="en-US" altLang="en-US"/>
          </a:p>
        </p:txBody>
      </p:sp>
    </p:spTree>
    <p:extLst>
      <p:ext uri="{BB962C8B-B14F-4D97-AF65-F5344CB8AC3E}">
        <p14:creationId xmlns:p14="http://schemas.microsoft.com/office/powerpoint/2010/main" val="102720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7980F06-0FC3-4BA8-BFBC-CDF6A0A6649C}" type="slidenum">
              <a:rPr lang="en-US" altLang="en-US"/>
              <a:pPr/>
              <a:t>‹#›</a:t>
            </a:fld>
            <a:endParaRPr lang="en-US" altLang="en-US"/>
          </a:p>
        </p:txBody>
      </p:sp>
    </p:spTree>
    <p:extLst>
      <p:ext uri="{BB962C8B-B14F-4D97-AF65-F5344CB8AC3E}">
        <p14:creationId xmlns:p14="http://schemas.microsoft.com/office/powerpoint/2010/main" val="574274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0DB917-0A1B-49D0-ABDD-A7587AEDA601}" type="slidenum">
              <a:rPr lang="en-US" altLang="en-US"/>
              <a:pPr/>
              <a:t>‹#›</a:t>
            </a:fld>
            <a:endParaRPr lang="en-US" altLang="en-US"/>
          </a:p>
        </p:txBody>
      </p:sp>
    </p:spTree>
    <p:extLst>
      <p:ext uri="{BB962C8B-B14F-4D97-AF65-F5344CB8AC3E}">
        <p14:creationId xmlns:p14="http://schemas.microsoft.com/office/powerpoint/2010/main" val="3345775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29F1B51-97D4-4911-8BC1-51B3ADA2775E}" type="slidenum">
              <a:rPr lang="en-US" altLang="en-US"/>
              <a:pPr/>
              <a:t>‹#›</a:t>
            </a:fld>
            <a:endParaRPr lang="en-US" altLang="en-US"/>
          </a:p>
        </p:txBody>
      </p:sp>
    </p:spTree>
    <p:extLst>
      <p:ext uri="{BB962C8B-B14F-4D97-AF65-F5344CB8AC3E}">
        <p14:creationId xmlns:p14="http://schemas.microsoft.com/office/powerpoint/2010/main" val="41670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6471" indent="0">
              <a:buNone/>
              <a:defRPr sz="1800"/>
            </a:lvl2pPr>
            <a:lvl3pPr marL="912942" indent="0">
              <a:buNone/>
              <a:defRPr sz="1600"/>
            </a:lvl3pPr>
            <a:lvl4pPr marL="1369413" indent="0">
              <a:buNone/>
              <a:defRPr sz="1400"/>
            </a:lvl4pPr>
            <a:lvl5pPr marL="1825884" indent="0">
              <a:buNone/>
              <a:defRPr sz="1400"/>
            </a:lvl5pPr>
            <a:lvl6pPr marL="2282355" indent="0">
              <a:buNone/>
              <a:defRPr sz="1400"/>
            </a:lvl6pPr>
            <a:lvl7pPr marL="2738826" indent="0">
              <a:buNone/>
              <a:defRPr sz="1400"/>
            </a:lvl7pPr>
            <a:lvl8pPr marL="3195216" indent="0">
              <a:buNone/>
              <a:defRPr sz="1400"/>
            </a:lvl8pPr>
            <a:lvl9pPr marL="365176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FD4F52-BC38-4BF7-9BC5-0C3AC9D0CEF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B3177F-C636-4B5B-A556-A260C0E3D2B8}" type="slidenum">
              <a:rPr lang="en-US" altLang="en-US"/>
              <a:pPr/>
              <a:t>‹#›</a:t>
            </a:fld>
            <a:endParaRPr lang="en-US" altLang="en-US"/>
          </a:p>
        </p:txBody>
      </p:sp>
    </p:spTree>
    <p:extLst>
      <p:ext uri="{BB962C8B-B14F-4D97-AF65-F5344CB8AC3E}">
        <p14:creationId xmlns:p14="http://schemas.microsoft.com/office/powerpoint/2010/main" val="2052336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4D0D2B-7344-4C74-A898-C94B08BC8023}" type="slidenum">
              <a:rPr lang="en-US" altLang="en-US"/>
              <a:pPr/>
              <a:t>‹#›</a:t>
            </a:fld>
            <a:endParaRPr lang="en-US" altLang="en-US"/>
          </a:p>
        </p:txBody>
      </p:sp>
    </p:spTree>
    <p:extLst>
      <p:ext uri="{BB962C8B-B14F-4D97-AF65-F5344CB8AC3E}">
        <p14:creationId xmlns:p14="http://schemas.microsoft.com/office/powerpoint/2010/main" val="3042228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FCFE27-20C0-47D5-A1ED-0FA143D2F471}" type="slidenum">
              <a:rPr lang="en-US" altLang="en-US"/>
              <a:pPr/>
              <a:t>‹#›</a:t>
            </a:fld>
            <a:endParaRPr lang="en-US" altLang="en-US"/>
          </a:p>
        </p:txBody>
      </p:sp>
    </p:spTree>
    <p:extLst>
      <p:ext uri="{BB962C8B-B14F-4D97-AF65-F5344CB8AC3E}">
        <p14:creationId xmlns:p14="http://schemas.microsoft.com/office/powerpoint/2010/main" val="343226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161C61-C39C-48E5-878D-FB58A977E831}" type="slidenum">
              <a:rPr lang="en-US" altLang="en-US"/>
              <a:pPr/>
              <a:t>‹#›</a:t>
            </a:fld>
            <a:endParaRPr lang="en-US" altLang="en-US"/>
          </a:p>
        </p:txBody>
      </p:sp>
    </p:spTree>
    <p:extLst>
      <p:ext uri="{BB962C8B-B14F-4D97-AF65-F5344CB8AC3E}">
        <p14:creationId xmlns:p14="http://schemas.microsoft.com/office/powerpoint/2010/main" val="3711210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A1AD9-C6C7-4BEB-9DBE-BC39A8D61B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674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2C841-4F5E-4A97-828E-74EA8FE06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438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F67A7E-F4F7-43B9-A5F0-CB481BFE0A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331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11CE6A-5A6B-44D7-90CD-F0B3AA020D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356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8143F-F825-4BD6-A07C-78C5A8391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0884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90A424-059C-4FA4-9227-D544AEE2D6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41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45B714-0E05-49E9-9C42-C76B7414570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F4CD5-53C0-4848-A614-64BEB40A5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255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DD3B4D-453E-4C3E-947D-46676869A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915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5E4B8-696D-4CFE-94E2-1AD8EE58BC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522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FA473B-C92D-4113-9906-2A9AA8214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507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C20612-9718-45CE-B66C-729192ACB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32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71" indent="0">
              <a:buNone/>
              <a:defRPr sz="2000" b="1"/>
            </a:lvl2pPr>
            <a:lvl3pPr marL="912942" indent="0">
              <a:buNone/>
              <a:defRPr sz="1800" b="1"/>
            </a:lvl3pPr>
            <a:lvl4pPr marL="1369413" indent="0">
              <a:buNone/>
              <a:defRPr sz="1600" b="1"/>
            </a:lvl4pPr>
            <a:lvl5pPr marL="1825884" indent="0">
              <a:buNone/>
              <a:defRPr sz="1600" b="1"/>
            </a:lvl5pPr>
            <a:lvl6pPr marL="2282355" indent="0">
              <a:buNone/>
              <a:defRPr sz="1600" b="1"/>
            </a:lvl6pPr>
            <a:lvl7pPr marL="2738826" indent="0">
              <a:buNone/>
              <a:defRPr sz="1600" b="1"/>
            </a:lvl7pPr>
            <a:lvl8pPr marL="3195216" indent="0">
              <a:buNone/>
              <a:defRPr sz="1600" b="1"/>
            </a:lvl8pPr>
            <a:lvl9pPr marL="365176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6471" indent="0">
              <a:buNone/>
              <a:defRPr sz="2000" b="1"/>
            </a:lvl2pPr>
            <a:lvl3pPr marL="912942" indent="0">
              <a:buNone/>
              <a:defRPr sz="1800" b="1"/>
            </a:lvl3pPr>
            <a:lvl4pPr marL="1369413" indent="0">
              <a:buNone/>
              <a:defRPr sz="1600" b="1"/>
            </a:lvl4pPr>
            <a:lvl5pPr marL="1825884" indent="0">
              <a:buNone/>
              <a:defRPr sz="1600" b="1"/>
            </a:lvl5pPr>
            <a:lvl6pPr marL="2282355" indent="0">
              <a:buNone/>
              <a:defRPr sz="1600" b="1"/>
            </a:lvl6pPr>
            <a:lvl7pPr marL="2738826" indent="0">
              <a:buNone/>
              <a:defRPr sz="1600" b="1"/>
            </a:lvl7pPr>
            <a:lvl8pPr marL="3195216" indent="0">
              <a:buNone/>
              <a:defRPr sz="1600" b="1"/>
            </a:lvl8pPr>
            <a:lvl9pPr marL="36517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E200F1-7622-4C2F-A5DC-4B2DF123A1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94ECD0-7CAD-4A2E-AAEF-5161934F02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C98F6C-8B44-45B2-9588-2F0B865738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6471" indent="0">
              <a:buNone/>
              <a:defRPr sz="1200"/>
            </a:lvl2pPr>
            <a:lvl3pPr marL="912942" indent="0">
              <a:buNone/>
              <a:defRPr sz="1000"/>
            </a:lvl3pPr>
            <a:lvl4pPr marL="1369413" indent="0">
              <a:buNone/>
              <a:defRPr sz="900"/>
            </a:lvl4pPr>
            <a:lvl5pPr marL="1825884" indent="0">
              <a:buNone/>
              <a:defRPr sz="900"/>
            </a:lvl5pPr>
            <a:lvl6pPr marL="2282355" indent="0">
              <a:buNone/>
              <a:defRPr sz="900"/>
            </a:lvl6pPr>
            <a:lvl7pPr marL="2738826" indent="0">
              <a:buNone/>
              <a:defRPr sz="900"/>
            </a:lvl7pPr>
            <a:lvl8pPr marL="3195216" indent="0">
              <a:buNone/>
              <a:defRPr sz="900"/>
            </a:lvl8pPr>
            <a:lvl9pPr marL="365176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010476-CF35-42B7-BDDA-907774679E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1" indent="0">
              <a:buNone/>
              <a:defRPr sz="2800"/>
            </a:lvl2pPr>
            <a:lvl3pPr marL="912942" indent="0">
              <a:buNone/>
              <a:defRPr sz="2400"/>
            </a:lvl3pPr>
            <a:lvl4pPr marL="1369413" indent="0">
              <a:buNone/>
              <a:defRPr sz="2000"/>
            </a:lvl4pPr>
            <a:lvl5pPr marL="1825884" indent="0">
              <a:buNone/>
              <a:defRPr sz="2000"/>
            </a:lvl5pPr>
            <a:lvl6pPr marL="2282355" indent="0">
              <a:buNone/>
              <a:defRPr sz="2000"/>
            </a:lvl6pPr>
            <a:lvl7pPr marL="2738826" indent="0">
              <a:buNone/>
              <a:defRPr sz="2000"/>
            </a:lvl7pPr>
            <a:lvl8pPr marL="3195216" indent="0">
              <a:buNone/>
              <a:defRPr sz="2000"/>
            </a:lvl8pPr>
            <a:lvl9pPr marL="3651764"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471" indent="0">
              <a:buNone/>
              <a:defRPr sz="1200"/>
            </a:lvl2pPr>
            <a:lvl3pPr marL="912942" indent="0">
              <a:buNone/>
              <a:defRPr sz="1000"/>
            </a:lvl3pPr>
            <a:lvl4pPr marL="1369413" indent="0">
              <a:buNone/>
              <a:defRPr sz="900"/>
            </a:lvl4pPr>
            <a:lvl5pPr marL="1825884" indent="0">
              <a:buNone/>
              <a:defRPr sz="900"/>
            </a:lvl5pPr>
            <a:lvl6pPr marL="2282355" indent="0">
              <a:buNone/>
              <a:defRPr sz="900"/>
            </a:lvl6pPr>
            <a:lvl7pPr marL="2738826" indent="0">
              <a:buNone/>
              <a:defRPr sz="900"/>
            </a:lvl7pPr>
            <a:lvl8pPr marL="3195216" indent="0">
              <a:buNone/>
              <a:defRPr sz="900"/>
            </a:lvl8pPr>
            <a:lvl9pPr marL="365176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222481-544E-414E-94F3-9DBABB507E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2" y="6245228"/>
            <a:ext cx="2133600" cy="47625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defRPr sz="1400"/>
            </a:lvl1pPr>
          </a:lstStyle>
          <a:p>
            <a:pPr>
              <a:defRPr/>
            </a:pPr>
            <a:endParaRPr lang="en-US"/>
          </a:p>
        </p:txBody>
      </p:sp>
      <p:sp>
        <p:nvSpPr>
          <p:cNvPr id="66565" name="Rectangle 5"/>
          <p:cNvSpPr>
            <a:spLocks noGrp="1" noChangeArrowheads="1"/>
          </p:cNvSpPr>
          <p:nvPr>
            <p:ph type="ftr" sz="quarter" idx="3"/>
          </p:nvPr>
        </p:nvSpPr>
        <p:spPr bwMode="auto">
          <a:xfrm>
            <a:off x="3124205" y="6245228"/>
            <a:ext cx="2895600" cy="47625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ctr">
              <a:defRPr sz="1400"/>
            </a:lvl1pPr>
          </a:lstStyle>
          <a:p>
            <a:pPr>
              <a:defRPr/>
            </a:pPr>
            <a:endParaRPr lang="en-US"/>
          </a:p>
        </p:txBody>
      </p:sp>
      <p:sp>
        <p:nvSpPr>
          <p:cNvPr id="66566" name="Rectangle 6"/>
          <p:cNvSpPr>
            <a:spLocks noGrp="1" noChangeArrowheads="1"/>
          </p:cNvSpPr>
          <p:nvPr>
            <p:ph type="sldNum" sz="quarter" idx="4"/>
          </p:nvPr>
        </p:nvSpPr>
        <p:spPr bwMode="auto">
          <a:xfrm>
            <a:off x="6553200" y="6245228"/>
            <a:ext cx="2133600" cy="47625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a:defRPr sz="1400"/>
            </a:lvl1pPr>
          </a:lstStyle>
          <a:p>
            <a:pPr>
              <a:defRPr/>
            </a:pPr>
            <a:fld id="{BF23482A-6EC6-4A0C-94C8-161FFF67C7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71" algn="ctr" rtl="0" fontAlgn="base">
        <a:spcBef>
          <a:spcPct val="0"/>
        </a:spcBef>
        <a:spcAft>
          <a:spcPct val="0"/>
        </a:spcAft>
        <a:defRPr sz="4400">
          <a:solidFill>
            <a:schemeClr val="tx2"/>
          </a:solidFill>
          <a:latin typeface="Arial" charset="0"/>
        </a:defRPr>
      </a:lvl6pPr>
      <a:lvl7pPr marL="912942" algn="ctr" rtl="0" fontAlgn="base">
        <a:spcBef>
          <a:spcPct val="0"/>
        </a:spcBef>
        <a:spcAft>
          <a:spcPct val="0"/>
        </a:spcAft>
        <a:defRPr sz="4400">
          <a:solidFill>
            <a:schemeClr val="tx2"/>
          </a:solidFill>
          <a:latin typeface="Arial" charset="0"/>
        </a:defRPr>
      </a:lvl7pPr>
      <a:lvl8pPr marL="1369413" algn="ctr" rtl="0" fontAlgn="base">
        <a:spcBef>
          <a:spcPct val="0"/>
        </a:spcBef>
        <a:spcAft>
          <a:spcPct val="0"/>
        </a:spcAft>
        <a:defRPr sz="4400">
          <a:solidFill>
            <a:schemeClr val="tx2"/>
          </a:solidFill>
          <a:latin typeface="Arial" charset="0"/>
        </a:defRPr>
      </a:lvl8pPr>
      <a:lvl9pPr marL="1825884" algn="ctr" rtl="0" fontAlgn="base">
        <a:spcBef>
          <a:spcPct val="0"/>
        </a:spcBef>
        <a:spcAft>
          <a:spcPct val="0"/>
        </a:spcAft>
        <a:defRPr sz="4400">
          <a:solidFill>
            <a:schemeClr val="tx2"/>
          </a:solidFill>
          <a:latin typeface="Arial" charset="0"/>
        </a:defRPr>
      </a:lvl9pPr>
    </p:titleStyle>
    <p:bodyStyle>
      <a:lvl1pPr marL="342353" indent="-342353" algn="l" rtl="0" eaLnBrk="0" fontAlgn="base" hangingPunct="0">
        <a:spcBef>
          <a:spcPct val="20000"/>
        </a:spcBef>
        <a:spcAft>
          <a:spcPct val="0"/>
        </a:spcAft>
        <a:buChar char="•"/>
        <a:defRPr sz="3200">
          <a:solidFill>
            <a:schemeClr val="tx1"/>
          </a:solidFill>
          <a:latin typeface="+mn-lt"/>
          <a:ea typeface="+mn-ea"/>
          <a:cs typeface="+mn-cs"/>
        </a:defRPr>
      </a:lvl1pPr>
      <a:lvl2pPr marL="741735" indent="-285264" algn="l" rtl="0" eaLnBrk="0" fontAlgn="base" hangingPunct="0">
        <a:spcBef>
          <a:spcPct val="20000"/>
        </a:spcBef>
        <a:spcAft>
          <a:spcPct val="0"/>
        </a:spcAft>
        <a:buChar char="–"/>
        <a:defRPr sz="2800">
          <a:solidFill>
            <a:schemeClr val="tx1"/>
          </a:solidFill>
          <a:latin typeface="+mn-lt"/>
        </a:defRPr>
      </a:lvl2pPr>
      <a:lvl3pPr marL="1141177" indent="-228235" algn="l" rtl="0" eaLnBrk="0" fontAlgn="base" hangingPunct="0">
        <a:spcBef>
          <a:spcPct val="20000"/>
        </a:spcBef>
        <a:spcAft>
          <a:spcPct val="0"/>
        </a:spcAft>
        <a:buChar char="•"/>
        <a:defRPr sz="2400">
          <a:solidFill>
            <a:schemeClr val="tx1"/>
          </a:solidFill>
          <a:latin typeface="+mn-lt"/>
        </a:defRPr>
      </a:lvl3pPr>
      <a:lvl4pPr marL="1597608" indent="-228235" algn="l" rtl="0" eaLnBrk="0" fontAlgn="base" hangingPunct="0">
        <a:spcBef>
          <a:spcPct val="20000"/>
        </a:spcBef>
        <a:spcAft>
          <a:spcPct val="0"/>
        </a:spcAft>
        <a:buChar char="–"/>
        <a:defRPr sz="2000">
          <a:solidFill>
            <a:schemeClr val="tx1"/>
          </a:solidFill>
          <a:latin typeface="+mn-lt"/>
        </a:defRPr>
      </a:lvl4pPr>
      <a:lvl5pPr marL="2054082" indent="-228235" algn="l" rtl="0" eaLnBrk="0" fontAlgn="base" hangingPunct="0">
        <a:spcBef>
          <a:spcPct val="20000"/>
        </a:spcBef>
        <a:spcAft>
          <a:spcPct val="0"/>
        </a:spcAft>
        <a:buChar char="»"/>
        <a:defRPr sz="2000">
          <a:solidFill>
            <a:schemeClr val="tx1"/>
          </a:solidFill>
          <a:latin typeface="+mn-lt"/>
        </a:defRPr>
      </a:lvl5pPr>
      <a:lvl6pPr marL="2510550" indent="-228235" algn="l" rtl="0" fontAlgn="base">
        <a:spcBef>
          <a:spcPct val="20000"/>
        </a:spcBef>
        <a:spcAft>
          <a:spcPct val="0"/>
        </a:spcAft>
        <a:buChar char="»"/>
        <a:defRPr sz="2000">
          <a:solidFill>
            <a:schemeClr val="tx1"/>
          </a:solidFill>
          <a:latin typeface="+mn-lt"/>
        </a:defRPr>
      </a:lvl6pPr>
      <a:lvl7pPr marL="2967009" indent="-228235" algn="l" rtl="0" fontAlgn="base">
        <a:spcBef>
          <a:spcPct val="20000"/>
        </a:spcBef>
        <a:spcAft>
          <a:spcPct val="0"/>
        </a:spcAft>
        <a:buChar char="»"/>
        <a:defRPr sz="2000">
          <a:solidFill>
            <a:schemeClr val="tx1"/>
          </a:solidFill>
          <a:latin typeface="+mn-lt"/>
        </a:defRPr>
      </a:lvl7pPr>
      <a:lvl8pPr marL="3423460" indent="-228235" algn="l" rtl="0" fontAlgn="base">
        <a:spcBef>
          <a:spcPct val="20000"/>
        </a:spcBef>
        <a:spcAft>
          <a:spcPct val="0"/>
        </a:spcAft>
        <a:buChar char="»"/>
        <a:defRPr sz="2000">
          <a:solidFill>
            <a:schemeClr val="tx1"/>
          </a:solidFill>
          <a:latin typeface="+mn-lt"/>
        </a:defRPr>
      </a:lvl8pPr>
      <a:lvl9pPr marL="3879884" indent="-22823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942" rtl="0" eaLnBrk="1" latinLnBrk="0" hangingPunct="1">
        <a:defRPr sz="1800" kern="1200">
          <a:solidFill>
            <a:schemeClr val="tx1"/>
          </a:solidFill>
          <a:latin typeface="+mn-lt"/>
          <a:ea typeface="+mn-ea"/>
          <a:cs typeface="+mn-cs"/>
        </a:defRPr>
      </a:lvl1pPr>
      <a:lvl2pPr marL="456471" algn="l" defTabSz="912942" rtl="0" eaLnBrk="1" latinLnBrk="0" hangingPunct="1">
        <a:defRPr sz="1800" kern="1200">
          <a:solidFill>
            <a:schemeClr val="tx1"/>
          </a:solidFill>
          <a:latin typeface="+mn-lt"/>
          <a:ea typeface="+mn-ea"/>
          <a:cs typeface="+mn-cs"/>
        </a:defRPr>
      </a:lvl2pPr>
      <a:lvl3pPr marL="912942" algn="l" defTabSz="912942" rtl="0" eaLnBrk="1" latinLnBrk="0" hangingPunct="1">
        <a:defRPr sz="1800" kern="1200">
          <a:solidFill>
            <a:schemeClr val="tx1"/>
          </a:solidFill>
          <a:latin typeface="+mn-lt"/>
          <a:ea typeface="+mn-ea"/>
          <a:cs typeface="+mn-cs"/>
        </a:defRPr>
      </a:lvl3pPr>
      <a:lvl4pPr marL="1369413" algn="l" defTabSz="912942" rtl="0" eaLnBrk="1" latinLnBrk="0" hangingPunct="1">
        <a:defRPr sz="1800" kern="1200">
          <a:solidFill>
            <a:schemeClr val="tx1"/>
          </a:solidFill>
          <a:latin typeface="+mn-lt"/>
          <a:ea typeface="+mn-ea"/>
          <a:cs typeface="+mn-cs"/>
        </a:defRPr>
      </a:lvl4pPr>
      <a:lvl5pPr marL="1825884" algn="l" defTabSz="912942" rtl="0" eaLnBrk="1" latinLnBrk="0" hangingPunct="1">
        <a:defRPr sz="1800" kern="1200">
          <a:solidFill>
            <a:schemeClr val="tx1"/>
          </a:solidFill>
          <a:latin typeface="+mn-lt"/>
          <a:ea typeface="+mn-ea"/>
          <a:cs typeface="+mn-cs"/>
        </a:defRPr>
      </a:lvl5pPr>
      <a:lvl6pPr marL="2282355" algn="l" defTabSz="912942" rtl="0" eaLnBrk="1" latinLnBrk="0" hangingPunct="1">
        <a:defRPr sz="1800" kern="1200">
          <a:solidFill>
            <a:schemeClr val="tx1"/>
          </a:solidFill>
          <a:latin typeface="+mn-lt"/>
          <a:ea typeface="+mn-ea"/>
          <a:cs typeface="+mn-cs"/>
        </a:defRPr>
      </a:lvl6pPr>
      <a:lvl7pPr marL="2738826" algn="l" defTabSz="912942" rtl="0" eaLnBrk="1" latinLnBrk="0" hangingPunct="1">
        <a:defRPr sz="1800" kern="1200">
          <a:solidFill>
            <a:schemeClr val="tx1"/>
          </a:solidFill>
          <a:latin typeface="+mn-lt"/>
          <a:ea typeface="+mn-ea"/>
          <a:cs typeface="+mn-cs"/>
        </a:defRPr>
      </a:lvl7pPr>
      <a:lvl8pPr marL="3195216" algn="l" defTabSz="912942" rtl="0" eaLnBrk="1" latinLnBrk="0" hangingPunct="1">
        <a:defRPr sz="1800" kern="1200">
          <a:solidFill>
            <a:schemeClr val="tx1"/>
          </a:solidFill>
          <a:latin typeface="+mn-lt"/>
          <a:ea typeface="+mn-ea"/>
          <a:cs typeface="+mn-cs"/>
        </a:defRPr>
      </a:lvl8pPr>
      <a:lvl9pPr marL="3651764" algn="l" defTabSz="9129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89BD8D-CF68-4C47-9B15-83DBA7CCB2A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0A51568-6D00-4038-A523-621E78AA0EE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9DBCED-D6F4-4062-86D2-8925CA9503F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41F9DFFC-5244-465A-87A6-5C54030E77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00EB8F3-EC90-4F39-AE3C-4B33A889E3B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D7851B-EAB1-404B-A32E-BB319B6966EC}" type="slidenum">
              <a:rPr lang="en-US" altLang="en-US"/>
              <a:pPr>
                <a:defRPr/>
              </a:pPr>
              <a:t>‹#›</a:t>
            </a:fld>
            <a:endParaRPr lang="en-US" altLang="en-US"/>
          </a:p>
        </p:txBody>
      </p:sp>
    </p:spTree>
    <p:extLst>
      <p:ext uri="{BB962C8B-B14F-4D97-AF65-F5344CB8AC3E}">
        <p14:creationId xmlns:p14="http://schemas.microsoft.com/office/powerpoint/2010/main" val="1116989970"/>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FA64D8-B47F-41B8-BBE9-067D7005D2E7}" type="slidenum">
              <a:rPr lang="en-US" altLang="en-US"/>
              <a:pPr/>
              <a:t>‹#›</a:t>
            </a:fld>
            <a:endParaRPr lang="en-US" altLang="en-US"/>
          </a:p>
        </p:txBody>
      </p:sp>
    </p:spTree>
    <p:extLst>
      <p:ext uri="{BB962C8B-B14F-4D97-AF65-F5344CB8AC3E}">
        <p14:creationId xmlns:p14="http://schemas.microsoft.com/office/powerpoint/2010/main" val="1813087662"/>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8ECE16D-7EC0-48BA-95C2-9C718ABE39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04734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0.xml"/><Relationship Id="rId5" Type="http://schemas.openxmlformats.org/officeDocument/2006/relationships/image" Target="../media/image31.png"/><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 Id="rId9" Type="http://schemas.openxmlformats.org/officeDocument/2006/relationships/image" Target="../media/image74.emf"/></Relationships>
</file>

<file path=ppt/slides/_rels/slide3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 Id="rId4" Type="http://schemas.openxmlformats.org/officeDocument/2006/relationships/image" Target="../media/image8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 y="23647"/>
            <a:ext cx="9143975" cy="3200868"/>
          </a:xfrm>
          <a:prstGeom prst="rect">
            <a:avLst/>
          </a:prstGeom>
          <a:noFill/>
        </p:spPr>
        <p:txBody>
          <a:bodyPr wrap="square" lIns="91436" tIns="45716" rIns="91436" bIns="45716" rtlCol="0">
            <a:spAutoFit/>
          </a:bodyPr>
          <a:lstStyle/>
          <a:p>
            <a:pPr algn="ctr"/>
            <a:r>
              <a:rPr lang="en-US" sz="3200" b="1"/>
              <a:t>Creating and detecting ultra-long-range Rydberg molecules and their ghosts</a:t>
            </a:r>
          </a:p>
          <a:p>
            <a:pPr algn="ctr"/>
            <a:endParaRPr lang="en-US" sz="3200" b="1">
              <a:solidFill>
                <a:srgbClr val="009900"/>
              </a:solidFill>
            </a:endParaRPr>
          </a:p>
          <a:p>
            <a:pPr algn="ctr"/>
            <a:r>
              <a:rPr lang="en-US" sz="2400" b="1">
                <a:solidFill>
                  <a:srgbClr val="009900"/>
                </a:solidFill>
              </a:rPr>
              <a:t>Chris </a:t>
            </a:r>
            <a:r>
              <a:rPr lang="en-US" sz="2400" b="1" dirty="0">
                <a:solidFill>
                  <a:srgbClr val="009900"/>
                </a:solidFill>
              </a:rPr>
              <a:t>Greene, Purdue University </a:t>
            </a:r>
          </a:p>
          <a:p>
            <a:pPr algn="ctr"/>
            <a:endParaRPr lang="en-US" sz="2400" b="1" dirty="0">
              <a:solidFill>
                <a:srgbClr val="009900"/>
              </a:solidFill>
            </a:endParaRPr>
          </a:p>
          <a:p>
            <a:pPr algn="ctr"/>
            <a:r>
              <a:rPr lang="en-US" sz="2400" b="1">
                <a:solidFill>
                  <a:srgbClr val="0000FF"/>
                </a:solidFill>
              </a:rPr>
              <a:t>with Matt Eiles and Jesus Perez-Rios on the </a:t>
            </a:r>
          </a:p>
          <a:p>
            <a:pPr algn="ctr"/>
            <a:r>
              <a:rPr lang="en-US" sz="2400" b="1">
                <a:solidFill>
                  <a:srgbClr val="0000FF"/>
                </a:solidFill>
              </a:rPr>
              <a:t>Rydberg </a:t>
            </a:r>
            <a:r>
              <a:rPr lang="en-US" sz="2400" b="1" dirty="0">
                <a:solidFill>
                  <a:srgbClr val="0000FF"/>
                </a:solidFill>
              </a:rPr>
              <a:t>molecule theory</a:t>
            </a:r>
            <a:endParaRPr lang="en-US" b="1" dirty="0">
              <a:solidFill>
                <a:srgbClr val="0000FF"/>
              </a:solidFill>
            </a:endParaRPr>
          </a:p>
          <a:p>
            <a:pPr algn="ctr"/>
            <a:endParaRPr lang="en-US" sz="1000" b="1" dirty="0">
              <a:solidFill>
                <a:srgbClr val="C00000"/>
              </a:solidFill>
            </a:endParaRPr>
          </a:p>
        </p:txBody>
      </p:sp>
      <p:sp>
        <p:nvSpPr>
          <p:cNvPr id="3" name="TextBox 2"/>
          <p:cNvSpPr txBox="1"/>
          <p:nvPr/>
        </p:nvSpPr>
        <p:spPr>
          <a:xfrm>
            <a:off x="685800" y="3414074"/>
            <a:ext cx="8077200" cy="1200329"/>
          </a:xfrm>
          <a:prstGeom prst="rect">
            <a:avLst/>
          </a:prstGeom>
          <a:noFill/>
        </p:spPr>
        <p:txBody>
          <a:bodyPr wrap="square" rtlCol="0">
            <a:spAutoFit/>
          </a:bodyPr>
          <a:lstStyle/>
          <a:p>
            <a:r>
              <a:rPr lang="en-US" sz="2400" b="1">
                <a:solidFill>
                  <a:srgbClr val="C00000"/>
                </a:solidFill>
              </a:rPr>
              <a:t>Experimental collaboration groups: </a:t>
            </a:r>
            <a:r>
              <a:rPr lang="en-US" sz="2400" b="1" u="sng" dirty="0">
                <a:solidFill>
                  <a:srgbClr val="C00000"/>
                </a:solidFill>
              </a:rPr>
              <a:t>Herwig Ott’s </a:t>
            </a:r>
            <a:r>
              <a:rPr lang="en-US" sz="2400" b="1" dirty="0">
                <a:solidFill>
                  <a:srgbClr val="C00000"/>
                </a:solidFill>
              </a:rPr>
              <a:t>group at Kaiserslautern and </a:t>
            </a:r>
            <a:r>
              <a:rPr lang="en-US" sz="2400" b="1" u="sng" err="1">
                <a:solidFill>
                  <a:srgbClr val="C00000"/>
                </a:solidFill>
              </a:rPr>
              <a:t>Tilman</a:t>
            </a:r>
            <a:r>
              <a:rPr lang="en-US" sz="2400" b="1" u="sng">
                <a:solidFill>
                  <a:srgbClr val="C00000"/>
                </a:solidFill>
              </a:rPr>
              <a:t> Pfau’s</a:t>
            </a:r>
            <a:r>
              <a:rPr lang="en-US" sz="2400" b="1">
                <a:solidFill>
                  <a:srgbClr val="C00000"/>
                </a:solidFill>
              </a:rPr>
              <a:t> group </a:t>
            </a:r>
            <a:r>
              <a:rPr lang="en-US" sz="2400" b="1" dirty="0">
                <a:solidFill>
                  <a:srgbClr val="C00000"/>
                </a:solidFill>
              </a:rPr>
              <a:t>at Stuttgart on recent Rydberg molecule experiments </a:t>
            </a:r>
          </a:p>
        </p:txBody>
      </p:sp>
      <p:sp>
        <p:nvSpPr>
          <p:cNvPr id="7" name="TextBox 6">
            <a:extLst>
              <a:ext uri="{FF2B5EF4-FFF2-40B4-BE49-F238E27FC236}">
                <a16:creationId xmlns:a16="http://schemas.microsoft.com/office/drawing/2014/main" id="{D107F542-DAA9-462F-BC0E-8ABAA720B741}"/>
              </a:ext>
            </a:extLst>
          </p:cNvPr>
          <p:cNvSpPr txBox="1"/>
          <p:nvPr/>
        </p:nvSpPr>
        <p:spPr>
          <a:xfrm>
            <a:off x="228600" y="5181600"/>
            <a:ext cx="8686800" cy="461665"/>
          </a:xfrm>
          <a:prstGeom prst="rect">
            <a:avLst/>
          </a:prstGeom>
          <a:noFill/>
        </p:spPr>
        <p:txBody>
          <a:bodyPr wrap="square" rtlCol="0">
            <a:spAutoFit/>
          </a:bodyPr>
          <a:lstStyle/>
          <a:p>
            <a:r>
              <a:rPr lang="en-US" sz="2400" b="1"/>
              <a:t>and thanks to the NSF for support </a:t>
            </a:r>
          </a:p>
        </p:txBody>
      </p:sp>
    </p:spTree>
    <p:extLst>
      <p:ext uri="{BB962C8B-B14F-4D97-AF65-F5344CB8AC3E}">
        <p14:creationId xmlns:p14="http://schemas.microsoft.com/office/powerpoint/2010/main" val="359139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EF22C-DF2B-44FE-A07B-207E0146D459}"/>
              </a:ext>
            </a:extLst>
          </p:cNvPr>
          <p:cNvPicPr>
            <a:picLocks noChangeAspect="1"/>
          </p:cNvPicPr>
          <p:nvPr/>
        </p:nvPicPr>
        <p:blipFill>
          <a:blip r:embed="rId2"/>
          <a:stretch>
            <a:fillRect/>
          </a:stretch>
        </p:blipFill>
        <p:spPr>
          <a:xfrm>
            <a:off x="0" y="0"/>
            <a:ext cx="4803081" cy="6858000"/>
          </a:xfrm>
          <a:prstGeom prst="rect">
            <a:avLst/>
          </a:prstGeom>
        </p:spPr>
      </p:pic>
      <p:pic>
        <p:nvPicPr>
          <p:cNvPr id="3" name="Picture 2">
            <a:extLst>
              <a:ext uri="{FF2B5EF4-FFF2-40B4-BE49-F238E27FC236}">
                <a16:creationId xmlns:a16="http://schemas.microsoft.com/office/drawing/2014/main" id="{DB28C462-547F-4DA3-9D61-C5EEBDC14BEC}"/>
              </a:ext>
            </a:extLst>
          </p:cNvPr>
          <p:cNvPicPr>
            <a:picLocks noChangeAspect="1"/>
          </p:cNvPicPr>
          <p:nvPr/>
        </p:nvPicPr>
        <p:blipFill>
          <a:blip r:embed="rId3"/>
          <a:stretch>
            <a:fillRect/>
          </a:stretch>
        </p:blipFill>
        <p:spPr>
          <a:xfrm>
            <a:off x="5040203" y="3810000"/>
            <a:ext cx="3990647" cy="1524000"/>
          </a:xfrm>
          <a:prstGeom prst="rect">
            <a:avLst/>
          </a:prstGeom>
        </p:spPr>
      </p:pic>
      <p:pic>
        <p:nvPicPr>
          <p:cNvPr id="4" name="Picture 3">
            <a:extLst>
              <a:ext uri="{FF2B5EF4-FFF2-40B4-BE49-F238E27FC236}">
                <a16:creationId xmlns:a16="http://schemas.microsoft.com/office/drawing/2014/main" id="{8F87CF1A-BFF0-4586-B6C9-79AD699B74A3}"/>
              </a:ext>
            </a:extLst>
          </p:cNvPr>
          <p:cNvPicPr>
            <a:picLocks noChangeAspect="1"/>
          </p:cNvPicPr>
          <p:nvPr/>
        </p:nvPicPr>
        <p:blipFill>
          <a:blip r:embed="rId4"/>
          <a:stretch>
            <a:fillRect/>
          </a:stretch>
        </p:blipFill>
        <p:spPr>
          <a:xfrm>
            <a:off x="4803081" y="762000"/>
            <a:ext cx="3614893" cy="341775"/>
          </a:xfrm>
          <a:prstGeom prst="rect">
            <a:avLst/>
          </a:prstGeom>
        </p:spPr>
      </p:pic>
      <p:sp>
        <p:nvSpPr>
          <p:cNvPr id="5" name="TextBox 4">
            <a:extLst>
              <a:ext uri="{FF2B5EF4-FFF2-40B4-BE49-F238E27FC236}">
                <a16:creationId xmlns:a16="http://schemas.microsoft.com/office/drawing/2014/main" id="{47509F0A-B0E6-4A20-AAAF-623129D80C15}"/>
              </a:ext>
            </a:extLst>
          </p:cNvPr>
          <p:cNvSpPr txBox="1"/>
          <p:nvPr/>
        </p:nvSpPr>
        <p:spPr>
          <a:xfrm>
            <a:off x="4803081" y="304800"/>
            <a:ext cx="3274119" cy="369332"/>
          </a:xfrm>
          <a:prstGeom prst="rect">
            <a:avLst/>
          </a:prstGeom>
          <a:noFill/>
        </p:spPr>
        <p:txBody>
          <a:bodyPr wrap="square" rtlCol="0">
            <a:spAutoFit/>
          </a:bodyPr>
          <a:lstStyle/>
          <a:p>
            <a:r>
              <a:rPr lang="en-US"/>
              <a:t>Gaj et al. (Pfau group expt)</a:t>
            </a:r>
          </a:p>
        </p:txBody>
      </p:sp>
      <p:pic>
        <p:nvPicPr>
          <p:cNvPr id="6" name="Picture 5">
            <a:extLst>
              <a:ext uri="{FF2B5EF4-FFF2-40B4-BE49-F238E27FC236}">
                <a16:creationId xmlns:a16="http://schemas.microsoft.com/office/drawing/2014/main" id="{C76E4DC4-8D29-4D3E-BD0F-3CC4FBE74797}"/>
              </a:ext>
            </a:extLst>
          </p:cNvPr>
          <p:cNvPicPr>
            <a:picLocks noChangeAspect="1"/>
          </p:cNvPicPr>
          <p:nvPr/>
        </p:nvPicPr>
        <p:blipFill>
          <a:blip r:embed="rId5"/>
          <a:stretch>
            <a:fillRect/>
          </a:stretch>
        </p:blipFill>
        <p:spPr>
          <a:xfrm>
            <a:off x="4495800" y="5562601"/>
            <a:ext cx="4557588" cy="327310"/>
          </a:xfrm>
          <a:prstGeom prst="rect">
            <a:avLst/>
          </a:prstGeom>
        </p:spPr>
      </p:pic>
      <p:sp>
        <p:nvSpPr>
          <p:cNvPr id="7" name="TextBox 6">
            <a:extLst>
              <a:ext uri="{FF2B5EF4-FFF2-40B4-BE49-F238E27FC236}">
                <a16:creationId xmlns:a16="http://schemas.microsoft.com/office/drawing/2014/main" id="{7599BF1F-BFE6-4B7C-9A1C-CEF203F0E8AB}"/>
              </a:ext>
            </a:extLst>
          </p:cNvPr>
          <p:cNvSpPr txBox="1"/>
          <p:nvPr/>
        </p:nvSpPr>
        <p:spPr>
          <a:xfrm>
            <a:off x="5607839" y="3326368"/>
            <a:ext cx="2855374" cy="369332"/>
          </a:xfrm>
          <a:prstGeom prst="rect">
            <a:avLst/>
          </a:prstGeom>
          <a:noFill/>
        </p:spPr>
        <p:txBody>
          <a:bodyPr wrap="square" rtlCol="0">
            <a:spAutoFit/>
          </a:bodyPr>
          <a:lstStyle/>
          <a:p>
            <a:r>
              <a:rPr lang="en-US"/>
              <a:t>Comparison with theory:</a:t>
            </a:r>
          </a:p>
        </p:txBody>
      </p:sp>
      <p:cxnSp>
        <p:nvCxnSpPr>
          <p:cNvPr id="9" name="Straight Arrow Connector 8">
            <a:extLst>
              <a:ext uri="{FF2B5EF4-FFF2-40B4-BE49-F238E27FC236}">
                <a16:creationId xmlns:a16="http://schemas.microsoft.com/office/drawing/2014/main" id="{68133EFB-4F1B-4CA7-8733-FF814B7443DF}"/>
              </a:ext>
            </a:extLst>
          </p:cNvPr>
          <p:cNvCxnSpPr/>
          <p:nvPr/>
        </p:nvCxnSpPr>
        <p:spPr>
          <a:xfrm flipH="1">
            <a:off x="4803081" y="1219200"/>
            <a:ext cx="1216719" cy="457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7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64" y="37578"/>
            <a:ext cx="8365411"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But from a theory point of view, first-order nondegenerate perturbation theory is …. to be blunt….. BORING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charset="0"/>
                <a:ea typeface="+mn-ea"/>
                <a:cs typeface="+mn-cs"/>
              </a:rPr>
              <a:t>A system with high degeneracy can have strong, qualitatively different behavior, and Rydberg molecules are no exception to this rule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Recall that in all atoms in the periodic table, only the low</a:t>
            </a:r>
            <a:r>
              <a:rPr kumimoji="0" lang="en-US" sz="2000" b="1" i="1" u="none" strike="noStrike" kern="1200" cap="none" spc="0" normalizeH="0" baseline="0" noProof="0" dirty="0">
                <a:ln>
                  <a:noFill/>
                </a:ln>
                <a:solidFill>
                  <a:srgbClr val="000000"/>
                </a:solidFill>
                <a:effectLst/>
                <a:uLnTx/>
                <a:uFillTx/>
                <a:latin typeface="Arial" charset="0"/>
                <a:ea typeface="+mn-ea"/>
                <a:cs typeface="+mn-cs"/>
              </a:rPr>
              <a:t>-l</a:t>
            </a:r>
            <a:r>
              <a:rPr kumimoji="0" lang="en-US" sz="2000" b="1" i="0" u="none" strike="noStrike" kern="1200" cap="none" spc="0" normalizeH="0" baseline="0" noProof="0" dirty="0">
                <a:ln>
                  <a:noFill/>
                </a:ln>
                <a:solidFill>
                  <a:srgbClr val="000000"/>
                </a:solidFill>
                <a:effectLst/>
                <a:uLnTx/>
                <a:uFillTx/>
                <a:latin typeface="Arial" charset="0"/>
                <a:ea typeface="+mn-ea"/>
                <a:cs typeface="+mn-cs"/>
              </a:rPr>
              <a:t> states have sizeable quantum defects, i.e. </a:t>
            </a:r>
          </a:p>
        </p:txBody>
      </p:sp>
      <p:pic>
        <p:nvPicPr>
          <p:cNvPr id="3" name="Picture 2"/>
          <p:cNvPicPr>
            <a:picLocks noChangeAspect="1"/>
          </p:cNvPicPr>
          <p:nvPr/>
        </p:nvPicPr>
        <p:blipFill>
          <a:blip r:embed="rId2"/>
          <a:stretch>
            <a:fillRect/>
          </a:stretch>
        </p:blipFill>
        <p:spPr>
          <a:xfrm>
            <a:off x="4724400" y="2562002"/>
            <a:ext cx="2025860" cy="428625"/>
          </a:xfrm>
          <a:prstGeom prst="rect">
            <a:avLst/>
          </a:prstGeom>
        </p:spPr>
      </p:pic>
      <p:sp>
        <p:nvSpPr>
          <p:cNvPr id="4" name="TextBox 3"/>
          <p:cNvSpPr txBox="1"/>
          <p:nvPr/>
        </p:nvSpPr>
        <p:spPr>
          <a:xfrm>
            <a:off x="473427" y="3063945"/>
            <a:ext cx="814686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mn-ea"/>
                <a:cs typeface="+mn-cs"/>
              </a:rPr>
              <a:t>Therefore, since degenerate states can hybridize with no energy cost to minimize the energy of the system, they create </a:t>
            </a:r>
            <a:r>
              <a:rPr kumimoji="0" lang="en-US" sz="1800" b="1" i="1" u="none" strike="noStrike" kern="1200" cap="none" spc="0" normalizeH="0" baseline="0" noProof="0" dirty="0">
                <a:ln>
                  <a:noFill/>
                </a:ln>
                <a:solidFill>
                  <a:srgbClr val="0000FF"/>
                </a:solidFill>
                <a:effectLst/>
                <a:uLnTx/>
                <a:uFillTx/>
                <a:latin typeface="Arial" charset="0"/>
                <a:ea typeface="+mn-ea"/>
                <a:cs typeface="+mn-cs"/>
              </a:rPr>
              <a:t>far stronger interactions</a:t>
            </a:r>
            <a:r>
              <a:rPr kumimoji="0" lang="en-US" sz="1800" b="1" i="0" u="none" strike="noStrike" kern="1200" cap="none" spc="0" normalizeH="0" baseline="0" noProof="0" dirty="0">
                <a:ln>
                  <a:noFill/>
                </a:ln>
                <a:solidFill>
                  <a:srgbClr val="0000FF"/>
                </a:solidFill>
                <a:effectLst/>
                <a:uLnTx/>
                <a:uFillTx/>
                <a:latin typeface="Arial" charset="0"/>
                <a:ea typeface="+mn-ea"/>
                <a:cs typeface="+mn-cs"/>
              </a:rPr>
              <a:t>.  To put </a:t>
            </a:r>
            <a:r>
              <a:rPr kumimoji="0" lang="en-US" sz="1800" b="1" i="0" u="none" strike="noStrike" kern="1200" cap="none" spc="0" normalizeH="0" baseline="0" noProof="0">
                <a:ln>
                  <a:noFill/>
                </a:ln>
                <a:solidFill>
                  <a:srgbClr val="0000FF"/>
                </a:solidFill>
                <a:effectLst/>
                <a:uLnTx/>
                <a:uFillTx/>
                <a:latin typeface="Arial" charset="0"/>
                <a:ea typeface="+mn-ea"/>
                <a:cs typeface="+mn-cs"/>
              </a:rPr>
              <a:t>it as an oxymoron, </a:t>
            </a:r>
            <a:r>
              <a:rPr kumimoji="0" lang="en-US" sz="1800" b="1" i="0" u="none" strike="noStrike" kern="1200" cap="none" spc="0" normalizeH="0" baseline="0" noProof="0" dirty="0">
                <a:ln>
                  <a:noFill/>
                </a:ln>
                <a:solidFill>
                  <a:srgbClr val="0000FF"/>
                </a:solidFill>
                <a:effectLst/>
                <a:uLnTx/>
                <a:uFillTx/>
                <a:latin typeface="Arial" charset="0"/>
                <a:ea typeface="+mn-ea"/>
                <a:cs typeface="+mn-cs"/>
              </a:rPr>
              <a:t>one might even assert that: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0000FF"/>
                </a:solidFill>
                <a:effectLst/>
                <a:uLnTx/>
                <a:uFillTx/>
                <a:latin typeface="Arial" charset="0"/>
                <a:ea typeface="+mn-ea"/>
                <a:cs typeface="+mn-cs"/>
              </a:rPr>
              <a:t>DEGENERATE PERTURBATION THEORY IS NONPERTURBATIVE</a:t>
            </a:r>
          </a:p>
        </p:txBody>
      </p:sp>
      <p:pic>
        <p:nvPicPr>
          <p:cNvPr id="5" name="Picture 2"/>
          <p:cNvPicPr>
            <a:picLocks noChangeAspect="1" noChangeArrowheads="1"/>
          </p:cNvPicPr>
          <p:nvPr/>
        </p:nvPicPr>
        <p:blipFill>
          <a:blip r:embed="rId3" cstate="print"/>
          <a:srcRect/>
          <a:stretch>
            <a:fillRect/>
          </a:stretch>
        </p:blipFill>
        <p:spPr bwMode="auto">
          <a:xfrm>
            <a:off x="76200" y="4599728"/>
            <a:ext cx="3200400" cy="214249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181600" y="4577812"/>
            <a:ext cx="3657600" cy="2280188"/>
          </a:xfrm>
          <a:prstGeom prst="rect">
            <a:avLst/>
          </a:prstGeom>
          <a:noFill/>
          <a:ln w="9525">
            <a:noFill/>
            <a:miter lim="800000"/>
            <a:headEnd/>
            <a:tailEnd/>
          </a:ln>
        </p:spPr>
      </p:pic>
      <p:sp>
        <p:nvSpPr>
          <p:cNvPr id="7" name="TextBox 6"/>
          <p:cNvSpPr txBox="1"/>
          <p:nvPr/>
        </p:nvSpPr>
        <p:spPr>
          <a:xfrm>
            <a:off x="228600" y="4337592"/>
            <a:ext cx="3581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900"/>
                </a:solidFill>
                <a:effectLst/>
                <a:uLnTx/>
                <a:uFillTx/>
                <a:latin typeface="Arial" charset="0"/>
                <a:ea typeface="+mn-ea"/>
                <a:cs typeface="+mn-cs"/>
              </a:rPr>
              <a:t>Low</a:t>
            </a:r>
            <a:r>
              <a:rPr kumimoji="0" lang="en-US" sz="1800" b="1" i="1" u="none" strike="noStrike" kern="1200" cap="none" spc="0" normalizeH="0" baseline="0" noProof="0" dirty="0">
                <a:ln>
                  <a:noFill/>
                </a:ln>
                <a:solidFill>
                  <a:srgbClr val="009900"/>
                </a:solidFill>
                <a:effectLst/>
                <a:uLnTx/>
                <a:uFillTx/>
                <a:latin typeface="Arial" charset="0"/>
                <a:ea typeface="+mn-ea"/>
                <a:cs typeface="+mn-cs"/>
              </a:rPr>
              <a:t>-l</a:t>
            </a:r>
            <a:r>
              <a:rPr kumimoji="0" lang="en-US" sz="1800" b="1" i="0" u="none" strike="noStrike" kern="1200" cap="none" spc="0" normalizeH="0" baseline="0" noProof="0" dirty="0">
                <a:ln>
                  <a:noFill/>
                </a:ln>
                <a:solidFill>
                  <a:srgbClr val="009900"/>
                </a:solidFill>
                <a:effectLst/>
                <a:uLnTx/>
                <a:uFillTx/>
                <a:latin typeface="Arial" charset="0"/>
                <a:ea typeface="+mn-ea"/>
                <a:cs typeface="+mn-cs"/>
              </a:rPr>
              <a:t> state, shallow (100 MHz)</a:t>
            </a:r>
          </a:p>
        </p:txBody>
      </p:sp>
      <p:sp>
        <p:nvSpPr>
          <p:cNvPr id="8" name="TextBox 7"/>
          <p:cNvSpPr txBox="1"/>
          <p:nvPr/>
        </p:nvSpPr>
        <p:spPr>
          <a:xfrm>
            <a:off x="4970976" y="4228183"/>
            <a:ext cx="3581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900"/>
                </a:solidFill>
                <a:effectLst/>
                <a:uLnTx/>
                <a:uFillTx/>
                <a:latin typeface="Arial" charset="0"/>
                <a:ea typeface="+mn-ea"/>
                <a:cs typeface="+mn-cs"/>
              </a:rPr>
              <a:t>High</a:t>
            </a:r>
            <a:r>
              <a:rPr kumimoji="0" lang="en-US" sz="1800" b="1" i="1" u="none" strike="noStrike" kern="1200" cap="none" spc="0" normalizeH="0" baseline="0" noProof="0" dirty="0">
                <a:ln>
                  <a:noFill/>
                </a:ln>
                <a:solidFill>
                  <a:srgbClr val="009900"/>
                </a:solidFill>
                <a:effectLst/>
                <a:uLnTx/>
                <a:uFillTx/>
                <a:latin typeface="Arial" charset="0"/>
                <a:ea typeface="+mn-ea"/>
                <a:cs typeface="+mn-cs"/>
              </a:rPr>
              <a:t>-l</a:t>
            </a:r>
            <a:r>
              <a:rPr kumimoji="0" lang="en-US" sz="1800" b="1" i="0" u="none" strike="noStrike" kern="1200" cap="none" spc="0" normalizeH="0" baseline="0" noProof="0" dirty="0">
                <a:ln>
                  <a:noFill/>
                </a:ln>
                <a:solidFill>
                  <a:srgbClr val="009900"/>
                </a:solidFill>
                <a:effectLst/>
                <a:uLnTx/>
                <a:uFillTx/>
                <a:latin typeface="Arial" charset="0"/>
                <a:ea typeface="+mn-ea"/>
                <a:cs typeface="+mn-cs"/>
              </a:rPr>
              <a:t> states, deep (10 GHz)</a:t>
            </a:r>
          </a:p>
        </p:txBody>
      </p:sp>
      <p:sp>
        <p:nvSpPr>
          <p:cNvPr id="9" name="TextBox 8"/>
          <p:cNvSpPr txBox="1"/>
          <p:nvPr/>
        </p:nvSpPr>
        <p:spPr>
          <a:xfrm>
            <a:off x="3810000" y="5334000"/>
            <a:ext cx="9144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endParaRPr kumimoji="0" lang="en-US" sz="4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234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you can see this difference far more dramatically in the </a:t>
            </a: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wavefunction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plots:</a:t>
            </a:r>
          </a:p>
        </p:txBody>
      </p:sp>
      <p:pic>
        <p:nvPicPr>
          <p:cNvPr id="3" name="Picture 2"/>
          <p:cNvPicPr>
            <a:picLocks noChangeAspect="1"/>
          </p:cNvPicPr>
          <p:nvPr/>
        </p:nvPicPr>
        <p:blipFill>
          <a:blip r:embed="rId2"/>
          <a:stretch>
            <a:fillRect/>
          </a:stretch>
        </p:blipFill>
        <p:spPr>
          <a:xfrm>
            <a:off x="398407" y="422366"/>
            <a:ext cx="4370046" cy="2628384"/>
          </a:xfrm>
          <a:prstGeom prst="rect">
            <a:avLst/>
          </a:prstGeom>
        </p:spPr>
      </p:pic>
      <p:pic>
        <p:nvPicPr>
          <p:cNvPr id="4" name="Picture 4"/>
          <p:cNvPicPr>
            <a:picLocks noChangeAspect="1" noChangeArrowheads="1"/>
          </p:cNvPicPr>
          <p:nvPr/>
        </p:nvPicPr>
        <p:blipFill>
          <a:blip r:embed="rId3" cstate="print"/>
          <a:srcRect/>
          <a:stretch>
            <a:fillRect/>
          </a:stretch>
        </p:blipFill>
        <p:spPr bwMode="auto">
          <a:xfrm>
            <a:off x="66148" y="3892985"/>
            <a:ext cx="3886200" cy="2914650"/>
          </a:xfrm>
          <a:prstGeom prst="rect">
            <a:avLst/>
          </a:prstGeom>
          <a:noFill/>
          <a:ln w="9525">
            <a:noFill/>
            <a:miter lim="800000"/>
            <a:headEnd/>
            <a:tailEnd/>
          </a:ln>
        </p:spPr>
      </p:pic>
      <p:sp>
        <p:nvSpPr>
          <p:cNvPr id="5" name="TextBox 4"/>
          <p:cNvSpPr txBox="1"/>
          <p:nvPr/>
        </p:nvSpPr>
        <p:spPr>
          <a:xfrm>
            <a:off x="4660106" y="1240939"/>
            <a:ext cx="1981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mn-ea"/>
                <a:cs typeface="+mn-cs"/>
              </a:rPr>
              <a:t>Low</a:t>
            </a:r>
            <a:r>
              <a:rPr kumimoji="0" lang="en-US" sz="1800" b="1" i="1" u="none" strike="noStrike" kern="1200" cap="none" spc="0" normalizeH="0" baseline="0" noProof="0" dirty="0">
                <a:ln>
                  <a:noFill/>
                </a:ln>
                <a:solidFill>
                  <a:srgbClr val="0000FF"/>
                </a:solidFill>
                <a:effectLst/>
                <a:uLnTx/>
                <a:uFillTx/>
                <a:latin typeface="Arial" charset="0"/>
                <a:ea typeface="+mn-ea"/>
                <a:cs typeface="+mn-cs"/>
              </a:rPr>
              <a:t> l</a:t>
            </a:r>
            <a:r>
              <a:rPr kumimoji="0" lang="en-US" sz="1800" b="1" i="0" u="none" strike="noStrike" kern="1200" cap="none" spc="0" normalizeH="0" baseline="0" noProof="0" dirty="0">
                <a:ln>
                  <a:noFill/>
                </a:ln>
                <a:solidFill>
                  <a:srgbClr val="0000FF"/>
                </a:solidFill>
                <a:effectLst/>
                <a:uLnTx/>
                <a:uFillTx/>
                <a:latin typeface="Arial" charset="0"/>
                <a:ea typeface="+mn-ea"/>
                <a:cs typeface="+mn-cs"/>
              </a:rPr>
              <a:t>, 35s state</a:t>
            </a:r>
          </a:p>
        </p:txBody>
      </p:sp>
      <p:sp>
        <p:nvSpPr>
          <p:cNvPr id="6" name="TextBox 5"/>
          <p:cNvSpPr txBox="1"/>
          <p:nvPr/>
        </p:nvSpPr>
        <p:spPr>
          <a:xfrm>
            <a:off x="499856" y="3297019"/>
            <a:ext cx="391974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mn-cs"/>
              </a:rPr>
              <a:t>High </a:t>
            </a:r>
            <a:r>
              <a:rPr kumimoji="0" lang="en-US" sz="1800" b="1" i="1" u="none" strike="noStrike" kern="1200" cap="none" spc="0" normalizeH="0" baseline="0" noProof="0" dirty="0">
                <a:ln>
                  <a:noFill/>
                </a:ln>
                <a:solidFill>
                  <a:srgbClr val="800000"/>
                </a:solidFill>
                <a:effectLst/>
                <a:uLnTx/>
                <a:uFillTx/>
                <a:latin typeface="Arial" charset="0"/>
                <a:ea typeface="+mn-ea"/>
                <a:cs typeface="+mn-cs"/>
              </a:rPr>
              <a:t>l</a:t>
            </a:r>
            <a:r>
              <a:rPr kumimoji="0" lang="en-US" sz="1800" b="1" i="0" u="none" strike="noStrike" kern="1200" cap="none" spc="0" normalizeH="0" baseline="0" noProof="0" dirty="0">
                <a:ln>
                  <a:noFill/>
                </a:ln>
                <a:solidFill>
                  <a:srgbClr val="800000"/>
                </a:solidFill>
                <a:effectLst/>
                <a:uLnTx/>
                <a:uFillTx/>
                <a:latin typeface="Arial" charset="0"/>
                <a:ea typeface="+mn-ea"/>
                <a:cs typeface="+mn-cs"/>
              </a:rPr>
              <a:t>&gt;2, n=30 state</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mn-cs"/>
              </a:rPr>
              <a:t>The “Trilobite” molecule, </a:t>
            </a:r>
            <a:r>
              <a:rPr kumimoji="0" lang="en-US" sz="1800" b="1" i="0" u="none" strike="noStrike" kern="1200" cap="none" spc="0" normalizeH="0" baseline="0" noProof="0" dirty="0" err="1">
                <a:ln>
                  <a:noFill/>
                </a:ln>
                <a:solidFill>
                  <a:srgbClr val="800000"/>
                </a:solidFill>
                <a:effectLst/>
                <a:uLnTx/>
                <a:uFillTx/>
                <a:latin typeface="Arial" charset="0"/>
                <a:ea typeface="+mn-ea"/>
                <a:cs typeface="+mn-cs"/>
              </a:rPr>
              <a:t>Rb</a:t>
            </a:r>
            <a:r>
              <a:rPr kumimoji="0" lang="en-US" sz="1800" b="1" i="0" u="none" strike="noStrike" kern="1200" cap="none" spc="0" normalizeH="0" baseline="0" noProof="0" dirty="0">
                <a:ln>
                  <a:noFill/>
                </a:ln>
                <a:solidFill>
                  <a:srgbClr val="800000"/>
                </a:solidFill>
                <a:effectLst/>
                <a:uLnTx/>
                <a:uFillTx/>
                <a:latin typeface="Arial" charset="0"/>
                <a:ea typeface="+mn-ea"/>
                <a:cs typeface="+mn-cs"/>
              </a:rPr>
              <a:t>*-</a:t>
            </a:r>
            <a:r>
              <a:rPr kumimoji="0" lang="en-US" sz="1800" b="1" i="0" u="none" strike="noStrike" kern="1200" cap="none" spc="0" normalizeH="0" baseline="0" noProof="0" dirty="0" err="1">
                <a:ln>
                  <a:noFill/>
                </a:ln>
                <a:solidFill>
                  <a:srgbClr val="800000"/>
                </a:solidFill>
                <a:effectLst/>
                <a:uLnTx/>
                <a:uFillTx/>
                <a:latin typeface="Arial" charset="0"/>
                <a:ea typeface="+mn-ea"/>
                <a:cs typeface="+mn-cs"/>
              </a:rPr>
              <a:t>Rb</a:t>
            </a:r>
            <a:endParaRPr kumimoji="0" lang="en-US" sz="1800" b="1" i="0" u="none" strike="noStrike" kern="1200" cap="none" spc="0" normalizeH="0" baseline="0" noProof="0" dirty="0">
              <a:ln>
                <a:noFill/>
              </a:ln>
              <a:solidFill>
                <a:srgbClr val="800000"/>
              </a:solidFill>
              <a:effectLst/>
              <a:uLnTx/>
              <a:uFillTx/>
              <a:latin typeface="Arial" charset="0"/>
              <a:ea typeface="+mn-ea"/>
              <a:cs typeface="+mn-cs"/>
            </a:endParaRPr>
          </a:p>
        </p:txBody>
      </p:sp>
      <p:sp>
        <p:nvSpPr>
          <p:cNvPr id="7" name="TextBox 6"/>
          <p:cNvSpPr txBox="1"/>
          <p:nvPr/>
        </p:nvSpPr>
        <p:spPr>
          <a:xfrm>
            <a:off x="4393474" y="4345377"/>
            <a:ext cx="679847"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endParaRPr kumimoji="0" lang="en-US" sz="40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7"/>
          <p:cNvPicPr>
            <a:picLocks noChangeAspect="1"/>
          </p:cNvPicPr>
          <p:nvPr/>
        </p:nvPicPr>
        <p:blipFill>
          <a:blip r:embed="rId4"/>
          <a:stretch>
            <a:fillRect/>
          </a:stretch>
        </p:blipFill>
        <p:spPr>
          <a:xfrm>
            <a:off x="5650706" y="2814191"/>
            <a:ext cx="3481388" cy="4043809"/>
          </a:xfrm>
          <a:prstGeom prst="rect">
            <a:avLst/>
          </a:prstGeom>
        </p:spPr>
      </p:pic>
      <p:sp>
        <p:nvSpPr>
          <p:cNvPr id="9" name="TextBox 8"/>
          <p:cNvSpPr txBox="1"/>
          <p:nvPr/>
        </p:nvSpPr>
        <p:spPr>
          <a:xfrm>
            <a:off x="7010400" y="3733800"/>
            <a:ext cx="212169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Experimentally observed, Shaffer group, 2015 Science</a:t>
            </a:r>
          </a:p>
        </p:txBody>
      </p:sp>
      <p:sp>
        <p:nvSpPr>
          <p:cNvPr id="10" name="TextBox 9"/>
          <p:cNvSpPr txBox="1"/>
          <p:nvPr/>
        </p:nvSpPr>
        <p:spPr>
          <a:xfrm rot="5400000">
            <a:off x="2911359" y="2973854"/>
            <a:ext cx="61481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p:cNvSpPr txBox="1"/>
          <p:nvPr/>
        </p:nvSpPr>
        <p:spPr>
          <a:xfrm>
            <a:off x="5999559" y="2249041"/>
            <a:ext cx="303609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Cs*-Cs trilobite that is mixed with the 37s state:</a:t>
            </a:r>
          </a:p>
        </p:txBody>
      </p:sp>
      <p:sp>
        <p:nvSpPr>
          <p:cNvPr id="12" name="TextBox 11">
            <a:extLst>
              <a:ext uri="{FF2B5EF4-FFF2-40B4-BE49-F238E27FC236}">
                <a16:creationId xmlns:a16="http://schemas.microsoft.com/office/drawing/2014/main" id="{61C887C6-2E22-4923-84B4-2E41F278B397}"/>
              </a:ext>
            </a:extLst>
          </p:cNvPr>
          <p:cNvSpPr txBox="1"/>
          <p:nvPr/>
        </p:nvSpPr>
        <p:spPr>
          <a:xfrm>
            <a:off x="398407" y="6400800"/>
            <a:ext cx="3259193" cy="369332"/>
          </a:xfrm>
          <a:prstGeom prst="rect">
            <a:avLst/>
          </a:prstGeom>
          <a:noFill/>
        </p:spPr>
        <p:txBody>
          <a:bodyPr wrap="square" rtlCol="0">
            <a:spAutoFit/>
          </a:bodyPr>
          <a:lstStyle/>
          <a:p>
            <a:r>
              <a:rPr lang="en-US"/>
              <a:t>PRL 85 2458 (2000)</a:t>
            </a:r>
          </a:p>
        </p:txBody>
      </p:sp>
    </p:spTree>
    <p:extLst>
      <p:ext uri="{BB962C8B-B14F-4D97-AF65-F5344CB8AC3E}">
        <p14:creationId xmlns:p14="http://schemas.microsoft.com/office/powerpoint/2010/main" val="410311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BCE08C-FB45-456D-8A55-5F257C0CF54A}"/>
              </a:ext>
            </a:extLst>
          </p:cNvPr>
          <p:cNvPicPr>
            <a:picLocks noChangeAspect="1"/>
          </p:cNvPicPr>
          <p:nvPr/>
        </p:nvPicPr>
        <p:blipFill>
          <a:blip r:embed="rId2"/>
          <a:stretch>
            <a:fillRect/>
          </a:stretch>
        </p:blipFill>
        <p:spPr>
          <a:xfrm>
            <a:off x="990600" y="1601545"/>
            <a:ext cx="7664006" cy="4950309"/>
          </a:xfrm>
          <a:prstGeom prst="rect">
            <a:avLst/>
          </a:prstGeom>
        </p:spPr>
      </p:pic>
      <p:sp>
        <p:nvSpPr>
          <p:cNvPr id="3" name="TextBox 2">
            <a:extLst>
              <a:ext uri="{FF2B5EF4-FFF2-40B4-BE49-F238E27FC236}">
                <a16:creationId xmlns:a16="http://schemas.microsoft.com/office/drawing/2014/main" id="{F0B69BB3-A30A-4852-A633-BC905CA05EAD}"/>
              </a:ext>
            </a:extLst>
          </p:cNvPr>
          <p:cNvSpPr txBox="1"/>
          <p:nvPr/>
        </p:nvSpPr>
        <p:spPr>
          <a:xfrm>
            <a:off x="546740" y="152400"/>
            <a:ext cx="7835260"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Arial" charset="0"/>
                <a:ea typeface="+mn-ea"/>
                <a:cs typeface="+mn-cs"/>
              </a:rPr>
              <a:t>Spin-orbit splitting can be important in the P-wave electron-atom scattering phaseshifts that are used in the Omont zero-range pseudopotential, as seen from the Bahrim &amp; Thumm &amp; Fabrikant results shown for Cs and Rb:</a:t>
            </a:r>
          </a:p>
        </p:txBody>
      </p:sp>
      <p:sp>
        <p:nvSpPr>
          <p:cNvPr id="4" name="TextBox 3">
            <a:extLst>
              <a:ext uri="{FF2B5EF4-FFF2-40B4-BE49-F238E27FC236}">
                <a16:creationId xmlns:a16="http://schemas.microsoft.com/office/drawing/2014/main" id="{C4261F09-4277-474C-8F3B-80E8F7F1FE8E}"/>
              </a:ext>
            </a:extLst>
          </p:cNvPr>
          <p:cNvSpPr txBox="1"/>
          <p:nvPr/>
        </p:nvSpPr>
        <p:spPr>
          <a:xfrm>
            <a:off x="7315200" y="3892034"/>
            <a:ext cx="1066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e-Rb</a:t>
            </a:r>
          </a:p>
        </p:txBody>
      </p:sp>
      <p:sp>
        <p:nvSpPr>
          <p:cNvPr id="6" name="TextBox 5">
            <a:extLst>
              <a:ext uri="{FF2B5EF4-FFF2-40B4-BE49-F238E27FC236}">
                <a16:creationId xmlns:a16="http://schemas.microsoft.com/office/drawing/2014/main" id="{C365173C-FF06-45F8-9293-D4F3C0495422}"/>
              </a:ext>
            </a:extLst>
          </p:cNvPr>
          <p:cNvSpPr txBox="1"/>
          <p:nvPr/>
        </p:nvSpPr>
        <p:spPr>
          <a:xfrm>
            <a:off x="7315200" y="2209800"/>
            <a:ext cx="1066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e-Cs</a:t>
            </a:r>
          </a:p>
        </p:txBody>
      </p:sp>
      <p:pic>
        <p:nvPicPr>
          <p:cNvPr id="5" name="Picture 4">
            <a:extLst>
              <a:ext uri="{FF2B5EF4-FFF2-40B4-BE49-F238E27FC236}">
                <a16:creationId xmlns:a16="http://schemas.microsoft.com/office/drawing/2014/main" id="{26102BEA-395A-4A5D-AC23-B3B6FB248471}"/>
              </a:ext>
            </a:extLst>
          </p:cNvPr>
          <p:cNvPicPr>
            <a:picLocks noChangeAspect="1"/>
          </p:cNvPicPr>
          <p:nvPr/>
        </p:nvPicPr>
        <p:blipFill>
          <a:blip r:embed="rId3"/>
          <a:stretch>
            <a:fillRect/>
          </a:stretch>
        </p:blipFill>
        <p:spPr>
          <a:xfrm>
            <a:off x="762000" y="6384605"/>
            <a:ext cx="369979" cy="320995"/>
          </a:xfrm>
          <a:prstGeom prst="rect">
            <a:avLst/>
          </a:prstGeom>
        </p:spPr>
      </p:pic>
    </p:spTree>
    <p:extLst>
      <p:ext uri="{BB962C8B-B14F-4D97-AF65-F5344CB8AC3E}">
        <p14:creationId xmlns:p14="http://schemas.microsoft.com/office/powerpoint/2010/main" val="110988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6F9ED-51EB-400B-9CE8-B5F0306106AF}"/>
              </a:ext>
            </a:extLst>
          </p:cNvPr>
          <p:cNvSpPr txBox="1"/>
          <p:nvPr/>
        </p:nvSpPr>
        <p:spPr>
          <a:xfrm>
            <a:off x="533400" y="64121"/>
            <a:ext cx="8153400"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mn-cs"/>
              </a:rPr>
              <a:t>A recent extension to capture the  J-dependent electron-atom scattering in the </a:t>
            </a:r>
            <a:r>
              <a:rPr kumimoji="0" lang="en-US" sz="2400" b="1" i="0" u="none" strike="noStrike" kern="1200" cap="none" spc="0" normalizeH="0" baseline="30000" noProof="0">
                <a:ln>
                  <a:noFill/>
                </a:ln>
                <a:solidFill>
                  <a:srgbClr val="000000"/>
                </a:solidFill>
                <a:effectLst/>
                <a:uLnTx/>
                <a:uFillTx/>
                <a:latin typeface="Arial" charset="0"/>
                <a:ea typeface="+mn-ea"/>
                <a:cs typeface="+mn-cs"/>
              </a:rPr>
              <a:t>3</a:t>
            </a:r>
            <a:r>
              <a:rPr kumimoji="0" lang="en-US" sz="2400" b="1" i="0" u="none" strike="noStrike" kern="1200" cap="none" spc="0" normalizeH="0" baseline="0" noProof="0">
                <a:ln>
                  <a:noFill/>
                </a:ln>
                <a:solidFill>
                  <a:srgbClr val="000000"/>
                </a:solidFill>
                <a:effectLst/>
                <a:uLnTx/>
                <a:uFillTx/>
                <a:latin typeface="Arial" charset="0"/>
                <a:ea typeface="+mn-ea"/>
                <a:cs typeface="+mn-cs"/>
              </a:rPr>
              <a:t>P</a:t>
            </a:r>
            <a:r>
              <a:rPr kumimoji="0" lang="en-US" sz="2400" b="1" i="0" u="none" strike="noStrike" kern="1200" cap="none" spc="0" normalizeH="0" baseline="-25000" noProof="0">
                <a:ln>
                  <a:noFill/>
                </a:ln>
                <a:solidFill>
                  <a:srgbClr val="000000"/>
                </a:solidFill>
                <a:effectLst/>
                <a:uLnTx/>
                <a:uFillTx/>
                <a:latin typeface="Arial" charset="0"/>
                <a:ea typeface="+mn-ea"/>
                <a:cs typeface="+mn-cs"/>
              </a:rPr>
              <a:t>J</a:t>
            </a:r>
            <a:r>
              <a:rPr kumimoji="0" lang="en-US" sz="2400" b="1" i="0" u="none" strike="noStrike" kern="1200" cap="none" spc="0" normalizeH="0" baseline="0" noProof="0">
                <a:ln>
                  <a:noFill/>
                </a:ln>
                <a:solidFill>
                  <a:srgbClr val="000000"/>
                </a:solidFill>
                <a:effectLst/>
                <a:uLnTx/>
                <a:uFillTx/>
                <a:latin typeface="Arial" charset="0"/>
                <a:ea typeface="+mn-ea"/>
                <a:cs typeface="+mn-cs"/>
              </a:rPr>
              <a:t> partial wave of the electron-atom collision: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charset="0"/>
                <a:ea typeface="+mn-ea"/>
                <a:cs typeface="+mn-cs"/>
              </a:rPr>
              <a:t>Matt Eiles &amp; CHG,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charset="0"/>
                <a:ea typeface="+mn-ea"/>
                <a:cs typeface="+mn-cs"/>
              </a:rPr>
              <a:t>Phys. Rev. A 95, 042515 (2017); + erratum Phys. Rev. A 98, 019901 (2018)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(for an earlier, more approximate treatment, see Markson, Rittenhouse, Schmidt, Shaffer, and Sadeghpour, 2016 ChemPhysChem)</a:t>
            </a:r>
          </a:p>
        </p:txBody>
      </p:sp>
      <p:pic>
        <p:nvPicPr>
          <p:cNvPr id="3" name="Picture 2">
            <a:extLst>
              <a:ext uri="{FF2B5EF4-FFF2-40B4-BE49-F238E27FC236}">
                <a16:creationId xmlns:a16="http://schemas.microsoft.com/office/drawing/2014/main" id="{A70DDD55-0ADB-4577-81C1-790CE3FCF710}"/>
              </a:ext>
            </a:extLst>
          </p:cNvPr>
          <p:cNvPicPr>
            <a:picLocks noChangeAspect="1"/>
          </p:cNvPicPr>
          <p:nvPr/>
        </p:nvPicPr>
        <p:blipFill>
          <a:blip r:embed="rId2"/>
          <a:stretch>
            <a:fillRect/>
          </a:stretch>
        </p:blipFill>
        <p:spPr>
          <a:xfrm>
            <a:off x="3810000" y="3260742"/>
            <a:ext cx="5257800" cy="1058863"/>
          </a:xfrm>
          <a:prstGeom prst="rect">
            <a:avLst/>
          </a:prstGeom>
        </p:spPr>
      </p:pic>
      <p:sp>
        <p:nvSpPr>
          <p:cNvPr id="4" name="TextBox 3">
            <a:extLst>
              <a:ext uri="{FF2B5EF4-FFF2-40B4-BE49-F238E27FC236}">
                <a16:creationId xmlns:a16="http://schemas.microsoft.com/office/drawing/2014/main" id="{4D88CCD1-5DDF-4BCC-AD58-45D360F7425E}"/>
              </a:ext>
            </a:extLst>
          </p:cNvPr>
          <p:cNvSpPr txBox="1"/>
          <p:nvPr/>
        </p:nvSpPr>
        <p:spPr>
          <a:xfrm>
            <a:off x="457200" y="3429000"/>
            <a:ext cx="35814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charset="0"/>
                <a:ea typeface="+mn-ea"/>
                <a:cs typeface="+mn-cs"/>
              </a:rPr>
              <a:t>Omont’s P-wave term (L=1) in irreducible tensorial form:</a:t>
            </a:r>
          </a:p>
        </p:txBody>
      </p:sp>
      <p:sp>
        <p:nvSpPr>
          <p:cNvPr id="5" name="TextBox 4">
            <a:extLst>
              <a:ext uri="{FF2B5EF4-FFF2-40B4-BE49-F238E27FC236}">
                <a16:creationId xmlns:a16="http://schemas.microsoft.com/office/drawing/2014/main" id="{07E9C950-A118-4042-BCAF-79118F41EB97}"/>
              </a:ext>
            </a:extLst>
          </p:cNvPr>
          <p:cNvSpPr txBox="1"/>
          <p:nvPr/>
        </p:nvSpPr>
        <p:spPr>
          <a:xfrm>
            <a:off x="0" y="4572000"/>
            <a:ext cx="42672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charset="0"/>
                <a:ea typeface="+mn-ea"/>
                <a:cs typeface="+mn-cs"/>
              </a:rPr>
              <a:t>... which we have recoupled to display the J-dependence explicitly</a:t>
            </a:r>
            <a:r>
              <a:rPr kumimoji="0" lang="en-US" sz="1800" b="1" i="0" u="none" strike="noStrike" kern="1200" cap="none" spc="0" normalizeH="0" baseline="0" noProof="0">
                <a:ln>
                  <a:noFill/>
                </a:ln>
                <a:solidFill>
                  <a:srgbClr val="0000FF"/>
                </a:solidFill>
                <a:effectLst/>
                <a:uLnTx/>
                <a:uFillTx/>
                <a:latin typeface="Arial" charset="0"/>
                <a:ea typeface="+mn-ea"/>
                <a:cs typeface="+mn-cs"/>
                <a:sym typeface="Wingdings" panose="05000000000000000000" pitchFamily="2" charset="2"/>
              </a:rPr>
              <a:t></a:t>
            </a:r>
            <a:endParaRPr kumimoji="0" lang="en-US" sz="1800" b="1" i="0" u="none" strike="noStrike" kern="1200" cap="none" spc="0" normalizeH="0" baseline="0" noProof="0">
              <a:ln>
                <a:noFill/>
              </a:ln>
              <a:solidFill>
                <a:srgbClr val="0000FF"/>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BC672D8A-72AA-47E7-B555-B9C4CA0561A4}"/>
              </a:ext>
            </a:extLst>
          </p:cNvPr>
          <p:cNvPicPr>
            <a:picLocks noChangeAspect="1"/>
          </p:cNvPicPr>
          <p:nvPr/>
        </p:nvPicPr>
        <p:blipFill>
          <a:blip r:embed="rId3"/>
          <a:stretch>
            <a:fillRect/>
          </a:stretch>
        </p:blipFill>
        <p:spPr>
          <a:xfrm>
            <a:off x="4183184" y="4703869"/>
            <a:ext cx="4997791" cy="1163531"/>
          </a:xfrm>
          <a:prstGeom prst="rect">
            <a:avLst/>
          </a:prstGeom>
        </p:spPr>
      </p:pic>
      <p:pic>
        <p:nvPicPr>
          <p:cNvPr id="7" name="Picture 6">
            <a:extLst>
              <a:ext uri="{FF2B5EF4-FFF2-40B4-BE49-F238E27FC236}">
                <a16:creationId xmlns:a16="http://schemas.microsoft.com/office/drawing/2014/main" id="{EE9390E6-0B03-4E54-9374-95727169ADB3}"/>
              </a:ext>
            </a:extLst>
          </p:cNvPr>
          <p:cNvPicPr>
            <a:picLocks noChangeAspect="1"/>
          </p:cNvPicPr>
          <p:nvPr/>
        </p:nvPicPr>
        <p:blipFill>
          <a:blip r:embed="rId4"/>
          <a:stretch>
            <a:fillRect/>
          </a:stretch>
        </p:blipFill>
        <p:spPr>
          <a:xfrm>
            <a:off x="3079262" y="6201699"/>
            <a:ext cx="5867400" cy="442108"/>
          </a:xfrm>
          <a:prstGeom prst="rect">
            <a:avLst/>
          </a:prstGeom>
        </p:spPr>
      </p:pic>
      <p:sp>
        <p:nvSpPr>
          <p:cNvPr id="8" name="TextBox 7">
            <a:extLst>
              <a:ext uri="{FF2B5EF4-FFF2-40B4-BE49-F238E27FC236}">
                <a16:creationId xmlns:a16="http://schemas.microsoft.com/office/drawing/2014/main" id="{7C6FC665-79EB-4BB6-A8AB-CB34A94C3A79}"/>
              </a:ext>
            </a:extLst>
          </p:cNvPr>
          <p:cNvSpPr txBox="1"/>
          <p:nvPr/>
        </p:nvSpPr>
        <p:spPr>
          <a:xfrm>
            <a:off x="1066800" y="6274475"/>
            <a:ext cx="190500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where</a:t>
            </a:r>
          </a:p>
        </p:txBody>
      </p:sp>
    </p:spTree>
    <p:extLst>
      <p:ext uri="{BB962C8B-B14F-4D97-AF65-F5344CB8AC3E}">
        <p14:creationId xmlns:p14="http://schemas.microsoft.com/office/powerpoint/2010/main" val="26984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C91022-A92B-4F16-BFA5-0C1CDBEADD98}"/>
              </a:ext>
            </a:extLst>
          </p:cNvPr>
          <p:cNvPicPr>
            <a:picLocks noChangeAspect="1"/>
          </p:cNvPicPr>
          <p:nvPr/>
        </p:nvPicPr>
        <p:blipFill>
          <a:blip r:embed="rId2"/>
          <a:stretch>
            <a:fillRect/>
          </a:stretch>
        </p:blipFill>
        <p:spPr>
          <a:xfrm>
            <a:off x="76200" y="990600"/>
            <a:ext cx="6172200" cy="4171257"/>
          </a:xfrm>
          <a:prstGeom prst="rect">
            <a:avLst/>
          </a:prstGeom>
        </p:spPr>
      </p:pic>
      <p:sp>
        <p:nvSpPr>
          <p:cNvPr id="3" name="TextBox 2">
            <a:extLst>
              <a:ext uri="{FF2B5EF4-FFF2-40B4-BE49-F238E27FC236}">
                <a16:creationId xmlns:a16="http://schemas.microsoft.com/office/drawing/2014/main" id="{117E3E3D-9BBF-4C5B-9733-BD5712076AFA}"/>
              </a:ext>
            </a:extLst>
          </p:cNvPr>
          <p:cNvSpPr txBox="1"/>
          <p:nvPr/>
        </p:nvSpPr>
        <p:spPr>
          <a:xfrm>
            <a:off x="228600" y="152400"/>
            <a:ext cx="8839200" cy="646331"/>
          </a:xfrm>
          <a:prstGeom prst="rect">
            <a:avLst/>
          </a:prstGeom>
          <a:noFill/>
        </p:spPr>
        <p:txBody>
          <a:bodyPr wrap="square" rtlCol="0">
            <a:spAutoFit/>
          </a:bodyPr>
          <a:lstStyle/>
          <a:p>
            <a:r>
              <a:rPr lang="en-US" b="1"/>
              <a:t>Comparison of our recoupled Omont-style J-dependent operator with the Green’s function treatment of Khuskivadze, Chibisov, and Fabrikant for Rb*Rb</a:t>
            </a:r>
          </a:p>
        </p:txBody>
      </p:sp>
      <p:sp>
        <p:nvSpPr>
          <p:cNvPr id="4" name="TextBox 3">
            <a:extLst>
              <a:ext uri="{FF2B5EF4-FFF2-40B4-BE49-F238E27FC236}">
                <a16:creationId xmlns:a16="http://schemas.microsoft.com/office/drawing/2014/main" id="{ADDB0F66-B7FA-4894-9866-84C4E3394F14}"/>
              </a:ext>
            </a:extLst>
          </p:cNvPr>
          <p:cNvSpPr txBox="1"/>
          <p:nvPr/>
        </p:nvSpPr>
        <p:spPr>
          <a:xfrm>
            <a:off x="609600" y="5353726"/>
            <a:ext cx="8077200" cy="1200329"/>
          </a:xfrm>
          <a:prstGeom prst="rect">
            <a:avLst/>
          </a:prstGeom>
          <a:noFill/>
        </p:spPr>
        <p:txBody>
          <a:bodyPr wrap="square" rtlCol="0">
            <a:spAutoFit/>
          </a:bodyPr>
          <a:lstStyle/>
          <a:p>
            <a:r>
              <a:rPr lang="en-US" b="1" u="sng"/>
              <a:t>Note</a:t>
            </a:r>
            <a:r>
              <a:rPr lang="en-US" b="1"/>
              <a:t>:  this spin-dependent treatment yields improved agreement for the electric dipole moments of the butterfly Rydberg states measured by Herwig Ott’s group in a Rb BEC:  Nature Commun. 2016  by Niederpruem, Thomas, Eichert, Lippe, Perez-Rios, CHG &amp; Ott</a:t>
            </a:r>
          </a:p>
        </p:txBody>
      </p:sp>
      <p:sp>
        <p:nvSpPr>
          <p:cNvPr id="5" name="TextBox 4">
            <a:extLst>
              <a:ext uri="{FF2B5EF4-FFF2-40B4-BE49-F238E27FC236}">
                <a16:creationId xmlns:a16="http://schemas.microsoft.com/office/drawing/2014/main" id="{4ABCA85B-1E51-470C-9B74-336AAB044808}"/>
              </a:ext>
            </a:extLst>
          </p:cNvPr>
          <p:cNvSpPr txBox="1"/>
          <p:nvPr/>
        </p:nvSpPr>
        <p:spPr>
          <a:xfrm>
            <a:off x="6755219" y="1372362"/>
            <a:ext cx="1905000" cy="3046988"/>
          </a:xfrm>
          <a:prstGeom prst="rect">
            <a:avLst/>
          </a:prstGeom>
          <a:solidFill>
            <a:schemeClr val="accent5"/>
          </a:solidFill>
        </p:spPr>
        <p:txBody>
          <a:bodyPr wrap="square" rtlCol="0">
            <a:spAutoFit/>
          </a:bodyPr>
          <a:lstStyle/>
          <a:p>
            <a:pPr algn="ctr"/>
            <a:r>
              <a:rPr lang="en-US" sz="2400"/>
              <a:t>Encouraging agreement between our Omont-style generalized operator and their GF treatment</a:t>
            </a:r>
          </a:p>
        </p:txBody>
      </p:sp>
    </p:spTree>
    <p:extLst>
      <p:ext uri="{BB962C8B-B14F-4D97-AF65-F5344CB8AC3E}">
        <p14:creationId xmlns:p14="http://schemas.microsoft.com/office/powerpoint/2010/main" val="316337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 y="-413698"/>
            <a:ext cx="9058701" cy="679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0" y="152400"/>
            <a:ext cx="3581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Butterfly Rydberg molecule, n=70</a:t>
            </a:r>
          </a:p>
        </p:txBody>
      </p:sp>
      <p:sp>
        <p:nvSpPr>
          <p:cNvPr id="4" name="TextBox 3"/>
          <p:cNvSpPr txBox="1"/>
          <p:nvPr/>
        </p:nvSpPr>
        <p:spPr>
          <a:xfrm>
            <a:off x="0" y="-335490"/>
            <a:ext cx="5105400" cy="1200329"/>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ea typeface="+mn-ea"/>
                <a:cs typeface="+mn-cs"/>
              </a:rPr>
              <a:t>But until 2016, only indirect evidence of butterfly Rydberg molecules had been seen.   Now, the group of Herwig Ott has observed them in spectroscopic detail.</a:t>
            </a:r>
          </a:p>
        </p:txBody>
      </p:sp>
      <p:sp>
        <p:nvSpPr>
          <p:cNvPr id="3" name="Rectangle 2">
            <a:extLst>
              <a:ext uri="{FF2B5EF4-FFF2-40B4-BE49-F238E27FC236}">
                <a16:creationId xmlns:a16="http://schemas.microsoft.com/office/drawing/2014/main" id="{85B38C59-1E53-41FB-B96C-481EBC5A17A9}"/>
              </a:ext>
            </a:extLst>
          </p:cNvPr>
          <p:cNvSpPr/>
          <p:nvPr/>
        </p:nvSpPr>
        <p:spPr>
          <a:xfrm>
            <a:off x="4495799" y="680173"/>
            <a:ext cx="4572000" cy="369332"/>
          </a:xfrm>
          <a:prstGeom prst="rect">
            <a:avLst/>
          </a:prstGeom>
          <a:solidFill>
            <a:schemeClr val="bg1"/>
          </a:solidFill>
        </p:spPr>
        <p:txBody>
          <a:bodyPr>
            <a:spAutoFit/>
          </a:bodyPr>
          <a:lstStyle/>
          <a:p>
            <a:r>
              <a:rPr lang="en-US">
                <a:latin typeface="Times-Roman"/>
              </a:rPr>
              <a:t>J. Phys. B: </a:t>
            </a:r>
            <a:r>
              <a:rPr lang="en-US" b="1">
                <a:latin typeface="Times-Bold"/>
              </a:rPr>
              <a:t>35 </a:t>
            </a:r>
            <a:r>
              <a:rPr lang="en-US">
                <a:latin typeface="Times-Roman"/>
              </a:rPr>
              <a:t>(2002) L199–L206</a:t>
            </a:r>
            <a:endParaRPr lang="en-US"/>
          </a:p>
        </p:txBody>
      </p:sp>
    </p:spTree>
    <p:extLst>
      <p:ext uri="{BB962C8B-B14F-4D97-AF65-F5344CB8AC3E}">
        <p14:creationId xmlns:p14="http://schemas.microsoft.com/office/powerpoint/2010/main" val="66906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48075C-4FF2-435F-833B-F74468F9309C}"/>
              </a:ext>
            </a:extLst>
          </p:cNvPr>
          <p:cNvPicPr>
            <a:picLocks noChangeAspect="1"/>
          </p:cNvPicPr>
          <p:nvPr/>
        </p:nvPicPr>
        <p:blipFill>
          <a:blip r:embed="rId2"/>
          <a:stretch>
            <a:fillRect/>
          </a:stretch>
        </p:blipFill>
        <p:spPr>
          <a:xfrm>
            <a:off x="10705" y="200167"/>
            <a:ext cx="2209800" cy="2663094"/>
          </a:xfrm>
          <a:prstGeom prst="rect">
            <a:avLst/>
          </a:prstGeom>
        </p:spPr>
      </p:pic>
      <p:pic>
        <p:nvPicPr>
          <p:cNvPr id="3" name="Picture 2">
            <a:extLst>
              <a:ext uri="{FF2B5EF4-FFF2-40B4-BE49-F238E27FC236}">
                <a16:creationId xmlns:a16="http://schemas.microsoft.com/office/drawing/2014/main" id="{7CAE80AE-ACFE-4DAA-822B-33A9F1D4F3FA}"/>
              </a:ext>
            </a:extLst>
          </p:cNvPr>
          <p:cNvPicPr>
            <a:picLocks noChangeAspect="1"/>
          </p:cNvPicPr>
          <p:nvPr/>
        </p:nvPicPr>
        <p:blipFill>
          <a:blip r:embed="rId3"/>
          <a:stretch>
            <a:fillRect/>
          </a:stretch>
        </p:blipFill>
        <p:spPr>
          <a:xfrm>
            <a:off x="2286000" y="92619"/>
            <a:ext cx="4194746" cy="2878189"/>
          </a:xfrm>
          <a:prstGeom prst="rect">
            <a:avLst/>
          </a:prstGeom>
        </p:spPr>
      </p:pic>
      <p:pic>
        <p:nvPicPr>
          <p:cNvPr id="4" name="Picture 3">
            <a:extLst>
              <a:ext uri="{FF2B5EF4-FFF2-40B4-BE49-F238E27FC236}">
                <a16:creationId xmlns:a16="http://schemas.microsoft.com/office/drawing/2014/main" id="{08A1BB58-CC78-4C5F-A9E3-0486FC47CF51}"/>
              </a:ext>
            </a:extLst>
          </p:cNvPr>
          <p:cNvPicPr>
            <a:picLocks noChangeAspect="1"/>
          </p:cNvPicPr>
          <p:nvPr/>
        </p:nvPicPr>
        <p:blipFill>
          <a:blip r:embed="rId4"/>
          <a:stretch>
            <a:fillRect/>
          </a:stretch>
        </p:blipFill>
        <p:spPr>
          <a:xfrm>
            <a:off x="6480746" y="370906"/>
            <a:ext cx="2049210" cy="2479739"/>
          </a:xfrm>
          <a:prstGeom prst="rect">
            <a:avLst/>
          </a:prstGeom>
        </p:spPr>
      </p:pic>
      <p:pic>
        <p:nvPicPr>
          <p:cNvPr id="5" name="Picture 2">
            <a:extLst>
              <a:ext uri="{FF2B5EF4-FFF2-40B4-BE49-F238E27FC236}">
                <a16:creationId xmlns:a16="http://schemas.microsoft.com/office/drawing/2014/main" id="{0DB30819-951C-43F9-9C24-485A5FFFF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55802"/>
            <a:ext cx="5050971" cy="328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D6543CA-5F6E-45DE-8162-71A5EE733BFA}"/>
              </a:ext>
            </a:extLst>
          </p:cNvPr>
          <p:cNvSpPr txBox="1"/>
          <p:nvPr/>
        </p:nvSpPr>
        <p:spPr>
          <a:xfrm>
            <a:off x="-14514" y="6154462"/>
            <a:ext cx="43434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mn-ea"/>
                <a:cs typeface="+mn-cs"/>
              </a:rPr>
              <a:t>Herwig Ott group,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mn-ea"/>
                <a:cs typeface="+mn-cs"/>
              </a:rPr>
              <a:t>Nature </a:t>
            </a:r>
            <a:r>
              <a:rPr kumimoji="0" lang="en-US" sz="1800" b="1" i="0" u="none" strike="noStrike" kern="1200" cap="none" spc="0" normalizeH="0" baseline="0" noProof="0" dirty="0" err="1">
                <a:ln>
                  <a:noFill/>
                </a:ln>
                <a:solidFill>
                  <a:srgbClr val="0000FF"/>
                </a:solidFill>
                <a:effectLst/>
                <a:uLnTx/>
                <a:uFillTx/>
                <a:latin typeface="Arial" charset="0"/>
                <a:ea typeface="+mn-ea"/>
                <a:cs typeface="+mn-cs"/>
              </a:rPr>
              <a:t>Commun</a:t>
            </a:r>
            <a:r>
              <a:rPr kumimoji="0" lang="en-US" sz="1800" b="1" i="0" u="none" strike="noStrike" kern="1200" cap="none" spc="0" normalizeH="0" baseline="0" noProof="0" dirty="0">
                <a:ln>
                  <a:noFill/>
                </a:ln>
                <a:solidFill>
                  <a:srgbClr val="0000FF"/>
                </a:solidFill>
                <a:effectLst/>
                <a:uLnTx/>
                <a:uFillTx/>
                <a:latin typeface="Arial" charset="0"/>
                <a:ea typeface="+mn-ea"/>
                <a:cs typeface="+mn-cs"/>
              </a:rPr>
              <a:t>. 7, 12820 (2016)</a:t>
            </a:r>
          </a:p>
        </p:txBody>
      </p:sp>
      <p:sp>
        <p:nvSpPr>
          <p:cNvPr id="7" name="TextBox 6">
            <a:extLst>
              <a:ext uri="{FF2B5EF4-FFF2-40B4-BE49-F238E27FC236}">
                <a16:creationId xmlns:a16="http://schemas.microsoft.com/office/drawing/2014/main" id="{6714D9FF-51ED-4979-966E-1F61A7E5DBBB}"/>
              </a:ext>
            </a:extLst>
          </p:cNvPr>
          <p:cNvSpPr txBox="1"/>
          <p:nvPr/>
        </p:nvSpPr>
        <p:spPr>
          <a:xfrm>
            <a:off x="6263220" y="3569139"/>
            <a:ext cx="2357756" cy="2585323"/>
          </a:xfrm>
          <a:prstGeom prst="rect">
            <a:avLst/>
          </a:prstGeom>
          <a:noFill/>
        </p:spPr>
        <p:txBody>
          <a:bodyPr wrap="square" rtlCol="0">
            <a:spAutoFit/>
          </a:bodyPr>
          <a:lstStyle/>
          <a:p>
            <a:pPr algn="ctr"/>
            <a:r>
              <a:rPr lang="en-US" b="1">
                <a:solidFill>
                  <a:srgbClr val="C00000"/>
                </a:solidFill>
              </a:rPr>
              <a:t>Stark spectroscopy of the butterfly Rydberg molecules, showing the pendular states associated with permanent electric dipole moments of the molecules</a:t>
            </a:r>
          </a:p>
        </p:txBody>
      </p:sp>
    </p:spTree>
    <p:extLst>
      <p:ext uri="{BB962C8B-B14F-4D97-AF65-F5344CB8AC3E}">
        <p14:creationId xmlns:p14="http://schemas.microsoft.com/office/powerpoint/2010/main" val="135449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063"/>
            <a:ext cx="6781800" cy="923330"/>
          </a:xfrm>
          <a:prstGeom prst="rect">
            <a:avLst/>
          </a:prstGeom>
          <a:noFill/>
        </p:spPr>
        <p:txBody>
          <a:bodyPr wrap="square" rtlCol="0">
            <a:spAutoFit/>
          </a:bodyPr>
          <a:lstStyle/>
          <a:p>
            <a:pPr lvl="0"/>
            <a:r>
              <a:rPr kumimoji="0" lang="en-US" sz="1800" b="1" i="0" u="none" strike="noStrike" kern="1200" cap="none" spc="0" normalizeH="0" baseline="0" noProof="0" dirty="0">
                <a:ln>
                  <a:noFill/>
                </a:ln>
                <a:solidFill>
                  <a:srgbClr val="000000"/>
                </a:solidFill>
                <a:effectLst/>
                <a:uLnTx/>
                <a:uFillTx/>
                <a:latin typeface="Arial" charset="0"/>
                <a:ea typeface="+mn-ea"/>
                <a:cs typeface="+mn-cs"/>
              </a:rPr>
              <a:t>Next, let’s build on this capability to excite states with huge dipole moments.  An experiment proposed by Matt </a:t>
            </a: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Eiles</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J. Perez-Rios, H. Lee, and CHG </a:t>
            </a:r>
            <a:r>
              <a:rPr kumimoji="0" lang="en-US" sz="1800" b="1" i="0" u="none" strike="noStrike" kern="1200" cap="none" spc="0" normalizeH="0" baseline="0" noProof="0">
                <a:ln>
                  <a:noFill/>
                </a:ln>
                <a:solidFill>
                  <a:srgbClr val="000000"/>
                </a:solidFill>
                <a:effectLst/>
                <a:uLnTx/>
                <a:uFillTx/>
                <a:latin typeface="Arial" charset="0"/>
                <a:ea typeface="+mn-ea"/>
                <a:cs typeface="+mn-cs"/>
              </a:rPr>
              <a:t>in PRA </a:t>
            </a:r>
            <a:r>
              <a:rPr lang="en-US" b="1" u="sng">
                <a:solidFill>
                  <a:srgbClr val="000000"/>
                </a:solidFill>
              </a:rPr>
              <a:t>95</a:t>
            </a:r>
            <a:r>
              <a:rPr lang="en-US" b="1">
                <a:solidFill>
                  <a:srgbClr val="000000"/>
                </a:solidFill>
              </a:rPr>
              <a:t> 052708 2017</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p:cNvPicPr>
            <a:picLocks noChangeAspect="1"/>
          </p:cNvPicPr>
          <p:nvPr/>
        </p:nvPicPr>
        <p:blipFill>
          <a:blip r:embed="rId2"/>
          <a:stretch>
            <a:fillRect/>
          </a:stretch>
        </p:blipFill>
        <p:spPr>
          <a:xfrm>
            <a:off x="347416" y="1143000"/>
            <a:ext cx="8372968" cy="381000"/>
          </a:xfrm>
          <a:prstGeom prst="rect">
            <a:avLst/>
          </a:prstGeom>
        </p:spPr>
      </p:pic>
      <p:pic>
        <p:nvPicPr>
          <p:cNvPr id="4" name="Picture 3"/>
          <p:cNvPicPr>
            <a:picLocks noChangeAspect="1"/>
          </p:cNvPicPr>
          <p:nvPr/>
        </p:nvPicPr>
        <p:blipFill>
          <a:blip r:embed="rId3"/>
          <a:stretch>
            <a:fillRect/>
          </a:stretch>
        </p:blipFill>
        <p:spPr>
          <a:xfrm>
            <a:off x="457200" y="1600200"/>
            <a:ext cx="7543800" cy="4929220"/>
          </a:xfrm>
          <a:prstGeom prst="rect">
            <a:avLst/>
          </a:prstGeom>
        </p:spPr>
      </p:pic>
    </p:spTree>
    <p:extLst>
      <p:ext uri="{BB962C8B-B14F-4D97-AF65-F5344CB8AC3E}">
        <p14:creationId xmlns:p14="http://schemas.microsoft.com/office/powerpoint/2010/main" val="115560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978B0-11B3-47E5-A949-A11229834E8A}"/>
              </a:ext>
            </a:extLst>
          </p:cNvPr>
          <p:cNvSpPr txBox="1"/>
          <p:nvPr/>
        </p:nvSpPr>
        <p:spPr>
          <a:xfrm>
            <a:off x="0" y="381000"/>
            <a:ext cx="9067800" cy="61863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Arial" charset="0"/>
                <a:ea typeface="+mn-ea"/>
                <a:cs typeface="+mn-cs"/>
              </a:rPr>
              <a:t>Ghost Trilobite Chemical Bond: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Arial" charset="0"/>
                <a:ea typeface="+mn-ea"/>
                <a:cs typeface="+mn-cs"/>
              </a:rPr>
              <a:t>An application of coherent control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Arial" charset="0"/>
                <a:ea typeface="+mn-ea"/>
                <a:cs typeface="+mn-cs"/>
              </a:rPr>
              <a:t>(Matt Eiles, Zhengjia (Jaron) Tong, &amp; CHG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arXiv:1806.02963</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Observe that the trilobite and butterfly chemical bonds are simply linear combinations of the degenerate hydrogenic states</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endParaRPr kumimoji="0" lang="en-US" sz="3200" b="0" i="0" u="none" strike="noStrike" kern="1200" cap="none" spc="0" normalizeH="0" baseline="0" noProof="0">
              <a:ln>
                <a:noFill/>
              </a:ln>
              <a:solidFill>
                <a:srgbClr val="000000"/>
              </a:solidFill>
              <a:effectLst/>
              <a:uLnTx/>
              <a:uFillTx/>
              <a:latin typeface="Arial" charset="0"/>
              <a:ea typeface="+mn-ea"/>
              <a:cs typeface="+mn-cs"/>
            </a:endParaRPr>
          </a:p>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This linear combination would be a stationary state even if there is no distant ground state atom</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This means it is simply a problem of coherent control to create such a chemical bond, </a:t>
            </a:r>
            <a:r>
              <a:rPr kumimoji="0" lang="en-US" sz="2800" b="0" i="0" u="sng" strike="noStrike" kern="1200" cap="none" spc="0" normalizeH="0" baseline="0" noProof="0">
                <a:ln>
                  <a:noFill/>
                </a:ln>
                <a:solidFill>
                  <a:srgbClr val="000000"/>
                </a:solidFill>
                <a:effectLst/>
                <a:uLnTx/>
                <a:uFillTx/>
                <a:latin typeface="Arial" charset="0"/>
                <a:ea typeface="+mn-ea"/>
                <a:cs typeface="+mn-cs"/>
              </a:rPr>
              <a:t>even with no second atom present to bind</a:t>
            </a:r>
          </a:p>
        </p:txBody>
      </p:sp>
    </p:spTree>
    <p:extLst>
      <p:ext uri="{BB962C8B-B14F-4D97-AF65-F5344CB8AC3E}">
        <p14:creationId xmlns:p14="http://schemas.microsoft.com/office/powerpoint/2010/main" val="506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1B4D-ED59-4F26-B26B-8491782BACC7}"/>
              </a:ext>
            </a:extLst>
          </p:cNvPr>
          <p:cNvSpPr txBox="1"/>
          <p:nvPr/>
        </p:nvSpPr>
        <p:spPr>
          <a:xfrm>
            <a:off x="647700" y="2286000"/>
            <a:ext cx="8153400" cy="4524315"/>
          </a:xfrm>
          <a:prstGeom prst="rect">
            <a:avLst/>
          </a:prstGeom>
          <a:noFill/>
        </p:spPr>
        <p:txBody>
          <a:bodyPr wrap="square" rtlCol="0">
            <a:spAutoFit/>
          </a:bodyPr>
          <a:lstStyle/>
          <a:p>
            <a:pPr algn="ctr"/>
            <a:r>
              <a:rPr lang="en-US" sz="3600"/>
              <a:t>With this in mind, I will discuss:</a:t>
            </a:r>
          </a:p>
          <a:p>
            <a:endParaRPr lang="en-US" sz="3600"/>
          </a:p>
          <a:p>
            <a:pPr marL="342900" indent="-342900">
              <a:buAutoNum type="arabicPeriod"/>
            </a:pPr>
            <a:r>
              <a:rPr lang="en-US" sz="3600"/>
              <a:t>Ultra-long-range Rydberg molecules and their Ghosts</a:t>
            </a:r>
          </a:p>
          <a:p>
            <a:pPr marL="342900" indent="-342900">
              <a:buAutoNum type="arabicPeriod"/>
            </a:pPr>
            <a:endParaRPr lang="en-US" sz="3600"/>
          </a:p>
          <a:p>
            <a:pPr marL="342900" indent="-342900">
              <a:buAutoNum type="arabicPeriod"/>
            </a:pPr>
            <a:r>
              <a:rPr lang="en-US" sz="3600"/>
              <a:t>Efimov physics with a charged particle – a challenge, never yet observed in experiment</a:t>
            </a:r>
          </a:p>
        </p:txBody>
      </p:sp>
      <p:sp>
        <p:nvSpPr>
          <p:cNvPr id="4" name="TextBox 3">
            <a:extLst>
              <a:ext uri="{FF2B5EF4-FFF2-40B4-BE49-F238E27FC236}">
                <a16:creationId xmlns:a16="http://schemas.microsoft.com/office/drawing/2014/main" id="{AAAED40C-0746-4ECF-8CE6-C66B232BFB47}"/>
              </a:ext>
            </a:extLst>
          </p:cNvPr>
          <p:cNvSpPr txBox="1"/>
          <p:nvPr/>
        </p:nvSpPr>
        <p:spPr>
          <a:xfrm>
            <a:off x="533400" y="304800"/>
            <a:ext cx="8382000" cy="1754326"/>
          </a:xfrm>
          <a:prstGeom prst="rect">
            <a:avLst/>
          </a:prstGeom>
          <a:noFill/>
        </p:spPr>
        <p:txBody>
          <a:bodyPr wrap="square" rtlCol="0">
            <a:spAutoFit/>
          </a:bodyPr>
          <a:lstStyle/>
          <a:p>
            <a:r>
              <a:rPr lang="en-US" sz="2400" b="1">
                <a:solidFill>
                  <a:srgbClr val="800000"/>
                </a:solidFill>
              </a:rPr>
              <a:t>This talk is has two themes:</a:t>
            </a:r>
          </a:p>
          <a:p>
            <a:endParaRPr lang="en-US" sz="2400" b="1">
              <a:solidFill>
                <a:srgbClr val="800000"/>
              </a:solidFill>
            </a:endParaRPr>
          </a:p>
          <a:p>
            <a:r>
              <a:rPr lang="en-US" sz="2000" b="1">
                <a:solidFill>
                  <a:srgbClr val="800000"/>
                </a:solidFill>
              </a:rPr>
              <a:t>  1.  The unreasonably powerful effect of a short range phaseshift</a:t>
            </a:r>
          </a:p>
          <a:p>
            <a:endParaRPr lang="en-US" sz="2000" b="1">
              <a:solidFill>
                <a:srgbClr val="800000"/>
              </a:solidFill>
            </a:endParaRPr>
          </a:p>
          <a:p>
            <a:r>
              <a:rPr lang="en-US" sz="2000" b="1">
                <a:solidFill>
                  <a:srgbClr val="800000"/>
                </a:solidFill>
              </a:rPr>
              <a:t>  2.  The strongly nonperturbative implications of high degeneracy</a:t>
            </a:r>
          </a:p>
        </p:txBody>
      </p:sp>
    </p:spTree>
    <p:extLst>
      <p:ext uri="{BB962C8B-B14F-4D97-AF65-F5344CB8AC3E}">
        <p14:creationId xmlns:p14="http://schemas.microsoft.com/office/powerpoint/2010/main" val="173829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362200"/>
            <a:ext cx="5275010" cy="4191000"/>
          </a:xfrm>
          <a:prstGeom prst="rect">
            <a:avLst/>
          </a:prstGeom>
        </p:spPr>
      </p:pic>
      <p:pic>
        <p:nvPicPr>
          <p:cNvPr id="2" name="Picture 1"/>
          <p:cNvPicPr>
            <a:picLocks noChangeAspect="1"/>
          </p:cNvPicPr>
          <p:nvPr/>
        </p:nvPicPr>
        <p:blipFill>
          <a:blip r:embed="rId3"/>
          <a:stretch>
            <a:fillRect/>
          </a:stretch>
        </p:blipFill>
        <p:spPr>
          <a:xfrm>
            <a:off x="4191000" y="2743200"/>
            <a:ext cx="4811768" cy="3962400"/>
          </a:xfrm>
          <a:prstGeom prst="rect">
            <a:avLst/>
          </a:prstGeom>
        </p:spPr>
      </p:pic>
      <p:sp>
        <p:nvSpPr>
          <p:cNvPr id="4" name="TextBox 3"/>
          <p:cNvSpPr txBox="1"/>
          <p:nvPr/>
        </p:nvSpPr>
        <p:spPr>
          <a:xfrm>
            <a:off x="361462" y="2420034"/>
            <a:ext cx="3505200" cy="646331"/>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Exact electronic </a:t>
            </a: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wavefunction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an n=10 trilobite molecule</a:t>
            </a:r>
          </a:p>
        </p:txBody>
      </p:sp>
      <p:sp>
        <p:nvSpPr>
          <p:cNvPr id="5" name="TextBox 4"/>
          <p:cNvSpPr txBox="1"/>
          <p:nvPr/>
        </p:nvSpPr>
        <p:spPr>
          <a:xfrm>
            <a:off x="4267200" y="2281535"/>
            <a:ext cx="4741610" cy="92333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charset="0"/>
                <a:ea typeface="+mn-ea"/>
                <a:cs typeface="+mn-cs"/>
              </a:rPr>
              <a:t>A  “Ghost trilobite” state of one atom only, created by laser excitation followed by a sequence of E and B pulses</a:t>
            </a:r>
          </a:p>
        </p:txBody>
      </p:sp>
      <p:sp>
        <p:nvSpPr>
          <p:cNvPr id="6" name="TextBox 5">
            <a:extLst>
              <a:ext uri="{FF2B5EF4-FFF2-40B4-BE49-F238E27FC236}">
                <a16:creationId xmlns:a16="http://schemas.microsoft.com/office/drawing/2014/main" id="{B136AC28-A42A-4AF9-BB3C-9C5C7DA58C83}"/>
              </a:ext>
            </a:extLst>
          </p:cNvPr>
          <p:cNvSpPr txBox="1"/>
          <p:nvPr/>
        </p:nvSpPr>
        <p:spPr>
          <a:xfrm>
            <a:off x="0" y="109726"/>
            <a:ext cx="853440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8000"/>
                </a:solidFill>
                <a:effectLst/>
                <a:uLnTx/>
                <a:uFillTx/>
                <a:latin typeface="Arial" charset="0"/>
                <a:ea typeface="+mn-ea"/>
                <a:cs typeface="+mn-cs"/>
              </a:rPr>
              <a:t>An early example we tried, using a random Monte Carlo search through the field pulse parameters.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8000"/>
                </a:solidFill>
                <a:effectLst/>
                <a:uLnTx/>
                <a:uFillTx/>
                <a:latin typeface="Arial" charset="0"/>
                <a:ea typeface="+mn-ea"/>
                <a:cs typeface="+mn-cs"/>
              </a:rPr>
              <a:t>Conclusion</a:t>
            </a:r>
            <a:r>
              <a:rPr kumimoji="0" lang="en-US" sz="2000" b="0" i="0" u="none" strike="noStrike" kern="1200" cap="none" spc="0" normalizeH="0" baseline="0" noProof="0">
                <a:ln>
                  <a:noFill/>
                </a:ln>
                <a:solidFill>
                  <a:srgbClr val="008000"/>
                </a:solidFill>
                <a:effectLst/>
                <a:uLnTx/>
                <a:uFillTx/>
                <a:latin typeface="Arial" charset="0"/>
                <a:ea typeface="+mn-ea"/>
                <a:cs typeface="+mn-cs"/>
              </a:rPr>
              <a:t>:  it is hard to find a pulse sequence this way that gives better than about an 80% trilobite for n=10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8000"/>
                </a:solidFill>
                <a:effectLst/>
                <a:uLnTx/>
                <a:uFillTx/>
                <a:latin typeface="Arial" charset="0"/>
                <a:ea typeface="+mn-ea"/>
                <a:cs typeface="+mn-cs"/>
              </a:rPr>
              <a:t>Solution</a:t>
            </a:r>
            <a:r>
              <a:rPr kumimoji="0" lang="en-US" sz="2000" b="0" i="0" u="none" strike="noStrike" kern="1200" cap="none" spc="0" normalizeH="0" baseline="0" noProof="0">
                <a:ln>
                  <a:noFill/>
                </a:ln>
                <a:solidFill>
                  <a:srgbClr val="008000"/>
                </a:solidFill>
                <a:effectLst/>
                <a:uLnTx/>
                <a:uFillTx/>
                <a:latin typeface="Arial" charset="0"/>
                <a:ea typeface="+mn-ea"/>
                <a:cs typeface="+mn-cs"/>
              </a:rPr>
              <a:t>:  Use instead a “machine learning” gradient ascent algorithm to optimize the pulse sequence</a:t>
            </a:r>
          </a:p>
        </p:txBody>
      </p:sp>
    </p:spTree>
    <p:extLst>
      <p:ext uri="{BB962C8B-B14F-4D97-AF65-F5344CB8AC3E}">
        <p14:creationId xmlns:p14="http://schemas.microsoft.com/office/powerpoint/2010/main" val="397348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58999D-B4C1-43E6-A214-2E0BFD84C450}"/>
              </a:ext>
            </a:extLst>
          </p:cNvPr>
          <p:cNvSpPr txBox="1"/>
          <p:nvPr/>
        </p:nvSpPr>
        <p:spPr>
          <a:xfrm>
            <a:off x="76200" y="381000"/>
            <a:ext cx="9067800" cy="63709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In this study, we explore the possibility of creating a trilobite-like chemical bond through a sequence of controlled field pulses, before there is even a second atom present to bind with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000FF"/>
                </a:solidFill>
                <a:effectLst/>
                <a:uLnTx/>
                <a:uFillTx/>
                <a:latin typeface="Arial" charset="0"/>
                <a:ea typeface="+mn-ea"/>
                <a:cs typeface="+mn-cs"/>
              </a:rPr>
              <a:t>The Scheme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Arial" charset="0"/>
                <a:ea typeface="+mn-ea"/>
                <a:cs typeface="+mn-cs"/>
              </a:rPr>
              <a:t>A sequence of electric and magnetic field pulses can in principle be used, but it is difficult to turn magnetic fields off and on sufficiently rapidly.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The method we propose involves the following steps: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800000"/>
                </a:solidFill>
                <a:effectLst/>
                <a:uLnTx/>
                <a:uFillTx/>
                <a:latin typeface="Arial" charset="0"/>
                <a:ea typeface="+mn-ea"/>
                <a:cs typeface="+mn-cs"/>
              </a:rPr>
              <a:t>1. A two-photon excitation pulse to a high S-state (70s)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9900"/>
                </a:solidFill>
                <a:effectLst/>
                <a:uLnTx/>
                <a:uFillTx/>
                <a:latin typeface="Arial" charset="0"/>
                <a:ea typeface="+mn-ea"/>
                <a:cs typeface="+mn-cs"/>
              </a:rPr>
              <a:t>2. A comparatively slow ramp-on of a static magnetic field (B~100G) which is then held fixed until the end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3366FF"/>
                </a:solidFill>
                <a:effectLst/>
                <a:uLnTx/>
                <a:uFillTx/>
                <a:latin typeface="Arial" charset="0"/>
                <a:ea typeface="+mn-ea"/>
                <a:cs typeface="+mn-cs"/>
              </a:rPr>
              <a:t>3. A sequence of electric field pulses of fixed magnitude but variable time intervals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Arial" charset="0"/>
                <a:ea typeface="+mn-ea"/>
                <a:cs typeface="+mn-cs"/>
              </a:rPr>
              <a:t>4. A slow ramp-down of the magnetic field down to zero</a:t>
            </a:r>
          </a:p>
        </p:txBody>
      </p:sp>
    </p:spTree>
    <p:extLst>
      <p:ext uri="{BB962C8B-B14F-4D97-AF65-F5344CB8AC3E}">
        <p14:creationId xmlns:p14="http://schemas.microsoft.com/office/powerpoint/2010/main" val="52703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58EC12-B517-486A-B26F-1A3ED990741C}"/>
              </a:ext>
            </a:extLst>
          </p:cNvPr>
          <p:cNvPicPr>
            <a:picLocks noChangeAspect="1"/>
          </p:cNvPicPr>
          <p:nvPr/>
        </p:nvPicPr>
        <p:blipFill>
          <a:blip r:embed="rId2"/>
          <a:stretch>
            <a:fillRect/>
          </a:stretch>
        </p:blipFill>
        <p:spPr>
          <a:xfrm>
            <a:off x="4876800" y="76200"/>
            <a:ext cx="4034292" cy="1004186"/>
          </a:xfrm>
          <a:prstGeom prst="rect">
            <a:avLst/>
          </a:prstGeom>
        </p:spPr>
      </p:pic>
      <p:sp>
        <p:nvSpPr>
          <p:cNvPr id="3" name="TextBox 2">
            <a:extLst>
              <a:ext uri="{FF2B5EF4-FFF2-40B4-BE49-F238E27FC236}">
                <a16:creationId xmlns:a16="http://schemas.microsoft.com/office/drawing/2014/main" id="{299406C6-897E-4847-AF7E-D4E987639205}"/>
              </a:ext>
            </a:extLst>
          </p:cNvPr>
          <p:cNvSpPr txBox="1"/>
          <p:nvPr/>
        </p:nvSpPr>
        <p:spPr>
          <a:xfrm>
            <a:off x="838200" y="228600"/>
            <a:ext cx="37338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Goal - create the trilobite state, which has the following form:</a:t>
            </a:r>
          </a:p>
        </p:txBody>
      </p:sp>
      <p:pic>
        <p:nvPicPr>
          <p:cNvPr id="4" name="Picture 3">
            <a:extLst>
              <a:ext uri="{FF2B5EF4-FFF2-40B4-BE49-F238E27FC236}">
                <a16:creationId xmlns:a16="http://schemas.microsoft.com/office/drawing/2014/main" id="{D0C4D368-B959-4B4C-8DF4-F10111CC43DC}"/>
              </a:ext>
            </a:extLst>
          </p:cNvPr>
          <p:cNvPicPr>
            <a:picLocks noChangeAspect="1"/>
          </p:cNvPicPr>
          <p:nvPr/>
        </p:nvPicPr>
        <p:blipFill>
          <a:blip r:embed="rId3"/>
          <a:stretch>
            <a:fillRect/>
          </a:stretch>
        </p:blipFill>
        <p:spPr>
          <a:xfrm>
            <a:off x="10886" y="874931"/>
            <a:ext cx="6037217" cy="3979326"/>
          </a:xfrm>
          <a:prstGeom prst="rect">
            <a:avLst/>
          </a:prstGeom>
        </p:spPr>
      </p:pic>
      <p:sp>
        <p:nvSpPr>
          <p:cNvPr id="5" name="TextBox 4">
            <a:extLst>
              <a:ext uri="{FF2B5EF4-FFF2-40B4-BE49-F238E27FC236}">
                <a16:creationId xmlns:a16="http://schemas.microsoft.com/office/drawing/2014/main" id="{BB68FB6D-FFD6-4866-A77F-A23D0FA5681C}"/>
              </a:ext>
            </a:extLst>
          </p:cNvPr>
          <p:cNvSpPr txBox="1"/>
          <p:nvPr/>
        </p:nvSpPr>
        <p:spPr>
          <a:xfrm>
            <a:off x="0" y="4813612"/>
            <a:ext cx="9144000" cy="20313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The proposed scheme, illustrated with the n = 70; b = 1 trilobite and the same color scheme as in Fig. 1. a) An nS Rydberg state is created. b) The magnetic field ramps on over tens of microseconds, creating a quadratic Zeeman state. c,d) Many short electric field pulses are applied over the constant magnetic field background, creating complicated superpositions of the degenerate states. e) At the end of the sequence of electric field pulses, a proto-trilobite is created. The magnetic field ramps on and this state evolves into the true trilobite state, f), which is detected.</a:t>
            </a:r>
          </a:p>
        </p:txBody>
      </p:sp>
      <p:pic>
        <p:nvPicPr>
          <p:cNvPr id="6" name="Picture 4">
            <a:extLst>
              <a:ext uri="{FF2B5EF4-FFF2-40B4-BE49-F238E27FC236}">
                <a16:creationId xmlns:a16="http://schemas.microsoft.com/office/drawing/2014/main" id="{ECD24928-5176-45A1-98B3-EB37464FC874}"/>
              </a:ext>
            </a:extLst>
          </p:cNvPr>
          <p:cNvPicPr>
            <a:picLocks noChangeAspect="1" noChangeArrowheads="1"/>
          </p:cNvPicPr>
          <p:nvPr/>
        </p:nvPicPr>
        <p:blipFill>
          <a:blip r:embed="rId4" cstate="print"/>
          <a:srcRect/>
          <a:stretch>
            <a:fillRect/>
          </a:stretch>
        </p:blipFill>
        <p:spPr bwMode="auto">
          <a:xfrm>
            <a:off x="6629400" y="2971800"/>
            <a:ext cx="2143652" cy="1607739"/>
          </a:xfrm>
          <a:prstGeom prst="rect">
            <a:avLst/>
          </a:prstGeom>
          <a:noFill/>
          <a:ln w="9525">
            <a:noFill/>
            <a:miter lim="800000"/>
            <a:headEnd/>
            <a:tailEnd/>
          </a:ln>
        </p:spPr>
      </p:pic>
      <p:sp>
        <p:nvSpPr>
          <p:cNvPr id="7" name="TextBox 6">
            <a:extLst>
              <a:ext uri="{FF2B5EF4-FFF2-40B4-BE49-F238E27FC236}">
                <a16:creationId xmlns:a16="http://schemas.microsoft.com/office/drawing/2014/main" id="{F6BB6B21-0F11-4295-9650-BDB2BC977E67}"/>
              </a:ext>
            </a:extLst>
          </p:cNvPr>
          <p:cNvSpPr txBox="1"/>
          <p:nvPr/>
        </p:nvSpPr>
        <p:spPr>
          <a:xfrm>
            <a:off x="6893946" y="2048470"/>
            <a:ext cx="1905000" cy="923330"/>
          </a:xfrm>
          <a:prstGeom prst="rect">
            <a:avLst/>
          </a:prstGeom>
          <a:noFill/>
        </p:spPr>
        <p:txBody>
          <a:bodyPr wrap="square" rtlCol="0">
            <a:spAutoFit/>
          </a:bodyPr>
          <a:lstStyle/>
          <a:p>
            <a:pPr algn="ctr"/>
            <a:r>
              <a:rPr lang="en-US"/>
              <a:t>original depiction in cylindrical coordinates</a:t>
            </a:r>
          </a:p>
        </p:txBody>
      </p:sp>
    </p:spTree>
    <p:extLst>
      <p:ext uri="{BB962C8B-B14F-4D97-AF65-F5344CB8AC3E}">
        <p14:creationId xmlns:p14="http://schemas.microsoft.com/office/powerpoint/2010/main" val="366690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1C60E-0156-45CC-9F68-8D63461F3AB2}"/>
              </a:ext>
            </a:extLst>
          </p:cNvPr>
          <p:cNvPicPr>
            <a:picLocks noChangeAspect="1"/>
          </p:cNvPicPr>
          <p:nvPr/>
        </p:nvPicPr>
        <p:blipFill>
          <a:blip r:embed="rId2"/>
          <a:stretch>
            <a:fillRect/>
          </a:stretch>
        </p:blipFill>
        <p:spPr>
          <a:xfrm>
            <a:off x="3581400" y="304800"/>
            <a:ext cx="4981605" cy="699645"/>
          </a:xfrm>
          <a:prstGeom prst="rect">
            <a:avLst/>
          </a:prstGeom>
        </p:spPr>
      </p:pic>
      <p:pic>
        <p:nvPicPr>
          <p:cNvPr id="3" name="Picture 2">
            <a:extLst>
              <a:ext uri="{FF2B5EF4-FFF2-40B4-BE49-F238E27FC236}">
                <a16:creationId xmlns:a16="http://schemas.microsoft.com/office/drawing/2014/main" id="{463B27BB-00BA-4F3F-9EA1-8219FEE077AD}"/>
              </a:ext>
            </a:extLst>
          </p:cNvPr>
          <p:cNvPicPr>
            <a:picLocks noChangeAspect="1"/>
          </p:cNvPicPr>
          <p:nvPr/>
        </p:nvPicPr>
        <p:blipFill>
          <a:blip r:embed="rId3"/>
          <a:stretch>
            <a:fillRect/>
          </a:stretch>
        </p:blipFill>
        <p:spPr>
          <a:xfrm>
            <a:off x="3947161" y="1511623"/>
            <a:ext cx="2895599" cy="661903"/>
          </a:xfrm>
          <a:prstGeom prst="rect">
            <a:avLst/>
          </a:prstGeom>
        </p:spPr>
      </p:pic>
      <p:pic>
        <p:nvPicPr>
          <p:cNvPr id="4" name="Picture 3">
            <a:extLst>
              <a:ext uri="{FF2B5EF4-FFF2-40B4-BE49-F238E27FC236}">
                <a16:creationId xmlns:a16="http://schemas.microsoft.com/office/drawing/2014/main" id="{7597D3BA-8A08-4768-BA8A-43DF38E27607}"/>
              </a:ext>
            </a:extLst>
          </p:cNvPr>
          <p:cNvPicPr>
            <a:picLocks noChangeAspect="1"/>
          </p:cNvPicPr>
          <p:nvPr/>
        </p:nvPicPr>
        <p:blipFill>
          <a:blip r:embed="rId4"/>
          <a:stretch>
            <a:fillRect/>
          </a:stretch>
        </p:blipFill>
        <p:spPr>
          <a:xfrm>
            <a:off x="6858000" y="1542103"/>
            <a:ext cx="2050381" cy="584136"/>
          </a:xfrm>
          <a:prstGeom prst="rect">
            <a:avLst/>
          </a:prstGeom>
        </p:spPr>
      </p:pic>
      <p:sp>
        <p:nvSpPr>
          <p:cNvPr id="5" name="TextBox 4">
            <a:extLst>
              <a:ext uri="{FF2B5EF4-FFF2-40B4-BE49-F238E27FC236}">
                <a16:creationId xmlns:a16="http://schemas.microsoft.com/office/drawing/2014/main" id="{2A2E8097-5BAE-487E-8CD4-DADC91A151A1}"/>
              </a:ext>
            </a:extLst>
          </p:cNvPr>
          <p:cNvSpPr txBox="1"/>
          <p:nvPr/>
        </p:nvSpPr>
        <p:spPr>
          <a:xfrm>
            <a:off x="0" y="533400"/>
            <a:ext cx="3505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When the electric field is off </a:t>
            </a:r>
            <a:r>
              <a:rPr kumimoji="0" lang="en-US" sz="1800" b="0" i="0" u="none" strike="noStrike" kern="1200" cap="none" spc="0" normalizeH="0" baseline="0" noProof="0">
                <a:ln>
                  <a:noFill/>
                </a:ln>
                <a:solidFill>
                  <a:srgbClr val="000000"/>
                </a:solidFill>
                <a:effectLst/>
                <a:uLnTx/>
                <a:uFillTx/>
                <a:latin typeface="Arial" charset="0"/>
                <a:ea typeface="+mn-ea"/>
                <a:cs typeface="+mn-cs"/>
                <a:sym typeface="Wingdings" panose="05000000000000000000" pitchFamily="2" charset="2"/>
              </a:rPr>
              <a:t></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8E2093C3-6D61-4701-BD90-69DFA1500741}"/>
              </a:ext>
            </a:extLst>
          </p:cNvPr>
          <p:cNvSpPr txBox="1"/>
          <p:nvPr/>
        </p:nvSpPr>
        <p:spPr>
          <a:xfrm>
            <a:off x="0" y="1719896"/>
            <a:ext cx="3505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When the electric field is on </a:t>
            </a:r>
            <a:r>
              <a:rPr kumimoji="0" lang="en-US" sz="1800" b="0" i="0" u="none" strike="noStrike" kern="1200" cap="none" spc="0" normalizeH="0" baseline="0" noProof="0">
                <a:ln>
                  <a:noFill/>
                </a:ln>
                <a:solidFill>
                  <a:srgbClr val="000000"/>
                </a:solidFill>
                <a:effectLst/>
                <a:uLnTx/>
                <a:uFillTx/>
                <a:latin typeface="Arial" charset="0"/>
                <a:ea typeface="+mn-ea"/>
                <a:cs typeface="+mn-cs"/>
                <a:sym typeface="Wingdings" panose="05000000000000000000" pitchFamily="2" charset="2"/>
              </a:rPr>
              <a:t></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093053D2-CD15-4BEE-BC4A-6B1A6F7A10C2}"/>
              </a:ext>
            </a:extLst>
          </p:cNvPr>
          <p:cNvPicPr>
            <a:picLocks noChangeAspect="1"/>
          </p:cNvPicPr>
          <p:nvPr/>
        </p:nvPicPr>
        <p:blipFill>
          <a:blip r:embed="rId5"/>
          <a:stretch>
            <a:fillRect/>
          </a:stretch>
        </p:blipFill>
        <p:spPr>
          <a:xfrm>
            <a:off x="0" y="2613463"/>
            <a:ext cx="8631343" cy="434537"/>
          </a:xfrm>
          <a:prstGeom prst="rect">
            <a:avLst/>
          </a:prstGeom>
        </p:spPr>
      </p:pic>
      <p:pic>
        <p:nvPicPr>
          <p:cNvPr id="8" name="Picture 7">
            <a:extLst>
              <a:ext uri="{FF2B5EF4-FFF2-40B4-BE49-F238E27FC236}">
                <a16:creationId xmlns:a16="http://schemas.microsoft.com/office/drawing/2014/main" id="{F89154D6-11DD-4C7B-894D-44D767D02702}"/>
              </a:ext>
            </a:extLst>
          </p:cNvPr>
          <p:cNvPicPr>
            <a:picLocks noChangeAspect="1"/>
          </p:cNvPicPr>
          <p:nvPr/>
        </p:nvPicPr>
        <p:blipFill>
          <a:blip r:embed="rId6"/>
          <a:stretch>
            <a:fillRect/>
          </a:stretch>
        </p:blipFill>
        <p:spPr>
          <a:xfrm>
            <a:off x="2590800" y="3141668"/>
            <a:ext cx="3429000" cy="282538"/>
          </a:xfrm>
          <a:prstGeom prst="rect">
            <a:avLst/>
          </a:prstGeom>
        </p:spPr>
      </p:pic>
      <p:pic>
        <p:nvPicPr>
          <p:cNvPr id="9" name="Picture 8">
            <a:extLst>
              <a:ext uri="{FF2B5EF4-FFF2-40B4-BE49-F238E27FC236}">
                <a16:creationId xmlns:a16="http://schemas.microsoft.com/office/drawing/2014/main" id="{78FE1F38-258A-4B97-B9DC-38A91EA00F3A}"/>
              </a:ext>
            </a:extLst>
          </p:cNvPr>
          <p:cNvPicPr>
            <a:picLocks noChangeAspect="1"/>
          </p:cNvPicPr>
          <p:nvPr/>
        </p:nvPicPr>
        <p:blipFill>
          <a:blip r:embed="rId7"/>
          <a:stretch>
            <a:fillRect/>
          </a:stretch>
        </p:blipFill>
        <p:spPr>
          <a:xfrm>
            <a:off x="1219200" y="3574412"/>
            <a:ext cx="6698908" cy="1022869"/>
          </a:xfrm>
          <a:prstGeom prst="rect">
            <a:avLst/>
          </a:prstGeom>
        </p:spPr>
      </p:pic>
      <p:pic>
        <p:nvPicPr>
          <p:cNvPr id="10" name="Picture 9">
            <a:extLst>
              <a:ext uri="{FF2B5EF4-FFF2-40B4-BE49-F238E27FC236}">
                <a16:creationId xmlns:a16="http://schemas.microsoft.com/office/drawing/2014/main" id="{BF001DCA-C144-4952-9A23-23CC28FC7EA3}"/>
              </a:ext>
            </a:extLst>
          </p:cNvPr>
          <p:cNvPicPr>
            <a:picLocks noChangeAspect="1"/>
          </p:cNvPicPr>
          <p:nvPr/>
        </p:nvPicPr>
        <p:blipFill>
          <a:blip r:embed="rId8"/>
          <a:stretch>
            <a:fillRect/>
          </a:stretch>
        </p:blipFill>
        <p:spPr>
          <a:xfrm>
            <a:off x="76200" y="4758731"/>
            <a:ext cx="6463805" cy="370855"/>
          </a:xfrm>
          <a:prstGeom prst="rect">
            <a:avLst/>
          </a:prstGeom>
        </p:spPr>
      </p:pic>
      <p:pic>
        <p:nvPicPr>
          <p:cNvPr id="11" name="Picture 10">
            <a:extLst>
              <a:ext uri="{FF2B5EF4-FFF2-40B4-BE49-F238E27FC236}">
                <a16:creationId xmlns:a16="http://schemas.microsoft.com/office/drawing/2014/main" id="{143B7989-98FE-46D7-8244-9717D5FA3336}"/>
              </a:ext>
            </a:extLst>
          </p:cNvPr>
          <p:cNvPicPr>
            <a:picLocks noChangeAspect="1"/>
          </p:cNvPicPr>
          <p:nvPr/>
        </p:nvPicPr>
        <p:blipFill>
          <a:blip r:embed="rId9"/>
          <a:stretch>
            <a:fillRect/>
          </a:stretch>
        </p:blipFill>
        <p:spPr>
          <a:xfrm>
            <a:off x="54423" y="5291036"/>
            <a:ext cx="7053953" cy="457089"/>
          </a:xfrm>
          <a:prstGeom prst="rect">
            <a:avLst/>
          </a:prstGeom>
        </p:spPr>
      </p:pic>
      <p:pic>
        <p:nvPicPr>
          <p:cNvPr id="12" name="Picture 11">
            <a:extLst>
              <a:ext uri="{FF2B5EF4-FFF2-40B4-BE49-F238E27FC236}">
                <a16:creationId xmlns:a16="http://schemas.microsoft.com/office/drawing/2014/main" id="{A45B1290-5B00-4C5A-AAA8-60918AB4BE9C}"/>
              </a:ext>
            </a:extLst>
          </p:cNvPr>
          <p:cNvPicPr>
            <a:picLocks noChangeAspect="1"/>
          </p:cNvPicPr>
          <p:nvPr/>
        </p:nvPicPr>
        <p:blipFill>
          <a:blip r:embed="rId10"/>
          <a:stretch>
            <a:fillRect/>
          </a:stretch>
        </p:blipFill>
        <p:spPr>
          <a:xfrm>
            <a:off x="32652" y="5793483"/>
            <a:ext cx="7543800" cy="674523"/>
          </a:xfrm>
          <a:prstGeom prst="rect">
            <a:avLst/>
          </a:prstGeom>
        </p:spPr>
      </p:pic>
      <p:pic>
        <p:nvPicPr>
          <p:cNvPr id="13" name="Picture 12">
            <a:extLst>
              <a:ext uri="{FF2B5EF4-FFF2-40B4-BE49-F238E27FC236}">
                <a16:creationId xmlns:a16="http://schemas.microsoft.com/office/drawing/2014/main" id="{C0747A73-6006-4A5D-8ABF-0889AE7E2945}"/>
              </a:ext>
            </a:extLst>
          </p:cNvPr>
          <p:cNvPicPr>
            <a:picLocks noChangeAspect="1"/>
          </p:cNvPicPr>
          <p:nvPr/>
        </p:nvPicPr>
        <p:blipFill>
          <a:blip r:embed="rId11"/>
          <a:stretch>
            <a:fillRect/>
          </a:stretch>
        </p:blipFill>
        <p:spPr>
          <a:xfrm>
            <a:off x="106677" y="6495947"/>
            <a:ext cx="2225046" cy="330756"/>
          </a:xfrm>
          <a:prstGeom prst="rect">
            <a:avLst/>
          </a:prstGeom>
        </p:spPr>
      </p:pic>
      <p:sp>
        <p:nvSpPr>
          <p:cNvPr id="14" name="TextBox 13">
            <a:extLst>
              <a:ext uri="{FF2B5EF4-FFF2-40B4-BE49-F238E27FC236}">
                <a16:creationId xmlns:a16="http://schemas.microsoft.com/office/drawing/2014/main" id="{EA7CCF8A-02B2-40E8-AE1B-8D1221C1ABA8}"/>
              </a:ext>
            </a:extLst>
          </p:cNvPr>
          <p:cNvSpPr txBox="1"/>
          <p:nvPr/>
        </p:nvSpPr>
        <p:spPr>
          <a:xfrm>
            <a:off x="3048000" y="6495947"/>
            <a:ext cx="5029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(A simple application of “machine learning”)</a:t>
            </a:r>
          </a:p>
        </p:txBody>
      </p:sp>
    </p:spTree>
    <p:extLst>
      <p:ext uri="{BB962C8B-B14F-4D97-AF65-F5344CB8AC3E}">
        <p14:creationId xmlns:p14="http://schemas.microsoft.com/office/powerpoint/2010/main" val="346283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B1A2FF-3DF9-4167-ADCB-7C26D942B0D7}"/>
              </a:ext>
            </a:extLst>
          </p:cNvPr>
          <p:cNvPicPr>
            <a:picLocks noChangeAspect="1"/>
          </p:cNvPicPr>
          <p:nvPr/>
        </p:nvPicPr>
        <p:blipFill>
          <a:blip r:embed="rId2"/>
          <a:stretch>
            <a:fillRect/>
          </a:stretch>
        </p:blipFill>
        <p:spPr>
          <a:xfrm>
            <a:off x="1676400" y="76200"/>
            <a:ext cx="4156751" cy="439725"/>
          </a:xfrm>
          <a:prstGeom prst="rect">
            <a:avLst/>
          </a:prstGeom>
        </p:spPr>
      </p:pic>
      <p:pic>
        <p:nvPicPr>
          <p:cNvPr id="3" name="Picture 2">
            <a:extLst>
              <a:ext uri="{FF2B5EF4-FFF2-40B4-BE49-F238E27FC236}">
                <a16:creationId xmlns:a16="http://schemas.microsoft.com/office/drawing/2014/main" id="{BC50BE42-67D0-40B5-8CEB-8D1F49BAF971}"/>
              </a:ext>
            </a:extLst>
          </p:cNvPr>
          <p:cNvPicPr>
            <a:picLocks noChangeAspect="1"/>
          </p:cNvPicPr>
          <p:nvPr/>
        </p:nvPicPr>
        <p:blipFill>
          <a:blip r:embed="rId3"/>
          <a:stretch>
            <a:fillRect/>
          </a:stretch>
        </p:blipFill>
        <p:spPr>
          <a:xfrm>
            <a:off x="76200" y="685801"/>
            <a:ext cx="3429000" cy="664110"/>
          </a:xfrm>
          <a:prstGeom prst="rect">
            <a:avLst/>
          </a:prstGeom>
        </p:spPr>
      </p:pic>
      <p:pic>
        <p:nvPicPr>
          <p:cNvPr id="4" name="Picture 3">
            <a:extLst>
              <a:ext uri="{FF2B5EF4-FFF2-40B4-BE49-F238E27FC236}">
                <a16:creationId xmlns:a16="http://schemas.microsoft.com/office/drawing/2014/main" id="{F653E086-DFDA-456A-AF0E-EF3C8EE3F5A4}"/>
              </a:ext>
            </a:extLst>
          </p:cNvPr>
          <p:cNvPicPr>
            <a:picLocks noChangeAspect="1"/>
          </p:cNvPicPr>
          <p:nvPr/>
        </p:nvPicPr>
        <p:blipFill>
          <a:blip r:embed="rId4"/>
          <a:stretch>
            <a:fillRect/>
          </a:stretch>
        </p:blipFill>
        <p:spPr>
          <a:xfrm>
            <a:off x="3657600" y="625465"/>
            <a:ext cx="5181600" cy="724446"/>
          </a:xfrm>
          <a:prstGeom prst="rect">
            <a:avLst/>
          </a:prstGeom>
        </p:spPr>
      </p:pic>
      <p:pic>
        <p:nvPicPr>
          <p:cNvPr id="5" name="Picture 4">
            <a:extLst>
              <a:ext uri="{FF2B5EF4-FFF2-40B4-BE49-F238E27FC236}">
                <a16:creationId xmlns:a16="http://schemas.microsoft.com/office/drawing/2014/main" id="{594A526D-D5D1-46C0-86AF-14F1CA795698}"/>
              </a:ext>
            </a:extLst>
          </p:cNvPr>
          <p:cNvPicPr>
            <a:picLocks noChangeAspect="1"/>
          </p:cNvPicPr>
          <p:nvPr/>
        </p:nvPicPr>
        <p:blipFill>
          <a:blip r:embed="rId5"/>
          <a:stretch>
            <a:fillRect/>
          </a:stretch>
        </p:blipFill>
        <p:spPr>
          <a:xfrm>
            <a:off x="1066800" y="2098964"/>
            <a:ext cx="6867604" cy="4759036"/>
          </a:xfrm>
          <a:prstGeom prst="rect">
            <a:avLst/>
          </a:prstGeom>
        </p:spPr>
      </p:pic>
      <p:sp>
        <p:nvSpPr>
          <p:cNvPr id="6" name="TextBox 5">
            <a:extLst>
              <a:ext uri="{FF2B5EF4-FFF2-40B4-BE49-F238E27FC236}">
                <a16:creationId xmlns:a16="http://schemas.microsoft.com/office/drawing/2014/main" id="{2ADF5A67-DD97-4CD7-BC43-1DE4ACE8C4D2}"/>
              </a:ext>
            </a:extLst>
          </p:cNvPr>
          <p:cNvSpPr txBox="1"/>
          <p:nvPr/>
        </p:nvSpPr>
        <p:spPr>
          <a:xfrm>
            <a:off x="1295400" y="1539771"/>
            <a:ext cx="68961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Arial" charset="0"/>
                <a:ea typeface="+mn-ea"/>
                <a:cs typeface="+mn-cs"/>
              </a:rPr>
              <a:t>Evolution of the L-distributions during the pulse sequence</a:t>
            </a:r>
          </a:p>
        </p:txBody>
      </p:sp>
    </p:spTree>
    <p:extLst>
      <p:ext uri="{BB962C8B-B14F-4D97-AF65-F5344CB8AC3E}">
        <p14:creationId xmlns:p14="http://schemas.microsoft.com/office/powerpoint/2010/main" val="20834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C0D2E-3799-48B5-AA33-FD85C6DD82AD}"/>
              </a:ext>
            </a:extLst>
          </p:cNvPr>
          <p:cNvPicPr>
            <a:picLocks noChangeAspect="1"/>
          </p:cNvPicPr>
          <p:nvPr/>
        </p:nvPicPr>
        <p:blipFill>
          <a:blip r:embed="rId2"/>
          <a:stretch>
            <a:fillRect/>
          </a:stretch>
        </p:blipFill>
        <p:spPr>
          <a:xfrm>
            <a:off x="23020" y="0"/>
            <a:ext cx="8446755" cy="5486400"/>
          </a:xfrm>
          <a:prstGeom prst="rect">
            <a:avLst/>
          </a:prstGeom>
        </p:spPr>
      </p:pic>
      <p:pic>
        <p:nvPicPr>
          <p:cNvPr id="3" name="Picture 2">
            <a:extLst>
              <a:ext uri="{FF2B5EF4-FFF2-40B4-BE49-F238E27FC236}">
                <a16:creationId xmlns:a16="http://schemas.microsoft.com/office/drawing/2014/main" id="{51F6E43C-AC7E-4602-ABA0-F75E17A17916}"/>
              </a:ext>
            </a:extLst>
          </p:cNvPr>
          <p:cNvPicPr>
            <a:picLocks noChangeAspect="1"/>
          </p:cNvPicPr>
          <p:nvPr/>
        </p:nvPicPr>
        <p:blipFill>
          <a:blip r:embed="rId3"/>
          <a:stretch>
            <a:fillRect/>
          </a:stretch>
        </p:blipFill>
        <p:spPr>
          <a:xfrm>
            <a:off x="152400" y="6248400"/>
            <a:ext cx="5240323" cy="304800"/>
          </a:xfrm>
          <a:prstGeom prst="rect">
            <a:avLst/>
          </a:prstGeom>
        </p:spPr>
      </p:pic>
      <p:pic>
        <p:nvPicPr>
          <p:cNvPr id="4" name="Picture 3">
            <a:extLst>
              <a:ext uri="{FF2B5EF4-FFF2-40B4-BE49-F238E27FC236}">
                <a16:creationId xmlns:a16="http://schemas.microsoft.com/office/drawing/2014/main" id="{12383A40-7AE6-4856-9944-D5F888FFF3C0}"/>
              </a:ext>
            </a:extLst>
          </p:cNvPr>
          <p:cNvPicPr>
            <a:picLocks noChangeAspect="1"/>
          </p:cNvPicPr>
          <p:nvPr/>
        </p:nvPicPr>
        <p:blipFill>
          <a:blip r:embed="rId4"/>
          <a:stretch>
            <a:fillRect/>
          </a:stretch>
        </p:blipFill>
        <p:spPr>
          <a:xfrm>
            <a:off x="7781" y="3235557"/>
            <a:ext cx="6316820" cy="247843"/>
          </a:xfrm>
          <a:prstGeom prst="rect">
            <a:avLst/>
          </a:prstGeom>
        </p:spPr>
      </p:pic>
      <p:pic>
        <p:nvPicPr>
          <p:cNvPr id="5" name="Picture 4">
            <a:extLst>
              <a:ext uri="{FF2B5EF4-FFF2-40B4-BE49-F238E27FC236}">
                <a16:creationId xmlns:a16="http://schemas.microsoft.com/office/drawing/2014/main" id="{4EC6213A-A12D-4271-BCCC-4F977B8D7277}"/>
              </a:ext>
            </a:extLst>
          </p:cNvPr>
          <p:cNvPicPr>
            <a:picLocks noChangeAspect="1"/>
          </p:cNvPicPr>
          <p:nvPr/>
        </p:nvPicPr>
        <p:blipFill>
          <a:blip r:embed="rId5"/>
          <a:stretch>
            <a:fillRect/>
          </a:stretch>
        </p:blipFill>
        <p:spPr>
          <a:xfrm>
            <a:off x="6934200" y="2438401"/>
            <a:ext cx="2151166" cy="315710"/>
          </a:xfrm>
          <a:prstGeom prst="rect">
            <a:avLst/>
          </a:prstGeom>
        </p:spPr>
      </p:pic>
      <p:pic>
        <p:nvPicPr>
          <p:cNvPr id="6" name="Picture 5">
            <a:extLst>
              <a:ext uri="{FF2B5EF4-FFF2-40B4-BE49-F238E27FC236}">
                <a16:creationId xmlns:a16="http://schemas.microsoft.com/office/drawing/2014/main" id="{BAF69B75-4B3C-4D35-A45A-A04FB22A5A7C}"/>
              </a:ext>
            </a:extLst>
          </p:cNvPr>
          <p:cNvPicPr>
            <a:picLocks noChangeAspect="1"/>
          </p:cNvPicPr>
          <p:nvPr/>
        </p:nvPicPr>
        <p:blipFill>
          <a:blip r:embed="rId6"/>
          <a:stretch>
            <a:fillRect/>
          </a:stretch>
        </p:blipFill>
        <p:spPr>
          <a:xfrm>
            <a:off x="6781800" y="2811714"/>
            <a:ext cx="2244712" cy="368197"/>
          </a:xfrm>
          <a:prstGeom prst="rect">
            <a:avLst/>
          </a:prstGeom>
        </p:spPr>
      </p:pic>
      <p:pic>
        <p:nvPicPr>
          <p:cNvPr id="10" name="Picture 9">
            <a:extLst>
              <a:ext uri="{FF2B5EF4-FFF2-40B4-BE49-F238E27FC236}">
                <a16:creationId xmlns:a16="http://schemas.microsoft.com/office/drawing/2014/main" id="{446FB04C-9620-43C9-9955-2DA5DE6CE65D}"/>
              </a:ext>
            </a:extLst>
          </p:cNvPr>
          <p:cNvPicPr>
            <a:picLocks noChangeAspect="1"/>
          </p:cNvPicPr>
          <p:nvPr/>
        </p:nvPicPr>
        <p:blipFill>
          <a:blip r:embed="rId7"/>
          <a:stretch>
            <a:fillRect/>
          </a:stretch>
        </p:blipFill>
        <p:spPr>
          <a:xfrm>
            <a:off x="6172200" y="5198600"/>
            <a:ext cx="2705174" cy="292154"/>
          </a:xfrm>
          <a:prstGeom prst="rect">
            <a:avLst/>
          </a:prstGeom>
        </p:spPr>
      </p:pic>
    </p:spTree>
    <p:extLst>
      <p:ext uri="{BB962C8B-B14F-4D97-AF65-F5344CB8AC3E}">
        <p14:creationId xmlns:p14="http://schemas.microsoft.com/office/powerpoint/2010/main" val="324608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8028A-8E69-48EF-8740-3E3073649534}"/>
              </a:ext>
            </a:extLst>
          </p:cNvPr>
          <p:cNvPicPr>
            <a:picLocks noChangeAspect="1"/>
          </p:cNvPicPr>
          <p:nvPr/>
        </p:nvPicPr>
        <p:blipFill>
          <a:blip r:embed="rId2"/>
          <a:stretch>
            <a:fillRect/>
          </a:stretch>
        </p:blipFill>
        <p:spPr>
          <a:xfrm>
            <a:off x="228600" y="1371600"/>
            <a:ext cx="4038600" cy="4803100"/>
          </a:xfrm>
          <a:prstGeom prst="rect">
            <a:avLst/>
          </a:prstGeom>
        </p:spPr>
      </p:pic>
      <p:pic>
        <p:nvPicPr>
          <p:cNvPr id="3" name="Picture 2">
            <a:extLst>
              <a:ext uri="{FF2B5EF4-FFF2-40B4-BE49-F238E27FC236}">
                <a16:creationId xmlns:a16="http://schemas.microsoft.com/office/drawing/2014/main" id="{233F96CC-47B0-4834-A082-36C0F7A385C5}"/>
              </a:ext>
            </a:extLst>
          </p:cNvPr>
          <p:cNvPicPr>
            <a:picLocks noChangeAspect="1"/>
          </p:cNvPicPr>
          <p:nvPr/>
        </p:nvPicPr>
        <p:blipFill>
          <a:blip r:embed="rId3"/>
          <a:stretch>
            <a:fillRect/>
          </a:stretch>
        </p:blipFill>
        <p:spPr>
          <a:xfrm>
            <a:off x="4836386" y="1524000"/>
            <a:ext cx="4142128" cy="4724400"/>
          </a:xfrm>
          <a:prstGeom prst="rect">
            <a:avLst/>
          </a:prstGeom>
        </p:spPr>
      </p:pic>
      <p:sp>
        <p:nvSpPr>
          <p:cNvPr id="4" name="TextBox 3">
            <a:extLst>
              <a:ext uri="{FF2B5EF4-FFF2-40B4-BE49-F238E27FC236}">
                <a16:creationId xmlns:a16="http://schemas.microsoft.com/office/drawing/2014/main" id="{505499EA-F25B-41D3-84D2-89C5C06DF601}"/>
              </a:ext>
            </a:extLst>
          </p:cNvPr>
          <p:cNvSpPr txBox="1"/>
          <p:nvPr/>
        </p:nvSpPr>
        <p:spPr>
          <a:xfrm>
            <a:off x="1600200" y="76200"/>
            <a:ext cx="72259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Two possible methods to </a:t>
            </a:r>
            <a:r>
              <a:rPr kumimoji="0" lang="en-US" sz="1800" b="1" i="0" u="sng" strike="noStrike" kern="1200" cap="none" spc="0" normalizeH="0" baseline="0" noProof="0">
                <a:ln>
                  <a:noFill/>
                </a:ln>
                <a:solidFill>
                  <a:srgbClr val="000000"/>
                </a:solidFill>
                <a:effectLst/>
                <a:uLnTx/>
                <a:uFillTx/>
                <a:latin typeface="Arial" charset="0"/>
                <a:ea typeface="+mn-ea"/>
                <a:cs typeface="+mn-cs"/>
              </a:rPr>
              <a:t>observe</a:t>
            </a:r>
            <a:r>
              <a:rPr kumimoji="0" lang="en-US" sz="1800" b="1" i="0" u="none" strike="noStrike" kern="1200" cap="none" spc="0" normalizeH="0" baseline="0" noProof="0">
                <a:ln>
                  <a:noFill/>
                </a:ln>
                <a:solidFill>
                  <a:srgbClr val="000000"/>
                </a:solidFill>
                <a:effectLst/>
                <a:uLnTx/>
                <a:uFillTx/>
                <a:latin typeface="Arial" charset="0"/>
                <a:ea typeface="+mn-ea"/>
                <a:cs typeface="+mn-cs"/>
              </a:rPr>
              <a:t> the trilobite nature of a bond</a:t>
            </a:r>
          </a:p>
        </p:txBody>
      </p:sp>
      <p:sp>
        <p:nvSpPr>
          <p:cNvPr id="5" name="TextBox 4">
            <a:extLst>
              <a:ext uri="{FF2B5EF4-FFF2-40B4-BE49-F238E27FC236}">
                <a16:creationId xmlns:a16="http://schemas.microsoft.com/office/drawing/2014/main" id="{8A2867E8-4EF5-40D2-B0AC-BF77F2E27D59}"/>
              </a:ext>
            </a:extLst>
          </p:cNvPr>
          <p:cNvSpPr txBox="1"/>
          <p:nvPr/>
        </p:nvSpPr>
        <p:spPr>
          <a:xfrm>
            <a:off x="647700" y="523101"/>
            <a:ext cx="38481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00"/>
                </a:solidFill>
                <a:effectLst/>
                <a:uLnTx/>
                <a:uFillTx/>
                <a:latin typeface="Arial" charset="0"/>
                <a:ea typeface="+mn-ea"/>
                <a:cs typeface="+mn-cs"/>
              </a:rPr>
              <a:t>(e,2e) spectroscopy (high E) measures the momentum space wavefunction</a:t>
            </a:r>
          </a:p>
        </p:txBody>
      </p:sp>
      <p:sp>
        <p:nvSpPr>
          <p:cNvPr id="6" name="TextBox 5">
            <a:extLst>
              <a:ext uri="{FF2B5EF4-FFF2-40B4-BE49-F238E27FC236}">
                <a16:creationId xmlns:a16="http://schemas.microsoft.com/office/drawing/2014/main" id="{08D88D1F-A03F-4C9C-A11D-3BE935BBA020}"/>
              </a:ext>
            </a:extLst>
          </p:cNvPr>
          <p:cNvSpPr txBox="1"/>
          <p:nvPr/>
        </p:nvSpPr>
        <p:spPr>
          <a:xfrm>
            <a:off x="4695178" y="495786"/>
            <a:ext cx="38481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800000"/>
                </a:solidFill>
                <a:effectLst/>
                <a:uLnTx/>
                <a:uFillTx/>
                <a:latin typeface="Arial" charset="0"/>
                <a:ea typeface="+mn-ea"/>
                <a:cs typeface="+mn-cs"/>
              </a:rPr>
              <a:t>or... x-ray diffraction measures the Fourier transform of the spatial density |psi|^2</a:t>
            </a:r>
          </a:p>
        </p:txBody>
      </p:sp>
    </p:spTree>
    <p:extLst>
      <p:ext uri="{BB962C8B-B14F-4D97-AF65-F5344CB8AC3E}">
        <p14:creationId xmlns:p14="http://schemas.microsoft.com/office/powerpoint/2010/main" val="130303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A9954F-88D5-4A5E-9C09-4A3AA02EE42B}"/>
              </a:ext>
            </a:extLst>
          </p:cNvPr>
          <p:cNvSpPr txBox="1"/>
          <p:nvPr/>
        </p:nvSpPr>
        <p:spPr>
          <a:xfrm>
            <a:off x="304800" y="304800"/>
            <a:ext cx="8534400" cy="6400800"/>
          </a:xfrm>
          <a:prstGeom prst="rect">
            <a:avLst/>
          </a:prstGeom>
          <a:noFill/>
        </p:spPr>
        <p:txBody>
          <a:bodyPr wrap="square" rtlCol="0">
            <a:spAutoFit/>
          </a:bodyPr>
          <a:lstStyle/>
          <a:p>
            <a:r>
              <a:rPr lang="en-US" sz="2000" b="1" u="sng"/>
              <a:t>Efimov physics with an electron and two ground state atoms</a:t>
            </a:r>
          </a:p>
          <a:p>
            <a:endParaRPr lang="en-US" sz="2000"/>
          </a:p>
          <a:p>
            <a:r>
              <a:rPr lang="en-US" sz="2000"/>
              <a:t>Recall that Efimov physics becomes more prominent and observable when there are two heavy particles and one light particle, e.g. with Cs-Li-Cs, where the usual homonuclear scaling between Efimov resonances 22.7 changes to 4.8, allowing multiple Efimov resonances to be observable</a:t>
            </a:r>
          </a:p>
          <a:p>
            <a:endParaRPr lang="en-US" sz="2000"/>
          </a:p>
          <a:p>
            <a:r>
              <a:rPr lang="en-US" sz="2000">
                <a:solidFill>
                  <a:srgbClr val="0000FF"/>
                </a:solidFill>
              </a:rPr>
              <a:t>Another possibility hinted at for years (Efimov 1973, Pen’kov 1996) but not yet observed:  use </a:t>
            </a:r>
            <a:r>
              <a:rPr lang="en-US" sz="2000" u="sng">
                <a:solidFill>
                  <a:srgbClr val="0000FF"/>
                </a:solidFill>
              </a:rPr>
              <a:t>an electron as the light particle</a:t>
            </a:r>
            <a:r>
              <a:rPr lang="en-US" sz="2000">
                <a:solidFill>
                  <a:srgbClr val="0000FF"/>
                </a:solidFill>
              </a:rPr>
              <a:t>.  Then, for instance, for the Rb – e – Rb system, the homonuclear Efimov scaling factor 22.7 is modified to 1.020.   </a:t>
            </a:r>
          </a:p>
          <a:p>
            <a:endParaRPr lang="en-US" sz="2000"/>
          </a:p>
          <a:p>
            <a:r>
              <a:rPr lang="en-US" sz="2800"/>
              <a:t>A recent discussion of this physics is developed in a preprint:</a:t>
            </a:r>
          </a:p>
          <a:p>
            <a:r>
              <a:rPr lang="en-US" sz="2800"/>
              <a:t>       </a:t>
            </a:r>
            <a:r>
              <a:rPr lang="en-US" sz="2800">
                <a:sym typeface="Wingdings" panose="05000000000000000000" pitchFamily="2" charset="2"/>
              </a:rPr>
              <a:t></a:t>
            </a:r>
            <a:r>
              <a:rPr lang="en-US" sz="2800"/>
              <a:t>H. Han &amp; CHG, arXiv:1803.05333    </a:t>
            </a:r>
            <a:r>
              <a:rPr lang="en-US" sz="2800" i="1"/>
              <a:t>Observability of the Efimov spectrum in an electron-atom-atom system</a:t>
            </a:r>
          </a:p>
        </p:txBody>
      </p:sp>
    </p:spTree>
    <p:extLst>
      <p:ext uri="{BB962C8B-B14F-4D97-AF65-F5344CB8AC3E}">
        <p14:creationId xmlns:p14="http://schemas.microsoft.com/office/powerpoint/2010/main" val="121266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7848600" cy="1477328"/>
          </a:xfrm>
          <a:prstGeom prst="rect">
            <a:avLst/>
          </a:prstGeom>
          <a:noFill/>
        </p:spPr>
        <p:txBody>
          <a:bodyPr wrap="square" rtlCol="0">
            <a:spAutoFit/>
          </a:bodyPr>
          <a:lstStyle/>
          <a:p>
            <a:r>
              <a:rPr lang="en-US" b="1" dirty="0">
                <a:solidFill>
                  <a:srgbClr val="0000CC"/>
                </a:solidFill>
              </a:rPr>
              <a:t>More speculations….     What if, instead of three neutral atoms…..</a:t>
            </a:r>
          </a:p>
          <a:p>
            <a:endParaRPr lang="en-US" b="1" dirty="0">
              <a:solidFill>
                <a:srgbClr val="0000CC"/>
              </a:solidFill>
            </a:endParaRPr>
          </a:p>
          <a:p>
            <a:r>
              <a:rPr lang="en-US" b="1" dirty="0">
                <a:solidFill>
                  <a:srgbClr val="0000CC"/>
                </a:solidFill>
              </a:rPr>
              <a:t>…the light particle is an electron, e.g. for </a:t>
            </a:r>
            <a:r>
              <a:rPr lang="en-US" b="1" dirty="0" err="1">
                <a:solidFill>
                  <a:srgbClr val="0000CC"/>
                </a:solidFill>
              </a:rPr>
              <a:t>Rb</a:t>
            </a:r>
            <a:r>
              <a:rPr lang="en-US" b="1" dirty="0">
                <a:solidFill>
                  <a:srgbClr val="0000CC"/>
                </a:solidFill>
              </a:rPr>
              <a:t>-</a:t>
            </a:r>
            <a:r>
              <a:rPr lang="en-US" b="1" dirty="0" err="1">
                <a:solidFill>
                  <a:srgbClr val="0000CC"/>
                </a:solidFill>
              </a:rPr>
              <a:t>Rb</a:t>
            </a:r>
            <a:r>
              <a:rPr lang="en-US" b="1" dirty="0">
                <a:solidFill>
                  <a:srgbClr val="0000CC"/>
                </a:solidFill>
              </a:rPr>
              <a:t>-e, </a:t>
            </a:r>
          </a:p>
          <a:p>
            <a:endParaRPr lang="en-US" b="1" dirty="0">
              <a:solidFill>
                <a:srgbClr val="0000CC"/>
              </a:solidFill>
            </a:endParaRPr>
          </a:p>
          <a:p>
            <a:r>
              <a:rPr lang="en-US" b="1" dirty="0">
                <a:solidFill>
                  <a:srgbClr val="0000CC"/>
                </a:solidFill>
              </a:rPr>
              <a:t>the Efimov scaling factor is s0* = 160.28 and </a:t>
            </a:r>
            <a:r>
              <a:rPr lang="en-US" b="1" dirty="0" err="1">
                <a:solidFill>
                  <a:srgbClr val="0000CC"/>
                </a:solidFill>
              </a:rPr>
              <a:t>exp</a:t>
            </a:r>
            <a:r>
              <a:rPr lang="en-US" b="1" dirty="0">
                <a:solidFill>
                  <a:srgbClr val="0000CC"/>
                </a:solidFill>
              </a:rPr>
              <a:t>(pi/s0*)=1.020</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76197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0" y="3581400"/>
            <a:ext cx="4267200" cy="2657138"/>
          </a:xfrm>
          <a:prstGeom prst="rect">
            <a:avLst/>
          </a:prstGeom>
          <a:noFill/>
        </p:spPr>
        <p:txBody>
          <a:bodyPr wrap="square" rtlCol="0">
            <a:spAutoFit/>
          </a:bodyPr>
          <a:lstStyle/>
          <a:p>
            <a:r>
              <a:rPr lang="en-US" sz="2000" b="1" dirty="0">
                <a:solidFill>
                  <a:srgbClr val="0000CC"/>
                </a:solidFill>
              </a:rPr>
              <a:t>Mass ratio is now </a:t>
            </a:r>
          </a:p>
          <a:p>
            <a:endParaRPr lang="en-US" sz="2000" b="1" dirty="0">
              <a:solidFill>
                <a:srgbClr val="0000CC"/>
              </a:solidFill>
            </a:endParaRPr>
          </a:p>
          <a:p>
            <a:r>
              <a:rPr lang="en-US" sz="2000" b="1" dirty="0">
                <a:solidFill>
                  <a:srgbClr val="0000CC"/>
                </a:solidFill>
              </a:rPr>
              <a:t>M/m=1.6 x 10</a:t>
            </a:r>
            <a:r>
              <a:rPr lang="en-US" sz="2000" b="1" baseline="30000" dirty="0">
                <a:solidFill>
                  <a:srgbClr val="0000CC"/>
                </a:solidFill>
              </a:rPr>
              <a:t>5</a:t>
            </a:r>
          </a:p>
          <a:p>
            <a:endParaRPr lang="en-US" sz="2000" b="1" baseline="30000" dirty="0">
              <a:solidFill>
                <a:srgbClr val="0000CC"/>
              </a:solidFill>
            </a:endParaRPr>
          </a:p>
          <a:p>
            <a:endParaRPr lang="en-US" sz="2000" b="1" baseline="30000" dirty="0">
              <a:solidFill>
                <a:srgbClr val="0000CC"/>
              </a:solidFill>
            </a:endParaRPr>
          </a:p>
          <a:p>
            <a:r>
              <a:rPr lang="en-US" sz="2000" b="1" dirty="0">
                <a:solidFill>
                  <a:srgbClr val="0000CC"/>
                </a:solidFill>
              </a:rPr>
              <a:t>The density of levels looks more like a Rydberg series, except the scaling is geometric, i.e. E</a:t>
            </a:r>
            <a:r>
              <a:rPr lang="en-US" sz="2000" b="1" baseline="-25000" dirty="0">
                <a:solidFill>
                  <a:srgbClr val="0000CC"/>
                </a:solidFill>
              </a:rPr>
              <a:t>n+1</a:t>
            </a:r>
            <a:r>
              <a:rPr lang="en-US" sz="2000" b="1" dirty="0">
                <a:solidFill>
                  <a:srgbClr val="0000CC"/>
                </a:solidFill>
              </a:rPr>
              <a:t> = E</a:t>
            </a:r>
            <a:r>
              <a:rPr lang="en-US" sz="2000" b="1" baseline="-25000" dirty="0">
                <a:solidFill>
                  <a:srgbClr val="0000CC"/>
                </a:solidFill>
              </a:rPr>
              <a:t>n</a:t>
            </a:r>
            <a:r>
              <a:rPr lang="en-US" sz="2000" b="1" dirty="0">
                <a:solidFill>
                  <a:srgbClr val="0000CC"/>
                </a:solidFill>
              </a:rPr>
              <a:t> x 1.020</a:t>
            </a:r>
          </a:p>
        </p:txBody>
      </p:sp>
    </p:spTree>
    <p:extLst>
      <p:ext uri="{BB962C8B-B14F-4D97-AF65-F5344CB8AC3E}">
        <p14:creationId xmlns:p14="http://schemas.microsoft.com/office/powerpoint/2010/main" val="296139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1ECE5-22FF-4A0F-ADE7-D5D07AE6F5E9}"/>
              </a:ext>
            </a:extLst>
          </p:cNvPr>
          <p:cNvPicPr>
            <a:picLocks noChangeAspect="1"/>
          </p:cNvPicPr>
          <p:nvPr/>
        </p:nvPicPr>
        <p:blipFill>
          <a:blip r:embed="rId2"/>
          <a:stretch>
            <a:fillRect/>
          </a:stretch>
        </p:blipFill>
        <p:spPr>
          <a:xfrm>
            <a:off x="1524000" y="9769"/>
            <a:ext cx="6086534" cy="3515250"/>
          </a:xfrm>
          <a:prstGeom prst="rect">
            <a:avLst/>
          </a:prstGeom>
        </p:spPr>
      </p:pic>
      <p:pic>
        <p:nvPicPr>
          <p:cNvPr id="4" name="Picture 3">
            <a:extLst>
              <a:ext uri="{FF2B5EF4-FFF2-40B4-BE49-F238E27FC236}">
                <a16:creationId xmlns:a16="http://schemas.microsoft.com/office/drawing/2014/main" id="{BDDAAB80-E9CA-420B-A2B1-529572D2B0EE}"/>
              </a:ext>
            </a:extLst>
          </p:cNvPr>
          <p:cNvPicPr>
            <a:picLocks noChangeAspect="1"/>
          </p:cNvPicPr>
          <p:nvPr/>
        </p:nvPicPr>
        <p:blipFill>
          <a:blip r:embed="rId3"/>
          <a:stretch>
            <a:fillRect/>
          </a:stretch>
        </p:blipFill>
        <p:spPr>
          <a:xfrm>
            <a:off x="228600" y="3352800"/>
            <a:ext cx="6263461" cy="674775"/>
          </a:xfrm>
          <a:prstGeom prst="rect">
            <a:avLst/>
          </a:prstGeom>
        </p:spPr>
      </p:pic>
      <p:pic>
        <p:nvPicPr>
          <p:cNvPr id="5" name="Picture 4">
            <a:extLst>
              <a:ext uri="{FF2B5EF4-FFF2-40B4-BE49-F238E27FC236}">
                <a16:creationId xmlns:a16="http://schemas.microsoft.com/office/drawing/2014/main" id="{AFDEBDAC-841E-4E8D-A48E-775DC7F223C0}"/>
              </a:ext>
            </a:extLst>
          </p:cNvPr>
          <p:cNvPicPr>
            <a:picLocks noChangeAspect="1"/>
          </p:cNvPicPr>
          <p:nvPr/>
        </p:nvPicPr>
        <p:blipFill>
          <a:blip r:embed="rId4"/>
          <a:stretch>
            <a:fillRect/>
          </a:stretch>
        </p:blipFill>
        <p:spPr>
          <a:xfrm>
            <a:off x="237734" y="4191000"/>
            <a:ext cx="3085473" cy="280800"/>
          </a:xfrm>
          <a:prstGeom prst="rect">
            <a:avLst/>
          </a:prstGeom>
        </p:spPr>
      </p:pic>
      <p:pic>
        <p:nvPicPr>
          <p:cNvPr id="6" name="Picture 5">
            <a:extLst>
              <a:ext uri="{FF2B5EF4-FFF2-40B4-BE49-F238E27FC236}">
                <a16:creationId xmlns:a16="http://schemas.microsoft.com/office/drawing/2014/main" id="{CAABED56-5749-4F1C-8C4F-10B7B48AC89C}"/>
              </a:ext>
            </a:extLst>
          </p:cNvPr>
          <p:cNvPicPr>
            <a:picLocks noChangeAspect="1"/>
          </p:cNvPicPr>
          <p:nvPr/>
        </p:nvPicPr>
        <p:blipFill>
          <a:blip r:embed="rId5"/>
          <a:stretch>
            <a:fillRect/>
          </a:stretch>
        </p:blipFill>
        <p:spPr>
          <a:xfrm>
            <a:off x="3360331" y="3994012"/>
            <a:ext cx="5707470" cy="658485"/>
          </a:xfrm>
          <a:prstGeom prst="rect">
            <a:avLst/>
          </a:prstGeom>
        </p:spPr>
      </p:pic>
      <p:pic>
        <p:nvPicPr>
          <p:cNvPr id="7" name="Picture 6">
            <a:extLst>
              <a:ext uri="{FF2B5EF4-FFF2-40B4-BE49-F238E27FC236}">
                <a16:creationId xmlns:a16="http://schemas.microsoft.com/office/drawing/2014/main" id="{2F9B093A-325B-4FEE-97C1-0B0EDB47238E}"/>
              </a:ext>
            </a:extLst>
          </p:cNvPr>
          <p:cNvPicPr>
            <a:picLocks noChangeAspect="1"/>
          </p:cNvPicPr>
          <p:nvPr/>
        </p:nvPicPr>
        <p:blipFill>
          <a:blip r:embed="rId6"/>
          <a:stretch>
            <a:fillRect/>
          </a:stretch>
        </p:blipFill>
        <p:spPr>
          <a:xfrm>
            <a:off x="1676400" y="4672410"/>
            <a:ext cx="5075545" cy="898160"/>
          </a:xfrm>
          <a:prstGeom prst="rect">
            <a:avLst/>
          </a:prstGeom>
        </p:spPr>
      </p:pic>
      <p:pic>
        <p:nvPicPr>
          <p:cNvPr id="8" name="Picture 7">
            <a:extLst>
              <a:ext uri="{FF2B5EF4-FFF2-40B4-BE49-F238E27FC236}">
                <a16:creationId xmlns:a16="http://schemas.microsoft.com/office/drawing/2014/main" id="{FFA536A4-C146-41D0-97D7-4C9D04261DEC}"/>
              </a:ext>
            </a:extLst>
          </p:cNvPr>
          <p:cNvPicPr>
            <a:picLocks noChangeAspect="1"/>
          </p:cNvPicPr>
          <p:nvPr/>
        </p:nvPicPr>
        <p:blipFill>
          <a:blip r:embed="rId7"/>
          <a:stretch>
            <a:fillRect/>
          </a:stretch>
        </p:blipFill>
        <p:spPr>
          <a:xfrm>
            <a:off x="2819400" y="5590483"/>
            <a:ext cx="3803897" cy="981750"/>
          </a:xfrm>
          <a:prstGeom prst="rect">
            <a:avLst/>
          </a:prstGeom>
        </p:spPr>
      </p:pic>
    </p:spTree>
    <p:extLst>
      <p:ext uri="{BB962C8B-B14F-4D97-AF65-F5344CB8AC3E}">
        <p14:creationId xmlns:p14="http://schemas.microsoft.com/office/powerpoint/2010/main" val="175111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5A6AEE7-51C6-4CB5-8AA2-28B06A8D489F}"/>
              </a:ext>
            </a:extLst>
          </p:cNvPr>
          <p:cNvSpPr/>
          <p:nvPr/>
        </p:nvSpPr>
        <p:spPr>
          <a:xfrm rot="19368740">
            <a:off x="2185088" y="2541875"/>
            <a:ext cx="4343400" cy="3648676"/>
          </a:xfrm>
          <a:prstGeom prst="ellipse">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7130591-BD13-446E-8865-8D38291B828F}"/>
              </a:ext>
            </a:extLst>
          </p:cNvPr>
          <p:cNvSpPr/>
          <p:nvPr/>
        </p:nvSpPr>
        <p:spPr>
          <a:xfrm>
            <a:off x="2286000" y="5181600"/>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F62B2E-E3E9-496C-A130-1F829007EC64}"/>
              </a:ext>
            </a:extLst>
          </p:cNvPr>
          <p:cNvSpPr/>
          <p:nvPr/>
        </p:nvSpPr>
        <p:spPr>
          <a:xfrm>
            <a:off x="6248400" y="4038600"/>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0D42D8-41EA-47D7-BD9B-0966A9DB44CA}"/>
              </a:ext>
            </a:extLst>
          </p:cNvPr>
          <p:cNvSpPr/>
          <p:nvPr/>
        </p:nvSpPr>
        <p:spPr>
          <a:xfrm>
            <a:off x="4056701" y="2286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58C5FF-A5B2-4180-A9B0-9E8B10F8637C}"/>
              </a:ext>
            </a:extLst>
          </p:cNvPr>
          <p:cNvSpPr txBox="1"/>
          <p:nvPr/>
        </p:nvSpPr>
        <p:spPr>
          <a:xfrm>
            <a:off x="589601" y="140375"/>
            <a:ext cx="6934200" cy="2031325"/>
          </a:xfrm>
          <a:prstGeom prst="rect">
            <a:avLst/>
          </a:prstGeom>
          <a:noFill/>
        </p:spPr>
        <p:txBody>
          <a:bodyPr wrap="square" rtlCol="0">
            <a:spAutoFit/>
          </a:bodyPr>
          <a:lstStyle/>
          <a:p>
            <a:r>
              <a:rPr lang="en-US" b="1">
                <a:solidFill>
                  <a:srgbClr val="800000"/>
                </a:solidFill>
              </a:rPr>
              <a:t>A common thread through nearly all ultracold systems, both few-body and many-body, is that particles are DILUTE, and only occasionally collide, and </a:t>
            </a:r>
            <a:r>
              <a:rPr lang="en-US" b="1" u="sng">
                <a:solidFill>
                  <a:srgbClr val="800000"/>
                </a:solidFill>
              </a:rPr>
              <a:t>in those short range collisions they acquire a phase change</a:t>
            </a:r>
            <a:r>
              <a:rPr lang="en-US" b="1">
                <a:solidFill>
                  <a:srgbClr val="800000"/>
                </a:solidFill>
              </a:rPr>
              <a:t> due to the short range interaction.  This can sometimes be nonresonant and cause a small energy shift, sometimes be strong enough to bind, sometimes cause a low energy scattering resonance</a:t>
            </a:r>
          </a:p>
        </p:txBody>
      </p:sp>
      <p:sp>
        <p:nvSpPr>
          <p:cNvPr id="14" name="Arc 13">
            <a:extLst>
              <a:ext uri="{FF2B5EF4-FFF2-40B4-BE49-F238E27FC236}">
                <a16:creationId xmlns:a16="http://schemas.microsoft.com/office/drawing/2014/main" id="{CCDCB325-B776-43A3-AAC8-784CB8D88E4E}"/>
              </a:ext>
            </a:extLst>
          </p:cNvPr>
          <p:cNvSpPr/>
          <p:nvPr/>
        </p:nvSpPr>
        <p:spPr>
          <a:xfrm rot="20421857">
            <a:off x="3561401" y="2800350"/>
            <a:ext cx="1295400" cy="304800"/>
          </a:xfrm>
          <a:prstGeom prst="arc">
            <a:avLst>
              <a:gd name="adj1" fmla="val 11961839"/>
              <a:gd name="adj2" fmla="val 20994735"/>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B9FEE5A-A40E-4C4A-86A3-F64355720B9C}"/>
              </a:ext>
            </a:extLst>
          </p:cNvPr>
          <p:cNvCxnSpPr>
            <a:cxnSpLocks/>
          </p:cNvCxnSpPr>
          <p:nvPr/>
        </p:nvCxnSpPr>
        <p:spPr>
          <a:xfrm flipV="1">
            <a:off x="4628561" y="2695071"/>
            <a:ext cx="350506"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9ACE040-132A-45A7-A2BC-71865CCAC2C1}"/>
              </a:ext>
            </a:extLst>
          </p:cNvPr>
          <p:cNvSpPr/>
          <p:nvPr/>
        </p:nvSpPr>
        <p:spPr>
          <a:xfrm>
            <a:off x="239238" y="2502031"/>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1922CE-D807-49E6-8838-A347B8BA3C4E}"/>
              </a:ext>
            </a:extLst>
          </p:cNvPr>
          <p:cNvSpPr/>
          <p:nvPr/>
        </p:nvSpPr>
        <p:spPr>
          <a:xfrm>
            <a:off x="7315199" y="2952750"/>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629E77A-238F-42E9-A4DD-8AEC477B907C}"/>
              </a:ext>
            </a:extLst>
          </p:cNvPr>
          <p:cNvSpPr/>
          <p:nvPr/>
        </p:nvSpPr>
        <p:spPr>
          <a:xfrm>
            <a:off x="1371601" y="6248400"/>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31064F-95D5-4063-91B1-E95F459CD0AA}"/>
              </a:ext>
            </a:extLst>
          </p:cNvPr>
          <p:cNvSpPr/>
          <p:nvPr/>
        </p:nvSpPr>
        <p:spPr>
          <a:xfrm>
            <a:off x="6795187" y="5334000"/>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898C6F8-3CE9-4345-AED6-1BEF409F99B1}"/>
              </a:ext>
            </a:extLst>
          </p:cNvPr>
          <p:cNvSpPr/>
          <p:nvPr/>
        </p:nvSpPr>
        <p:spPr>
          <a:xfrm>
            <a:off x="3558851" y="3631525"/>
            <a:ext cx="304800" cy="304800"/>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01F7E0-0AAB-4DB1-A2E2-FF84A816BA63}"/>
              </a:ext>
            </a:extLst>
          </p:cNvPr>
          <p:cNvSpPr txBox="1"/>
          <p:nvPr/>
        </p:nvSpPr>
        <p:spPr>
          <a:xfrm>
            <a:off x="5257800" y="6248400"/>
            <a:ext cx="3886200" cy="523220"/>
          </a:xfrm>
          <a:prstGeom prst="rect">
            <a:avLst/>
          </a:prstGeom>
          <a:noFill/>
        </p:spPr>
        <p:txBody>
          <a:bodyPr wrap="square" rtlCol="0">
            <a:spAutoFit/>
          </a:bodyPr>
          <a:lstStyle/>
          <a:p>
            <a:r>
              <a:rPr lang="en-US" sz="2800"/>
              <a:t>Thanks, Enrico Fermi!</a:t>
            </a:r>
          </a:p>
        </p:txBody>
      </p:sp>
    </p:spTree>
    <p:extLst>
      <p:ext uri="{BB962C8B-B14F-4D97-AF65-F5344CB8AC3E}">
        <p14:creationId xmlns:p14="http://schemas.microsoft.com/office/powerpoint/2010/main" val="72212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D7BE90-77A2-4FD7-9C27-F085B3C8A923}"/>
              </a:ext>
            </a:extLst>
          </p:cNvPr>
          <p:cNvPicPr>
            <a:picLocks noChangeAspect="1"/>
          </p:cNvPicPr>
          <p:nvPr/>
        </p:nvPicPr>
        <p:blipFill>
          <a:blip r:embed="rId2"/>
          <a:stretch>
            <a:fillRect/>
          </a:stretch>
        </p:blipFill>
        <p:spPr>
          <a:xfrm>
            <a:off x="1" y="3607559"/>
            <a:ext cx="4953000" cy="2975005"/>
          </a:xfrm>
          <a:prstGeom prst="rect">
            <a:avLst/>
          </a:prstGeom>
        </p:spPr>
      </p:pic>
      <p:pic>
        <p:nvPicPr>
          <p:cNvPr id="2" name="Picture 1">
            <a:extLst>
              <a:ext uri="{FF2B5EF4-FFF2-40B4-BE49-F238E27FC236}">
                <a16:creationId xmlns:a16="http://schemas.microsoft.com/office/drawing/2014/main" id="{C5D234F7-53FC-4ADE-90C6-4216D6093008}"/>
              </a:ext>
            </a:extLst>
          </p:cNvPr>
          <p:cNvPicPr>
            <a:picLocks noChangeAspect="1"/>
          </p:cNvPicPr>
          <p:nvPr/>
        </p:nvPicPr>
        <p:blipFill>
          <a:blip r:embed="rId3"/>
          <a:stretch>
            <a:fillRect/>
          </a:stretch>
        </p:blipFill>
        <p:spPr>
          <a:xfrm>
            <a:off x="304800" y="457200"/>
            <a:ext cx="2404544" cy="533400"/>
          </a:xfrm>
          <a:prstGeom prst="rect">
            <a:avLst/>
          </a:prstGeom>
        </p:spPr>
      </p:pic>
      <p:pic>
        <p:nvPicPr>
          <p:cNvPr id="3" name="Picture 2">
            <a:extLst>
              <a:ext uri="{FF2B5EF4-FFF2-40B4-BE49-F238E27FC236}">
                <a16:creationId xmlns:a16="http://schemas.microsoft.com/office/drawing/2014/main" id="{8C8CEE2E-8E2D-438B-8B3A-8B2FB6968E46}"/>
              </a:ext>
            </a:extLst>
          </p:cNvPr>
          <p:cNvPicPr>
            <a:picLocks noChangeAspect="1"/>
          </p:cNvPicPr>
          <p:nvPr/>
        </p:nvPicPr>
        <p:blipFill>
          <a:blip r:embed="rId4"/>
          <a:stretch>
            <a:fillRect/>
          </a:stretch>
        </p:blipFill>
        <p:spPr>
          <a:xfrm>
            <a:off x="2971799" y="381000"/>
            <a:ext cx="3331243" cy="540367"/>
          </a:xfrm>
          <a:prstGeom prst="rect">
            <a:avLst/>
          </a:prstGeom>
        </p:spPr>
      </p:pic>
      <p:pic>
        <p:nvPicPr>
          <p:cNvPr id="4" name="Picture 3">
            <a:extLst>
              <a:ext uri="{FF2B5EF4-FFF2-40B4-BE49-F238E27FC236}">
                <a16:creationId xmlns:a16="http://schemas.microsoft.com/office/drawing/2014/main" id="{F286297F-3303-4E60-9D24-04849566E024}"/>
              </a:ext>
            </a:extLst>
          </p:cNvPr>
          <p:cNvPicPr>
            <a:picLocks noChangeAspect="1"/>
          </p:cNvPicPr>
          <p:nvPr/>
        </p:nvPicPr>
        <p:blipFill>
          <a:blip r:embed="rId5"/>
          <a:stretch>
            <a:fillRect/>
          </a:stretch>
        </p:blipFill>
        <p:spPr>
          <a:xfrm>
            <a:off x="304800" y="1016000"/>
            <a:ext cx="2299032" cy="454950"/>
          </a:xfrm>
          <a:prstGeom prst="rect">
            <a:avLst/>
          </a:prstGeom>
        </p:spPr>
      </p:pic>
      <p:pic>
        <p:nvPicPr>
          <p:cNvPr id="6" name="Picture 5">
            <a:extLst>
              <a:ext uri="{FF2B5EF4-FFF2-40B4-BE49-F238E27FC236}">
                <a16:creationId xmlns:a16="http://schemas.microsoft.com/office/drawing/2014/main" id="{534CAE1F-401F-40F3-98B5-CD379E363D3D}"/>
              </a:ext>
            </a:extLst>
          </p:cNvPr>
          <p:cNvPicPr>
            <a:picLocks noChangeAspect="1"/>
          </p:cNvPicPr>
          <p:nvPr/>
        </p:nvPicPr>
        <p:blipFill>
          <a:blip r:embed="rId6"/>
          <a:stretch>
            <a:fillRect/>
          </a:stretch>
        </p:blipFill>
        <p:spPr>
          <a:xfrm>
            <a:off x="2981569" y="921368"/>
            <a:ext cx="2809631" cy="474228"/>
          </a:xfrm>
          <a:prstGeom prst="rect">
            <a:avLst/>
          </a:prstGeom>
        </p:spPr>
      </p:pic>
      <p:pic>
        <p:nvPicPr>
          <p:cNvPr id="7" name="Picture 6">
            <a:extLst>
              <a:ext uri="{FF2B5EF4-FFF2-40B4-BE49-F238E27FC236}">
                <a16:creationId xmlns:a16="http://schemas.microsoft.com/office/drawing/2014/main" id="{7B907EC0-540C-41A8-8046-FFDC662C297F}"/>
              </a:ext>
            </a:extLst>
          </p:cNvPr>
          <p:cNvPicPr>
            <a:picLocks noChangeAspect="1"/>
          </p:cNvPicPr>
          <p:nvPr/>
        </p:nvPicPr>
        <p:blipFill>
          <a:blip r:embed="rId7"/>
          <a:stretch>
            <a:fillRect/>
          </a:stretch>
        </p:blipFill>
        <p:spPr>
          <a:xfrm>
            <a:off x="304800" y="1676400"/>
            <a:ext cx="4508319" cy="448425"/>
          </a:xfrm>
          <a:prstGeom prst="rect">
            <a:avLst/>
          </a:prstGeom>
        </p:spPr>
      </p:pic>
      <p:pic>
        <p:nvPicPr>
          <p:cNvPr id="8" name="Picture 7">
            <a:extLst>
              <a:ext uri="{FF2B5EF4-FFF2-40B4-BE49-F238E27FC236}">
                <a16:creationId xmlns:a16="http://schemas.microsoft.com/office/drawing/2014/main" id="{710DB037-E98A-4C0C-AE21-25314D8F1106}"/>
              </a:ext>
            </a:extLst>
          </p:cNvPr>
          <p:cNvPicPr>
            <a:picLocks noChangeAspect="1"/>
          </p:cNvPicPr>
          <p:nvPr/>
        </p:nvPicPr>
        <p:blipFill>
          <a:blip r:embed="rId8"/>
          <a:stretch>
            <a:fillRect/>
          </a:stretch>
        </p:blipFill>
        <p:spPr>
          <a:xfrm>
            <a:off x="1143000" y="2089211"/>
            <a:ext cx="4431885" cy="531150"/>
          </a:xfrm>
          <a:prstGeom prst="rect">
            <a:avLst/>
          </a:prstGeom>
        </p:spPr>
      </p:pic>
      <p:sp>
        <p:nvSpPr>
          <p:cNvPr id="9" name="TextBox 8">
            <a:extLst>
              <a:ext uri="{FF2B5EF4-FFF2-40B4-BE49-F238E27FC236}">
                <a16:creationId xmlns:a16="http://schemas.microsoft.com/office/drawing/2014/main" id="{DE8E54BB-263F-48B7-8F47-F8CAA8A1C30E}"/>
              </a:ext>
            </a:extLst>
          </p:cNvPr>
          <p:cNvSpPr txBox="1"/>
          <p:nvPr/>
        </p:nvSpPr>
        <p:spPr>
          <a:xfrm>
            <a:off x="1993719" y="3908"/>
            <a:ext cx="5638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charset="0"/>
                <a:ea typeface="+mn-ea"/>
                <a:cs typeface="+mn-cs"/>
              </a:rPr>
              <a:t>Relevant dimensions in distance and energy:</a:t>
            </a:r>
          </a:p>
        </p:txBody>
      </p:sp>
      <p:sp>
        <p:nvSpPr>
          <p:cNvPr id="12" name="TextBox 11">
            <a:extLst>
              <a:ext uri="{FF2B5EF4-FFF2-40B4-BE49-F238E27FC236}">
                <a16:creationId xmlns:a16="http://schemas.microsoft.com/office/drawing/2014/main" id="{18434D1D-1F14-42E9-8170-2025CC31C6F1}"/>
              </a:ext>
            </a:extLst>
          </p:cNvPr>
          <p:cNvSpPr txBox="1"/>
          <p:nvPr/>
        </p:nvSpPr>
        <p:spPr>
          <a:xfrm>
            <a:off x="4038600" y="2787827"/>
            <a:ext cx="5029200" cy="923330"/>
          </a:xfrm>
          <a:prstGeom prst="rect">
            <a:avLst/>
          </a:prstGeom>
          <a:solidFill>
            <a:schemeClr val="accent5"/>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Unitarity energy spectrum for the Rb-e-Rb system, showing the dense quasi-Efimov character of the weakly bound energy levels</a:t>
            </a:r>
          </a:p>
        </p:txBody>
      </p:sp>
      <p:sp>
        <p:nvSpPr>
          <p:cNvPr id="13" name="TextBox 12">
            <a:extLst>
              <a:ext uri="{FF2B5EF4-FFF2-40B4-BE49-F238E27FC236}">
                <a16:creationId xmlns:a16="http://schemas.microsoft.com/office/drawing/2014/main" id="{9F28565E-89BB-4933-A580-AD2BB0CBD416}"/>
              </a:ext>
            </a:extLst>
          </p:cNvPr>
          <p:cNvSpPr txBox="1"/>
          <p:nvPr/>
        </p:nvSpPr>
        <p:spPr>
          <a:xfrm>
            <a:off x="5965656" y="3878623"/>
            <a:ext cx="3048000" cy="2585323"/>
          </a:xfrm>
          <a:prstGeom prst="rect">
            <a:avLst/>
          </a:prstGeom>
          <a:solidFill>
            <a:schemeClr val="accent5"/>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Note:  because the energy levels are so dense, only every second energy level is plotted.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Here a very large Rb-Rb scattering length is assumed, as would be appropriate for </a:t>
            </a:r>
            <a:r>
              <a:rPr kumimoji="0" lang="en-US" sz="1800" b="0" i="0" u="none" strike="noStrike" kern="1200" cap="none" spc="0" normalizeH="0" baseline="30000" noProof="0">
                <a:ln>
                  <a:noFill/>
                </a:ln>
                <a:solidFill>
                  <a:srgbClr val="000000"/>
                </a:solidFill>
                <a:effectLst/>
                <a:uLnTx/>
                <a:uFillTx/>
                <a:latin typeface="Arial" charset="0"/>
                <a:ea typeface="+mn-ea"/>
                <a:cs typeface="+mn-cs"/>
              </a:rPr>
              <a:t>85</a:t>
            </a:r>
            <a:r>
              <a:rPr kumimoji="0" lang="en-US" sz="1800" b="0" i="0" u="none" strike="noStrike" kern="1200" cap="none" spc="0" normalizeH="0" baseline="0" noProof="0">
                <a:ln>
                  <a:noFill/>
                </a:ln>
                <a:solidFill>
                  <a:srgbClr val="000000"/>
                </a:solidFill>
                <a:effectLst/>
                <a:uLnTx/>
                <a:uFillTx/>
                <a:latin typeface="Arial" charset="0"/>
                <a:ea typeface="+mn-ea"/>
                <a:cs typeface="+mn-cs"/>
              </a:rPr>
              <a:t>Rb triplet.</a:t>
            </a:r>
          </a:p>
        </p:txBody>
      </p:sp>
      <p:pic>
        <p:nvPicPr>
          <p:cNvPr id="14" name="Picture 13">
            <a:extLst>
              <a:ext uri="{FF2B5EF4-FFF2-40B4-BE49-F238E27FC236}">
                <a16:creationId xmlns:a16="http://schemas.microsoft.com/office/drawing/2014/main" id="{BC511A97-0F73-414A-AA8D-F45E3C5259F2}"/>
              </a:ext>
            </a:extLst>
          </p:cNvPr>
          <p:cNvPicPr>
            <a:picLocks noChangeAspect="1"/>
          </p:cNvPicPr>
          <p:nvPr/>
        </p:nvPicPr>
        <p:blipFill>
          <a:blip r:embed="rId9"/>
          <a:stretch>
            <a:fillRect/>
          </a:stretch>
        </p:blipFill>
        <p:spPr>
          <a:xfrm>
            <a:off x="302846" y="2929413"/>
            <a:ext cx="3500468" cy="418563"/>
          </a:xfrm>
          <a:prstGeom prst="rect">
            <a:avLst/>
          </a:prstGeom>
        </p:spPr>
      </p:pic>
    </p:spTree>
    <p:extLst>
      <p:ext uri="{BB962C8B-B14F-4D97-AF65-F5344CB8AC3E}">
        <p14:creationId xmlns:p14="http://schemas.microsoft.com/office/powerpoint/2010/main" val="2195313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73E8A8-4828-457B-87E9-6F3CE83B773E}"/>
              </a:ext>
            </a:extLst>
          </p:cNvPr>
          <p:cNvSpPr/>
          <p:nvPr/>
        </p:nvSpPr>
        <p:spPr>
          <a:xfrm>
            <a:off x="1371600" y="228600"/>
            <a:ext cx="64008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mn-cs"/>
              </a:rPr>
              <a:t>Observability of the Efimov spectrum in an electron-atom-atom system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Huili Han &amp; CHG, arXiv: 1803.05333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Arial" charset="0"/>
                <a:ea typeface="+mn-ea"/>
                <a:cs typeface="+mn-cs"/>
              </a:rPr>
              <a:t>= an extreme heavy-heavy-light system!</a:t>
            </a:r>
          </a:p>
        </p:txBody>
      </p:sp>
      <p:pic>
        <p:nvPicPr>
          <p:cNvPr id="3" name="Picture 2">
            <a:extLst>
              <a:ext uri="{FF2B5EF4-FFF2-40B4-BE49-F238E27FC236}">
                <a16:creationId xmlns:a16="http://schemas.microsoft.com/office/drawing/2014/main" id="{74757EF0-2D21-4CDE-BF32-7D3AB430EAB1}"/>
              </a:ext>
            </a:extLst>
          </p:cNvPr>
          <p:cNvPicPr>
            <a:picLocks noChangeAspect="1"/>
          </p:cNvPicPr>
          <p:nvPr/>
        </p:nvPicPr>
        <p:blipFill>
          <a:blip r:embed="rId2"/>
          <a:stretch>
            <a:fillRect/>
          </a:stretch>
        </p:blipFill>
        <p:spPr>
          <a:xfrm>
            <a:off x="111459" y="2057400"/>
            <a:ext cx="5622235" cy="4648200"/>
          </a:xfrm>
          <a:prstGeom prst="rect">
            <a:avLst/>
          </a:prstGeom>
        </p:spPr>
      </p:pic>
      <p:pic>
        <p:nvPicPr>
          <p:cNvPr id="4" name="Picture 3">
            <a:extLst>
              <a:ext uri="{FF2B5EF4-FFF2-40B4-BE49-F238E27FC236}">
                <a16:creationId xmlns:a16="http://schemas.microsoft.com/office/drawing/2014/main" id="{BE78765C-6AA7-461E-866B-FDFED001C886}"/>
              </a:ext>
            </a:extLst>
          </p:cNvPr>
          <p:cNvPicPr>
            <a:picLocks noChangeAspect="1"/>
          </p:cNvPicPr>
          <p:nvPr/>
        </p:nvPicPr>
        <p:blipFill>
          <a:blip r:embed="rId3"/>
          <a:stretch>
            <a:fillRect/>
          </a:stretch>
        </p:blipFill>
        <p:spPr>
          <a:xfrm>
            <a:off x="838200" y="1873462"/>
            <a:ext cx="7450946" cy="367875"/>
          </a:xfrm>
          <a:prstGeom prst="rect">
            <a:avLst/>
          </a:prstGeom>
        </p:spPr>
      </p:pic>
      <p:sp>
        <p:nvSpPr>
          <p:cNvPr id="5" name="TextBox 4">
            <a:extLst>
              <a:ext uri="{FF2B5EF4-FFF2-40B4-BE49-F238E27FC236}">
                <a16:creationId xmlns:a16="http://schemas.microsoft.com/office/drawing/2014/main" id="{9B091316-A626-4464-9474-08673E37B78E}"/>
              </a:ext>
            </a:extLst>
          </p:cNvPr>
          <p:cNvSpPr txBox="1"/>
          <p:nvPr/>
        </p:nvSpPr>
        <p:spPr>
          <a:xfrm>
            <a:off x="6172200" y="2971800"/>
            <a:ext cx="2743200"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Arial" charset="0"/>
                <a:ea typeface="+mn-ea"/>
                <a:cs typeface="+mn-cs"/>
              </a:rPr>
              <a:t>Here the Efimov scaling factor 22.7 </a:t>
            </a:r>
            <a:r>
              <a:rPr kumimoji="0" lang="en-US" sz="2800" b="0" i="0" u="none" strike="noStrike" kern="1200" cap="none" spc="0" normalizeH="0" baseline="0" noProof="0">
                <a:ln>
                  <a:noFill/>
                </a:ln>
                <a:solidFill>
                  <a:srgbClr val="FF0000"/>
                </a:solidFill>
                <a:effectLst/>
                <a:uLnTx/>
                <a:uFillTx/>
                <a:latin typeface="Arial" charset="0"/>
                <a:ea typeface="+mn-ea"/>
                <a:cs typeface="+mn-cs"/>
                <a:sym typeface="Wingdings" panose="05000000000000000000" pitchFamily="2" charset="2"/>
              </a:rPr>
              <a:t> 1.02 !</a:t>
            </a:r>
            <a:endParaRPr kumimoji="0" lang="en-US" sz="2800" b="0" i="0" u="none" strike="noStrike" kern="1200" cap="none" spc="0" normalizeH="0" baseline="0" noProof="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387465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69560-0EAB-4957-946A-E286E72C06D3}"/>
              </a:ext>
            </a:extLst>
          </p:cNvPr>
          <p:cNvPicPr>
            <a:picLocks noChangeAspect="1"/>
          </p:cNvPicPr>
          <p:nvPr/>
        </p:nvPicPr>
        <p:blipFill>
          <a:blip r:embed="rId2"/>
          <a:stretch>
            <a:fillRect/>
          </a:stretch>
        </p:blipFill>
        <p:spPr>
          <a:xfrm>
            <a:off x="1143000" y="1447800"/>
            <a:ext cx="6477000" cy="5084034"/>
          </a:xfrm>
          <a:prstGeom prst="rect">
            <a:avLst/>
          </a:prstGeom>
        </p:spPr>
      </p:pic>
      <p:sp>
        <p:nvSpPr>
          <p:cNvPr id="3" name="TextBox 2">
            <a:extLst>
              <a:ext uri="{FF2B5EF4-FFF2-40B4-BE49-F238E27FC236}">
                <a16:creationId xmlns:a16="http://schemas.microsoft.com/office/drawing/2014/main" id="{33D4E270-AB9B-4458-928A-CF27C6FF8AE6}"/>
              </a:ext>
            </a:extLst>
          </p:cNvPr>
          <p:cNvSpPr txBox="1"/>
          <p:nvPr/>
        </p:nvSpPr>
        <p:spPr>
          <a:xfrm>
            <a:off x="914400" y="304800"/>
            <a:ext cx="7848600" cy="923330"/>
          </a:xfrm>
          <a:prstGeom prst="rect">
            <a:avLst/>
          </a:prstGeom>
          <a:noFill/>
        </p:spPr>
        <p:txBody>
          <a:bodyPr wrap="square" rtlCol="0">
            <a:spAutoFit/>
          </a:bodyPr>
          <a:lstStyle/>
          <a:p>
            <a:r>
              <a:rPr lang="en-US" b="1"/>
              <a:t>The full Efimov-style plot for this system shows a very interesting high density of levels, with spacings that evolve smoothly from nonuniversal to quasi-Efimov to a true Efimov spacing regime</a:t>
            </a:r>
          </a:p>
        </p:txBody>
      </p:sp>
    </p:spTree>
    <p:extLst>
      <p:ext uri="{BB962C8B-B14F-4D97-AF65-F5344CB8AC3E}">
        <p14:creationId xmlns:p14="http://schemas.microsoft.com/office/powerpoint/2010/main" val="2779068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B78FB-D6BE-4418-AD09-3939A2370DBB}"/>
              </a:ext>
            </a:extLst>
          </p:cNvPr>
          <p:cNvPicPr>
            <a:picLocks noChangeAspect="1"/>
          </p:cNvPicPr>
          <p:nvPr/>
        </p:nvPicPr>
        <p:blipFill>
          <a:blip r:embed="rId2"/>
          <a:stretch>
            <a:fillRect/>
          </a:stretch>
        </p:blipFill>
        <p:spPr>
          <a:xfrm>
            <a:off x="0" y="838200"/>
            <a:ext cx="2902669" cy="2240250"/>
          </a:xfrm>
          <a:prstGeom prst="rect">
            <a:avLst/>
          </a:prstGeom>
        </p:spPr>
      </p:pic>
      <p:pic>
        <p:nvPicPr>
          <p:cNvPr id="3" name="Picture 2">
            <a:extLst>
              <a:ext uri="{FF2B5EF4-FFF2-40B4-BE49-F238E27FC236}">
                <a16:creationId xmlns:a16="http://schemas.microsoft.com/office/drawing/2014/main" id="{F44A68F2-EFE8-4BDF-BDC4-FB8E176F7116}"/>
              </a:ext>
            </a:extLst>
          </p:cNvPr>
          <p:cNvPicPr>
            <a:picLocks noChangeAspect="1"/>
          </p:cNvPicPr>
          <p:nvPr/>
        </p:nvPicPr>
        <p:blipFill>
          <a:blip r:embed="rId3"/>
          <a:stretch>
            <a:fillRect/>
          </a:stretch>
        </p:blipFill>
        <p:spPr>
          <a:xfrm>
            <a:off x="3115509" y="838200"/>
            <a:ext cx="2920050" cy="2257650"/>
          </a:xfrm>
          <a:prstGeom prst="rect">
            <a:avLst/>
          </a:prstGeom>
        </p:spPr>
      </p:pic>
      <p:pic>
        <p:nvPicPr>
          <p:cNvPr id="4" name="Picture 3">
            <a:extLst>
              <a:ext uri="{FF2B5EF4-FFF2-40B4-BE49-F238E27FC236}">
                <a16:creationId xmlns:a16="http://schemas.microsoft.com/office/drawing/2014/main" id="{A1E6DB76-8AAF-4114-9B0D-174BBC9FCC7A}"/>
              </a:ext>
            </a:extLst>
          </p:cNvPr>
          <p:cNvPicPr>
            <a:picLocks noChangeAspect="1"/>
          </p:cNvPicPr>
          <p:nvPr/>
        </p:nvPicPr>
        <p:blipFill>
          <a:blip r:embed="rId4"/>
          <a:stretch>
            <a:fillRect/>
          </a:stretch>
        </p:blipFill>
        <p:spPr>
          <a:xfrm>
            <a:off x="6248400" y="838200"/>
            <a:ext cx="2798381" cy="2214150"/>
          </a:xfrm>
          <a:prstGeom prst="rect">
            <a:avLst/>
          </a:prstGeom>
        </p:spPr>
      </p:pic>
      <p:sp>
        <p:nvSpPr>
          <p:cNvPr id="5" name="TextBox 4">
            <a:extLst>
              <a:ext uri="{FF2B5EF4-FFF2-40B4-BE49-F238E27FC236}">
                <a16:creationId xmlns:a16="http://schemas.microsoft.com/office/drawing/2014/main" id="{C0C2B049-B65A-4835-8386-10A861E5D91E}"/>
              </a:ext>
            </a:extLst>
          </p:cNvPr>
          <p:cNvSpPr txBox="1"/>
          <p:nvPr/>
        </p:nvSpPr>
        <p:spPr>
          <a:xfrm>
            <a:off x="1066800" y="3733800"/>
            <a:ext cx="6580790" cy="1692771"/>
          </a:xfrm>
          <a:prstGeom prst="rect">
            <a:avLst/>
          </a:prstGeom>
          <a:noFill/>
        </p:spPr>
        <p:txBody>
          <a:bodyPr wrap="square" rtlCol="0">
            <a:spAutoFit/>
          </a:bodyPr>
          <a:lstStyle/>
          <a:p>
            <a:r>
              <a:rPr lang="en-US" b="1"/>
              <a:t>This figure shows that the approach to universality even for </a:t>
            </a:r>
            <a:r>
              <a:rPr lang="en-US" b="1" u="sng"/>
              <a:t>infinite scattering lengths</a:t>
            </a:r>
            <a:r>
              <a:rPr lang="en-US" b="1"/>
              <a:t> is rather gradual.  The Efimov universal value for this ratio is: </a:t>
            </a:r>
          </a:p>
          <a:p>
            <a:endParaRPr lang="en-US" b="1"/>
          </a:p>
          <a:p>
            <a:r>
              <a:rPr lang="en-US" b="1"/>
              <a:t>                                      </a:t>
            </a:r>
            <a:r>
              <a:rPr lang="en-US" sz="3200" b="1"/>
              <a:t>1/1.02</a:t>
            </a:r>
            <a:r>
              <a:rPr lang="en-US" sz="3200" b="1" baseline="30000"/>
              <a:t>2</a:t>
            </a:r>
            <a:r>
              <a:rPr lang="en-US" sz="3200" b="1"/>
              <a:t> ~0.96</a:t>
            </a:r>
            <a:endParaRPr lang="en-US" b="1"/>
          </a:p>
        </p:txBody>
      </p:sp>
    </p:spTree>
    <p:extLst>
      <p:ext uri="{BB962C8B-B14F-4D97-AF65-F5344CB8AC3E}">
        <p14:creationId xmlns:p14="http://schemas.microsoft.com/office/powerpoint/2010/main" val="2348435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09B41-BCF4-4DC1-81A3-D2BEC2B2FBD8}"/>
              </a:ext>
            </a:extLst>
          </p:cNvPr>
          <p:cNvSpPr txBox="1"/>
          <p:nvPr/>
        </p:nvSpPr>
        <p:spPr>
          <a:xfrm>
            <a:off x="381000" y="59704"/>
            <a:ext cx="8077200" cy="6832640"/>
          </a:xfrm>
          <a:prstGeom prst="rect">
            <a:avLst/>
          </a:prstGeom>
          <a:noFill/>
        </p:spPr>
        <p:txBody>
          <a:bodyPr wrap="square" rtlCol="0">
            <a:spAutoFit/>
          </a:bodyPr>
          <a:lstStyle/>
          <a:p>
            <a:pPr algn="ctr"/>
            <a:r>
              <a:rPr lang="en-US" sz="3600" u="sng"/>
              <a:t>Conclusions</a:t>
            </a:r>
          </a:p>
          <a:p>
            <a:endParaRPr lang="en-US" sz="2400"/>
          </a:p>
          <a:p>
            <a:pPr marL="342900" indent="-342900">
              <a:buFontTx/>
              <a:buAutoNum type="arabicPeriod"/>
            </a:pPr>
            <a:r>
              <a:rPr lang="en-US" sz="2800"/>
              <a:t>One can in principle form a “ghost chemical bond” out of the degenerate hydrogenic manifold, i.e. a “pre-formed” chemical bond with no distant bonded atom present. </a:t>
            </a:r>
          </a:p>
          <a:p>
            <a:pPr marL="342900" indent="-342900">
              <a:buAutoNum type="arabicPeriod"/>
            </a:pPr>
            <a:endParaRPr lang="en-US" sz="2400"/>
          </a:p>
          <a:p>
            <a:pPr marL="342900" indent="-342900">
              <a:buAutoNum type="arabicPeriod"/>
            </a:pPr>
            <a:endParaRPr lang="en-US" sz="2800"/>
          </a:p>
          <a:p>
            <a:pPr marL="342900" indent="-342900">
              <a:buAutoNum type="arabicPeriod"/>
            </a:pPr>
            <a:r>
              <a:rPr lang="en-US" sz="2800"/>
              <a:t>A promising set of dense “quasi-Efimov-levels” should exist for an electron in the field of two neutral atoms, which are observable even at fixed electron-atom scattering length.  Nevertheless, it is desirable to find ways to manipulate the electron-atom scattering length like we do in ultracold atomic physics</a:t>
            </a:r>
          </a:p>
          <a:p>
            <a:pPr marL="342900" indent="-342900">
              <a:buAutoNum type="arabicPeriod"/>
            </a:pPr>
            <a:endParaRPr lang="en-US"/>
          </a:p>
        </p:txBody>
      </p:sp>
    </p:spTree>
    <p:extLst>
      <p:ext uri="{BB962C8B-B14F-4D97-AF65-F5344CB8AC3E}">
        <p14:creationId xmlns:p14="http://schemas.microsoft.com/office/powerpoint/2010/main" val="1272407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05BF2-2872-4BD2-8EE8-63F080655C40}"/>
              </a:ext>
            </a:extLst>
          </p:cNvPr>
          <p:cNvSpPr txBox="1"/>
          <p:nvPr/>
        </p:nvSpPr>
        <p:spPr>
          <a:xfrm>
            <a:off x="190500" y="1965841"/>
            <a:ext cx="8877300" cy="4739759"/>
          </a:xfrm>
          <a:prstGeom prst="rect">
            <a:avLst/>
          </a:prstGeom>
          <a:noFill/>
        </p:spPr>
        <p:txBody>
          <a:bodyPr wrap="square" rtlCol="0">
            <a:spAutoFit/>
          </a:bodyPr>
          <a:lstStyle/>
          <a:p>
            <a:r>
              <a:rPr lang="en-US" sz="2800" b="1">
                <a:solidFill>
                  <a:srgbClr val="0000FF"/>
                </a:solidFill>
              </a:rPr>
              <a:t>Some recent reviews of few-body physics (universality &amp; Efimov physics):</a:t>
            </a:r>
          </a:p>
          <a:p>
            <a:endParaRPr lang="en-US" b="1">
              <a:solidFill>
                <a:srgbClr val="0000FF"/>
              </a:solidFill>
            </a:endParaRPr>
          </a:p>
          <a:p>
            <a:r>
              <a:rPr lang="en-US" sz="2000" b="1">
                <a:solidFill>
                  <a:srgbClr val="0000FF"/>
                </a:solidFill>
              </a:rPr>
              <a:t>*Naidon and Endo, Rep. Prog. Phys. </a:t>
            </a:r>
            <a:r>
              <a:rPr lang="en-US" sz="2000" b="1" u="sng">
                <a:solidFill>
                  <a:srgbClr val="0000FF"/>
                </a:solidFill>
              </a:rPr>
              <a:t>80</a:t>
            </a:r>
            <a:r>
              <a:rPr lang="en-US" sz="2000" b="1">
                <a:solidFill>
                  <a:srgbClr val="0000FF"/>
                </a:solidFill>
              </a:rPr>
              <a:t> 056001 (2017) </a:t>
            </a:r>
          </a:p>
          <a:p>
            <a:endParaRPr lang="en-US" sz="2000" b="1">
              <a:solidFill>
                <a:srgbClr val="0000FF"/>
              </a:solidFill>
            </a:endParaRPr>
          </a:p>
          <a:p>
            <a:r>
              <a:rPr lang="en-US" sz="2000" b="1">
                <a:solidFill>
                  <a:srgbClr val="0000FF"/>
                </a:solidFill>
              </a:rPr>
              <a:t>*D’Incao, J. Phys. B </a:t>
            </a:r>
            <a:r>
              <a:rPr lang="en-US" sz="2000" b="1" u="sng">
                <a:solidFill>
                  <a:srgbClr val="0000FF"/>
                </a:solidFill>
              </a:rPr>
              <a:t>51</a:t>
            </a:r>
            <a:r>
              <a:rPr lang="en-US" sz="2000" b="1">
                <a:solidFill>
                  <a:srgbClr val="0000FF"/>
                </a:solidFill>
              </a:rPr>
              <a:t> 043001 (2018)</a:t>
            </a:r>
          </a:p>
          <a:p>
            <a:endParaRPr lang="en-US" sz="2000" b="1">
              <a:solidFill>
                <a:srgbClr val="0000FF"/>
              </a:solidFill>
            </a:endParaRPr>
          </a:p>
          <a:p>
            <a:r>
              <a:rPr lang="en-US" sz="2000" b="1">
                <a:solidFill>
                  <a:srgbClr val="0000FF"/>
                </a:solidFill>
              </a:rPr>
              <a:t>*CHG with Giannakeas and Perez-Rios Rev. Mod. Phys. </a:t>
            </a:r>
            <a:r>
              <a:rPr lang="en-US" sz="2000" b="1" u="sng">
                <a:solidFill>
                  <a:srgbClr val="0000FF"/>
                </a:solidFill>
              </a:rPr>
              <a:t>89</a:t>
            </a:r>
            <a:r>
              <a:rPr lang="en-US" sz="2000" b="1">
                <a:solidFill>
                  <a:srgbClr val="0000FF"/>
                </a:solidFill>
              </a:rPr>
              <a:t> 035006 (2017)</a:t>
            </a:r>
          </a:p>
          <a:p>
            <a:endParaRPr lang="en-US" b="1">
              <a:solidFill>
                <a:srgbClr val="0000FF"/>
              </a:solidFill>
            </a:endParaRPr>
          </a:p>
          <a:p>
            <a:r>
              <a:rPr lang="en-US" sz="2400" b="1">
                <a:solidFill>
                  <a:srgbClr val="0000FF"/>
                </a:solidFill>
              </a:rPr>
              <a:t>Of particular interest in the realm of few-body physics are systems with very large interaction lengths, i.e. scattering lengths or scattering volumes</a:t>
            </a:r>
          </a:p>
          <a:p>
            <a:endParaRPr lang="en-US"/>
          </a:p>
        </p:txBody>
      </p:sp>
      <p:sp>
        <p:nvSpPr>
          <p:cNvPr id="3" name="TextBox 2">
            <a:extLst>
              <a:ext uri="{FF2B5EF4-FFF2-40B4-BE49-F238E27FC236}">
                <a16:creationId xmlns:a16="http://schemas.microsoft.com/office/drawing/2014/main" id="{6FBFDB72-C531-46A3-9584-A5426C8517D7}"/>
              </a:ext>
            </a:extLst>
          </p:cNvPr>
          <p:cNvSpPr txBox="1"/>
          <p:nvPr/>
        </p:nvSpPr>
        <p:spPr>
          <a:xfrm>
            <a:off x="381000" y="152400"/>
            <a:ext cx="8686800" cy="1692771"/>
          </a:xfrm>
          <a:prstGeom prst="rect">
            <a:avLst/>
          </a:prstGeom>
          <a:noFill/>
        </p:spPr>
        <p:txBody>
          <a:bodyPr wrap="square" rtlCol="0">
            <a:spAutoFit/>
          </a:bodyPr>
          <a:lstStyle/>
          <a:p>
            <a:r>
              <a:rPr lang="en-US" sz="2800" b="1">
                <a:solidFill>
                  <a:srgbClr val="800000"/>
                </a:solidFill>
              </a:rPr>
              <a:t>A very recent review of ultra-long-range Rydberg molecules:</a:t>
            </a:r>
          </a:p>
          <a:p>
            <a:endParaRPr lang="en-US" sz="2800" b="1">
              <a:solidFill>
                <a:srgbClr val="800000"/>
              </a:solidFill>
            </a:endParaRPr>
          </a:p>
          <a:p>
            <a:r>
              <a:rPr lang="en-US" sz="2000" b="1">
                <a:solidFill>
                  <a:srgbClr val="800000"/>
                </a:solidFill>
              </a:rPr>
              <a:t>*Shaffer, Rittenhouse, and Sadeghpour, Nature Comm. </a:t>
            </a:r>
            <a:r>
              <a:rPr lang="en-US" sz="2000" b="1" u="sng">
                <a:solidFill>
                  <a:srgbClr val="800000"/>
                </a:solidFill>
              </a:rPr>
              <a:t>9</a:t>
            </a:r>
            <a:r>
              <a:rPr lang="en-US" sz="2000" b="1">
                <a:solidFill>
                  <a:srgbClr val="800000"/>
                </a:solidFill>
              </a:rPr>
              <a:t>, 1965 (2018)</a:t>
            </a:r>
            <a:endParaRPr lang="en-US" b="1">
              <a:solidFill>
                <a:srgbClr val="800000"/>
              </a:solidFill>
            </a:endParaRPr>
          </a:p>
        </p:txBody>
      </p:sp>
    </p:spTree>
    <p:extLst>
      <p:ext uri="{BB962C8B-B14F-4D97-AF65-F5344CB8AC3E}">
        <p14:creationId xmlns:p14="http://schemas.microsoft.com/office/powerpoint/2010/main" val="33656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644BC-B353-4A16-AC59-038CBA7BEB0D}"/>
              </a:ext>
            </a:extLst>
          </p:cNvPr>
          <p:cNvSpPr txBox="1"/>
          <p:nvPr/>
        </p:nvSpPr>
        <p:spPr>
          <a:xfrm>
            <a:off x="533400" y="228600"/>
            <a:ext cx="7543800" cy="1938992"/>
          </a:xfrm>
          <a:prstGeom prst="rect">
            <a:avLst/>
          </a:prstGeom>
          <a:noFill/>
        </p:spPr>
        <p:txBody>
          <a:bodyPr wrap="square" rtlCol="0">
            <a:spAutoFit/>
          </a:bodyPr>
          <a:lstStyle/>
          <a:p>
            <a:pPr algn="ctr"/>
            <a:r>
              <a:rPr lang="en-US" sz="2400"/>
              <a:t>As reported in our 2000 PRL, it struck us (Alan Dickinson, Hossein Sadeghpour, and myself) that these oscillating potential curves can hold real vibrational bound states, molecules held together by this “sheep-dog binding” mechanism</a:t>
            </a:r>
          </a:p>
        </p:txBody>
      </p:sp>
      <p:pic>
        <p:nvPicPr>
          <p:cNvPr id="3" name="Picture 2">
            <a:extLst>
              <a:ext uri="{FF2B5EF4-FFF2-40B4-BE49-F238E27FC236}">
                <a16:creationId xmlns:a16="http://schemas.microsoft.com/office/drawing/2014/main" id="{992DAA2C-19E3-443A-B1E3-11EA8EEF7F21}"/>
              </a:ext>
            </a:extLst>
          </p:cNvPr>
          <p:cNvPicPr>
            <a:picLocks noChangeAspect="1"/>
          </p:cNvPicPr>
          <p:nvPr/>
        </p:nvPicPr>
        <p:blipFill>
          <a:blip r:embed="rId2"/>
          <a:stretch>
            <a:fillRect/>
          </a:stretch>
        </p:blipFill>
        <p:spPr>
          <a:xfrm>
            <a:off x="304800" y="3408575"/>
            <a:ext cx="8305800" cy="1973181"/>
          </a:xfrm>
          <a:prstGeom prst="rect">
            <a:avLst/>
          </a:prstGeom>
        </p:spPr>
      </p:pic>
      <p:sp>
        <p:nvSpPr>
          <p:cNvPr id="4" name="TextBox 3">
            <a:extLst>
              <a:ext uri="{FF2B5EF4-FFF2-40B4-BE49-F238E27FC236}">
                <a16:creationId xmlns:a16="http://schemas.microsoft.com/office/drawing/2014/main" id="{572BEDD8-8C62-460E-B7F1-3B90FDBBCA84}"/>
              </a:ext>
            </a:extLst>
          </p:cNvPr>
          <p:cNvSpPr txBox="1"/>
          <p:nvPr/>
        </p:nvSpPr>
        <p:spPr>
          <a:xfrm>
            <a:off x="523188" y="2193516"/>
            <a:ext cx="6858000" cy="1015663"/>
          </a:xfrm>
          <a:prstGeom prst="rect">
            <a:avLst/>
          </a:prstGeom>
          <a:noFill/>
        </p:spPr>
        <p:txBody>
          <a:bodyPr wrap="square" rtlCol="0">
            <a:spAutoFit/>
          </a:bodyPr>
          <a:lstStyle/>
          <a:p>
            <a:r>
              <a:rPr lang="en-US" sz="2000" b="1">
                <a:solidFill>
                  <a:srgbClr val="0000FF"/>
                </a:solidFill>
              </a:rPr>
              <a:t>This is epitomized by the Fermi-Omont-type zero-range pseudopotential which depends on the scattering length (S-wave) and on the scattering volume (P-wave): </a:t>
            </a:r>
          </a:p>
        </p:txBody>
      </p:sp>
      <p:pic>
        <p:nvPicPr>
          <p:cNvPr id="5" name="Picture 4">
            <a:extLst>
              <a:ext uri="{FF2B5EF4-FFF2-40B4-BE49-F238E27FC236}">
                <a16:creationId xmlns:a16="http://schemas.microsoft.com/office/drawing/2014/main" id="{F2588B0F-7E72-4112-9801-9FF3F59B915A}"/>
              </a:ext>
            </a:extLst>
          </p:cNvPr>
          <p:cNvPicPr>
            <a:picLocks noChangeAspect="1"/>
          </p:cNvPicPr>
          <p:nvPr/>
        </p:nvPicPr>
        <p:blipFill>
          <a:blip r:embed="rId3"/>
          <a:stretch>
            <a:fillRect/>
          </a:stretch>
        </p:blipFill>
        <p:spPr>
          <a:xfrm>
            <a:off x="2756768" y="5376544"/>
            <a:ext cx="3401863" cy="1481456"/>
          </a:xfrm>
          <a:prstGeom prst="rect">
            <a:avLst/>
          </a:prstGeom>
        </p:spPr>
      </p:pic>
    </p:spTree>
    <p:extLst>
      <p:ext uri="{BB962C8B-B14F-4D97-AF65-F5344CB8AC3E}">
        <p14:creationId xmlns:p14="http://schemas.microsoft.com/office/powerpoint/2010/main" val="65051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DAA2C-19E3-443A-B1E3-11EA8EEF7F21}"/>
              </a:ext>
            </a:extLst>
          </p:cNvPr>
          <p:cNvPicPr>
            <a:picLocks noChangeAspect="1"/>
          </p:cNvPicPr>
          <p:nvPr/>
        </p:nvPicPr>
        <p:blipFill>
          <a:blip r:embed="rId2"/>
          <a:stretch>
            <a:fillRect/>
          </a:stretch>
        </p:blipFill>
        <p:spPr>
          <a:xfrm>
            <a:off x="533400" y="1387857"/>
            <a:ext cx="8305800" cy="1973181"/>
          </a:xfrm>
          <a:prstGeom prst="rect">
            <a:avLst/>
          </a:prstGeom>
        </p:spPr>
      </p:pic>
      <p:sp>
        <p:nvSpPr>
          <p:cNvPr id="4" name="TextBox 3">
            <a:extLst>
              <a:ext uri="{FF2B5EF4-FFF2-40B4-BE49-F238E27FC236}">
                <a16:creationId xmlns:a16="http://schemas.microsoft.com/office/drawing/2014/main" id="{572BEDD8-8C62-460E-B7F1-3B90FDBBCA84}"/>
              </a:ext>
            </a:extLst>
          </p:cNvPr>
          <p:cNvSpPr txBox="1"/>
          <p:nvPr/>
        </p:nvSpPr>
        <p:spPr>
          <a:xfrm>
            <a:off x="1040027" y="222422"/>
            <a:ext cx="68580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Arial" charset="0"/>
                <a:ea typeface="+mn-ea"/>
                <a:cs typeface="+mn-cs"/>
              </a:rPr>
              <a:t>This is epitomized by the Fermi-Omont-type zero-range pseudopotential which depends on the scattering length (S-wave) and on the scattering volume (P-wave): </a:t>
            </a:r>
          </a:p>
        </p:txBody>
      </p:sp>
      <p:sp>
        <p:nvSpPr>
          <p:cNvPr id="5" name="TextBox 4">
            <a:extLst>
              <a:ext uri="{FF2B5EF4-FFF2-40B4-BE49-F238E27FC236}">
                <a16:creationId xmlns:a16="http://schemas.microsoft.com/office/drawing/2014/main" id="{D8E1939C-A975-4267-BE72-9D3B370EF326}"/>
              </a:ext>
            </a:extLst>
          </p:cNvPr>
          <p:cNvSpPr txBox="1"/>
          <p:nvPr/>
        </p:nvSpPr>
        <p:spPr>
          <a:xfrm>
            <a:off x="304799" y="3369446"/>
            <a:ext cx="5410201" cy="3539430"/>
          </a:xfrm>
          <a:prstGeom prst="rect">
            <a:avLst/>
          </a:prstGeom>
          <a:noFill/>
        </p:spPr>
        <p:txBody>
          <a:bodyPr wrap="square" rtlCol="0">
            <a:spAutoFit/>
          </a:bodyPr>
          <a:lstStyle/>
          <a:p>
            <a:r>
              <a:rPr lang="en-US" b="1">
                <a:solidFill>
                  <a:srgbClr val="800000"/>
                </a:solidFill>
              </a:rPr>
              <a:t>Extensive physics in many fields is controlled to a large extent by this Hamiltonian:</a:t>
            </a:r>
          </a:p>
          <a:p>
            <a:endParaRPr lang="en-US" b="1">
              <a:solidFill>
                <a:srgbClr val="800000"/>
              </a:solidFill>
            </a:endParaRPr>
          </a:p>
          <a:p>
            <a:r>
              <a:rPr lang="en-US" b="1">
                <a:solidFill>
                  <a:srgbClr val="800000"/>
                </a:solidFill>
              </a:rPr>
              <a:t>GP equation (BEC), </a:t>
            </a:r>
          </a:p>
          <a:p>
            <a:r>
              <a:rPr lang="en-US" b="1">
                <a:solidFill>
                  <a:srgbClr val="800000"/>
                </a:solidFill>
              </a:rPr>
              <a:t>Degenerate Fermi gas, </a:t>
            </a:r>
          </a:p>
          <a:p>
            <a:r>
              <a:rPr lang="en-US" b="1">
                <a:solidFill>
                  <a:srgbClr val="800000"/>
                </a:solidFill>
              </a:rPr>
              <a:t>Bogoliubov theory, </a:t>
            </a:r>
          </a:p>
          <a:p>
            <a:r>
              <a:rPr lang="en-US" b="1">
                <a:solidFill>
                  <a:srgbClr val="800000"/>
                </a:solidFill>
              </a:rPr>
              <a:t>effective field theory</a:t>
            </a:r>
          </a:p>
          <a:p>
            <a:endParaRPr lang="en-US" b="1">
              <a:solidFill>
                <a:srgbClr val="800000"/>
              </a:solidFill>
            </a:endParaRPr>
          </a:p>
          <a:p>
            <a:pPr algn="r"/>
            <a:r>
              <a:rPr lang="en-US" sz="2000" b="1">
                <a:solidFill>
                  <a:srgbClr val="800000"/>
                </a:solidFill>
              </a:rPr>
              <a:t>and in few-body physics, </a:t>
            </a:r>
          </a:p>
          <a:p>
            <a:pPr algn="r"/>
            <a:r>
              <a:rPr lang="en-US" sz="2000" b="1">
                <a:solidFill>
                  <a:srgbClr val="800000"/>
                </a:solidFill>
              </a:rPr>
              <a:t>the Efimov effect, </a:t>
            </a:r>
          </a:p>
          <a:p>
            <a:pPr algn="r"/>
            <a:r>
              <a:rPr lang="en-US" sz="2000" b="1">
                <a:solidFill>
                  <a:srgbClr val="800000"/>
                </a:solidFill>
              </a:rPr>
              <a:t>nuclear physics at the unitarity limit, </a:t>
            </a:r>
          </a:p>
          <a:p>
            <a:pPr algn="r"/>
            <a:r>
              <a:rPr lang="en-US" sz="2000" b="1">
                <a:solidFill>
                  <a:srgbClr val="800000"/>
                </a:solidFill>
              </a:rPr>
              <a:t>ultra-long-range Rydberg molecules</a:t>
            </a:r>
            <a:endParaRPr lang="en-US" b="1">
              <a:solidFill>
                <a:srgbClr val="800000"/>
              </a:solidFill>
            </a:endParaRPr>
          </a:p>
        </p:txBody>
      </p:sp>
    </p:spTree>
    <p:extLst>
      <p:ext uri="{BB962C8B-B14F-4D97-AF65-F5344CB8AC3E}">
        <p14:creationId xmlns:p14="http://schemas.microsoft.com/office/powerpoint/2010/main" val="77553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3543"/>
            <a:ext cx="6400800" cy="16312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Arial" charset="0"/>
                <a:ea typeface="+mn-ea"/>
                <a:cs typeface="+mn-cs"/>
              </a:rPr>
              <a:t>Then starting from unperturbed Rydberg atom eigenstates </a:t>
            </a:r>
            <a:r>
              <a:rPr kumimoji="0" lang="en-US" sz="2000" b="0" i="0" u="none" strike="noStrike" kern="1200" cap="none" spc="0" normalizeH="0" baseline="0" noProof="0">
                <a:ln>
                  <a:noFill/>
                </a:ln>
                <a:solidFill>
                  <a:srgbClr val="0000FF"/>
                </a:solidFill>
                <a:effectLst/>
                <a:uLnTx/>
                <a:uFillTx/>
                <a:latin typeface="Arial" charset="0"/>
                <a:ea typeface="+mn-ea"/>
                <a:cs typeface="+mn-cs"/>
              </a:rPr>
              <a:t>of the atomic Hamiltonian (e.g. Rb</a:t>
            </a:r>
            <a:r>
              <a:rPr kumimoji="0" lang="en-US" sz="2000" b="0" i="0" u="none" strike="noStrike" kern="1200" cap="none" spc="0" normalizeH="0" baseline="0" noProof="0" dirty="0">
                <a:ln>
                  <a:noFill/>
                </a:ln>
                <a:solidFill>
                  <a:srgbClr val="0000FF"/>
                </a:solidFill>
                <a:effectLst/>
                <a:uLnTx/>
                <a:uFillTx/>
                <a:latin typeface="Arial" charset="0"/>
                <a:ea typeface="+mn-ea"/>
                <a:cs typeface="+mn-cs"/>
              </a:rPr>
              <a:t>*), which of course for an alkali atom like </a:t>
            </a:r>
            <a:r>
              <a:rPr kumimoji="0" lang="en-US" sz="2000" b="0" i="0" u="none" strike="noStrike" kern="1200" cap="none" spc="0" normalizeH="0" baseline="0" noProof="0" dirty="0" err="1">
                <a:ln>
                  <a:noFill/>
                </a:ln>
                <a:solidFill>
                  <a:srgbClr val="0000FF"/>
                </a:solidFill>
                <a:effectLst/>
                <a:uLnTx/>
                <a:uFillTx/>
                <a:latin typeface="Arial" charset="0"/>
                <a:ea typeface="+mn-ea"/>
                <a:cs typeface="+mn-cs"/>
              </a:rPr>
              <a:t>Rb</a:t>
            </a:r>
            <a:r>
              <a:rPr kumimoji="0" lang="en-US" sz="2000" b="0" i="0" u="none" strike="noStrike" kern="1200" cap="none" spc="0" normalizeH="0" baseline="0" noProof="0" dirty="0">
                <a:ln>
                  <a:noFill/>
                </a:ln>
                <a:solidFill>
                  <a:srgbClr val="0000FF"/>
                </a:solidFill>
                <a:effectLst/>
                <a:uLnTx/>
                <a:uFillTx/>
                <a:latin typeface="Arial" charset="0"/>
                <a:ea typeface="+mn-ea"/>
                <a:cs typeface="+mn-cs"/>
              </a:rPr>
              <a:t>* are simple one-electron functions including their quantum defects, i.e. at distances beyond r ~ 5 </a:t>
            </a:r>
            <a:r>
              <a:rPr kumimoji="0" lang="en-US" sz="2000" b="0" i="0" u="none" strike="noStrike" kern="1200" cap="none" spc="0" normalizeH="0" baseline="0" noProof="0" dirty="0" err="1">
                <a:ln>
                  <a:noFill/>
                </a:ln>
                <a:solidFill>
                  <a:srgbClr val="0000FF"/>
                </a:solidFill>
                <a:effectLst/>
                <a:uLnTx/>
                <a:uFillTx/>
                <a:latin typeface="Arial" charset="0"/>
                <a:ea typeface="+mn-ea"/>
                <a:cs typeface="+mn-cs"/>
              </a:rPr>
              <a:t>bohr</a:t>
            </a:r>
            <a:r>
              <a:rPr kumimoji="0" lang="en-US" sz="2000" b="0" i="0" u="none" strike="noStrike" kern="1200" cap="none" spc="0" normalizeH="0" baseline="0" noProof="0" dirty="0">
                <a:ln>
                  <a:noFill/>
                </a:ln>
                <a:solidFill>
                  <a:srgbClr val="0000FF"/>
                </a:solidFill>
                <a:effectLst/>
                <a:uLnTx/>
                <a:uFillTx/>
                <a:latin typeface="Arial" charset="0"/>
                <a:ea typeface="+mn-ea"/>
                <a:cs typeface="+mn-cs"/>
              </a:rPr>
              <a:t>, the Whittaker functions:</a:t>
            </a:r>
          </a:p>
        </p:txBody>
      </p:sp>
      <p:pic>
        <p:nvPicPr>
          <p:cNvPr id="3" name="Picture 2"/>
          <p:cNvPicPr>
            <a:picLocks noChangeAspect="1"/>
          </p:cNvPicPr>
          <p:nvPr/>
        </p:nvPicPr>
        <p:blipFill>
          <a:blip r:embed="rId2"/>
          <a:stretch>
            <a:fillRect/>
          </a:stretch>
        </p:blipFill>
        <p:spPr>
          <a:xfrm>
            <a:off x="10886" y="2038878"/>
            <a:ext cx="5486400" cy="1012462"/>
          </a:xfrm>
          <a:prstGeom prst="rect">
            <a:avLst/>
          </a:prstGeom>
        </p:spPr>
      </p:pic>
      <p:sp>
        <p:nvSpPr>
          <p:cNvPr id="4" name="TextBox 3"/>
          <p:cNvSpPr txBox="1"/>
          <p:nvPr/>
        </p:nvSpPr>
        <p:spPr>
          <a:xfrm>
            <a:off x="-152400" y="3178615"/>
            <a:ext cx="7353300"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9900"/>
                </a:solidFill>
                <a:effectLst/>
                <a:uLnTx/>
                <a:uFillTx/>
                <a:latin typeface="Arial" charset="0"/>
                <a:ea typeface="+mn-ea"/>
                <a:cs typeface="+mn-cs"/>
              </a:rPr>
              <a:t>It is pretty simple to see that the effect of a delta function interaction potential will now produce Born-Oppenheimer potential curves that oscillate just like the radial </a:t>
            </a:r>
            <a:r>
              <a:rPr kumimoji="0" lang="en-US" sz="2000" b="0" i="0" u="none" strike="noStrike" kern="1200" cap="none" spc="0" normalizeH="0" baseline="0" noProof="0" dirty="0" err="1">
                <a:ln>
                  <a:noFill/>
                </a:ln>
                <a:solidFill>
                  <a:srgbClr val="009900"/>
                </a:solidFill>
                <a:effectLst/>
                <a:uLnTx/>
                <a:uFillTx/>
                <a:latin typeface="Arial" charset="0"/>
                <a:ea typeface="+mn-ea"/>
                <a:cs typeface="+mn-cs"/>
              </a:rPr>
              <a:t>wavefunction</a:t>
            </a:r>
            <a:r>
              <a:rPr kumimoji="0" lang="en-US" sz="2000" b="0" i="0" u="none" strike="noStrike" kern="1200" cap="none" spc="0" normalizeH="0" baseline="0" noProof="0" dirty="0">
                <a:ln>
                  <a:noFill/>
                </a:ln>
                <a:solidFill>
                  <a:srgbClr val="009900"/>
                </a:solidFill>
                <a:effectLst/>
                <a:uLnTx/>
                <a:uFillTx/>
                <a:latin typeface="Arial" charset="0"/>
                <a:ea typeface="+mn-ea"/>
                <a:cs typeface="+mn-cs"/>
              </a:rPr>
              <a:t>, in first order nondegenerate perturbation theory, i.e.:</a:t>
            </a:r>
          </a:p>
        </p:txBody>
      </p:sp>
      <p:pic>
        <p:nvPicPr>
          <p:cNvPr id="5" name="Picture 4"/>
          <p:cNvPicPr>
            <a:picLocks noChangeAspect="1"/>
          </p:cNvPicPr>
          <p:nvPr/>
        </p:nvPicPr>
        <p:blipFill>
          <a:blip r:embed="rId3"/>
          <a:stretch>
            <a:fillRect/>
          </a:stretch>
        </p:blipFill>
        <p:spPr>
          <a:xfrm>
            <a:off x="0" y="4629329"/>
            <a:ext cx="9144000" cy="1937033"/>
          </a:xfrm>
          <a:prstGeom prst="rect">
            <a:avLst/>
          </a:prstGeom>
        </p:spPr>
      </p:pic>
      <p:pic>
        <p:nvPicPr>
          <p:cNvPr id="7" name="Picture 6"/>
          <p:cNvPicPr>
            <a:picLocks noChangeAspect="1"/>
          </p:cNvPicPr>
          <p:nvPr/>
        </p:nvPicPr>
        <p:blipFill>
          <a:blip r:embed="rId4"/>
          <a:stretch>
            <a:fillRect/>
          </a:stretch>
        </p:blipFill>
        <p:spPr>
          <a:xfrm>
            <a:off x="5497286" y="2443355"/>
            <a:ext cx="3384540" cy="649236"/>
          </a:xfrm>
          <a:prstGeom prst="rect">
            <a:avLst/>
          </a:prstGeom>
        </p:spPr>
      </p:pic>
      <p:sp>
        <p:nvSpPr>
          <p:cNvPr id="8" name="TextBox 7"/>
          <p:cNvSpPr txBox="1"/>
          <p:nvPr/>
        </p:nvSpPr>
        <p:spPr>
          <a:xfrm>
            <a:off x="7010400" y="3249843"/>
            <a:ext cx="1981200" cy="92333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 quantum defect, approx. </a:t>
            </a: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indep</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of n</a:t>
            </a:r>
          </a:p>
        </p:txBody>
      </p:sp>
      <p:cxnSp>
        <p:nvCxnSpPr>
          <p:cNvPr id="10" name="Straight Arrow Connector 9"/>
          <p:cNvCxnSpPr/>
          <p:nvPr/>
        </p:nvCxnSpPr>
        <p:spPr>
          <a:xfrm flipV="1">
            <a:off x="7772400" y="2971800"/>
            <a:ext cx="762000" cy="381000"/>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86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440E4-C4D0-4DF3-91CD-DDA88251733E}"/>
              </a:ext>
            </a:extLst>
          </p:cNvPr>
          <p:cNvSpPr txBox="1"/>
          <p:nvPr/>
        </p:nvSpPr>
        <p:spPr>
          <a:xfrm>
            <a:off x="76200" y="381000"/>
            <a:ext cx="8458200" cy="5262979"/>
          </a:xfrm>
          <a:prstGeom prst="rect">
            <a:avLst/>
          </a:prstGeom>
          <a:noFill/>
        </p:spPr>
        <p:txBody>
          <a:bodyPr wrap="square" rtlCol="0">
            <a:spAutoFit/>
          </a:bodyPr>
          <a:lstStyle/>
          <a:p>
            <a:r>
              <a:rPr lang="en-US" sz="2800" b="1">
                <a:solidFill>
                  <a:srgbClr val="800000"/>
                </a:solidFill>
              </a:rPr>
              <a:t>Experimental groups with observations of Rydbeg+Ground State ultra-long-range Rydberg molecules</a:t>
            </a:r>
          </a:p>
          <a:p>
            <a:endParaRPr lang="en-US" sz="2800" b="1">
              <a:solidFill>
                <a:srgbClr val="800000"/>
              </a:solidFill>
            </a:endParaRPr>
          </a:p>
          <a:p>
            <a:r>
              <a:rPr lang="en-US" sz="2800" b="1">
                <a:solidFill>
                  <a:srgbClr val="800000"/>
                </a:solidFill>
              </a:rPr>
              <a:t>U. Stuttgart (Pfau)</a:t>
            </a:r>
          </a:p>
          <a:p>
            <a:r>
              <a:rPr lang="en-US" sz="2800" b="1">
                <a:solidFill>
                  <a:srgbClr val="800000"/>
                </a:solidFill>
              </a:rPr>
              <a:t>U. Oklahoma (Shaffer)</a:t>
            </a:r>
          </a:p>
          <a:p>
            <a:r>
              <a:rPr lang="en-US" sz="2800" b="1">
                <a:solidFill>
                  <a:srgbClr val="800000"/>
                </a:solidFill>
              </a:rPr>
              <a:t>U. Michigan (Raithel)</a:t>
            </a:r>
          </a:p>
          <a:p>
            <a:r>
              <a:rPr lang="en-US" sz="2800" b="1">
                <a:solidFill>
                  <a:srgbClr val="800000"/>
                </a:solidFill>
              </a:rPr>
              <a:t>Rice Univ. (Killian,Dunning)</a:t>
            </a:r>
          </a:p>
          <a:p>
            <a:r>
              <a:rPr lang="en-US" sz="2800" b="1">
                <a:solidFill>
                  <a:srgbClr val="800000"/>
                </a:solidFill>
              </a:rPr>
              <a:t>U. Connecticut (Gould, Eyler)</a:t>
            </a:r>
          </a:p>
          <a:p>
            <a:r>
              <a:rPr lang="en-US" sz="2800" b="1">
                <a:solidFill>
                  <a:srgbClr val="800000"/>
                </a:solidFill>
              </a:rPr>
              <a:t>ETH Zurich (Deiglmayr, Merkt)</a:t>
            </a:r>
          </a:p>
          <a:p>
            <a:r>
              <a:rPr lang="en-US" sz="2800" b="1">
                <a:solidFill>
                  <a:srgbClr val="800000"/>
                </a:solidFill>
              </a:rPr>
              <a:t>U. Kaiserslautern (H. Ott)</a:t>
            </a:r>
          </a:p>
          <a:p>
            <a:r>
              <a:rPr lang="en-US" sz="2800" b="1">
                <a:solidFill>
                  <a:srgbClr val="800000"/>
                </a:solidFill>
              </a:rPr>
              <a:t>U. Ulm (Denschlag, preliminary)</a:t>
            </a:r>
          </a:p>
        </p:txBody>
      </p:sp>
    </p:spTree>
    <p:extLst>
      <p:ext uri="{BB962C8B-B14F-4D97-AF65-F5344CB8AC3E}">
        <p14:creationId xmlns:p14="http://schemas.microsoft.com/office/powerpoint/2010/main" val="77598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457200"/>
            <a:ext cx="4038600" cy="2703618"/>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4585991" y="532434"/>
            <a:ext cx="4370046" cy="2628384"/>
          </a:xfrm>
          <a:prstGeom prst="rect">
            <a:avLst/>
          </a:prstGeom>
        </p:spPr>
      </p:pic>
      <p:sp>
        <p:nvSpPr>
          <p:cNvPr id="4" name="TextBox 3"/>
          <p:cNvSpPr txBox="1"/>
          <p:nvPr/>
        </p:nvSpPr>
        <p:spPr>
          <a:xfrm>
            <a:off x="4675514" y="0"/>
            <a:ext cx="41910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Bendkowsky</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Pfau</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Shaffer et al. 2009 Nature, 1</a:t>
            </a:r>
            <a:r>
              <a:rPr kumimoji="0" lang="en-US" sz="1800" b="1" i="0" u="none" strike="noStrike" kern="1200" cap="none" spc="0" normalizeH="0" baseline="30000" noProof="0" dirty="0">
                <a:ln>
                  <a:noFill/>
                </a:ln>
                <a:solidFill>
                  <a:srgbClr val="000000"/>
                </a:solidFill>
                <a:effectLst/>
                <a:uLnTx/>
                <a:uFillTx/>
                <a:latin typeface="Arial" charset="0"/>
                <a:ea typeface="+mn-ea"/>
                <a:cs typeface="+mn-cs"/>
              </a:rPr>
              <a:t>st</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observation</a:t>
            </a:r>
          </a:p>
        </p:txBody>
      </p:sp>
      <p:sp>
        <p:nvSpPr>
          <p:cNvPr id="5" name="TextBox 4"/>
          <p:cNvSpPr txBox="1"/>
          <p:nvPr/>
        </p:nvSpPr>
        <p:spPr>
          <a:xfrm>
            <a:off x="0" y="152400"/>
            <a:ext cx="4419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CHG, Dickinson, </a:t>
            </a: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Sadeghpour</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2000 PRL</a:t>
            </a:r>
          </a:p>
        </p:txBody>
      </p:sp>
      <p:pic>
        <p:nvPicPr>
          <p:cNvPr id="6" name="Picture 5"/>
          <p:cNvPicPr>
            <a:picLocks noChangeAspect="1"/>
          </p:cNvPicPr>
          <p:nvPr/>
        </p:nvPicPr>
        <p:blipFill>
          <a:blip r:embed="rId4"/>
          <a:stretch>
            <a:fillRect/>
          </a:stretch>
        </p:blipFill>
        <p:spPr>
          <a:xfrm>
            <a:off x="99251" y="3810000"/>
            <a:ext cx="4486740" cy="2971800"/>
          </a:xfrm>
          <a:prstGeom prst="rect">
            <a:avLst/>
          </a:prstGeom>
        </p:spPr>
      </p:pic>
      <p:sp>
        <p:nvSpPr>
          <p:cNvPr id="7" name="TextBox 6"/>
          <p:cNvSpPr txBox="1"/>
          <p:nvPr/>
        </p:nvSpPr>
        <p:spPr>
          <a:xfrm>
            <a:off x="0" y="3442865"/>
            <a:ext cx="408507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Anderson, </a:t>
            </a:r>
            <a:r>
              <a:rPr kumimoji="0" lang="en-US" sz="1800" b="1" i="0" u="none" strike="noStrike" kern="1200" cap="none" spc="0" normalizeH="0" baseline="0" noProof="0" dirty="0" err="1">
                <a:ln>
                  <a:noFill/>
                </a:ln>
                <a:solidFill>
                  <a:srgbClr val="000000"/>
                </a:solidFill>
                <a:effectLst/>
                <a:uLnTx/>
                <a:uFillTx/>
                <a:latin typeface="Arial" charset="0"/>
                <a:ea typeface="+mn-ea"/>
                <a:cs typeface="+mn-cs"/>
              </a:rPr>
              <a:t>Raithel</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et al. 2014 PRL</a:t>
            </a:r>
          </a:p>
        </p:txBody>
      </p:sp>
      <p:pic>
        <p:nvPicPr>
          <p:cNvPr id="8" name="Picture 7"/>
          <p:cNvPicPr>
            <a:picLocks noChangeAspect="1"/>
          </p:cNvPicPr>
          <p:nvPr/>
        </p:nvPicPr>
        <p:blipFill>
          <a:blip r:embed="rId5"/>
          <a:stretch>
            <a:fillRect/>
          </a:stretch>
        </p:blipFill>
        <p:spPr>
          <a:xfrm>
            <a:off x="5011054" y="4038600"/>
            <a:ext cx="3962400" cy="2478318"/>
          </a:xfrm>
          <a:prstGeom prst="rect">
            <a:avLst/>
          </a:prstGeom>
        </p:spPr>
      </p:pic>
      <p:pic>
        <p:nvPicPr>
          <p:cNvPr id="9" name="Picture 8"/>
          <p:cNvPicPr>
            <a:picLocks noChangeAspect="1"/>
          </p:cNvPicPr>
          <p:nvPr/>
        </p:nvPicPr>
        <p:blipFill>
          <a:blip r:embed="rId6"/>
          <a:stretch>
            <a:fillRect/>
          </a:stretch>
        </p:blipFill>
        <p:spPr>
          <a:xfrm>
            <a:off x="4433571" y="3410030"/>
            <a:ext cx="2040648" cy="312102"/>
          </a:xfrm>
          <a:prstGeom prst="rect">
            <a:avLst/>
          </a:prstGeom>
        </p:spPr>
      </p:pic>
      <p:pic>
        <p:nvPicPr>
          <p:cNvPr id="10" name="Picture 9"/>
          <p:cNvPicPr>
            <a:picLocks noChangeAspect="1"/>
          </p:cNvPicPr>
          <p:nvPr/>
        </p:nvPicPr>
        <p:blipFill>
          <a:blip r:embed="rId7"/>
          <a:stretch>
            <a:fillRect/>
          </a:stretch>
        </p:blipFill>
        <p:spPr>
          <a:xfrm>
            <a:off x="6474219" y="3404459"/>
            <a:ext cx="786181" cy="323244"/>
          </a:xfrm>
          <a:prstGeom prst="rect">
            <a:avLst/>
          </a:prstGeom>
        </p:spPr>
      </p:pic>
      <p:pic>
        <p:nvPicPr>
          <p:cNvPr id="11" name="Picture 10"/>
          <p:cNvPicPr>
            <a:picLocks noChangeAspect="1"/>
          </p:cNvPicPr>
          <p:nvPr/>
        </p:nvPicPr>
        <p:blipFill>
          <a:blip r:embed="rId8"/>
          <a:stretch>
            <a:fillRect/>
          </a:stretch>
        </p:blipFill>
        <p:spPr>
          <a:xfrm>
            <a:off x="7260400" y="3440772"/>
            <a:ext cx="1197800" cy="313399"/>
          </a:xfrm>
          <a:prstGeom prst="rect">
            <a:avLst/>
          </a:prstGeom>
        </p:spPr>
      </p:pic>
      <p:sp>
        <p:nvSpPr>
          <p:cNvPr id="12" name="TextBox 11"/>
          <p:cNvSpPr txBox="1"/>
          <p:nvPr/>
        </p:nvSpPr>
        <p:spPr>
          <a:xfrm>
            <a:off x="5105400" y="3810000"/>
            <a:ext cx="2438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Cs*Cs </a:t>
            </a:r>
            <a:r>
              <a:rPr kumimoji="0" lang="en-US" sz="1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PRL 2015</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19280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55853</TotalTime>
  <Words>2169</Words>
  <Application>Microsoft Office PowerPoint</Application>
  <PresentationFormat>On-screen Show (4:3)</PresentationFormat>
  <Paragraphs>179</Paragraphs>
  <Slides>35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Symbol</vt:lpstr>
      <vt:lpstr>Times New Roman</vt:lpstr>
      <vt:lpstr>Times-Bold</vt:lpstr>
      <vt:lpstr>Times-Roman</vt:lpstr>
      <vt:lpstr>Wingdings</vt:lpstr>
      <vt:lpstr>Default Design</vt:lpstr>
      <vt:lpstr>2_Default Design</vt:lpstr>
      <vt:lpstr>1_Default Design</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 Greene</dc:creator>
  <cp:lastModifiedBy>Chris H Greene</cp:lastModifiedBy>
  <cp:revision>1284</cp:revision>
  <dcterms:created xsi:type="dcterms:W3CDTF">2001-07-01T11:01:33Z</dcterms:created>
  <dcterms:modified xsi:type="dcterms:W3CDTF">2018-08-01T04:46:19Z</dcterms:modified>
</cp:coreProperties>
</file>