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01" r:id="rId1"/>
    <p:sldMasterId id="2147484686" r:id="rId2"/>
    <p:sldMasterId id="2147484698" r:id="rId3"/>
    <p:sldMasterId id="2147484711" r:id="rId4"/>
    <p:sldMasterId id="2147484723" r:id="rId5"/>
    <p:sldMasterId id="2147484736" r:id="rId6"/>
  </p:sldMasterIdLst>
  <p:notesMasterIdLst>
    <p:notesMasterId r:id="rId51"/>
  </p:notesMasterIdLst>
  <p:handoutMasterIdLst>
    <p:handoutMasterId r:id="rId52"/>
  </p:handoutMasterIdLst>
  <p:sldIdLst>
    <p:sldId id="5236" r:id="rId7"/>
    <p:sldId id="5371" r:id="rId8"/>
    <p:sldId id="5372" r:id="rId9"/>
    <p:sldId id="5430" r:id="rId10"/>
    <p:sldId id="5381" r:id="rId11"/>
    <p:sldId id="5382" r:id="rId12"/>
    <p:sldId id="5383" r:id="rId13"/>
    <p:sldId id="5384" r:id="rId14"/>
    <p:sldId id="5385" r:id="rId15"/>
    <p:sldId id="5388" r:id="rId16"/>
    <p:sldId id="5389" r:id="rId17"/>
    <p:sldId id="5390" r:id="rId18"/>
    <p:sldId id="5391" r:id="rId19"/>
    <p:sldId id="5392" r:id="rId20"/>
    <p:sldId id="5393" r:id="rId21"/>
    <p:sldId id="5394" r:id="rId22"/>
    <p:sldId id="5395" r:id="rId23"/>
    <p:sldId id="5396" r:id="rId24"/>
    <p:sldId id="5397" r:id="rId25"/>
    <p:sldId id="5398" r:id="rId26"/>
    <p:sldId id="5399" r:id="rId27"/>
    <p:sldId id="5400" r:id="rId28"/>
    <p:sldId id="5401" r:id="rId29"/>
    <p:sldId id="5404" r:id="rId30"/>
    <p:sldId id="5402" r:id="rId31"/>
    <p:sldId id="5405" r:id="rId32"/>
    <p:sldId id="5407" r:id="rId33"/>
    <p:sldId id="5408" r:id="rId34"/>
    <p:sldId id="5409" r:id="rId35"/>
    <p:sldId id="5410" r:id="rId36"/>
    <p:sldId id="5414" r:id="rId37"/>
    <p:sldId id="5428" r:id="rId38"/>
    <p:sldId id="5415" r:id="rId39"/>
    <p:sldId id="5416" r:id="rId40"/>
    <p:sldId id="5417" r:id="rId41"/>
    <p:sldId id="5418" r:id="rId42"/>
    <p:sldId id="5420" r:id="rId43"/>
    <p:sldId id="5421" r:id="rId44"/>
    <p:sldId id="5422" r:id="rId45"/>
    <p:sldId id="5423" r:id="rId46"/>
    <p:sldId id="5424" r:id="rId47"/>
    <p:sldId id="5425" r:id="rId48"/>
    <p:sldId id="5427" r:id="rId49"/>
    <p:sldId id="5426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ECFF"/>
    <a:srgbClr val="993300"/>
    <a:srgbClr val="0000FF"/>
    <a:srgbClr val="FFCCCC"/>
    <a:srgbClr val="FFFFFF"/>
    <a:srgbClr val="990033"/>
    <a:srgbClr val="008000"/>
    <a:srgbClr val="FFFF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2" autoAdjust="0"/>
    <p:restoredTop sz="98983" autoAdjust="0"/>
  </p:normalViewPr>
  <p:slideViewPr>
    <p:cSldViewPr>
      <p:cViewPr>
        <p:scale>
          <a:sx n="70" d="100"/>
          <a:sy n="70" d="100"/>
        </p:scale>
        <p:origin x="-1086" y="-162"/>
      </p:cViewPr>
      <p:guideLst>
        <p:guide orient="horz" pos="288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26" y="-5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4148" cy="2970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6103" tIns="48052" rIns="96103" bIns="48052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134133" y="0"/>
            <a:ext cx="194148" cy="2970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6103" tIns="48052" rIns="96103" bIns="48052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300"/>
            </a:lvl1pPr>
          </a:lstStyle>
          <a:p>
            <a:endParaRPr lang="en-US"/>
          </a:p>
        </p:txBody>
      </p:sp>
      <p:sp>
        <p:nvSpPr>
          <p:cNvPr id="1017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2238"/>
            <a:ext cx="194148" cy="2970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6103" tIns="48052" rIns="96103" bIns="48052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1017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29014" y="9292238"/>
            <a:ext cx="399267" cy="2970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6103" tIns="48052" rIns="96103" bIns="48052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300"/>
            </a:lvl1pPr>
          </a:lstStyle>
          <a:p>
            <a:fld id="{6DE73ACC-DD53-4D3B-ACE0-06F85101BA6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357" cy="4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845" y="0"/>
            <a:ext cx="3170355" cy="4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124" y="4559892"/>
            <a:ext cx="5362954" cy="43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480"/>
            <a:ext cx="3170357" cy="4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845" y="9121480"/>
            <a:ext cx="3170355" cy="47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03" tIns="48052" rIns="96103" bIns="4805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" pitchFamily="18" charset="0"/>
              </a:defRPr>
            </a:lvl1pPr>
          </a:lstStyle>
          <a:p>
            <a:fld id="{1EA80737-26C5-4041-B5CD-173FA16AD6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DA9E8-E884-4616-81DC-006DDA0D0E54}" type="slidenum">
              <a:rPr lang="en-US" altLang="en-US">
                <a:solidFill>
                  <a:prstClr val="black"/>
                </a:solidFill>
              </a:rPr>
              <a:pPr/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39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A5BC8-8355-4249-A405-E36AF29A023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05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74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80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974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80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872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>
              <a:ea typeface="굴림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541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-549275"/>
            <a:ext cx="9140825" cy="740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8704-3067-45A2-A4D6-0D5DC85EFC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46A1D-4DFE-4868-9B84-D5DC74FE98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36C8B-543F-4C93-B522-BB83FB7B04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873E-DC90-43E8-BCAA-BCF494C3AE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7720E-CD6B-49DE-BFC4-9C16BD00BE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F6A47-9016-4C6D-9008-9733D5603B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0ED1-1C82-4B39-A652-1DB2475A3E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59B6A-EBD6-448F-80A3-A39522D1F7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6791-BE5C-450B-8B98-33CE82C02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B96B-F269-40D7-A91E-2FD3B1F568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02500-627C-44D2-826C-0756258CC7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" y="-549275"/>
            <a:ext cx="9140825" cy="740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659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230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010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29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934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38812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097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8930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1534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98453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514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494213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0"/>
            <a:ext cx="4494212" cy="685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-549275"/>
            <a:ext cx="2284412" cy="7405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549275"/>
            <a:ext cx="6704013" cy="7405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-549275"/>
            <a:ext cx="9140825" cy="7405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0EDDE-860A-4C8A-A865-531F1E764FD2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3FAE65-AE8D-411C-96AA-30BC7BE2B7D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75F754-68FF-4006-842D-CF30122B08F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866A4-6515-479F-B34A-31C7413DEB05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2B2D5-CF5E-4F4B-AC0E-E81194ABF70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AA201-B647-470B-97C0-DE7102350EF8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6846A8-FFBA-48C0-BE15-20FE5B9496CB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53E167-D92E-4847-B2B4-DE1598FA955A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A0BAD-BEF3-49C0-92AE-CF5821E29094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51C9E6-52B7-45C0-92A8-6332279DC0AA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0B6C1-D988-4EE9-92DE-BA6D1983081C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4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  <p:sldLayoutId id="2147484413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882" indent="-342882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0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0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3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3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3"/>
            <a:fld id="{5B51772F-A5C9-4E3A-998A-7A330C65E1E0}" type="slidenum">
              <a:rPr lang="en-US">
                <a:solidFill>
                  <a:srgbClr val="000000"/>
                </a:solidFill>
                <a:latin typeface="Arial"/>
              </a:rPr>
              <a:pPr defTabSz="914353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7" r:id="rId1"/>
    <p:sldLayoutId id="2147484688" r:id="rId2"/>
    <p:sldLayoutId id="2147484689" r:id="rId3"/>
    <p:sldLayoutId id="2147484690" r:id="rId4"/>
    <p:sldLayoutId id="2147484691" r:id="rId5"/>
    <p:sldLayoutId id="2147484692" r:id="rId6"/>
    <p:sldLayoutId id="2147484693" r:id="rId7"/>
    <p:sldLayoutId id="2147484694" r:id="rId8"/>
    <p:sldLayoutId id="2147484695" r:id="rId9"/>
    <p:sldLayoutId id="2147484696" r:id="rId10"/>
    <p:sldLayoutId id="214748469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82" indent="-34288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5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4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65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  <p:sldLayoutId id="2147484710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882" indent="-342882" algn="ctr" rtl="0" fontAlgn="base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12" indent="-285736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  <a:cs typeface="+mn-cs"/>
        </a:defRPr>
      </a:lvl2pPr>
      <a:lvl3pPr marL="1142942" indent="-228588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  <a:cs typeface="+mn-cs"/>
        </a:defRPr>
      </a:lvl3pPr>
      <a:lvl4pPr marL="1600118" indent="-228588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  <a:cs typeface="+mn-cs"/>
        </a:defRPr>
      </a:lvl4pPr>
      <a:lvl5pPr marL="205729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F7139C-B6A3-4DAB-AAAB-0D56A6CB947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7/29/2018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C6908C3-065A-4D07-8B3C-5FAE7390833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09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" y="-549275"/>
            <a:ext cx="906938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7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굴림" pitchFamily="50" charset="-127"/>
              </a:defRPr>
            </a:lvl1pPr>
          </a:lstStyle>
          <a:p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굴림" pitchFamily="50" charset="-127"/>
              </a:defRPr>
            </a:lvl1pPr>
          </a:lstStyle>
          <a:p>
            <a:fld id="{16575DCE-0981-4A19-B9DB-3D597B44A38F}" type="slidenum">
              <a:rPr lang="ko-KR" altLang="en-US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7" r:id="rId1"/>
    <p:sldLayoutId id="2147484738" r:id="rId2"/>
    <p:sldLayoutId id="2147484739" r:id="rId3"/>
    <p:sldLayoutId id="2147484740" r:id="rId4"/>
    <p:sldLayoutId id="2147484741" r:id="rId5"/>
    <p:sldLayoutId id="2147484742" r:id="rId6"/>
    <p:sldLayoutId id="2147484743" r:id="rId7"/>
    <p:sldLayoutId id="2147484744" r:id="rId8"/>
    <p:sldLayoutId id="2147484745" r:id="rId9"/>
    <p:sldLayoutId id="2147484746" r:id="rId10"/>
    <p:sldLayoutId id="214748474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0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7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8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19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0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1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22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341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74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defTabSz="914353" eaLnBrk="0" hangingPunct="0"/>
            <a:endParaRPr lang="en-US" sz="1200" dirty="0" smtClean="0">
              <a:solidFill>
                <a:srgbClr val="FF0000"/>
              </a:solidFill>
              <a:latin typeface="Arial"/>
            </a:endParaRPr>
          </a:p>
          <a:p>
            <a:pPr algn="ctr" defTabSz="914353" eaLnBrk="0" hangingPunct="0"/>
            <a:r>
              <a:rPr lang="en-US" sz="4400" dirty="0" smtClean="0">
                <a:solidFill>
                  <a:srgbClr val="FF0000"/>
                </a:solidFill>
                <a:latin typeface="Arial"/>
              </a:rPr>
              <a:t>How to </a:t>
            </a:r>
            <a:r>
              <a:rPr lang="en-US" sz="4400" dirty="0" smtClean="0">
                <a:solidFill>
                  <a:srgbClr val="FF0000"/>
                </a:solidFill>
                <a:latin typeface="Arial"/>
              </a:rPr>
              <a:t>dress RF photons with tunable momentum, and magnetic spin-orbit coupling</a:t>
            </a:r>
          </a:p>
          <a:p>
            <a:pPr algn="ctr" defTabSz="914353" eaLnBrk="0" hangingPunct="0"/>
            <a:endParaRPr lang="en-US" altLang="en-US" dirty="0" smtClean="0">
              <a:solidFill>
                <a:srgbClr val="000000"/>
              </a:solidFill>
              <a:latin typeface="Arial"/>
            </a:endParaRPr>
          </a:p>
          <a:p>
            <a:pPr algn="ctr" defTabSz="914353" eaLnBrk="0" hangingPunct="0"/>
            <a:r>
              <a:rPr lang="en-US" altLang="en-US" sz="4000" dirty="0" smtClean="0">
                <a:solidFill>
                  <a:srgbClr val="000000"/>
                </a:solidFill>
                <a:latin typeface="Arial"/>
              </a:rPr>
              <a:t>Wolfgang </a:t>
            </a:r>
            <a:r>
              <a:rPr lang="en-US" altLang="en-US" sz="4000" dirty="0">
                <a:solidFill>
                  <a:srgbClr val="000000"/>
                </a:solidFill>
                <a:latin typeface="Arial"/>
              </a:rPr>
              <a:t>Ketterle</a:t>
            </a:r>
            <a:endParaRPr lang="en-US" altLang="en-US" sz="4400" dirty="0">
              <a:solidFill>
                <a:srgbClr val="000000"/>
              </a:solidFill>
              <a:latin typeface="Arial"/>
            </a:endParaRPr>
          </a:p>
          <a:p>
            <a:pPr algn="ctr" defTabSz="914353" eaLnBrk="0" hangingPunct="0"/>
            <a:r>
              <a:rPr lang="en-US" altLang="en-US" sz="3200" dirty="0">
                <a:solidFill>
                  <a:srgbClr val="000000"/>
                </a:solidFill>
                <a:latin typeface="Arial"/>
              </a:rPr>
              <a:t>Massachusetts Institute of Technology</a:t>
            </a:r>
            <a:br>
              <a:rPr lang="en-US" altLang="en-US" sz="3200" dirty="0">
                <a:solidFill>
                  <a:srgbClr val="000000"/>
                </a:solidFill>
                <a:latin typeface="Arial"/>
              </a:rPr>
            </a:br>
            <a:r>
              <a:rPr lang="en-US" altLang="en-US" sz="3200" dirty="0">
                <a:solidFill>
                  <a:srgbClr val="000000"/>
                </a:solidFill>
                <a:latin typeface="Arial"/>
              </a:rPr>
              <a:t>MIT-Harvard Center for Ultracold Atoms</a:t>
            </a:r>
          </a:p>
          <a:p>
            <a:pPr algn="ctr" defTabSz="914353" eaLnBrk="0" hangingPunct="0"/>
            <a:endParaRPr lang="en-US" altLang="en-US" sz="3200" dirty="0" smtClean="0">
              <a:solidFill>
                <a:srgbClr val="000000"/>
              </a:solidFill>
              <a:latin typeface="Arial"/>
            </a:endParaRPr>
          </a:p>
          <a:p>
            <a:pPr algn="ctr" defTabSz="914353" eaLnBrk="0" hangingPunct="0"/>
            <a:r>
              <a:rPr lang="en-US" altLang="en-US" sz="3200" dirty="0" smtClean="0">
                <a:solidFill>
                  <a:srgbClr val="000000"/>
                </a:solidFill>
                <a:latin typeface="Arial"/>
              </a:rPr>
              <a:t>July 30, </a:t>
            </a:r>
            <a:r>
              <a:rPr lang="en-US" altLang="en-US" sz="3200" dirty="0" smtClean="0">
                <a:solidFill>
                  <a:srgbClr val="000000"/>
                </a:solidFill>
                <a:latin typeface="Arial"/>
              </a:rPr>
              <a:t>2018</a:t>
            </a:r>
            <a:endParaRPr lang="en-US" altLang="en-US" sz="3200" dirty="0">
              <a:solidFill>
                <a:srgbClr val="000000"/>
              </a:solidFill>
              <a:latin typeface="Arial"/>
            </a:endParaRPr>
          </a:p>
          <a:p>
            <a:pPr algn="ctr" defTabSz="914353" eaLnBrk="0" hangingPunct="0"/>
            <a:r>
              <a:rPr lang="en-US" sz="3200" dirty="0" smtClean="0">
                <a:solidFill>
                  <a:srgbClr val="000000"/>
                </a:solidFill>
              </a:rPr>
              <a:t>Humboldt </a:t>
            </a:r>
            <a:r>
              <a:rPr lang="en-US" sz="3200" dirty="0" err="1" smtClean="0">
                <a:solidFill>
                  <a:srgbClr val="000000"/>
                </a:solidFill>
              </a:rPr>
              <a:t>Kolleg</a:t>
            </a:r>
            <a:r>
              <a:rPr lang="en-US" sz="3200" dirty="0" smtClean="0">
                <a:solidFill>
                  <a:srgbClr val="000000"/>
                </a:solidFill>
              </a:rPr>
              <a:t>, Vilnius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 defTabSz="914353" eaLnBrk="0" hangingPunct="0"/>
            <a:r>
              <a:rPr lang="en-US" sz="3200" dirty="0">
                <a:solidFill>
                  <a:srgbClr val="000000"/>
                </a:solidFill>
                <a:latin typeface="Arial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Arial"/>
              </a:rPr>
            </a:br>
            <a:endParaRPr lang="en-US" altLang="en-US" sz="3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 descr="CUA_Logo_Blue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1" y="5943601"/>
            <a:ext cx="2154237" cy="828675"/>
          </a:xfrm>
          <a:prstGeom prst="rect">
            <a:avLst/>
          </a:prstGeom>
          <a:noFill/>
        </p:spPr>
      </p:pic>
      <p:pic>
        <p:nvPicPr>
          <p:cNvPr id="8" name="Picture 6" descr="MIT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1" y="5845792"/>
            <a:ext cx="3014663" cy="927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4967" y="5029200"/>
            <a:ext cx="7427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Spin-orbit coupling with magnetic forces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3255" y="1777425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or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258" y="609600"/>
            <a:ext cx="781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 to </a:t>
            </a:r>
            <a:r>
              <a:rPr lang="en-US" sz="3200" dirty="0" smtClean="0">
                <a:solidFill>
                  <a:srgbClr val="FF0000"/>
                </a:solidFill>
              </a:rPr>
              <a:t>dress RF </a:t>
            </a:r>
            <a:r>
              <a:rPr lang="en-US" sz="3200" dirty="0" smtClean="0">
                <a:solidFill>
                  <a:srgbClr val="FF0000"/>
                </a:solidFill>
              </a:rPr>
              <a:t>photons with momentum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04452" y="3886200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or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276" y="2743200"/>
            <a:ext cx="6718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Floquet</a:t>
            </a:r>
            <a:r>
              <a:rPr lang="en-US" sz="3200" dirty="0" smtClean="0">
                <a:solidFill>
                  <a:srgbClr val="FF0000"/>
                </a:solidFill>
              </a:rPr>
              <a:t> engineering of photon recoil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76200" y="6019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28575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Shteynas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J. Lee, F.C. Top, J. Li, A.O. Jamison, G.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Juzeliunas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W.K., Preprint,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arXiv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1807.07041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9933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28049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Two ingredients: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654" y="1295400"/>
            <a:ext cx="8081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oscillating magnetic force (AC gradient of magnetic field)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114800"/>
            <a:ext cx="3183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RF </a:t>
            </a:r>
            <a:r>
              <a:rPr lang="en-US" dirty="0" err="1" smtClean="0">
                <a:solidFill>
                  <a:prstClr val="black"/>
                </a:solidFill>
              </a:rPr>
              <a:t>spinflip</a:t>
            </a:r>
            <a:r>
              <a:rPr lang="en-US" dirty="0" smtClean="0">
                <a:solidFill>
                  <a:prstClr val="black"/>
                </a:solidFill>
              </a:rPr>
              <a:t> (10 MHz)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6320135"/>
            <a:ext cx="6341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None of them transfers net momentum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6200"/>
            <a:ext cx="3142853" cy="3006347"/>
            <a:chOff x="854254" y="1269265"/>
            <a:chExt cx="3142853" cy="300634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7F5434-9DEF-41FB-9043-53DF59DA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33" y="1349643"/>
              <a:ext cx="2719974" cy="29259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22000" r="-22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854254" y="305749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RF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533400" y="4495800"/>
            <a:ext cx="830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" y="3276600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magnetic force: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0600" y="5943600"/>
            <a:ext cx="257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extra kick = recoil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0" y="1031544"/>
            <a:ext cx="3276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00400" y="2971800"/>
            <a:ext cx="3276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39000" y="1981200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weak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RF pulses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inkTgt spid="_x0000_s108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6200"/>
            <a:ext cx="3142853" cy="3006347"/>
            <a:chOff x="854254" y="1269265"/>
            <a:chExt cx="3142853" cy="300634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7F5434-9DEF-41FB-9043-53DF59DA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33" y="1349643"/>
              <a:ext cx="2719974" cy="29259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22000" r="-22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854254" y="305749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RF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66800" y="4724400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6200"/>
            <a:ext cx="3142853" cy="3006347"/>
            <a:chOff x="854254" y="1269265"/>
            <a:chExt cx="3142853" cy="300634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7F5434-9DEF-41FB-9043-53DF59DA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33" y="1349643"/>
              <a:ext cx="2719974" cy="29259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22000" r="-22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854254" y="305749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RF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66800" y="4724400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6200"/>
            <a:ext cx="3142853" cy="3006347"/>
            <a:chOff x="854254" y="1269265"/>
            <a:chExt cx="3142853" cy="300634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D7F5434-9DEF-41FB-9043-53DF59DA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7133" y="1349643"/>
              <a:ext cx="2719974" cy="29259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22000" r="-22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854254" y="305749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RF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066800" y="4724400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7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384" y="0"/>
            <a:ext cx="554561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191000" y="5486400"/>
            <a:ext cx="1295400" cy="129540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8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9" y="1"/>
            <a:ext cx="57711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886200" y="5562600"/>
            <a:ext cx="1295400" cy="1295400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71600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So we have </a:t>
            </a:r>
            <a:r>
              <a:rPr lang="en-US" dirty="0" smtClean="0">
                <a:solidFill>
                  <a:prstClr val="black"/>
                </a:solidFill>
              </a:rPr>
              <a:t>recoil 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352800"/>
            <a:ext cx="556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What about Doppler shift  </a:t>
            </a:r>
            <a:r>
              <a:rPr lang="en-US" sz="3200" b="1" dirty="0" smtClean="0">
                <a:solidFill>
                  <a:srgbClr val="0000FF"/>
                </a:solidFill>
                <a:sym typeface="Symbol"/>
              </a:rPr>
              <a:t></a:t>
            </a:r>
            <a:r>
              <a:rPr lang="en-US" sz="3200" dirty="0" smtClean="0">
                <a:solidFill>
                  <a:srgbClr val="0000FF"/>
                </a:solidFill>
                <a:sym typeface="Symbol"/>
              </a:rPr>
              <a:t> = </a:t>
            </a:r>
            <a:r>
              <a:rPr lang="en-US" sz="3200" i="1" dirty="0" smtClean="0">
                <a:solidFill>
                  <a:srgbClr val="0000FF"/>
                </a:solidFill>
                <a:sym typeface="Symbol"/>
              </a:rPr>
              <a:t>k v ?</a:t>
            </a:r>
            <a:endParaRPr lang="en-US" sz="32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Energy conservation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75" y="1647700"/>
            <a:ext cx="3578332" cy="2459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688463" y="1271650"/>
            <a:ext cx="3954788" cy="5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5024" tIns="65024" rIns="65024" bIns="65024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SOC in atomic physics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105400" y="1295400"/>
            <a:ext cx="4038600" cy="5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5024" tIns="65024" rIns="65024" bIns="65024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SOC in condensed matter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4648200" y="4724400"/>
            <a:ext cx="4495800" cy="160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5024" tIns="65024" rIns="65024" bIns="65024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Topological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insulator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quantum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anomalous 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Hall effect</a:t>
            </a: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topological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superconductor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Majorana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fermions …</a:t>
            </a:r>
            <a:endParaRPr lang="en-US" dirty="0">
              <a:solidFill>
                <a:srgbClr val="000000"/>
              </a:solidFill>
              <a:latin typeface="Arial" pitchFamily="34" charset="0"/>
              <a:sym typeface="Calibri" charset="0"/>
            </a:endParaRPr>
          </a:p>
        </p:txBody>
      </p:sp>
      <p:pic>
        <p:nvPicPr>
          <p:cNvPr id="10" name="Picture 6" descr="pasted-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2846386" cy="175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629392" y="4688775"/>
            <a:ext cx="3461658" cy="86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65024" tIns="65024" rIns="65024" bIns="65024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atomic internal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structure</a:t>
            </a:r>
            <a:endParaRPr lang="en-US" dirty="0">
              <a:solidFill>
                <a:srgbClr val="000000"/>
              </a:solidFill>
              <a:latin typeface="Arial" pitchFamily="34" charset="0"/>
              <a:sym typeface="Calibri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sym typeface="Calibri" charset="0"/>
              </a:rPr>
              <a:t>fine structure splitting</a:t>
            </a:r>
          </a:p>
        </p:txBody>
      </p:sp>
      <p:pic>
        <p:nvPicPr>
          <p:cNvPr id="12" name="Picture 8" descr="pasted-imag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138198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944827" y="3987225"/>
            <a:ext cx="98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</a:rPr>
              <a:t>p </a:t>
            </a:r>
            <a:r>
              <a:rPr lang="en-US" sz="3200" i="1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 </a:t>
            </a:r>
            <a:r>
              <a:rPr lang="en-US" sz="3200" i="1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sz="3200" i="1" dirty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04" y="0"/>
            <a:ext cx="9120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Spin-orbit coupling leads to new materials with fundamentally different properties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2612" y="6324600"/>
            <a:ext cx="1744388" cy="46166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supersolids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952473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Energy conservation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5943600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Doppler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shift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0736" y="6096000"/>
            <a:ext cx="1571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recoil shift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66800" y="4724400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95400" y="1066800"/>
            <a:ext cx="6356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sym typeface="Symbol"/>
              </a:rPr>
              <a:t></a:t>
            </a:r>
            <a:r>
              <a:rPr lang="en-US" dirty="0" smtClean="0">
                <a:solidFill>
                  <a:prstClr val="black"/>
                </a:solidFill>
              </a:rPr>
              <a:t> pulse would flip ALL velocity classes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resonance = RF resonance (no Doppler shift)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0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energy comes from time-dependent magnetic field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943741" y="3160693"/>
            <a:ext cx="2743059" cy="95410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weak RF pulses</a:t>
            </a:r>
          </a:p>
          <a:p>
            <a:r>
              <a:rPr lang="en-US" sz="2800" dirty="0" smtClean="0">
                <a:solidFill>
                  <a:prstClr val="black"/>
                </a:solidFill>
                <a:sym typeface="Symbol"/>
              </a:rPr>
              <a:t> Doppler shift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5" y="762000"/>
            <a:ext cx="468296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5" y="762000"/>
            <a:ext cx="468296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Doppler Sensitive RF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spin-flip</a:t>
            </a:r>
            <a:endParaRPr lang="en-US" altLang="ko-KR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43400" y="1447800"/>
            <a:ext cx="2940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Between RF pulses: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free evolution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6019800"/>
            <a:ext cx="172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Frequency: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288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Doppler Sensitive RF spin-flip</a:t>
            </a:r>
          </a:p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Case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1: </a:t>
            </a:r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Rf phase of 0 relative to B’ &amp; off-resonant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900A39A-F480-4138-808F-D8CA04D5A1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7323" y="1811893"/>
            <a:ext cx="3261877" cy="3369707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5" y="762000"/>
            <a:ext cx="468296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2173DBE5-2611-4BEC-ACE6-9F537A08C5F0}"/>
              </a:ext>
            </a:extLst>
          </p:cNvPr>
          <p:cNvSpPr/>
          <p:nvPr/>
        </p:nvSpPr>
        <p:spPr>
          <a:xfrm>
            <a:off x="6011956" y="1219200"/>
            <a:ext cx="259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Bloch sphere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36817365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Doppler Sensitive RF spin-flip</a:t>
            </a:r>
          </a:p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Case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2: </a:t>
            </a:r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Rf phase of 0 relative to B’ &amp; on-resonant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65619" y="14231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65618" y="339579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65618" y="51009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173DBE5-2611-4BEC-ACE6-9F537A08C5F0}"/>
              </a:ext>
            </a:extLst>
          </p:cNvPr>
          <p:cNvSpPr/>
          <p:nvPr/>
        </p:nvSpPr>
        <p:spPr>
          <a:xfrm>
            <a:off x="6011956" y="1219200"/>
            <a:ext cx="259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Bloch sphere picture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905000"/>
            <a:ext cx="3243263" cy="335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5" y="762000"/>
            <a:ext cx="468296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22880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Doppler Insensitive RF spin-flip</a:t>
            </a:r>
          </a:p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Case 3: Rf phase of </a:t>
            </a:r>
            <a:r>
              <a:rPr lang="el-GR" altLang="ko-KR" dirty="0">
                <a:solidFill>
                  <a:srgbClr val="000000"/>
                </a:solidFill>
                <a:ea typeface="굴림" pitchFamily="50" charset="-127"/>
              </a:rPr>
              <a:t>π</a:t>
            </a:r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/2 relative to B’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0" y="5329535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 Doppler shift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8069" y="1676400"/>
            <a:ext cx="368593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66800"/>
            <a:ext cx="474518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173DBE5-2611-4BEC-ACE6-9F537A08C5F0}"/>
              </a:ext>
            </a:extLst>
          </p:cNvPr>
          <p:cNvSpPr/>
          <p:nvPr/>
        </p:nvSpPr>
        <p:spPr>
          <a:xfrm>
            <a:off x="6011956" y="1219200"/>
            <a:ext cx="259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>
                <a:solidFill>
                  <a:srgbClr val="00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Bloch sphere picture</a:t>
            </a:r>
          </a:p>
        </p:txBody>
      </p:sp>
    </p:spTree>
    <p:extLst>
      <p:ext uri="{BB962C8B-B14F-4D97-AF65-F5344CB8AC3E}">
        <p14:creationId xmlns="" xmlns:p14="http://schemas.microsoft.com/office/powerpoint/2010/main" val="1930074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8106" y="0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Summary: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5744" y="2702256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4088" y="762000"/>
            <a:ext cx="4570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spin dependent oscillating force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44196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96704" y="1600200"/>
            <a:ext cx="0" cy="35814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4495800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phase shift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3775453"/>
            <a:ext cx="3142853" cy="3006347"/>
            <a:chOff x="854254" y="1269265"/>
            <a:chExt cx="3142853" cy="300634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AE829A9A-374B-49FB-8BD2-80A72431C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7133" y="1349643"/>
              <a:ext cx="2719974" cy="2925969"/>
            </a:xfrm>
            <a:prstGeom prst="rect">
              <a:avLst/>
            </a:prstGeom>
          </p:spPr>
        </p:pic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355" y="1269265"/>
                  <a:ext cx="304571" cy="307777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l="-22000" r="-22000" b="-137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854254" y="3057494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RF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228600"/>
            <a:ext cx="2682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Floquet</a:t>
            </a:r>
            <a:r>
              <a:rPr lang="en-US" dirty="0" smtClean="0">
                <a:solidFill>
                  <a:srgbClr val="0000FF"/>
                </a:solidFill>
              </a:rPr>
              <a:t> treatment: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647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685800"/>
            <a:ext cx="9705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75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5908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98610" y="3195935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K:  kick operator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3962400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For weak resonant RF pulses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830874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2607" y="5410200"/>
            <a:ext cx="64613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0875" name="Picture 27"/>
          <p:cNvPicPr>
            <a:picLocks noChangeAspect="1" noChangeArrowheads="1"/>
          </p:cNvPicPr>
          <p:nvPr/>
        </p:nvPicPr>
        <p:blipFill>
          <a:blip r:embed="rId7" cstate="print"/>
          <a:srcRect b="24138"/>
          <a:stretch>
            <a:fillRect/>
          </a:stretch>
        </p:blipFill>
        <p:spPr bwMode="auto">
          <a:xfrm>
            <a:off x="4800600" y="4648200"/>
            <a:ext cx="1581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47800"/>
            <a:ext cx="72442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Our system: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Thermal cloud of Na just above BEC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optical trap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F=1, M=0 coupled to F=1, M=-1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  <a:sym typeface="Symbol"/>
              </a:rPr>
              <a:t>shaking at 100 G/cm at 5-10 kHz, </a:t>
            </a:r>
            <a:r>
              <a:rPr lang="en-US" dirty="0" err="1" smtClean="0">
                <a:solidFill>
                  <a:srgbClr val="000000"/>
                </a:solidFill>
                <a:sym typeface="Symbol"/>
              </a:rPr>
              <a:t>k</a:t>
            </a:r>
            <a:r>
              <a:rPr lang="en-US" baseline="-25000" dirty="0" err="1" smtClean="0">
                <a:solidFill>
                  <a:srgbClr val="000000"/>
                </a:solidFill>
                <a:sym typeface="Symbol"/>
              </a:rPr>
              <a:t>recoil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  0.1 </a:t>
            </a:r>
            <a:r>
              <a:rPr lang="en-US" dirty="0" err="1" smtClean="0">
                <a:solidFill>
                  <a:srgbClr val="000000"/>
                </a:solidFill>
                <a:sym typeface="Symbol"/>
              </a:rPr>
              <a:t>k</a:t>
            </a:r>
            <a:r>
              <a:rPr lang="en-US" baseline="-25000" dirty="0" err="1" smtClean="0">
                <a:solidFill>
                  <a:srgbClr val="000000"/>
                </a:solidFill>
                <a:sym typeface="Symbol"/>
              </a:rPr>
              <a:t>optical</a:t>
            </a:r>
            <a:endParaRPr lang="en-US" baseline="-25000" dirty="0" smtClean="0">
              <a:solidFill>
                <a:srgbClr val="000000"/>
              </a:solidFill>
              <a:sym typeface="Symbol"/>
            </a:endParaRPr>
          </a:p>
          <a:p>
            <a:r>
              <a:rPr lang="en-US" dirty="0" smtClean="0">
                <a:solidFill>
                  <a:srgbClr val="000000"/>
                </a:solidFill>
                <a:sym typeface="Symbol"/>
              </a:rPr>
              <a:t>for 1-2 ms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6402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1D Spin orbit coupling is equivalent to </a:t>
            </a:r>
          </a:p>
          <a:p>
            <a:pPr algn="ctr"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a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</a:rPr>
              <a:t>spinflip</a:t>
            </a: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 with momentum kick</a:t>
            </a:r>
            <a:endParaRPr lang="en-US" sz="280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4114800"/>
            <a:ext cx="4190999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defTabSz="914353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Two-photon Raman transition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578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Exp. demonstration: </a:t>
            </a:r>
            <a:r>
              <a:rPr lang="en-US" sz="2000" dirty="0" smtClean="0">
                <a:solidFill>
                  <a:srgbClr val="990033"/>
                </a:solidFill>
              </a:rPr>
              <a:t>Lin, Y.-J., </a:t>
            </a:r>
            <a:r>
              <a:rPr lang="en-US" sz="2000" dirty="0" err="1" smtClean="0">
                <a:solidFill>
                  <a:srgbClr val="990033"/>
                </a:solidFill>
              </a:rPr>
              <a:t>Jiménez-García</a:t>
            </a:r>
            <a:r>
              <a:rPr lang="en-US" sz="2000" dirty="0" smtClean="0">
                <a:solidFill>
                  <a:srgbClr val="990033"/>
                </a:solidFill>
              </a:rPr>
              <a:t>, K., and </a:t>
            </a:r>
            <a:r>
              <a:rPr lang="en-US" sz="2000" dirty="0" err="1" smtClean="0">
                <a:solidFill>
                  <a:srgbClr val="990033"/>
                </a:solidFill>
              </a:rPr>
              <a:t>Spielman</a:t>
            </a:r>
            <a:r>
              <a:rPr lang="en-US" sz="2000" dirty="0" smtClean="0">
                <a:solidFill>
                  <a:srgbClr val="990033"/>
                </a:solidFill>
              </a:rPr>
              <a:t>, I. B. , Nature 471, 83–86 (2011).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Early suggestions:  </a:t>
            </a:r>
            <a:r>
              <a:rPr lang="en-US" sz="2000" dirty="0" err="1" smtClean="0">
                <a:solidFill>
                  <a:srgbClr val="990033"/>
                </a:solidFill>
              </a:rPr>
              <a:t>Osterloh</a:t>
            </a:r>
            <a:r>
              <a:rPr lang="en-US" sz="2000" dirty="0" smtClean="0">
                <a:solidFill>
                  <a:srgbClr val="990033"/>
                </a:solidFill>
              </a:rPr>
              <a:t>, K., </a:t>
            </a:r>
            <a:r>
              <a:rPr lang="en-US" sz="2000" dirty="0" err="1" smtClean="0">
                <a:solidFill>
                  <a:srgbClr val="990033"/>
                </a:solidFill>
              </a:rPr>
              <a:t>Baig</a:t>
            </a:r>
            <a:r>
              <a:rPr lang="en-US" sz="2000" dirty="0" smtClean="0">
                <a:solidFill>
                  <a:srgbClr val="990033"/>
                </a:solidFill>
              </a:rPr>
              <a:t>, M., Santos, L., </a:t>
            </a:r>
            <a:r>
              <a:rPr lang="en-US" sz="2000" dirty="0" err="1" smtClean="0">
                <a:solidFill>
                  <a:srgbClr val="990033"/>
                </a:solidFill>
              </a:rPr>
              <a:t>Zoller</a:t>
            </a:r>
            <a:r>
              <a:rPr lang="en-US" sz="2000" dirty="0" smtClean="0">
                <a:solidFill>
                  <a:srgbClr val="990033"/>
                </a:solidFill>
              </a:rPr>
              <a:t>, P. &amp; </a:t>
            </a:r>
            <a:r>
              <a:rPr lang="en-US" sz="2000" dirty="0" err="1" smtClean="0">
                <a:solidFill>
                  <a:srgbClr val="990033"/>
                </a:solidFill>
              </a:rPr>
              <a:t>Lewenstein</a:t>
            </a:r>
            <a:r>
              <a:rPr lang="en-US" sz="2000" dirty="0" smtClean="0">
                <a:solidFill>
                  <a:srgbClr val="990033"/>
                </a:solidFill>
              </a:rPr>
              <a:t>, M., Phys. Rev. </a:t>
            </a:r>
            <a:r>
              <a:rPr lang="en-US" sz="2000" dirty="0" err="1" smtClean="0">
                <a:solidFill>
                  <a:srgbClr val="990033"/>
                </a:solidFill>
              </a:rPr>
              <a:t>Lett</a:t>
            </a:r>
            <a:r>
              <a:rPr lang="en-US" sz="2000" dirty="0" smtClean="0">
                <a:solidFill>
                  <a:srgbClr val="990033"/>
                </a:solidFill>
              </a:rPr>
              <a:t>. 95, 010403 (2005); </a:t>
            </a:r>
            <a:r>
              <a:rPr lang="en-US" sz="2000" dirty="0" err="1" smtClean="0">
                <a:solidFill>
                  <a:srgbClr val="990033"/>
                </a:solidFill>
              </a:rPr>
              <a:t>Ruseckas</a:t>
            </a:r>
            <a:r>
              <a:rPr lang="en-US" sz="2000" dirty="0" smtClean="0">
                <a:solidFill>
                  <a:srgbClr val="990033"/>
                </a:solidFill>
              </a:rPr>
              <a:t>, J., </a:t>
            </a:r>
            <a:r>
              <a:rPr lang="en-US" sz="2000" dirty="0" err="1" smtClean="0">
                <a:solidFill>
                  <a:srgbClr val="990033"/>
                </a:solidFill>
              </a:rPr>
              <a:t>Juzeliūnas</a:t>
            </a:r>
            <a:r>
              <a:rPr lang="en-US" sz="2000" dirty="0" smtClean="0">
                <a:solidFill>
                  <a:srgbClr val="990033"/>
                </a:solidFill>
              </a:rPr>
              <a:t>, G., </a:t>
            </a:r>
            <a:r>
              <a:rPr lang="en-US" sz="2000" dirty="0" err="1" smtClean="0">
                <a:solidFill>
                  <a:srgbClr val="990033"/>
                </a:solidFill>
              </a:rPr>
              <a:t>Ohberg</a:t>
            </a:r>
            <a:r>
              <a:rPr lang="en-US" sz="2000" dirty="0" smtClean="0">
                <a:solidFill>
                  <a:srgbClr val="990033"/>
                </a:solidFill>
              </a:rPr>
              <a:t>, P. &amp; </a:t>
            </a:r>
            <a:r>
              <a:rPr lang="en-US" sz="2000" dirty="0" err="1" smtClean="0">
                <a:solidFill>
                  <a:srgbClr val="990033"/>
                </a:solidFill>
              </a:rPr>
              <a:t>Fleischhauer</a:t>
            </a:r>
            <a:r>
              <a:rPr lang="en-US" sz="2000" dirty="0" smtClean="0">
                <a:solidFill>
                  <a:srgbClr val="990033"/>
                </a:solidFill>
              </a:rPr>
              <a:t>, M., Phys. Rev. </a:t>
            </a:r>
            <a:r>
              <a:rPr lang="en-US" sz="2000" dirty="0" err="1" smtClean="0">
                <a:solidFill>
                  <a:srgbClr val="990033"/>
                </a:solidFill>
              </a:rPr>
              <a:t>Lett</a:t>
            </a:r>
            <a:r>
              <a:rPr lang="en-US" sz="2000" dirty="0" smtClean="0">
                <a:solidFill>
                  <a:srgbClr val="990033"/>
                </a:solidFill>
              </a:rPr>
              <a:t>. 95, 010404 (2005).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172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7587" y="609600"/>
            <a:ext cx="5586413" cy="30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152400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dirty="0">
                <a:solidFill>
                  <a:srgbClr val="0000FF"/>
                </a:solidFill>
                <a:ea typeface="굴림" pitchFamily="50" charset="-127"/>
              </a:rPr>
              <a:t>Observation of velocity </a:t>
            </a:r>
            <a:r>
              <a:rPr lang="en-US" altLang="ko-KR" sz="2300" dirty="0" smtClean="0">
                <a:solidFill>
                  <a:srgbClr val="0000FF"/>
                </a:solidFill>
                <a:ea typeface="굴림" pitchFamily="50" charset="-127"/>
              </a:rPr>
              <a:t>selective </a:t>
            </a:r>
            <a:r>
              <a:rPr lang="en-US" altLang="ko-KR" sz="2300" dirty="0" err="1" smtClean="0">
                <a:solidFill>
                  <a:srgbClr val="0000FF"/>
                </a:solidFill>
                <a:ea typeface="굴림" pitchFamily="50" charset="-127"/>
              </a:rPr>
              <a:t>Rf</a:t>
            </a:r>
            <a:r>
              <a:rPr lang="en-US" altLang="ko-KR" sz="2300" dirty="0" smtClean="0">
                <a:solidFill>
                  <a:srgbClr val="0000FF"/>
                </a:solidFill>
                <a:ea typeface="굴림" pitchFamily="50" charset="-127"/>
              </a:rPr>
              <a:t> transitions in ballistic expansion</a:t>
            </a:r>
            <a:endParaRPr lang="en-US" altLang="ko-KR" sz="2300" dirty="0">
              <a:solidFill>
                <a:srgbClr val="0000FF"/>
              </a:solidFill>
              <a:ea typeface="굴림" pitchFamily="50" charset="-127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b="44444"/>
          <a:stretch>
            <a:fillRect/>
          </a:stretch>
        </p:blipFill>
        <p:spPr bwMode="auto">
          <a:xfrm>
            <a:off x="228600" y="1981199"/>
            <a:ext cx="6705600" cy="487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473290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3090" name="Picture 2"/>
          <p:cNvPicPr>
            <a:picLocks noChangeAspect="1" noChangeArrowheads="1"/>
          </p:cNvPicPr>
          <p:nvPr/>
        </p:nvPicPr>
        <p:blipFill>
          <a:blip r:embed="rId2" cstate="print"/>
          <a:srcRect b="47984"/>
          <a:stretch>
            <a:fillRect/>
          </a:stretch>
        </p:blipFill>
        <p:spPr bwMode="auto">
          <a:xfrm>
            <a:off x="1143000" y="16002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Observation of Rf phase dependent velocity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selectivity:  φ=0</a:t>
            </a:r>
            <a:endParaRPr lang="en-US" altLang="ko-KR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729776-3BBA-4494-91E6-500D3B531FD1}"/>
              </a:ext>
            </a:extLst>
          </p:cNvPr>
          <p:cNvSpPr txBox="1"/>
          <p:nvPr/>
        </p:nvSpPr>
        <p:spPr>
          <a:xfrm>
            <a:off x="4495800" y="6172200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Spin-up velocity slice [vs] Rf detuning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13090" name="Picture 2"/>
          <p:cNvPicPr>
            <a:picLocks noChangeAspect="1" noChangeArrowheads="1"/>
          </p:cNvPicPr>
          <p:nvPr/>
        </p:nvPicPr>
        <p:blipFill>
          <a:blip r:embed="rId2" cstate="print"/>
          <a:srcRect t="51070" b="-4031"/>
          <a:stretch>
            <a:fillRect/>
          </a:stretch>
        </p:blipFill>
        <p:spPr bwMode="auto">
          <a:xfrm>
            <a:off x="1143000" y="1717344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000000"/>
                </a:solidFill>
                <a:ea typeface="굴림" pitchFamily="50" charset="-127"/>
              </a:rPr>
              <a:t>Observation of Rf phase dependent velocity 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selectivity:  φ=</a:t>
            </a:r>
            <a:r>
              <a:rPr lang="el-GR" altLang="ko-KR" dirty="0" smtClean="0">
                <a:solidFill>
                  <a:srgbClr val="000000"/>
                </a:solidFill>
                <a:ea typeface="굴림" pitchFamily="50" charset="-127"/>
              </a:rPr>
              <a:t> π</a:t>
            </a:r>
            <a:endParaRPr lang="en-US" altLang="ko-KR" dirty="0">
              <a:solidFill>
                <a:srgbClr val="000000"/>
              </a:solidFill>
              <a:ea typeface="굴림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729776-3BBA-4494-91E6-500D3B531FD1}"/>
              </a:ext>
            </a:extLst>
          </p:cNvPr>
          <p:cNvSpPr txBox="1"/>
          <p:nvPr/>
        </p:nvSpPr>
        <p:spPr>
          <a:xfrm>
            <a:off x="4495800" y="6172200"/>
            <a:ext cx="4431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Spin-up velocity slice [vs] Rf detuning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3200" y="3272135"/>
            <a:ext cx="218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(cm/s)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146" y="1066800"/>
            <a:ext cx="9195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Spin orbit coupling is (often) equivalent to a </a:t>
            </a:r>
            <a:r>
              <a:rPr lang="en-US" sz="2200" dirty="0" err="1" smtClean="0">
                <a:solidFill>
                  <a:srgbClr val="FF0000"/>
                </a:solidFill>
              </a:rPr>
              <a:t>spinflip</a:t>
            </a:r>
            <a:r>
              <a:rPr lang="en-US" sz="2200" dirty="0" smtClean="0">
                <a:solidFill>
                  <a:srgbClr val="FF0000"/>
                </a:solidFill>
              </a:rPr>
              <a:t> with momentum kick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76200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Back to spin-orbit coupling: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Back to spin-orbit coupling: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76200"/>
            <a:ext cx="4503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Back to spin-orbit coupling: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rgbClr val="FF0000"/>
                </a:solidFill>
                <a:ea typeface="굴림" pitchFamily="50" charset="-127"/>
              </a:rPr>
              <a:t>Spin-Orbit Coupling without lasers:</a:t>
            </a:r>
          </a:p>
          <a:p>
            <a:pPr algn="ctr"/>
            <a:r>
              <a:rPr lang="en-US" altLang="ko-KR" sz="2800" dirty="0" err="1">
                <a:solidFill>
                  <a:srgbClr val="FF0000"/>
                </a:solidFill>
                <a:ea typeface="굴림" pitchFamily="50" charset="-127"/>
              </a:rPr>
              <a:t>Floquet</a:t>
            </a:r>
            <a:r>
              <a:rPr lang="en-US" altLang="ko-KR" sz="2800" dirty="0">
                <a:solidFill>
                  <a:srgbClr val="FF0000"/>
                </a:solidFill>
                <a:ea typeface="굴림" pitchFamily="50" charset="-127"/>
              </a:rPr>
              <a:t> engineered Rf transitions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B454D55-A405-47A4-806E-67EF51916145}"/>
              </a:ext>
            </a:extLst>
          </p:cNvPr>
          <p:cNvSpPr txBox="1"/>
          <p:nvPr/>
        </p:nvSpPr>
        <p:spPr>
          <a:xfrm>
            <a:off x="2895600" y="5943600"/>
            <a:ext cx="3938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Vertical dashed arrows</a:t>
            </a:r>
          </a:p>
          <a:p>
            <a:r>
              <a:rPr lang="en-US" sz="2000" dirty="0">
                <a:solidFill>
                  <a:srgbClr val="000000"/>
                </a:solidFill>
              </a:rPr>
              <a:t>= Doppler sensitive Rf transitions</a:t>
            </a:r>
          </a:p>
        </p:txBody>
      </p:sp>
      <p:pic>
        <p:nvPicPr>
          <p:cNvPr id="11025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8458200" cy="50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7789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418" y="0"/>
            <a:ext cx="6545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Spin-orbit coupling by magnetic shaking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257800"/>
            <a:ext cx="88046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Related work on spin-dependent lattices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J. Struck, J. </a:t>
            </a:r>
            <a:r>
              <a:rPr lang="en-US" dirty="0" err="1" smtClean="0">
                <a:solidFill>
                  <a:srgbClr val="000000"/>
                </a:solidFill>
              </a:rPr>
              <a:t>Simonet</a:t>
            </a:r>
            <a:r>
              <a:rPr lang="en-US" dirty="0" smtClean="0">
                <a:solidFill>
                  <a:srgbClr val="000000"/>
                </a:solidFill>
              </a:rPr>
              <a:t>, K. </a:t>
            </a:r>
            <a:r>
              <a:rPr lang="en-US" dirty="0" err="1" smtClean="0">
                <a:solidFill>
                  <a:srgbClr val="000000"/>
                </a:solidFill>
              </a:rPr>
              <a:t>Sengstock</a:t>
            </a:r>
            <a:r>
              <a:rPr lang="en-US" dirty="0" smtClean="0">
                <a:solidFill>
                  <a:srgbClr val="000000"/>
                </a:solidFill>
              </a:rPr>
              <a:t>, PRA 90, 031601(R) (2014)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G. </a:t>
            </a:r>
            <a:r>
              <a:rPr lang="en-US" dirty="0" err="1" smtClean="0">
                <a:solidFill>
                  <a:srgbClr val="000000"/>
                </a:solidFill>
              </a:rPr>
              <a:t>Jotzu</a:t>
            </a:r>
            <a:r>
              <a:rPr lang="en-US" dirty="0" smtClean="0">
                <a:solidFill>
                  <a:srgbClr val="000000"/>
                </a:solidFill>
              </a:rPr>
              <a:t>, …, T. </a:t>
            </a:r>
            <a:r>
              <a:rPr lang="en-US" dirty="0" err="1" smtClean="0">
                <a:solidFill>
                  <a:srgbClr val="000000"/>
                </a:solidFill>
              </a:rPr>
              <a:t>Esslinger</a:t>
            </a:r>
            <a:r>
              <a:rPr lang="en-US" dirty="0" smtClean="0">
                <a:solidFill>
                  <a:srgbClr val="000000"/>
                </a:solidFill>
              </a:rPr>
              <a:t>, PRL 115, 073002 (2015)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Theoretical suggestions: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2D spin orbit coupling: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Z.-F. </a:t>
            </a:r>
            <a:r>
              <a:rPr lang="en-US" dirty="0" err="1" smtClean="0">
                <a:solidFill>
                  <a:srgbClr val="000000"/>
                </a:solidFill>
              </a:rPr>
              <a:t>Xu</a:t>
            </a:r>
            <a:r>
              <a:rPr lang="en-US" dirty="0" smtClean="0">
                <a:solidFill>
                  <a:srgbClr val="000000"/>
                </a:solidFill>
              </a:rPr>
              <a:t>, Li You, M. Ueda,  PRA 87, 063634 (2013); B.M. Anderson, I.B. </a:t>
            </a:r>
            <a:r>
              <a:rPr lang="en-US" dirty="0" err="1" smtClean="0">
                <a:solidFill>
                  <a:srgbClr val="000000"/>
                </a:solidFill>
              </a:rPr>
              <a:t>Spielman</a:t>
            </a:r>
            <a:r>
              <a:rPr lang="en-US" dirty="0" smtClean="0">
                <a:solidFill>
                  <a:srgbClr val="000000"/>
                </a:solidFill>
              </a:rPr>
              <a:t>, G. </a:t>
            </a:r>
            <a:r>
              <a:rPr lang="en-US" dirty="0" err="1" smtClean="0">
                <a:solidFill>
                  <a:srgbClr val="000000"/>
                </a:solidFill>
              </a:rPr>
              <a:t>Juzeliunas</a:t>
            </a:r>
            <a:r>
              <a:rPr lang="en-US" dirty="0" smtClean="0">
                <a:solidFill>
                  <a:srgbClr val="000000"/>
                </a:solidFill>
              </a:rPr>
              <a:t>, PRL 111, 125301 (2013)</a:t>
            </a:r>
          </a:p>
          <a:p>
            <a:r>
              <a:rPr lang="en-US" dirty="0" smtClean="0">
                <a:solidFill>
                  <a:srgbClr val="990033"/>
                </a:solidFill>
              </a:rPr>
              <a:t>Our 1D scheme: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X. </a:t>
            </a:r>
            <a:r>
              <a:rPr lang="en-US" dirty="0" err="1" smtClean="0">
                <a:solidFill>
                  <a:srgbClr val="000000"/>
                </a:solidFill>
              </a:rPr>
              <a:t>Luo</a:t>
            </a:r>
            <a:r>
              <a:rPr lang="en-US" dirty="0" smtClean="0">
                <a:solidFill>
                  <a:srgbClr val="000000"/>
                </a:solidFill>
              </a:rPr>
              <a:t>, …, L. You, R. Wang, Tunable atomic spin-orbit coupling synthesized with a modulating gradient magnetic field. Sci. Rep. 6, 18983 (2016).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38" y="228600"/>
            <a:ext cx="66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Magnetic shaking without RF transitions: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X. </a:t>
            </a:r>
            <a:r>
              <a:rPr lang="en-US" dirty="0" err="1" smtClean="0">
                <a:solidFill>
                  <a:srgbClr val="000000"/>
                </a:solidFill>
              </a:rPr>
              <a:t>Luo</a:t>
            </a:r>
            <a:r>
              <a:rPr lang="en-US" dirty="0" smtClean="0">
                <a:solidFill>
                  <a:srgbClr val="000000"/>
                </a:solidFill>
              </a:rPr>
              <a:t>, …, L. You, R. Wang, Tunable atomic spin-orbit coupling synthesized with a modulating gradient magnetic field. Sci. Rep. 6, 18983 (2016).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L.-N. Wu, …, M. Ueda, R. Wang, L. You, Harmonic trap resonance enhanced synthetic atomic spin-orbit coupling.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Sci. Rep. 7, 46756 (2017).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not realize spin-orbit coupling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38" y="228600"/>
            <a:ext cx="66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Magnetic shaking without RF transitions: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X. </a:t>
            </a:r>
            <a:r>
              <a:rPr lang="en-US" dirty="0" err="1" smtClean="0">
                <a:solidFill>
                  <a:srgbClr val="000000"/>
                </a:solidFill>
              </a:rPr>
              <a:t>Luo</a:t>
            </a:r>
            <a:r>
              <a:rPr lang="en-US" dirty="0" smtClean="0">
                <a:solidFill>
                  <a:srgbClr val="000000"/>
                </a:solidFill>
              </a:rPr>
              <a:t>, …, L. You, R. Wang, Tunable atomic spin-orbit coupling synthesized with a modulating gradient magnetic field. Sci. Rep. 6, 18983 (2016).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L.-N. Wu, …, M. Ueda, R. Wang, L. You, Harmonic trap resonance enhanced synthetic atomic spin-orbit coupling.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Sci. Rep. 7, 46756 (2017).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124200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not realize spin-orbit coupling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62735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free particle Hamiltonian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800600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magnetic shaking involves only kick operator K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8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93863"/>
            <a:ext cx="8382000" cy="4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38" y="228600"/>
            <a:ext cx="6641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Magnetic shaking without RF transitions: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X. </a:t>
            </a:r>
            <a:r>
              <a:rPr lang="en-US" dirty="0" err="1" smtClean="0">
                <a:solidFill>
                  <a:srgbClr val="000000"/>
                </a:solidFill>
              </a:rPr>
              <a:t>Luo</a:t>
            </a:r>
            <a:r>
              <a:rPr lang="en-US" dirty="0" smtClean="0">
                <a:solidFill>
                  <a:srgbClr val="000000"/>
                </a:solidFill>
              </a:rPr>
              <a:t>, …, L. You, R. Wang, Tunable atomic spin-orbit coupling synthesized with a modulating gradient magnetic field. Sci. Rep. 6, 18983 (2016).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L.-N. Wu, …, M. Ueda, R. Wang, L. You, Harmonic trap resonance enhanced synthetic atomic spin-orbit coupling.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Sci. Rep. 7, 46756 (2017).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124200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not realize spin-orbit coupling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4262735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free particle Hamiltonian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800600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magnetic shaking involves only kick operator K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684" y="228600"/>
            <a:ext cx="4204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Experimental challenges: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147465"/>
            <a:ext cx="617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(sub-)kHz resolution, (sub-)</a:t>
            </a:r>
            <a:r>
              <a:rPr lang="en-US" dirty="0" err="1" smtClean="0">
                <a:solidFill>
                  <a:srgbClr val="000000"/>
                </a:solidFill>
              </a:rPr>
              <a:t>mG</a:t>
            </a:r>
            <a:r>
              <a:rPr lang="en-US" dirty="0" smtClean="0">
                <a:solidFill>
                  <a:srgbClr val="000000"/>
                </a:solidFill>
              </a:rPr>
              <a:t> field stability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9771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stainless steel chamber:  eddy currents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limit Q of antenna </a:t>
            </a:r>
            <a:r>
              <a:rPr lang="en-US" dirty="0" smtClean="0">
                <a:solidFill>
                  <a:srgbClr val="000000"/>
                </a:solidFill>
                <a:sym typeface="Symbol"/>
              </a:rPr>
              <a:t> lots of RF power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/>
              </a:rPr>
              <a:t>increase real part of impedance of shaking coils (10 V  100 V)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810000"/>
            <a:ext cx="9001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We shake in z direction at frequency 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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however, eddy currents create oscillating bias field along y at 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, </a:t>
            </a:r>
            <a:endParaRPr lang="en-US" dirty="0" smtClean="0">
              <a:solidFill>
                <a:srgbClr val="000000"/>
              </a:solidFill>
              <a:sym typeface="Symbol"/>
            </a:endParaRPr>
          </a:p>
          <a:p>
            <a:r>
              <a:rPr lang="en-US" dirty="0" smtClean="0">
                <a:solidFill>
                  <a:srgbClr val="000000"/>
                </a:solidFill>
                <a:sym typeface="Symbol"/>
              </a:rPr>
              <a:t>results in shaking force at 2 </a:t>
            </a:r>
            <a:r>
              <a:rPr lang="en-US" sz="2800" dirty="0" smtClean="0">
                <a:solidFill>
                  <a:srgbClr val="000000"/>
                </a:solidFill>
                <a:sym typeface="Symbol"/>
              </a:rPr>
              <a:t></a:t>
            </a:r>
          </a:p>
          <a:p>
            <a:r>
              <a:rPr lang="en-US" dirty="0" smtClean="0">
                <a:solidFill>
                  <a:srgbClr val="000000"/>
                </a:solidFill>
                <a:sym typeface="Symbol"/>
              </a:rPr>
              <a:t>creates tilt of velocity slices (which depends on z bias field)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1641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RF photons can have recoil momentum and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behave like optical photons!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505200"/>
            <a:ext cx="5399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Observed:</a:t>
            </a:r>
            <a:r>
              <a:rPr lang="en-US" dirty="0" smtClean="0"/>
              <a:t>  recoil enhanced by 6 x 10</a:t>
            </a:r>
            <a:r>
              <a:rPr lang="en-US" baseline="30000" dirty="0" smtClean="0"/>
              <a:t>6</a:t>
            </a:r>
          </a:p>
          <a:p>
            <a:r>
              <a:rPr lang="en-US" baseline="30000" dirty="0" smtClean="0"/>
              <a:t>	 </a:t>
            </a:r>
            <a:r>
              <a:rPr lang="en-US" dirty="0" smtClean="0"/>
              <a:t>       sign reversal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695980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Heating?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80865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 rate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7000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transfer rate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177135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5243" y="4343400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observed lifetime 8 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5177135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Pauli suppression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8386" name="Picture 2" descr="http://news.mit.edu/sites/mit.edu.newsoffice/files/images/2018/%20Aerial-AboveSummit-Christopher%20Harting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197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76200" y="0"/>
            <a:ext cx="1245854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</a:rPr>
              <a:t>Credits: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609600"/>
            <a:ext cx="2286000" cy="3231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BEC 2</a:t>
            </a: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Junru</a:t>
            </a: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 Li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Boris </a:t>
            </a:r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Shteynas</a:t>
            </a:r>
            <a:endParaRPr lang="en-US" sz="2000" dirty="0" smtClean="0">
              <a:solidFill>
                <a:srgbClr val="0000FF"/>
              </a:solidFill>
              <a:latin typeface="Arial"/>
            </a:endParaRPr>
          </a:p>
          <a:p>
            <a:r>
              <a:rPr lang="en-US" sz="2000" dirty="0" err="1" smtClean="0">
                <a:solidFill>
                  <a:srgbClr val="0000FF"/>
                </a:solidFill>
                <a:latin typeface="Arial"/>
              </a:rPr>
              <a:t>Furkan</a:t>
            </a:r>
            <a:r>
              <a:rPr lang="en-US" sz="2000" dirty="0" smtClean="0">
                <a:solidFill>
                  <a:srgbClr val="0000FF"/>
                </a:solidFill>
                <a:latin typeface="Arial"/>
              </a:rPr>
              <a:t> Top</a:t>
            </a:r>
          </a:p>
          <a:p>
            <a:r>
              <a:rPr lang="en-US" altLang="zh-CN" sz="2000" dirty="0" err="1" smtClean="0">
                <a:solidFill>
                  <a:srgbClr val="0000FF"/>
                </a:solidFill>
                <a:latin typeface="Arial"/>
              </a:rPr>
              <a:t>Jeongwon</a:t>
            </a:r>
            <a:r>
              <a:rPr lang="zh-CN" altLang="en-US" sz="200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Arial"/>
              </a:rPr>
              <a:t>Lee</a:t>
            </a:r>
            <a:endParaRPr lang="en-US" sz="2000" dirty="0" smtClean="0">
              <a:solidFill>
                <a:srgbClr val="0000FF"/>
              </a:solidFill>
              <a:latin typeface="Arial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</a:rPr>
              <a:t>Alan Jamison</a:t>
            </a:r>
          </a:p>
          <a:p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endParaRPr lang="en-US" sz="2000" dirty="0" smtClean="0">
              <a:solidFill>
                <a:srgbClr val="0000FF"/>
              </a:solidFill>
              <a:latin typeface="Arial"/>
            </a:endParaRPr>
          </a:p>
          <a:p>
            <a:endParaRPr lang="en-US" sz="800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Supersolid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/>
              </a:rPr>
              <a:t>Spin orbit coupling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5377696"/>
            <a:ext cx="4419600" cy="1785104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b="1" dirty="0">
                <a:solidFill>
                  <a:srgbClr val="000000"/>
                </a:solidFill>
                <a:latin typeface="Arial"/>
              </a:rPr>
              <a:t>$$</a:t>
            </a:r>
          </a:p>
          <a:p>
            <a:pPr eaLnBrk="0" hangingPunct="0"/>
            <a:r>
              <a:rPr lang="en-US" altLang="en-US" sz="2200" dirty="0" smtClean="0">
                <a:solidFill>
                  <a:srgbClr val="0033CC"/>
                </a:solidFill>
                <a:latin typeface="Arial"/>
              </a:rPr>
              <a:t>NSF</a:t>
            </a:r>
          </a:p>
          <a:p>
            <a:pPr eaLnBrk="0" hangingPunct="0"/>
            <a:r>
              <a:rPr lang="en-US" altLang="en-US" sz="2200" dirty="0" smtClean="0">
                <a:solidFill>
                  <a:srgbClr val="0033CC"/>
                </a:solidFill>
                <a:latin typeface="Arial"/>
              </a:rPr>
              <a:t>NSF-CUA</a:t>
            </a:r>
            <a:r>
              <a:rPr lang="en-US" altLang="en-US" sz="2200" dirty="0">
                <a:solidFill>
                  <a:srgbClr val="0033CC"/>
                </a:solidFill>
                <a:latin typeface="Arial"/>
              </a:rPr>
              <a:t/>
            </a:r>
            <a:br>
              <a:rPr lang="en-US" altLang="en-US" sz="2200" dirty="0">
                <a:solidFill>
                  <a:srgbClr val="0033CC"/>
                </a:solidFill>
                <a:latin typeface="Arial"/>
              </a:rPr>
            </a:br>
            <a:r>
              <a:rPr lang="en-US" altLang="en-US" sz="2200" dirty="0" smtClean="0">
                <a:solidFill>
                  <a:srgbClr val="0033CC"/>
                </a:solidFill>
                <a:latin typeface="Arial"/>
              </a:rPr>
              <a:t>MURI-AFOSR</a:t>
            </a:r>
            <a:br>
              <a:rPr lang="en-US" altLang="en-US" sz="2200" dirty="0" smtClean="0">
                <a:solidFill>
                  <a:srgbClr val="0033CC"/>
                </a:solidFill>
                <a:latin typeface="Arial"/>
              </a:rPr>
            </a:br>
            <a:endParaRPr lang="en-US" altLang="en-US" sz="2200" dirty="0" smtClean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5715000"/>
            <a:ext cx="2438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200" dirty="0" err="1" smtClean="0">
                <a:solidFill>
                  <a:srgbClr val="0033CC"/>
                </a:solidFill>
                <a:latin typeface="Arial"/>
              </a:rPr>
              <a:t>Vannevar</a:t>
            </a:r>
            <a:r>
              <a:rPr lang="en-US" altLang="en-US" sz="2200" dirty="0" smtClean="0">
                <a:solidFill>
                  <a:srgbClr val="0033CC"/>
                </a:solidFill>
                <a:latin typeface="Arial"/>
              </a:rPr>
              <a:t> Bush F.</a:t>
            </a:r>
          </a:p>
          <a:p>
            <a:pPr eaLnBrk="0" hangingPunct="0"/>
            <a:r>
              <a:rPr lang="en-US" altLang="en-US" sz="2200" dirty="0" smtClean="0">
                <a:solidFill>
                  <a:srgbClr val="0033CC"/>
                </a:solidFill>
                <a:latin typeface="Arial"/>
              </a:rPr>
              <a:t>ONR</a:t>
            </a:r>
          </a:p>
          <a:p>
            <a:pPr eaLnBrk="0" hangingPunct="0"/>
            <a:r>
              <a:rPr lang="en-US" altLang="en-US" sz="2200" dirty="0" smtClean="0">
                <a:solidFill>
                  <a:srgbClr val="0033CC"/>
                </a:solidFill>
                <a:latin typeface="Arial"/>
              </a:rPr>
              <a:t>NASA</a:t>
            </a:r>
            <a:endParaRPr lang="en-US" altLang="en-US" sz="2200" dirty="0">
              <a:solidFill>
                <a:srgbClr val="0033CC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38600"/>
            <a:ext cx="2509020" cy="707886"/>
          </a:xfrm>
          <a:prstGeom prst="rect">
            <a:avLst/>
          </a:prstGeom>
          <a:solidFill>
            <a:srgbClr val="FFCC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Theory collaboration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G. </a:t>
            </a:r>
            <a:r>
              <a:rPr lang="en-US" sz="2000" dirty="0" err="1" smtClean="0">
                <a:solidFill>
                  <a:srgbClr val="000000"/>
                </a:solidFill>
              </a:rPr>
              <a:t>Juzeliunas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757535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Ultrahigh vacuum chamber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105400"/>
            <a:ext cx="2239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Box made with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electric and/or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magnetic fields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4724400" y="3962400"/>
            <a:ext cx="1752600" cy="1524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010400" y="457200"/>
            <a:ext cx="196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Laser beams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3622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90033"/>
                </a:solidFill>
              </a:rPr>
              <a:t>Rf</a:t>
            </a:r>
            <a:r>
              <a:rPr lang="en-US" dirty="0" smtClean="0">
                <a:solidFill>
                  <a:srgbClr val="990033"/>
                </a:solidFill>
              </a:rPr>
              <a:t> and microwaves</a:t>
            </a:r>
            <a:endParaRPr lang="en-US" dirty="0">
              <a:solidFill>
                <a:srgbClr val="9900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743200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million nanokelvin atoms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Powerful extension of this method: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Use time-modulated or pulsed electromagnetic fields or laser beams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dirty="0" err="1" smtClean="0">
                <a:solidFill>
                  <a:srgbClr val="000000"/>
                </a:solidFill>
              </a:rPr>
              <a:t>Floquet</a:t>
            </a:r>
            <a:r>
              <a:rPr lang="en-US" dirty="0" smtClean="0">
                <a:solidFill>
                  <a:srgbClr val="000000"/>
                </a:solidFill>
              </a:rPr>
              <a:t> engineering”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441680"/>
            <a:ext cx="883920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Floquet's</a:t>
            </a:r>
            <a:r>
              <a:rPr lang="en-US" dirty="0" smtClean="0">
                <a:solidFill>
                  <a:srgbClr val="FF0000"/>
                </a:solidFill>
              </a:rPr>
              <a:t> theorem: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fast periodic driving, the time evolution can be separated</a:t>
            </a:r>
          </a:p>
          <a:p>
            <a:endParaRPr lang="en-US" sz="600" dirty="0" smtClean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"slow" part described by an effective time-independent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Hamiltonian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“fast” part ("</a:t>
            </a:r>
            <a:r>
              <a:rPr lang="en-US" dirty="0" err="1" smtClean="0">
                <a:solidFill>
                  <a:srgbClr val="000000"/>
                </a:solidFill>
              </a:rPr>
              <a:t>micromotion</a:t>
            </a:r>
            <a:r>
              <a:rPr lang="en-US" dirty="0" smtClean="0">
                <a:solidFill>
                  <a:srgbClr val="000000"/>
                </a:solidFill>
              </a:rPr>
              <a:t>“), describes dynamics within a driving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period. 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Famous example: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5135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Paul trap (</a:t>
            </a:r>
            <a:r>
              <a:rPr lang="en-US" dirty="0" err="1" smtClean="0">
                <a:solidFill>
                  <a:srgbClr val="FF0000"/>
                </a:solidFill>
              </a:rPr>
              <a:t>quadrupole</a:t>
            </a:r>
            <a:r>
              <a:rPr lang="en-US" dirty="0" smtClean="0">
                <a:solidFill>
                  <a:srgbClr val="FF0000"/>
                </a:solidFill>
              </a:rPr>
              <a:t> trap) for charge 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44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Because div E =0, it is not possible to have a 3D inward force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charged particles.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Famous example: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605135"/>
            <a:ext cx="657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Paul trap (</a:t>
            </a:r>
            <a:r>
              <a:rPr lang="en-US" dirty="0" err="1" smtClean="0">
                <a:solidFill>
                  <a:srgbClr val="FF0000"/>
                </a:solidFill>
              </a:rPr>
              <a:t>quadrupole</a:t>
            </a:r>
            <a:r>
              <a:rPr lang="en-US" dirty="0" smtClean="0">
                <a:solidFill>
                  <a:srgbClr val="FF0000"/>
                </a:solidFill>
              </a:rPr>
              <a:t> trap) for charge particles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19200"/>
            <a:ext cx="85443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Because div E =0, it is not possible to have a 3D inward force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charged particles.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Solution: alternate inward and outward forces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(alternating gradient focusing in particle accelerators)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0887" y="5562600"/>
            <a:ext cx="1580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Net effect: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focussing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8645315" cy="830997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with time-modulated fields you can realize Hamiltonians which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are impossible to create with static fields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90600"/>
            <a:ext cx="7865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Actually, the scheme for the supersolid involved </a:t>
            </a:r>
            <a:r>
              <a:rPr lang="en-US" dirty="0" err="1" smtClean="0">
                <a:solidFill>
                  <a:srgbClr val="000000"/>
                </a:solidFill>
              </a:rPr>
              <a:t>spinflips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induced by a periodically modulated lattice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triangl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Blizzard:Applications:Microsoft Office 98:Templates:Blank Presentation</Template>
  <TotalTime>80258</TotalTime>
  <Words>1234</Words>
  <Application>Microsoft Office PowerPoint</Application>
  <PresentationFormat>On-screen Show (4:3)</PresentationFormat>
  <Paragraphs>207</Paragraphs>
  <Slides>44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4_Blank Presentation</vt:lpstr>
      <vt:lpstr>6_Default Design</vt:lpstr>
      <vt:lpstr>11_Blank Presentation</vt:lpstr>
      <vt:lpstr>1_Office Theme</vt:lpstr>
      <vt:lpstr>13_Blank Presentation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MIT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Wolfgang Ketterle</dc:creator>
  <cp:lastModifiedBy>Wolfgang Ketterle</cp:lastModifiedBy>
  <cp:revision>3068</cp:revision>
  <cp:lastPrinted>2000-09-05T22:30:38Z</cp:lastPrinted>
  <dcterms:created xsi:type="dcterms:W3CDTF">1998-10-14T17:47:44Z</dcterms:created>
  <dcterms:modified xsi:type="dcterms:W3CDTF">2018-07-29T19:51:54Z</dcterms:modified>
</cp:coreProperties>
</file>