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1401" r:id="rId2"/>
    <p:sldId id="1387" r:id="rId3"/>
    <p:sldId id="1389" r:id="rId4"/>
    <p:sldId id="1402" r:id="rId5"/>
    <p:sldId id="1393" r:id="rId6"/>
    <p:sldId id="1419" r:id="rId7"/>
    <p:sldId id="1396" r:id="rId8"/>
    <p:sldId id="1397" r:id="rId9"/>
    <p:sldId id="1398" r:id="rId10"/>
    <p:sldId id="1404" r:id="rId11"/>
    <p:sldId id="768" r:id="rId12"/>
    <p:sldId id="1423" r:id="rId13"/>
    <p:sldId id="1405" r:id="rId14"/>
    <p:sldId id="1407" r:id="rId15"/>
    <p:sldId id="1413" r:id="rId16"/>
    <p:sldId id="1414" r:id="rId17"/>
    <p:sldId id="1415" r:id="rId18"/>
    <p:sldId id="1416" r:id="rId19"/>
    <p:sldId id="1420" r:id="rId20"/>
    <p:sldId id="1417" r:id="rId21"/>
    <p:sldId id="1421" r:id="rId22"/>
    <p:sldId id="1422" r:id="rId23"/>
    <p:sldId id="1418" r:id="rId24"/>
  </p:sldIdLst>
  <p:sldSz cx="9144000" cy="6858000" type="screen4x3"/>
  <p:notesSz cx="6805613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0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8" autoAdjust="0"/>
    <p:restoredTop sz="64716" autoAdjust="0"/>
  </p:normalViewPr>
  <p:slideViewPr>
    <p:cSldViewPr>
      <p:cViewPr>
        <p:scale>
          <a:sx n="77" d="100"/>
          <a:sy n="77" d="100"/>
        </p:scale>
        <p:origin x="1936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50CA2D4-6425-417F-9BB7-80F0379531BB}" type="datetimeFigureOut">
              <a:rPr lang="ja-JP" altLang="en-US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31913C5-C1E1-42C6-B515-572DCF9257C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3801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1844D92-9C18-4E88-8CF9-A2D69692E98B}" type="datetimeFigureOut">
              <a:rPr lang="ja-JP" altLang="en-US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70" rIns="91541" bIns="4577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541" tIns="45770" rIns="91541" bIns="4577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0534A81-A083-4D1B-A093-492980067E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41539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7772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5413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5818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625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0228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5226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24815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9520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3926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7610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574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8217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264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6806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2232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045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851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9472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433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7125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0670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C8AF-C33A-4E5B-95B7-81F4BD722855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280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DD1650-8EE3-46C4-8CFB-56457BBDE935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024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006F7-6144-452E-B209-B9B47B020E0D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1EC8A-915E-43ED-96C5-80CE8D9532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222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9B5A5-A447-4380-AAAC-D57E11390385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86C25-5FE0-441B-8C38-F356FE34EBB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812443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FC9E5-9450-46A2-BC4C-FF2C581CE906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8089-6DFA-4237-9E3E-CA288701A6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571645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2BC6-1784-46B2-A004-529C6B5AAF9E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50EB7-7C01-4B1D-BAF2-25B66EBEFB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090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9CA4B-24EF-4AB0-8841-E15261511B65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50C5-C717-4DDE-B04C-46A816792E2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6591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6E53-AE98-4F81-B540-946C870E7343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EC5F-0EF2-4914-B927-BB788FF587D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630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95FFE-C93F-4C98-BA2C-0586010EA789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9E2B0-BF22-4B87-8F64-7E766C4B1A4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213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D6B00-BE97-4733-8E63-946C7E531260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90211-665B-49CE-9D7F-23D3C4F20E2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297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AE086-4427-48A2-B5E1-65AECF02CDCF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CE382-4158-44CB-908B-2BD9981F6C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083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2F090-40D3-445C-9F3E-1BBD4532BBF6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AF19D-2CE9-4DCD-8CBC-0ECC93004D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64635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326AC-79A3-4D74-AAE5-21CD65351BC0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C7521-B2EE-4676-BBCC-1FF56F595DC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761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397C7AC8-4C91-4F61-9F96-F88BCC0DDE75}" type="datetime1">
              <a:rPr lang="ja-JP" altLang="en-US" smtClean="0"/>
              <a:pPr>
                <a:defRPr/>
              </a:pPr>
              <a:t>2018/7/30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026A9C3C-07E6-46F1-9623-891D51F21FF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pitchFamily="18" charset="0"/>
          <a:ea typeface="HGｺﾞｼｯｸM" pitchFamily="4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2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9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27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18.png"/><Relationship Id="rId9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18.png"/><Relationship Id="rId9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18.png"/><Relationship Id="rId9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iff"/><Relationship Id="rId5" Type="http://schemas.openxmlformats.org/officeDocument/2006/relationships/image" Target="../media/image2.png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iff"/><Relationship Id="rId5" Type="http://schemas.openxmlformats.org/officeDocument/2006/relationships/image" Target="../media/image2.png"/><Relationship Id="rId4" Type="http://schemas.openxmlformats.org/officeDocument/2006/relationships/image" Target="../media/image3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3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6EA60F1-3545-824D-B46C-44F5D5525A36}"/>
              </a:ext>
            </a:extLst>
          </p:cNvPr>
          <p:cNvSpPr/>
          <p:nvPr/>
        </p:nvSpPr>
        <p:spPr>
          <a:xfrm>
            <a:off x="288032" y="3356992"/>
            <a:ext cx="8532440" cy="32403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17" name="タイトル 1"/>
          <p:cNvSpPr txBox="1">
            <a:spLocks/>
          </p:cNvSpPr>
          <p:nvPr/>
        </p:nvSpPr>
        <p:spPr bwMode="auto">
          <a:xfrm>
            <a:off x="-100100" y="414933"/>
            <a:ext cx="925252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3200" dirty="0" err="1"/>
              <a:t>Floquet</a:t>
            </a:r>
            <a:r>
              <a:rPr lang="en-US" altLang="ja-JP" sz="3200" dirty="0"/>
              <a:t> engineering in Mott insulators </a:t>
            </a:r>
          </a:p>
          <a:p>
            <a:pPr algn="ctr"/>
            <a:r>
              <a:rPr lang="en-US" altLang="ja-JP" sz="3200" dirty="0"/>
              <a:t>and control of spin chirality</a:t>
            </a:r>
          </a:p>
        </p:txBody>
      </p:sp>
      <p:sp>
        <p:nvSpPr>
          <p:cNvPr id="6" name="テキスト ボックス 3"/>
          <p:cNvSpPr txBox="1">
            <a:spLocks noChangeArrowheads="1"/>
          </p:cNvSpPr>
          <p:nvPr/>
        </p:nvSpPr>
        <p:spPr bwMode="auto">
          <a:xfrm>
            <a:off x="1979711" y="1872116"/>
            <a:ext cx="52622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2200" dirty="0">
                <a:latin typeface="Tahoma" pitchFamily="34" charset="0"/>
              </a:rPr>
              <a:t>Takashi Oka</a:t>
            </a:r>
          </a:p>
          <a:p>
            <a:pPr algn="ctr" eaLnBrk="1" hangingPunct="1"/>
            <a:r>
              <a:rPr lang="en-US" altLang="ja-JP" sz="2000" dirty="0">
                <a:latin typeface="Tahoma" pitchFamily="34" charset="0"/>
              </a:rPr>
              <a:t>Max Planck institute PKS and </a:t>
            </a:r>
            <a:r>
              <a:rPr lang="en-US" altLang="ja-JP" sz="2000" dirty="0" err="1">
                <a:latin typeface="Tahoma" pitchFamily="34" charset="0"/>
              </a:rPr>
              <a:t>CPfS</a:t>
            </a:r>
            <a:r>
              <a:rPr lang="en-US" altLang="ja-JP" sz="2000" dirty="0">
                <a:latin typeface="Tahoma" pitchFamily="34" charset="0"/>
              </a:rPr>
              <a:t> (Dresden)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D66F0-EEDB-C244-91A9-015FD8A4A48F}"/>
              </a:ext>
            </a:extLst>
          </p:cNvPr>
          <p:cNvSpPr txBox="1"/>
          <p:nvPr/>
        </p:nvSpPr>
        <p:spPr>
          <a:xfrm>
            <a:off x="3246592" y="3429000"/>
            <a:ext cx="254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u="sng" dirty="0">
                <a:solidFill>
                  <a:srgbClr val="C00000"/>
                </a:solidFill>
              </a:rPr>
              <a:t>T</a:t>
            </a:r>
            <a:r>
              <a:rPr kumimoji="1" lang="en-US" altLang="ja-JP" sz="2000" u="sng" dirty="0">
                <a:solidFill>
                  <a:srgbClr val="C00000"/>
                </a:solidFill>
              </a:rPr>
              <a:t>ake home message</a:t>
            </a:r>
            <a:endParaRPr kumimoji="1" lang="ja-JP" altLang="en-US" sz="2000" u="sng">
              <a:solidFill>
                <a:srgbClr val="C0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6634F6-36EF-9E41-AA2D-169E4C2B4D72}"/>
              </a:ext>
            </a:extLst>
          </p:cNvPr>
          <p:cNvSpPr txBox="1"/>
          <p:nvPr/>
        </p:nvSpPr>
        <p:spPr>
          <a:xfrm>
            <a:off x="1323033" y="3861048"/>
            <a:ext cx="608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Mott insulator   +   Circularly polarized light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685DCD-2E42-0743-9452-384286CECDFA}"/>
              </a:ext>
            </a:extLst>
          </p:cNvPr>
          <p:cNvSpPr txBox="1"/>
          <p:nvPr/>
        </p:nvSpPr>
        <p:spPr>
          <a:xfrm>
            <a:off x="1323033" y="4221088"/>
            <a:ext cx="7484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r>
              <a:rPr lang="en-US" altLang="ja-JP" sz="2600" dirty="0"/>
              <a:t> </a:t>
            </a:r>
            <a:r>
              <a:rPr lang="en-US" altLang="ja-JP" sz="2500" i="1" dirty="0">
                <a:latin typeface="Times" pitchFamily="2" charset="0"/>
              </a:rPr>
              <a:t>J-</a:t>
            </a:r>
            <a:r>
              <a:rPr lang="en-US" altLang="ja-JP" sz="2500" i="1" dirty="0" err="1">
                <a:latin typeface="Times" pitchFamily="2" charset="0"/>
              </a:rPr>
              <a:t>J</a:t>
            </a:r>
            <a:r>
              <a:rPr lang="en-US" altLang="ja-JP" sz="2500" i="1" baseline="-25000" dirty="0" err="1">
                <a:latin typeface="Symbol" pitchFamily="2" charset="2"/>
              </a:rPr>
              <a:t>c</a:t>
            </a:r>
            <a:r>
              <a:rPr lang="en-US" altLang="ja-JP" sz="2500" dirty="0"/>
              <a:t> model </a:t>
            </a:r>
            <a:r>
              <a:rPr lang="en-US" altLang="ja-JP" sz="2400" dirty="0"/>
              <a:t> “spin-version of the Haldane model”  </a:t>
            </a:r>
            <a:endParaRPr kumimoji="1" lang="ja-JP" altLang="en-US" sz="240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ED77985-90C3-754B-A132-FFC2C4AF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36" y="5020222"/>
            <a:ext cx="1796135" cy="12320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DF4271C-DD04-874A-99AA-FC119B85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418" y="4829090"/>
            <a:ext cx="4992797" cy="65942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A93E75-99D9-1C49-ABC1-26684BC5377A}"/>
              </a:ext>
            </a:extLst>
          </p:cNvPr>
          <p:cNvSpPr txBox="1"/>
          <p:nvPr/>
        </p:nvSpPr>
        <p:spPr>
          <a:xfrm>
            <a:off x="4839102" y="5405154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scalar spin chirality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A7E3A4C-E8E7-C444-AE7A-99BB65B69974}"/>
              </a:ext>
            </a:extLst>
          </p:cNvPr>
          <p:cNvSpPr txBox="1"/>
          <p:nvPr/>
        </p:nvSpPr>
        <p:spPr>
          <a:xfrm>
            <a:off x="1748917" y="6151279"/>
            <a:ext cx="561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</a:t>
            </a:r>
            <a:r>
              <a:rPr lang="en-US" altLang="ja-JP" dirty="0">
                <a:solidFill>
                  <a:srgbClr val="0070C0"/>
                </a:solidFill>
              </a:rPr>
              <a:t>Phys. Rev. B </a:t>
            </a:r>
            <a:r>
              <a:rPr lang="en-US" altLang="ja-JP" b="1" dirty="0">
                <a:solidFill>
                  <a:srgbClr val="0070C0"/>
                </a:solidFill>
              </a:rPr>
              <a:t>96</a:t>
            </a:r>
            <a:r>
              <a:rPr lang="en-US" altLang="ja-JP" dirty="0">
                <a:solidFill>
                  <a:srgbClr val="0070C0"/>
                </a:solidFill>
              </a:rPr>
              <a:t>, 014406 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72F18BC-382A-E343-BEA6-9376E978FD5E}"/>
              </a:ext>
            </a:extLst>
          </p:cNvPr>
          <p:cNvSpPr txBox="1"/>
          <p:nvPr/>
        </p:nvSpPr>
        <p:spPr>
          <a:xfrm>
            <a:off x="1323033" y="5703639"/>
            <a:ext cx="446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Detection by circular dichroism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373B6F-5367-094B-8E87-28B61B43A7A2}"/>
              </a:ext>
            </a:extLst>
          </p:cNvPr>
          <p:cNvSpPr txBox="1"/>
          <p:nvPr/>
        </p:nvSpPr>
        <p:spPr>
          <a:xfrm>
            <a:off x="2922208" y="2838998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Acknowledge: </a:t>
            </a:r>
            <a:r>
              <a:rPr kumimoji="1" lang="en-US" altLang="ja-JP" dirty="0" err="1"/>
              <a:t>Sota</a:t>
            </a:r>
            <a:r>
              <a:rPr kumimoji="1" lang="en-US" altLang="ja-JP" dirty="0"/>
              <a:t> Kitamura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51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53659203-A844-5449-BA66-809404C27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352" y="1430389"/>
            <a:ext cx="5622074" cy="396852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EB7F14-1860-F341-9A37-A6285600A2B0}"/>
              </a:ext>
            </a:extLst>
          </p:cNvPr>
          <p:cNvSpPr txBox="1"/>
          <p:nvPr/>
        </p:nvSpPr>
        <p:spPr>
          <a:xfrm>
            <a:off x="2165782" y="1102259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</a:t>
            </a:r>
            <a:endParaRPr kumimoji="1" lang="ja-JP" altLang="en-US" sz="2000">
              <a:latin typeface="Symbol" pitchFamily="2" charset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FD3955-91EA-D044-8CA4-B579CB5C8465}"/>
              </a:ext>
            </a:extLst>
          </p:cNvPr>
          <p:cNvSpPr txBox="1"/>
          <p:nvPr/>
        </p:nvSpPr>
        <p:spPr>
          <a:xfrm>
            <a:off x="4753463" y="5029580"/>
            <a:ext cx="9541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" pitchFamily="2" charset="0"/>
              </a:rPr>
              <a:t>A</a:t>
            </a:r>
            <a:r>
              <a:rPr kumimoji="1" lang="en-US" altLang="ja-JP" dirty="0">
                <a:latin typeface="Times" pitchFamily="2" charset="0"/>
              </a:rPr>
              <a:t> = </a:t>
            </a:r>
            <a:r>
              <a:rPr kumimoji="1" lang="en-US" altLang="ja-JP" i="1" dirty="0">
                <a:latin typeface="Times" pitchFamily="2" charset="0"/>
              </a:rPr>
              <a:t>E</a:t>
            </a:r>
            <a:r>
              <a:rPr kumimoji="1" lang="en-US" altLang="ja-JP" dirty="0">
                <a:latin typeface="Times" pitchFamily="2" charset="0"/>
              </a:rPr>
              <a:t>/</a:t>
            </a:r>
            <a:r>
              <a:rPr kumimoji="1" lang="en-US" altLang="ja-JP" dirty="0">
                <a:latin typeface="Symbol" pitchFamily="2" charset="2"/>
              </a:rPr>
              <a:t>W</a:t>
            </a:r>
            <a:endParaRPr kumimoji="1" lang="ja-JP" altLang="en-US">
              <a:latin typeface="Symbol" pitchFamily="2" charset="2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318B69-3574-C241-95FC-C46662A0CE8C}"/>
              </a:ext>
            </a:extLst>
          </p:cNvPr>
          <p:cNvSpPr txBox="1"/>
          <p:nvPr/>
        </p:nvSpPr>
        <p:spPr>
          <a:xfrm>
            <a:off x="-43661" y="2577098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srgbClr val="0070C0"/>
                </a:solidFill>
              </a:rPr>
              <a:t>Jotzu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</a:t>
            </a:r>
            <a:r>
              <a:rPr lang="en-US" altLang="ja-JP" sz="2000" dirty="0">
                <a:solidFill>
                  <a:srgbClr val="0070C0"/>
                </a:solidFill>
                <a:ea typeface="Arial" charset="0"/>
                <a:cs typeface="Arial" charset="0"/>
              </a:rPr>
              <a:t>‘14</a:t>
            </a:r>
          </a:p>
          <a:p>
            <a:endParaRPr lang="en-US" altLang="ja-JP" sz="2000" dirty="0">
              <a:solidFill>
                <a:srgbClr val="0070C0"/>
              </a:solidFill>
              <a:ea typeface="Arial" charset="0"/>
              <a:cs typeface="Arial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88F504-45E2-2640-BDFD-5FBB09193C98}"/>
              </a:ext>
            </a:extLst>
          </p:cNvPr>
          <p:cNvSpPr txBox="1"/>
          <p:nvPr/>
        </p:nvSpPr>
        <p:spPr>
          <a:xfrm>
            <a:off x="-49424" y="2996952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srgbClr val="0070C0"/>
                </a:solidFill>
              </a:rPr>
              <a:t>Rechtsman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’13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36DD769-9C1E-B64C-AB6E-D51DB47C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95380"/>
            <a:ext cx="1802435" cy="17023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CE11232-F457-BF4D-8F68-666C3669B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0" y="946564"/>
            <a:ext cx="2021272" cy="1469069"/>
          </a:xfrm>
          <a:prstGeom prst="rect">
            <a:avLst/>
          </a:prstGeom>
        </p:spPr>
      </p:pic>
      <p:sp>
        <p:nvSpPr>
          <p:cNvPr id="35" name="右矢印 34">
            <a:extLst>
              <a:ext uri="{FF2B5EF4-FFF2-40B4-BE49-F238E27FC236}">
                <a16:creationId xmlns:a16="http://schemas.microsoft.com/office/drawing/2014/main" id="{E868D9CA-E899-C64C-8302-6FB28087F2C7}"/>
              </a:ext>
            </a:extLst>
          </p:cNvPr>
          <p:cNvSpPr/>
          <p:nvPr/>
        </p:nvSpPr>
        <p:spPr>
          <a:xfrm>
            <a:off x="2352306" y="2672028"/>
            <a:ext cx="300815" cy="404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BD514BD-6A76-924B-AD0A-BF2F102949A3}"/>
              </a:ext>
            </a:extLst>
          </p:cNvPr>
          <p:cNvGrpSpPr/>
          <p:nvPr/>
        </p:nvGrpSpPr>
        <p:grpSpPr>
          <a:xfrm>
            <a:off x="1763688" y="4653136"/>
            <a:ext cx="6305099" cy="6264696"/>
            <a:chOff x="1763688" y="4653136"/>
            <a:chExt cx="6305099" cy="626469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0F87CDA4-EE52-CF43-89CF-74AD6701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3688" y="5238838"/>
              <a:ext cx="6305099" cy="5678994"/>
            </a:xfrm>
            <a:prstGeom prst="rect">
              <a:avLst/>
            </a:prstGeom>
          </p:spPr>
        </p:pic>
        <p:sp>
          <p:nvSpPr>
            <p:cNvPr id="20" name="下矢印 19">
              <a:extLst>
                <a:ext uri="{FF2B5EF4-FFF2-40B4-BE49-F238E27FC236}">
                  <a16:creationId xmlns:a16="http://schemas.microsoft.com/office/drawing/2014/main" id="{7F255A0F-BFAC-984B-897A-D65C4B5A4434}"/>
                </a:ext>
              </a:extLst>
            </p:cNvPr>
            <p:cNvSpPr/>
            <p:nvPr/>
          </p:nvSpPr>
          <p:spPr>
            <a:xfrm>
              <a:off x="4793866" y="4653136"/>
              <a:ext cx="954107" cy="11814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313BC0A8-AD66-9144-ABB0-109894464D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6179" y="4941168"/>
              <a:ext cx="2079415" cy="4001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 b="0" dirty="0">
                  <a:solidFill>
                    <a:schemeClr val="bg1"/>
                  </a:solidFill>
                </a:rPr>
                <a:t>Lower frequency</a:t>
              </a:r>
              <a:endParaRPr lang="ja-JP" altLang="en-US" sz="20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07063B-8242-4B42-8B68-26A672313A9D}"/>
              </a:ext>
            </a:extLst>
          </p:cNvPr>
          <p:cNvSpPr txBox="1"/>
          <p:nvPr/>
        </p:nvSpPr>
        <p:spPr>
          <a:xfrm>
            <a:off x="2318182" y="1254659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</a:t>
            </a:r>
            <a:endParaRPr kumimoji="1" lang="ja-JP" altLang="en-US" sz="2000">
              <a:latin typeface="Symbol" pitchFamily="2" charset="2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2ED0F29-BE64-FD43-8F01-C3B6C50777AF}"/>
              </a:ext>
            </a:extLst>
          </p:cNvPr>
          <p:cNvSpPr txBox="1"/>
          <p:nvPr/>
        </p:nvSpPr>
        <p:spPr>
          <a:xfrm>
            <a:off x="4107440" y="3686117"/>
            <a:ext cx="4698722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Guglielmon</a:t>
            </a:r>
            <a:r>
              <a:rPr lang="en-US" altLang="ja-JP" dirty="0">
                <a:solidFill>
                  <a:srgbClr val="0070C0"/>
                </a:solidFill>
              </a:rPr>
              <a:t>,  Huang, Cheng, </a:t>
            </a:r>
            <a:r>
              <a:rPr lang="en-US" altLang="ja-JP" dirty="0" err="1">
                <a:solidFill>
                  <a:srgbClr val="0070C0"/>
                </a:solidFill>
              </a:rPr>
              <a:t>Rechtsman</a:t>
            </a:r>
            <a:r>
              <a:rPr lang="en-US" altLang="ja-JP" i="1" dirty="0">
                <a:solidFill>
                  <a:srgbClr val="0070C0"/>
                </a:solidFill>
                <a:ea typeface="Arial" charset="0"/>
                <a:cs typeface="Arial" charset="0"/>
              </a:rPr>
              <a:t> ’17</a:t>
            </a:r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990799B8-4C30-F44B-85C9-FFCD6DA6D3E4}"/>
              </a:ext>
            </a:extLst>
          </p:cNvPr>
          <p:cNvSpPr/>
          <p:nvPr/>
        </p:nvSpPr>
        <p:spPr>
          <a:xfrm>
            <a:off x="2787200" y="1809104"/>
            <a:ext cx="1433144" cy="1948993"/>
          </a:xfrm>
          <a:prstGeom prst="roundRect">
            <a:avLst/>
          </a:prstGeom>
          <a:solidFill>
            <a:schemeClr val="bg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0DF6C296-6167-DA49-96AA-EE866B491C98}"/>
              </a:ext>
            </a:extLst>
          </p:cNvPr>
          <p:cNvSpPr/>
          <p:nvPr/>
        </p:nvSpPr>
        <p:spPr>
          <a:xfrm>
            <a:off x="4878468" y="4104438"/>
            <a:ext cx="494004" cy="3358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1BB108D5-D447-AD43-94B8-35F262FE5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272" y="1818282"/>
            <a:ext cx="388760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 err="1"/>
              <a:t>Chern</a:t>
            </a:r>
            <a:r>
              <a:rPr lang="en-US" altLang="ja-JP" sz="2000" b="0" dirty="0"/>
              <a:t> number of a </a:t>
            </a:r>
            <a:r>
              <a:rPr lang="en-US" altLang="ja-JP" sz="2000" b="0" dirty="0" err="1"/>
              <a:t>Floquet</a:t>
            </a:r>
            <a:r>
              <a:rPr lang="en-US" altLang="ja-JP" sz="2000" b="0" dirty="0"/>
              <a:t> band</a:t>
            </a:r>
            <a:endParaRPr lang="ja-JP" altLang="en-US" sz="2000" b="0" dirty="0"/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BF565E73-CC9E-9144-9761-E82844E8A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436" y="3059389"/>
            <a:ext cx="1141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/>
              <a:t>Haldane</a:t>
            </a:r>
            <a:endParaRPr lang="ja-JP" altLang="en-US" sz="2000" b="0" dirty="0"/>
          </a:p>
        </p:txBody>
      </p:sp>
      <p:sp>
        <p:nvSpPr>
          <p:cNvPr id="38" name="右矢印 37">
            <a:extLst>
              <a:ext uri="{FF2B5EF4-FFF2-40B4-BE49-F238E27FC236}">
                <a16:creationId xmlns:a16="http://schemas.microsoft.com/office/drawing/2014/main" id="{9A1F8F12-4F3C-A544-9946-4F8187CBE6A9}"/>
              </a:ext>
            </a:extLst>
          </p:cNvPr>
          <p:cNvSpPr/>
          <p:nvPr/>
        </p:nvSpPr>
        <p:spPr>
          <a:xfrm>
            <a:off x="2504706" y="2824428"/>
            <a:ext cx="300815" cy="404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4F921C-3F7D-864B-A90D-E467059DD4EF}"/>
              </a:ext>
            </a:extLst>
          </p:cNvPr>
          <p:cNvSpPr txBox="1"/>
          <p:nvPr/>
        </p:nvSpPr>
        <p:spPr>
          <a:xfrm>
            <a:off x="6329455" y="5597720"/>
            <a:ext cx="2786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700" dirty="0" err="1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Mikami</a:t>
            </a:r>
            <a:r>
              <a:rPr lang="en-US" altLang="ja-JP" sz="17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, Oka </a:t>
            </a:r>
            <a:r>
              <a:rPr lang="en-US" altLang="ja-JP" sz="1700" i="1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et al. </a:t>
            </a:r>
            <a:r>
              <a:rPr lang="en-US" altLang="ja-JP" sz="17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PRB’ 16</a:t>
            </a: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3DD96F55-DF6A-3042-BEBC-9096EEB0D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234" y="672052"/>
            <a:ext cx="5383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/>
              <a:t>Phase diagram of the</a:t>
            </a:r>
          </a:p>
          <a:p>
            <a:r>
              <a:rPr lang="en-US" altLang="ja-JP" sz="2000" b="0" dirty="0"/>
              <a:t>“Graphene + circularly polarized laser” model </a:t>
            </a:r>
            <a:endParaRPr lang="ja-JP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2745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"/>
          <p:cNvSpPr txBox="1">
            <a:spLocks noChangeArrowheads="1"/>
          </p:cNvSpPr>
          <p:nvPr/>
        </p:nvSpPr>
        <p:spPr bwMode="auto">
          <a:xfrm>
            <a:off x="2051720" y="908720"/>
            <a:ext cx="4741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Helvetica"/>
                <a:cs typeface="Helvetica"/>
              </a:rPr>
              <a:t>topological insulator (TI) to TI transitions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84" y="626233"/>
            <a:ext cx="6048672" cy="5835074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F670F16-2CC0-2C42-ABE6-95CA2314D987}"/>
              </a:ext>
            </a:extLst>
          </p:cNvPr>
          <p:cNvSpPr txBox="1"/>
          <p:nvPr/>
        </p:nvSpPr>
        <p:spPr>
          <a:xfrm>
            <a:off x="6347215" y="6305697"/>
            <a:ext cx="2786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700" dirty="0" err="1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Mikami</a:t>
            </a:r>
            <a:r>
              <a:rPr lang="en-US" altLang="ja-JP" sz="17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, Oka </a:t>
            </a:r>
            <a:r>
              <a:rPr lang="en-US" altLang="ja-JP" sz="1700" i="1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et al. </a:t>
            </a:r>
            <a:r>
              <a:rPr lang="en-US" altLang="ja-JP" sz="17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PRB’ 16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54440920-9380-474C-892B-E604C6728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800" y="918080"/>
            <a:ext cx="182293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 err="1"/>
              <a:t>Chern</a:t>
            </a:r>
            <a:r>
              <a:rPr lang="en-US" altLang="ja-JP" sz="2000" b="0" dirty="0"/>
              <a:t> number</a:t>
            </a:r>
            <a:endParaRPr lang="ja-JP" altLang="en-US" sz="2000" b="0" dirty="0"/>
          </a:p>
        </p:txBody>
      </p:sp>
      <p:sp>
        <p:nvSpPr>
          <p:cNvPr id="44" name="Text Box 11">
            <a:extLst>
              <a:ext uri="{FF2B5EF4-FFF2-40B4-BE49-F238E27FC236}">
                <a16:creationId xmlns:a16="http://schemas.microsoft.com/office/drawing/2014/main" id="{9AC3A2CA-6AE4-EC43-B1A8-1D5D2E126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417929"/>
            <a:ext cx="15359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 err="1">
                <a:solidFill>
                  <a:srgbClr val="0070C0"/>
                </a:solidFill>
              </a:rPr>
              <a:t>Gedik</a:t>
            </a:r>
            <a:r>
              <a:rPr lang="en-US" altLang="ja-JP" sz="2000" b="0" dirty="0">
                <a:solidFill>
                  <a:srgbClr val="0070C0"/>
                </a:solidFill>
              </a:rPr>
              <a:t> (MIT)</a:t>
            </a:r>
          </a:p>
          <a:p>
            <a:r>
              <a:rPr lang="en-US" altLang="ja-JP" sz="2000" b="0" dirty="0">
                <a:solidFill>
                  <a:srgbClr val="0070C0"/>
                </a:solidFill>
              </a:rPr>
              <a:t>Science ’13</a:t>
            </a:r>
          </a:p>
          <a:p>
            <a:r>
              <a:rPr lang="en-US" altLang="ja-JP" sz="2000" b="0" dirty="0"/>
              <a:t> (</a:t>
            </a:r>
            <a:r>
              <a:rPr lang="en-US" altLang="ja-JP" sz="2000" b="0" dirty="0">
                <a:latin typeface="Symbol" pitchFamily="2" charset="2"/>
              </a:rPr>
              <a:t>W</a:t>
            </a:r>
            <a:r>
              <a:rPr lang="en-US" altLang="ja-JP" sz="2000" b="0" dirty="0">
                <a:latin typeface="Times" pitchFamily="2" charset="0"/>
              </a:rPr>
              <a:t>=0.2eV)</a:t>
            </a:r>
            <a:endParaRPr lang="ja-JP" altLang="en-US" sz="2000" b="0">
              <a:latin typeface="Times" pitchFamily="2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D771EC-DFE5-AA49-B4E8-727978AC5942}"/>
              </a:ext>
            </a:extLst>
          </p:cNvPr>
          <p:cNvSpPr/>
          <p:nvPr/>
        </p:nvSpPr>
        <p:spPr>
          <a:xfrm>
            <a:off x="2051720" y="3429000"/>
            <a:ext cx="6192688" cy="2707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DC5F7B2-5B99-8B4E-BF58-B84C53B7F76F}"/>
              </a:ext>
            </a:extLst>
          </p:cNvPr>
          <p:cNvSpPr txBox="1"/>
          <p:nvPr/>
        </p:nvSpPr>
        <p:spPr>
          <a:xfrm>
            <a:off x="2570161" y="4003901"/>
            <a:ext cx="105028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itchFamily="2" charset="2"/>
              </a:rPr>
              <a:t>W</a:t>
            </a:r>
            <a:r>
              <a:rPr kumimoji="1" lang="en-US" altLang="ja-JP" dirty="0">
                <a:latin typeface="Times" pitchFamily="2" charset="0"/>
              </a:rPr>
              <a:t>=1.5eV</a:t>
            </a:r>
            <a:endParaRPr kumimoji="1" lang="ja-JP" altLang="en-US">
              <a:latin typeface="Times" pitchFamily="2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CA12617-E188-494C-BF97-3D8AD60838D2}"/>
              </a:ext>
            </a:extLst>
          </p:cNvPr>
          <p:cNvCxnSpPr/>
          <p:nvPr/>
        </p:nvCxnSpPr>
        <p:spPr>
          <a:xfrm>
            <a:off x="2265311" y="4149080"/>
            <a:ext cx="2904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1FD3E9-9C93-4D49-9446-1CFFAC6C1FF8}"/>
              </a:ext>
            </a:extLst>
          </p:cNvPr>
          <p:cNvSpPr txBox="1"/>
          <p:nvPr/>
        </p:nvSpPr>
        <p:spPr>
          <a:xfrm>
            <a:off x="2782929" y="3153415"/>
            <a:ext cx="473026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/>
              <a:t>Relevant regime for solid states</a:t>
            </a:r>
          </a:p>
          <a:p>
            <a:pPr algn="ctr"/>
            <a:r>
              <a:rPr lang="en-US" altLang="ja-JP" sz="1600" dirty="0"/>
              <a:t>Measuring the Hall coefficient is an open problem </a:t>
            </a:r>
            <a:endParaRPr kumimoji="1" lang="ja-JP" altLang="en-US" sz="1600"/>
          </a:p>
        </p:txBody>
      </p:sp>
      <p:sp>
        <p:nvSpPr>
          <p:cNvPr id="48" name="Text Box 11">
            <a:extLst>
              <a:ext uri="{FF2B5EF4-FFF2-40B4-BE49-F238E27FC236}">
                <a16:creationId xmlns:a16="http://schemas.microsoft.com/office/drawing/2014/main" id="{5530F79B-5550-884A-AB78-01B2B62D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272" y="56818"/>
            <a:ext cx="5383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/>
              <a:t>Phase diagram of the</a:t>
            </a:r>
          </a:p>
          <a:p>
            <a:r>
              <a:rPr lang="en-US" altLang="ja-JP" sz="2000" b="0" dirty="0"/>
              <a:t>“Graphene + circularly polarized laser” model </a:t>
            </a:r>
            <a:endParaRPr lang="ja-JP" altLang="en-US" sz="2000" b="0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F68C721-12A3-FC48-85CD-EB5C01FB8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2" y="2776329"/>
            <a:ext cx="1854200" cy="2641600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4B360A9-9491-BB4D-A3CC-74B81D207404}"/>
              </a:ext>
            </a:extLst>
          </p:cNvPr>
          <p:cNvSpPr txBox="1"/>
          <p:nvPr/>
        </p:nvSpPr>
        <p:spPr>
          <a:xfrm>
            <a:off x="1832538" y="718025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</a:t>
            </a:r>
            <a:endParaRPr kumimoji="1" lang="ja-JP" altLang="en-US" sz="200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71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56FEF8-3384-F344-A355-F94CAF2B38D1}"/>
              </a:ext>
            </a:extLst>
          </p:cNvPr>
          <p:cNvSpPr txBox="1"/>
          <p:nvPr/>
        </p:nvSpPr>
        <p:spPr>
          <a:xfrm>
            <a:off x="1204569" y="1057301"/>
            <a:ext cx="16562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i="1" dirty="0">
                <a:latin typeface="Times" pitchFamily="2" charset="0"/>
              </a:rPr>
              <a:t>J-</a:t>
            </a:r>
            <a:r>
              <a:rPr lang="en-US" altLang="ja-JP" sz="2500" i="1" dirty="0" err="1">
                <a:latin typeface="Times" pitchFamily="2" charset="0"/>
              </a:rPr>
              <a:t>J</a:t>
            </a:r>
            <a:r>
              <a:rPr lang="en-US" altLang="ja-JP" sz="2500" i="1" baseline="-25000" dirty="0" err="1">
                <a:latin typeface="Symbol" pitchFamily="2" charset="2"/>
              </a:rPr>
              <a:t>c</a:t>
            </a:r>
            <a:r>
              <a:rPr lang="en-US" altLang="ja-JP" sz="2500" dirty="0"/>
              <a:t> model</a:t>
            </a:r>
            <a:endParaRPr kumimoji="1" lang="ja-JP" altLang="en-US" sz="240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F7E0C879-69FD-9C4D-BFA3-0A5C98FF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792" y="1052736"/>
            <a:ext cx="4992797" cy="65942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6188DFB-57A4-A94A-9D0C-A85F0B1BC9FC}"/>
              </a:ext>
            </a:extLst>
          </p:cNvPr>
          <p:cNvSpPr txBox="1"/>
          <p:nvPr/>
        </p:nvSpPr>
        <p:spPr>
          <a:xfrm>
            <a:off x="3707904" y="247685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Spin chirality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CE2CC54-C71C-D144-89E5-93E671ED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015" y="1937269"/>
            <a:ext cx="2717800" cy="4445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DC5EA5-E611-E54D-A8BB-E31479FE2549}"/>
              </a:ext>
            </a:extLst>
          </p:cNvPr>
          <p:cNvSpPr txBox="1"/>
          <p:nvPr/>
        </p:nvSpPr>
        <p:spPr>
          <a:xfrm>
            <a:off x="5270815" y="1955341"/>
            <a:ext cx="3172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reaking P and T symmetries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08532F-3676-334F-9050-DE562B6DC3FD}"/>
              </a:ext>
            </a:extLst>
          </p:cNvPr>
          <p:cNvSpPr txBox="1"/>
          <p:nvPr/>
        </p:nvSpPr>
        <p:spPr>
          <a:xfrm>
            <a:off x="4476047" y="3855684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Bauer </a:t>
            </a:r>
            <a:r>
              <a:rPr lang="en-US" altLang="ja-JP" i="1" dirty="0">
                <a:solidFill>
                  <a:srgbClr val="0070C0"/>
                </a:solidFill>
              </a:rPr>
              <a:t>et al.</a:t>
            </a:r>
            <a:r>
              <a:rPr lang="en-US" altLang="ja-JP" dirty="0">
                <a:solidFill>
                  <a:srgbClr val="0070C0"/>
                </a:solidFill>
              </a:rPr>
              <a:t> Nat. Com. 5:5137 (2014)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99DF68D-7F24-AE48-A8EB-2C5B16F21F56}"/>
              </a:ext>
            </a:extLst>
          </p:cNvPr>
          <p:cNvSpPr txBox="1"/>
          <p:nvPr/>
        </p:nvSpPr>
        <p:spPr>
          <a:xfrm>
            <a:off x="1204569" y="1970577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err="1">
                <a:latin typeface="Times" pitchFamily="2" charset="0"/>
              </a:rPr>
              <a:t>J</a:t>
            </a:r>
            <a:r>
              <a:rPr lang="en-US" altLang="ja-JP" sz="2000" i="1" baseline="-25000" dirty="0" err="1">
                <a:latin typeface="Symbol" pitchFamily="2" charset="2"/>
              </a:rPr>
              <a:t>c</a:t>
            </a:r>
            <a:r>
              <a:rPr lang="en-US" altLang="ja-JP" sz="2000" dirty="0"/>
              <a:t> induces</a:t>
            </a:r>
            <a:endParaRPr kumimoji="1" lang="ja-JP" altLang="en-US" sz="2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02671B-1592-3648-8E4B-65A511954EFD}"/>
              </a:ext>
            </a:extLst>
          </p:cNvPr>
          <p:cNvSpPr txBox="1"/>
          <p:nvPr/>
        </p:nvSpPr>
        <p:spPr>
          <a:xfrm>
            <a:off x="2232698" y="3802187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Kagome lattice </a:t>
            </a:r>
            <a:endParaRPr kumimoji="1" lang="ja-JP" altLang="en-US" sz="20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EA6AE35-D9B4-854E-A77F-92F325BA67C1}"/>
              </a:ext>
            </a:extLst>
          </p:cNvPr>
          <p:cNvSpPr txBox="1"/>
          <p:nvPr/>
        </p:nvSpPr>
        <p:spPr>
          <a:xfrm>
            <a:off x="6048811" y="5222840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>
                <a:latin typeface="Times" pitchFamily="2" charset="0"/>
              </a:rPr>
              <a:t>J</a:t>
            </a:r>
            <a:r>
              <a:rPr lang="en-US" altLang="ja-JP" i="1" baseline="-25000" dirty="0" err="1">
                <a:latin typeface="Symbol" pitchFamily="2" charset="2"/>
              </a:rPr>
              <a:t>c</a:t>
            </a:r>
            <a:r>
              <a:rPr lang="en-US" altLang="ja-JP" dirty="0"/>
              <a:t> /</a:t>
            </a:r>
            <a:r>
              <a:rPr lang="en-US" altLang="ja-JP" i="1" dirty="0">
                <a:latin typeface="Times" pitchFamily="2" charset="0"/>
              </a:rPr>
              <a:t>J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A29EBAD-8437-7549-817D-3A45824A4200}"/>
              </a:ext>
            </a:extLst>
          </p:cNvPr>
          <p:cNvSpPr txBox="1"/>
          <p:nvPr/>
        </p:nvSpPr>
        <p:spPr>
          <a:xfrm>
            <a:off x="2411760" y="52558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" pitchFamily="2" charset="0"/>
              </a:rPr>
              <a:t>0</a:t>
            </a:r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6302AB2-D596-744D-8716-2205C1AABCE9}"/>
              </a:ext>
            </a:extLst>
          </p:cNvPr>
          <p:cNvSpPr/>
          <p:nvPr/>
        </p:nvSpPr>
        <p:spPr>
          <a:xfrm>
            <a:off x="3208287" y="4261158"/>
            <a:ext cx="2840524" cy="936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BA2D9D-F29F-7349-A477-55D80194DB84}"/>
              </a:ext>
            </a:extLst>
          </p:cNvPr>
          <p:cNvSpPr txBox="1"/>
          <p:nvPr/>
        </p:nvSpPr>
        <p:spPr>
          <a:xfrm>
            <a:off x="2824207" y="5255875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~0.15</a:t>
            </a:r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5FE5A0-8183-0A4F-979B-9DED6375910A}"/>
              </a:ext>
            </a:extLst>
          </p:cNvPr>
          <p:cNvSpPr txBox="1"/>
          <p:nvPr/>
        </p:nvSpPr>
        <p:spPr>
          <a:xfrm>
            <a:off x="3773087" y="46707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chiral spin liquid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C63ECE-6588-0D49-8ADA-57B2C1DEC1ED}"/>
              </a:ext>
            </a:extLst>
          </p:cNvPr>
          <p:cNvSpPr txBox="1"/>
          <p:nvPr/>
        </p:nvSpPr>
        <p:spPr>
          <a:xfrm>
            <a:off x="6048811" y="6307486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Kalmeyer</a:t>
            </a:r>
            <a:r>
              <a:rPr lang="en-US" altLang="ja-JP" dirty="0">
                <a:solidFill>
                  <a:srgbClr val="0070C0"/>
                </a:solidFill>
              </a:rPr>
              <a:t>, Laughlin ‘87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E61FE7-3796-7F46-B51F-86D2AB057CA3}"/>
              </a:ext>
            </a:extLst>
          </p:cNvPr>
          <p:cNvSpPr txBox="1"/>
          <p:nvPr/>
        </p:nvSpPr>
        <p:spPr>
          <a:xfrm>
            <a:off x="3592366" y="5636536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gapless edge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groundstate</a:t>
            </a:r>
            <a:r>
              <a:rPr kumimoji="1" lang="en-US" altLang="ja-JP" dirty="0"/>
              <a:t> degeneracy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err="1"/>
              <a:t>anyon</a:t>
            </a:r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9DA060E-BA21-E642-A015-F79AB8CE0886}"/>
              </a:ext>
            </a:extLst>
          </p:cNvPr>
          <p:cNvCxnSpPr>
            <a:cxnSpLocks/>
          </p:cNvCxnSpPr>
          <p:nvPr/>
        </p:nvCxnSpPr>
        <p:spPr>
          <a:xfrm>
            <a:off x="2592979" y="5197262"/>
            <a:ext cx="3750897" cy="0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01A9A2D-F5FF-8C4B-8358-425B36E5408B}"/>
              </a:ext>
            </a:extLst>
          </p:cNvPr>
          <p:cNvSpPr/>
          <p:nvPr/>
        </p:nvSpPr>
        <p:spPr>
          <a:xfrm>
            <a:off x="1581279" y="2660186"/>
            <a:ext cx="7379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ja-JP" dirty="0" err="1"/>
              <a:t>Delafossite</a:t>
            </a:r>
            <a:r>
              <a:rPr lang="de-DE" altLang="ja-JP" dirty="0"/>
              <a:t> PdCrO</a:t>
            </a:r>
            <a:r>
              <a:rPr lang="de-DE" altLang="ja-JP" baseline="-25000" dirty="0"/>
              <a:t>2 </a:t>
            </a:r>
            <a:r>
              <a:rPr lang="de-DE" altLang="ja-JP" dirty="0"/>
              <a:t>(</a:t>
            </a:r>
            <a:r>
              <a:rPr lang="de-DE" altLang="ja-JP" dirty="0" err="1"/>
              <a:t>triangular</a:t>
            </a:r>
            <a:r>
              <a:rPr lang="de-DE" altLang="ja-JP" dirty="0"/>
              <a:t>)  </a:t>
            </a:r>
            <a:r>
              <a:rPr lang="en-US" altLang="ja-JP" dirty="0">
                <a:solidFill>
                  <a:srgbClr val="0070C0"/>
                </a:solidFill>
              </a:rPr>
              <a:t>Takatsu </a:t>
            </a:r>
            <a:r>
              <a:rPr lang="en-US" altLang="ja-JP" i="1" dirty="0">
                <a:solidFill>
                  <a:srgbClr val="0070C0"/>
                </a:solidFill>
              </a:rPr>
              <a:t>et al. </a:t>
            </a:r>
            <a:r>
              <a:rPr lang="en-US" altLang="ja-JP" dirty="0">
                <a:solidFill>
                  <a:srgbClr val="0070C0"/>
                </a:solidFill>
              </a:rPr>
              <a:t>PRL 105, 137201 (2010)</a:t>
            </a:r>
          </a:p>
        </p:txBody>
      </p:sp>
    </p:spTree>
    <p:extLst>
      <p:ext uri="{BB962C8B-B14F-4D97-AF65-F5344CB8AC3E}">
        <p14:creationId xmlns:p14="http://schemas.microsoft.com/office/powerpoint/2010/main" val="381300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16ACF41E-6AD6-E649-843F-CB9C7A528076}"/>
              </a:ext>
            </a:extLst>
          </p:cNvPr>
          <p:cNvCxnSpPr>
            <a:cxnSpLocks/>
          </p:cNvCxnSpPr>
          <p:nvPr/>
        </p:nvCxnSpPr>
        <p:spPr>
          <a:xfrm>
            <a:off x="7026094" y="1760507"/>
            <a:ext cx="0" cy="3468693"/>
          </a:xfrm>
          <a:prstGeom prst="straightConnector1">
            <a:avLst/>
          </a:prstGeom>
          <a:ln w="349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9CF15F9F-E62C-444C-84BA-36FA88BB2919}"/>
              </a:ext>
            </a:extLst>
          </p:cNvPr>
          <p:cNvSpPr/>
          <p:nvPr/>
        </p:nvSpPr>
        <p:spPr>
          <a:xfrm>
            <a:off x="5629081" y="2323174"/>
            <a:ext cx="2794026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8311DED-4407-7349-BEF4-A4CD4930BB49}"/>
              </a:ext>
            </a:extLst>
          </p:cNvPr>
          <p:cNvCxnSpPr>
            <a:cxnSpLocks/>
          </p:cNvCxnSpPr>
          <p:nvPr/>
        </p:nvCxnSpPr>
        <p:spPr>
          <a:xfrm>
            <a:off x="2073323" y="1772816"/>
            <a:ext cx="0" cy="3456384"/>
          </a:xfrm>
          <a:prstGeom prst="straightConnector1">
            <a:avLst/>
          </a:prstGeom>
          <a:ln w="349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F1658CD-6A05-FD40-974A-B9E00DA24FC6}"/>
              </a:ext>
            </a:extLst>
          </p:cNvPr>
          <p:cNvSpPr/>
          <p:nvPr/>
        </p:nvSpPr>
        <p:spPr>
          <a:xfrm>
            <a:off x="683568" y="2369476"/>
            <a:ext cx="2794026" cy="228366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2A8C76-272D-394C-A9B5-83D32D305F35}"/>
              </a:ext>
            </a:extLst>
          </p:cNvPr>
          <p:cNvSpPr/>
          <p:nvPr/>
        </p:nvSpPr>
        <p:spPr>
          <a:xfrm>
            <a:off x="251520" y="5229200"/>
            <a:ext cx="8694051" cy="147240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BCBA58-720C-2946-A2A5-7FDC9F7A4C43}"/>
              </a:ext>
            </a:extLst>
          </p:cNvPr>
          <p:cNvSpPr/>
          <p:nvPr/>
        </p:nvSpPr>
        <p:spPr>
          <a:xfrm>
            <a:off x="269115" y="227404"/>
            <a:ext cx="8694051" cy="154541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8119841-79F8-3A4A-B8C6-2E24CC22589F}"/>
              </a:ext>
            </a:extLst>
          </p:cNvPr>
          <p:cNvSpPr txBox="1"/>
          <p:nvPr/>
        </p:nvSpPr>
        <p:spPr>
          <a:xfrm>
            <a:off x="1763688" y="227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Hubbard model   +   Circularly polarized light 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56FEF8-3384-F344-A355-F94CAF2B38D1}"/>
              </a:ext>
            </a:extLst>
          </p:cNvPr>
          <p:cNvSpPr txBox="1"/>
          <p:nvPr/>
        </p:nvSpPr>
        <p:spPr>
          <a:xfrm>
            <a:off x="4074456" y="5389502"/>
            <a:ext cx="16562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i="1" dirty="0">
                <a:latin typeface="Times" pitchFamily="2" charset="0"/>
              </a:rPr>
              <a:t>J-</a:t>
            </a:r>
            <a:r>
              <a:rPr lang="en-US" altLang="ja-JP" sz="2500" i="1" dirty="0" err="1">
                <a:latin typeface="Times" pitchFamily="2" charset="0"/>
              </a:rPr>
              <a:t>J</a:t>
            </a:r>
            <a:r>
              <a:rPr lang="en-US" altLang="ja-JP" sz="2500" i="1" baseline="-25000" dirty="0" err="1">
                <a:latin typeface="Symbol" pitchFamily="2" charset="2"/>
              </a:rPr>
              <a:t>c</a:t>
            </a:r>
            <a:r>
              <a:rPr lang="en-US" altLang="ja-JP" sz="2500" dirty="0"/>
              <a:t> model</a:t>
            </a:r>
            <a:endParaRPr kumimoji="1" lang="ja-JP" altLang="en-US" sz="240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6B9470E-68AB-4C4C-BF8B-3ECB782A3FA8}"/>
              </a:ext>
            </a:extLst>
          </p:cNvPr>
          <p:cNvSpPr txBox="1"/>
          <p:nvPr/>
        </p:nvSpPr>
        <p:spPr>
          <a:xfrm>
            <a:off x="1325497" y="236947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1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DE084C3-A8D5-994C-AFFF-B2055961ED35}"/>
              </a:ext>
            </a:extLst>
          </p:cNvPr>
          <p:cNvSpPr txBox="1"/>
          <p:nvPr/>
        </p:nvSpPr>
        <p:spPr>
          <a:xfrm>
            <a:off x="1153922" y="2951364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 &gt;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kumimoji="1" lang="en-US" altLang="ja-JP" sz="2000" i="1" dirty="0">
                <a:latin typeface="Times" pitchFamily="2" charset="0"/>
              </a:rPr>
              <a:t> U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933AAAB-7BC6-074A-BF46-61605C1D3C0B}"/>
              </a:ext>
            </a:extLst>
          </p:cNvPr>
          <p:cNvSpPr txBox="1"/>
          <p:nvPr/>
        </p:nvSpPr>
        <p:spPr>
          <a:xfrm>
            <a:off x="793846" y="3645024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shaken cold atom 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3F7FFD2-418B-5B43-AF8D-3E1E6D5A536C}"/>
              </a:ext>
            </a:extLst>
          </p:cNvPr>
          <p:cNvSpPr txBox="1"/>
          <p:nvPr/>
        </p:nvSpPr>
        <p:spPr>
          <a:xfrm>
            <a:off x="6187992" y="236947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2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5F84173-41ED-DE4F-A42B-593204935829}"/>
              </a:ext>
            </a:extLst>
          </p:cNvPr>
          <p:cNvSpPr txBox="1"/>
          <p:nvPr/>
        </p:nvSpPr>
        <p:spPr>
          <a:xfrm>
            <a:off x="6098404" y="2951364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" pitchFamily="2" charset="0"/>
              </a:rPr>
              <a:t>U 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lang="en-US" altLang="ja-JP" sz="2000" dirty="0">
                <a:latin typeface="Symbol" pitchFamily="2" charset="2"/>
              </a:rPr>
              <a:t> w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AC39E25-DAB0-2647-A815-04EC51783059}"/>
              </a:ext>
            </a:extLst>
          </p:cNvPr>
          <p:cNvSpPr txBox="1"/>
          <p:nvPr/>
        </p:nvSpPr>
        <p:spPr>
          <a:xfrm>
            <a:off x="5629081" y="3645024"/>
            <a:ext cx="2903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solid state Mott ins. </a:t>
            </a:r>
          </a:p>
          <a:p>
            <a:r>
              <a:rPr lang="en-US" altLang="ja-JP" sz="2400" dirty="0"/>
              <a:t>  with </a:t>
            </a:r>
            <a:r>
              <a:rPr lang="en-US" altLang="ja-JP" sz="2400" dirty="0" err="1"/>
              <a:t>midgap</a:t>
            </a:r>
            <a:r>
              <a:rPr lang="en-US" altLang="ja-JP" sz="2400" dirty="0"/>
              <a:t> laser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F7E0C879-69FD-9C4D-BFA3-0A5C98FF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62" y="5970106"/>
            <a:ext cx="4992797" cy="65942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2426C60-25FC-F249-9D34-AEE90C3FC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24" y="679141"/>
            <a:ext cx="6172200" cy="8001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9FD142C1-A26D-A84A-8B08-3BE72A8DB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256" y="1394780"/>
            <a:ext cx="2619504" cy="339828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18EC43CD-A75D-7445-ADE7-EC0322683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720" y="1392765"/>
            <a:ext cx="2280305" cy="38005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B9D754-BF38-3747-A836-45AAA4260196}"/>
              </a:ext>
            </a:extLst>
          </p:cNvPr>
          <p:cNvSpPr txBox="1"/>
          <p:nvPr/>
        </p:nvSpPr>
        <p:spPr>
          <a:xfrm>
            <a:off x="6932462" y="6115153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+… (heating)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99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643ABA1-320B-E246-AD74-DBAE8E0B48D3}"/>
              </a:ext>
            </a:extLst>
          </p:cNvPr>
          <p:cNvSpPr/>
          <p:nvPr/>
        </p:nvSpPr>
        <p:spPr>
          <a:xfrm>
            <a:off x="1693389" y="2911094"/>
            <a:ext cx="7343107" cy="138200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2A8C76-272D-394C-A9B5-83D32D305F35}"/>
              </a:ext>
            </a:extLst>
          </p:cNvPr>
          <p:cNvSpPr/>
          <p:nvPr/>
        </p:nvSpPr>
        <p:spPr>
          <a:xfrm>
            <a:off x="251520" y="5334250"/>
            <a:ext cx="8694051" cy="136735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56FEF8-3384-F344-A355-F94CAF2B38D1}"/>
              </a:ext>
            </a:extLst>
          </p:cNvPr>
          <p:cNvSpPr txBox="1"/>
          <p:nvPr/>
        </p:nvSpPr>
        <p:spPr>
          <a:xfrm>
            <a:off x="4074456" y="5389502"/>
            <a:ext cx="16562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500" i="1" dirty="0">
                <a:latin typeface="Times" pitchFamily="2" charset="0"/>
              </a:rPr>
              <a:t>J-</a:t>
            </a:r>
            <a:r>
              <a:rPr lang="en-US" altLang="ja-JP" sz="2500" i="1" dirty="0" err="1">
                <a:latin typeface="Times" pitchFamily="2" charset="0"/>
              </a:rPr>
              <a:t>J</a:t>
            </a:r>
            <a:r>
              <a:rPr lang="en-US" altLang="ja-JP" sz="2500" i="1" baseline="-25000" dirty="0" err="1">
                <a:latin typeface="Symbol" pitchFamily="2" charset="2"/>
              </a:rPr>
              <a:t>c</a:t>
            </a:r>
            <a:r>
              <a:rPr lang="en-US" altLang="ja-JP" sz="2500" dirty="0"/>
              <a:t> model</a:t>
            </a:r>
            <a:endParaRPr kumimoji="1" lang="ja-JP" altLang="en-US" sz="240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68311DED-4407-7349-BEF4-A4CD4930BB49}"/>
              </a:ext>
            </a:extLst>
          </p:cNvPr>
          <p:cNvCxnSpPr>
            <a:cxnSpLocks/>
          </p:cNvCxnSpPr>
          <p:nvPr/>
        </p:nvCxnSpPr>
        <p:spPr>
          <a:xfrm>
            <a:off x="3707904" y="1734608"/>
            <a:ext cx="0" cy="1096533"/>
          </a:xfrm>
          <a:prstGeom prst="straightConnector1">
            <a:avLst/>
          </a:prstGeom>
          <a:ln w="349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2F2A765-E361-FD40-AFA1-A56C11943FC6}"/>
              </a:ext>
            </a:extLst>
          </p:cNvPr>
          <p:cNvCxnSpPr>
            <a:cxnSpLocks/>
          </p:cNvCxnSpPr>
          <p:nvPr/>
        </p:nvCxnSpPr>
        <p:spPr>
          <a:xfrm>
            <a:off x="3707904" y="4293096"/>
            <a:ext cx="0" cy="864096"/>
          </a:xfrm>
          <a:prstGeom prst="straightConnector1">
            <a:avLst/>
          </a:prstGeom>
          <a:ln w="349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1B36E8-CA94-2B41-80CC-85452EFF9C49}"/>
              </a:ext>
            </a:extLst>
          </p:cNvPr>
          <p:cNvSpPr txBox="1"/>
          <p:nvPr/>
        </p:nvSpPr>
        <p:spPr>
          <a:xfrm>
            <a:off x="4253351" y="1988840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1/</a:t>
            </a:r>
            <a:r>
              <a:rPr lang="en-US" altLang="ja-JP" dirty="0">
                <a:latin typeface="Symbol" pitchFamily="2" charset="2"/>
              </a:rPr>
              <a:t>w</a:t>
            </a:r>
            <a:r>
              <a:rPr lang="en-US" altLang="ja-JP" dirty="0"/>
              <a:t> </a:t>
            </a:r>
            <a:r>
              <a:rPr lang="en-US" altLang="ja-JP" dirty="0" err="1"/>
              <a:t>Floquet</a:t>
            </a:r>
            <a:r>
              <a:rPr lang="en-US" altLang="ja-JP" dirty="0"/>
              <a:t> Magnus expansion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DDA5C82-A078-7743-A08C-8E8290813FD6}"/>
              </a:ext>
            </a:extLst>
          </p:cNvPr>
          <p:cNvSpPr txBox="1"/>
          <p:nvPr/>
        </p:nvSpPr>
        <p:spPr>
          <a:xfrm>
            <a:off x="3010620" y="2983317"/>
            <a:ext cx="352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Haldane Hubbard model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C3F6AD9-F48E-624D-B944-DB8E9F955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57" y="3365721"/>
            <a:ext cx="7402826" cy="75301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1D1D28A-6AF2-E546-82E3-0BC123F65F21}"/>
              </a:ext>
            </a:extLst>
          </p:cNvPr>
          <p:cNvSpPr txBox="1"/>
          <p:nvPr/>
        </p:nvSpPr>
        <p:spPr>
          <a:xfrm>
            <a:off x="4704238" y="2354977"/>
            <a:ext cx="44745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Kitagawa, Oka, Fu, </a:t>
            </a:r>
            <a:r>
              <a:rPr lang="en-US" altLang="ja-JP" sz="1700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Brataas</a:t>
            </a:r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, </a:t>
            </a:r>
            <a:r>
              <a:rPr lang="en-US" altLang="ja-JP" sz="1700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Demler</a:t>
            </a:r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 </a:t>
            </a:r>
            <a:r>
              <a:rPr lang="mr-IN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Times New Roman" panose="02020603050405020304" pitchFamily="18" charset="0"/>
              </a:rPr>
              <a:t>’</a:t>
            </a:r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578BC80-6AA9-C942-8ED1-53400E6D990A}"/>
              </a:ext>
            </a:extLst>
          </p:cNvPr>
          <p:cNvSpPr txBox="1"/>
          <p:nvPr/>
        </p:nvSpPr>
        <p:spPr>
          <a:xfrm>
            <a:off x="3923928" y="4365104"/>
            <a:ext cx="504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1/U expansion (Schrieffer–Wolff transformation)</a:t>
            </a:r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A7DCDBBB-A43A-0746-8E91-3AD53FD42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75" y="5926535"/>
            <a:ext cx="4534552" cy="598903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ED01E32-8EA3-C64A-99EF-2539DD044099}"/>
              </a:ext>
            </a:extLst>
          </p:cNvPr>
          <p:cNvSpPr/>
          <p:nvPr/>
        </p:nvSpPr>
        <p:spPr>
          <a:xfrm>
            <a:off x="99978" y="2038306"/>
            <a:ext cx="2794026" cy="1071168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58BAB36-7E92-B04C-99CE-71AA5E6CFB24}"/>
              </a:ext>
            </a:extLst>
          </p:cNvPr>
          <p:cNvSpPr txBox="1"/>
          <p:nvPr/>
        </p:nvSpPr>
        <p:spPr>
          <a:xfrm>
            <a:off x="741907" y="203830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1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3F77638-E8D1-7E4F-90CB-74CF27FC4092}"/>
              </a:ext>
            </a:extLst>
          </p:cNvPr>
          <p:cNvSpPr txBox="1"/>
          <p:nvPr/>
        </p:nvSpPr>
        <p:spPr>
          <a:xfrm>
            <a:off x="570332" y="2620194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 &gt;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kumimoji="1" lang="en-US" altLang="ja-JP" sz="2000" i="1" dirty="0">
                <a:latin typeface="Times" pitchFamily="2" charset="0"/>
              </a:rPr>
              <a:t> U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DA27F0-773A-E54F-B21E-34D21FD156F7}"/>
              </a:ext>
            </a:extLst>
          </p:cNvPr>
          <p:cNvSpPr txBox="1"/>
          <p:nvPr/>
        </p:nvSpPr>
        <p:spPr>
          <a:xfrm>
            <a:off x="4555320" y="4725144"/>
            <a:ext cx="3728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</a:rPr>
              <a:t>MacDonald, </a:t>
            </a:r>
            <a:r>
              <a:rPr lang="en-US" altLang="ja-JP" sz="1600" dirty="0" err="1">
                <a:solidFill>
                  <a:srgbClr val="0070C0"/>
                </a:solidFill>
              </a:rPr>
              <a:t>Girvin</a:t>
            </a:r>
            <a:r>
              <a:rPr lang="en-US" altLang="ja-JP" sz="1600" dirty="0">
                <a:solidFill>
                  <a:srgbClr val="0070C0"/>
                </a:solidFill>
              </a:rPr>
              <a:t>, Yoshioka, PRB ‘88 </a:t>
            </a:r>
          </a:p>
          <a:p>
            <a:r>
              <a:rPr lang="en-US" altLang="ja-JP" sz="1600" dirty="0" err="1">
                <a:solidFill>
                  <a:srgbClr val="0070C0"/>
                </a:solidFill>
              </a:rPr>
              <a:t>Motrunich</a:t>
            </a:r>
            <a:r>
              <a:rPr lang="en-US" altLang="ja-JP" sz="1600" dirty="0">
                <a:solidFill>
                  <a:srgbClr val="0070C0"/>
                </a:solidFill>
              </a:rPr>
              <a:t>, PRB</a:t>
            </a:r>
            <a:r>
              <a:rPr lang="en-US" altLang="ja-JP" sz="1600" i="1" dirty="0">
                <a:solidFill>
                  <a:srgbClr val="0070C0"/>
                </a:solidFill>
              </a:rPr>
              <a:t> ‘06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D3DE12B-E070-6B41-BB24-AF30E5BF7099}"/>
              </a:ext>
            </a:extLst>
          </p:cNvPr>
          <p:cNvSpPr txBox="1"/>
          <p:nvPr/>
        </p:nvSpPr>
        <p:spPr>
          <a:xfrm>
            <a:off x="6731799" y="630927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 &gt;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kumimoji="1" lang="en-US" altLang="ja-JP" sz="2000" i="1" dirty="0">
                <a:latin typeface="Times" pitchFamily="2" charset="0"/>
              </a:rPr>
              <a:t> U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2EF2D4E-CDFE-DD48-8815-96D0AADBC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570" y="5859841"/>
            <a:ext cx="3213100" cy="457200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B7D216E-46EA-3541-A1D6-3745493F7EAD}"/>
              </a:ext>
            </a:extLst>
          </p:cNvPr>
          <p:cNvSpPr txBox="1"/>
          <p:nvPr/>
        </p:nvSpPr>
        <p:spPr>
          <a:xfrm>
            <a:off x="6731799" y="5475274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Times" pitchFamily="2" charset="0"/>
              </a:rPr>
              <a:t>4th order in </a:t>
            </a:r>
            <a:r>
              <a:rPr kumimoji="1" lang="en-US" altLang="ja-JP" sz="2000" i="1" dirty="0">
                <a:latin typeface="Times" pitchFamily="2" charset="0"/>
              </a:rPr>
              <a:t>t</a:t>
            </a:r>
            <a:endParaRPr kumimoji="1" lang="ja-JP" altLang="en-US" sz="2000" i="1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2ADA0677-B084-244C-9F47-3CF1884DFA59}"/>
              </a:ext>
            </a:extLst>
          </p:cNvPr>
          <p:cNvSpPr/>
          <p:nvPr/>
        </p:nvSpPr>
        <p:spPr>
          <a:xfrm>
            <a:off x="269115" y="227404"/>
            <a:ext cx="8694051" cy="154541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B3472EA-49B9-CB49-BE64-88968DD87E13}"/>
              </a:ext>
            </a:extLst>
          </p:cNvPr>
          <p:cNvSpPr txBox="1"/>
          <p:nvPr/>
        </p:nvSpPr>
        <p:spPr>
          <a:xfrm>
            <a:off x="1763688" y="227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Hubbard model   +   Circularly polarized light 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41BC2AB4-2674-2941-8D72-945F63AD3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524" y="679141"/>
            <a:ext cx="6172200" cy="8001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4236049-1F30-474F-8183-B86734F5F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256" y="1394780"/>
            <a:ext cx="2619504" cy="339828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AA175D0C-434C-8D41-86F1-63A4262BF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5720" y="1392765"/>
            <a:ext cx="2280305" cy="3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3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2A8C76-272D-394C-A9B5-83D32D305F35}"/>
              </a:ext>
            </a:extLst>
          </p:cNvPr>
          <p:cNvSpPr/>
          <p:nvPr/>
        </p:nvSpPr>
        <p:spPr>
          <a:xfrm>
            <a:off x="251520" y="5229200"/>
            <a:ext cx="8694051" cy="147240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12CA8E7-97A3-8747-B91A-BF191B36631C}"/>
              </a:ext>
            </a:extLst>
          </p:cNvPr>
          <p:cNvCxnSpPr>
            <a:cxnSpLocks/>
          </p:cNvCxnSpPr>
          <p:nvPr/>
        </p:nvCxnSpPr>
        <p:spPr>
          <a:xfrm>
            <a:off x="7026094" y="1760507"/>
            <a:ext cx="0" cy="3468693"/>
          </a:xfrm>
          <a:prstGeom prst="straightConnector1">
            <a:avLst/>
          </a:prstGeom>
          <a:ln w="349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7D0F4EF-0DFE-7047-A71D-70DAEACD6D6C}"/>
              </a:ext>
            </a:extLst>
          </p:cNvPr>
          <p:cNvSpPr/>
          <p:nvPr/>
        </p:nvSpPr>
        <p:spPr>
          <a:xfrm>
            <a:off x="5966451" y="2276872"/>
            <a:ext cx="2456655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3D0566-BAF8-3949-9FE1-9372A806C3DC}"/>
              </a:ext>
            </a:extLst>
          </p:cNvPr>
          <p:cNvSpPr txBox="1"/>
          <p:nvPr/>
        </p:nvSpPr>
        <p:spPr>
          <a:xfrm>
            <a:off x="6187992" y="236947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2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584A274-CE3F-454A-B4B9-FB274F33586E}"/>
              </a:ext>
            </a:extLst>
          </p:cNvPr>
          <p:cNvSpPr txBox="1"/>
          <p:nvPr/>
        </p:nvSpPr>
        <p:spPr>
          <a:xfrm>
            <a:off x="6098404" y="2951364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" pitchFamily="2" charset="0"/>
              </a:rPr>
              <a:t>U 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lang="en-US" altLang="ja-JP" sz="2000" dirty="0">
                <a:latin typeface="Symbol" pitchFamily="2" charset="2"/>
              </a:rPr>
              <a:t> w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23FF529-41DB-7C47-ACDD-956A7BDD3CDA}"/>
              </a:ext>
            </a:extLst>
          </p:cNvPr>
          <p:cNvSpPr txBox="1"/>
          <p:nvPr/>
        </p:nvSpPr>
        <p:spPr>
          <a:xfrm>
            <a:off x="6013928" y="3645024"/>
            <a:ext cx="2446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solid state Mott ins. </a:t>
            </a:r>
          </a:p>
          <a:p>
            <a:r>
              <a:rPr lang="en-US" altLang="ja-JP" sz="2000" dirty="0"/>
              <a:t>  with </a:t>
            </a:r>
            <a:r>
              <a:rPr lang="en-US" altLang="ja-JP" sz="2000" dirty="0" err="1"/>
              <a:t>midgap</a:t>
            </a:r>
            <a:r>
              <a:rPr lang="en-US" altLang="ja-JP" sz="2000" dirty="0"/>
              <a:t> laser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87B032E-EC92-5145-A6D7-48AD29386460}"/>
              </a:ext>
            </a:extLst>
          </p:cNvPr>
          <p:cNvSpPr/>
          <p:nvPr/>
        </p:nvSpPr>
        <p:spPr>
          <a:xfrm>
            <a:off x="332475" y="2276872"/>
            <a:ext cx="5309908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060F12D-8DA1-CF4F-BA7B-052F26E213CB}"/>
              </a:ext>
            </a:extLst>
          </p:cNvPr>
          <p:cNvSpPr txBox="1"/>
          <p:nvPr/>
        </p:nvSpPr>
        <p:spPr>
          <a:xfrm>
            <a:off x="447738" y="2406660"/>
            <a:ext cx="46346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00" dirty="0">
                <a:latin typeface="Times" pitchFamily="2" charset="0"/>
              </a:rPr>
              <a:t>1/(</a:t>
            </a:r>
            <a:r>
              <a:rPr lang="en-US" altLang="ja-JP" sz="2300" i="1" dirty="0">
                <a:latin typeface="Times" pitchFamily="2" charset="0"/>
              </a:rPr>
              <a:t>U</a:t>
            </a:r>
            <a:r>
              <a:rPr lang="en-US" altLang="ja-JP" sz="2300" dirty="0">
                <a:latin typeface="Times" pitchFamily="2" charset="0"/>
              </a:rPr>
              <a:t>-</a:t>
            </a:r>
            <a:r>
              <a:rPr lang="en-US" altLang="ja-JP" sz="2300" i="1" dirty="0" err="1">
                <a:latin typeface="Times" pitchFamily="2" charset="0"/>
              </a:rPr>
              <a:t>n</a:t>
            </a:r>
            <a:r>
              <a:rPr lang="en-US" altLang="ja-JP" sz="2300" dirty="0" err="1">
                <a:latin typeface="Symbol" pitchFamily="2" charset="2"/>
              </a:rPr>
              <a:t>w</a:t>
            </a:r>
            <a:r>
              <a:rPr lang="en-US" altLang="ja-JP" sz="2300" dirty="0">
                <a:latin typeface="Times" pitchFamily="2" charset="0"/>
              </a:rPr>
              <a:t>)  </a:t>
            </a:r>
            <a:r>
              <a:rPr lang="en-US" altLang="ja-JP" sz="2300" dirty="0"/>
              <a:t>(</a:t>
            </a:r>
            <a:r>
              <a:rPr lang="en-US" altLang="ja-JP" sz="2300" dirty="0" err="1"/>
              <a:t>Floquet</a:t>
            </a:r>
            <a:r>
              <a:rPr lang="en-US" altLang="ja-JP" sz="2300" dirty="0"/>
              <a:t> SW)-expansion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6B34C7-BB44-9F48-B09D-08C9756B341B}"/>
              </a:ext>
            </a:extLst>
          </p:cNvPr>
          <p:cNvSpPr/>
          <p:nvPr/>
        </p:nvSpPr>
        <p:spPr>
          <a:xfrm>
            <a:off x="1475656" y="3131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Mentink</a:t>
            </a:r>
            <a:r>
              <a:rPr lang="en-US" altLang="ja-JP" dirty="0">
                <a:solidFill>
                  <a:srgbClr val="0070C0"/>
                </a:solidFill>
              </a:rPr>
              <a:t>, Balzer, Eckstein, Nat. Com.‘15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72B59AC-AB93-A748-963F-EC4BAAF0697E}"/>
              </a:ext>
            </a:extLst>
          </p:cNvPr>
          <p:cNvSpPr txBox="1"/>
          <p:nvPr/>
        </p:nvSpPr>
        <p:spPr>
          <a:xfrm>
            <a:off x="338552" y="31044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2nd order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F52F213-9C60-7A4B-BB07-26D41678725A}"/>
              </a:ext>
            </a:extLst>
          </p:cNvPr>
          <p:cNvSpPr txBox="1"/>
          <p:nvPr/>
        </p:nvSpPr>
        <p:spPr>
          <a:xfrm>
            <a:off x="367660" y="36450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4th order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5BF427B-C9C4-D548-8FAB-4187CEC73C8E}"/>
              </a:ext>
            </a:extLst>
          </p:cNvPr>
          <p:cNvSpPr txBox="1"/>
          <p:nvPr/>
        </p:nvSpPr>
        <p:spPr>
          <a:xfrm>
            <a:off x="1475656" y="3646765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PRB’17</a:t>
            </a:r>
          </a:p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Claassen, et al. Nat. Com. ‘17 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BBE602E-B76A-3041-B877-F44682E3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157192"/>
            <a:ext cx="8292023" cy="94227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FE7D56B1-B3F3-CE49-A505-480AF240F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584" y="5974659"/>
            <a:ext cx="5942981" cy="793476"/>
          </a:xfrm>
          <a:prstGeom prst="rect">
            <a:avLst/>
          </a:prstGeom>
        </p:spPr>
      </p:pic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900D0550-9359-8343-901C-41242BE539FF}"/>
              </a:ext>
            </a:extLst>
          </p:cNvPr>
          <p:cNvSpPr/>
          <p:nvPr/>
        </p:nvSpPr>
        <p:spPr>
          <a:xfrm>
            <a:off x="269115" y="227404"/>
            <a:ext cx="8694051" cy="154541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9954057-4CA6-7C48-9870-8681FC526D21}"/>
              </a:ext>
            </a:extLst>
          </p:cNvPr>
          <p:cNvSpPr txBox="1"/>
          <p:nvPr/>
        </p:nvSpPr>
        <p:spPr>
          <a:xfrm>
            <a:off x="1763688" y="227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Hubbard model   +   Circularly polarized light </a:t>
            </a: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5724DA25-1DD0-3745-823E-3E846B5FA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524" y="679141"/>
            <a:ext cx="6172200" cy="800100"/>
          </a:xfrm>
          <a:prstGeom prst="rect">
            <a:avLst/>
          </a:prstGeom>
        </p:spPr>
      </p:pic>
      <p:pic>
        <p:nvPicPr>
          <p:cNvPr id="88" name="図 87">
            <a:extLst>
              <a:ext uri="{FF2B5EF4-FFF2-40B4-BE49-F238E27FC236}">
                <a16:creationId xmlns:a16="http://schemas.microsoft.com/office/drawing/2014/main" id="{02114A74-2930-A048-AB4F-C563C6168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256" y="1394780"/>
            <a:ext cx="2619504" cy="339828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BD95D2DF-437D-0D4B-8F1B-19015A0D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5720" y="1392765"/>
            <a:ext cx="2280305" cy="3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3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12CA8E7-97A3-8747-B91A-BF191B36631C}"/>
              </a:ext>
            </a:extLst>
          </p:cNvPr>
          <p:cNvCxnSpPr>
            <a:cxnSpLocks/>
          </p:cNvCxnSpPr>
          <p:nvPr/>
        </p:nvCxnSpPr>
        <p:spPr>
          <a:xfrm>
            <a:off x="7026094" y="1760507"/>
            <a:ext cx="0" cy="3468693"/>
          </a:xfrm>
          <a:prstGeom prst="straightConnector1">
            <a:avLst/>
          </a:prstGeom>
          <a:ln w="349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7D0F4EF-0DFE-7047-A71D-70DAEACD6D6C}"/>
              </a:ext>
            </a:extLst>
          </p:cNvPr>
          <p:cNvSpPr/>
          <p:nvPr/>
        </p:nvSpPr>
        <p:spPr>
          <a:xfrm>
            <a:off x="5966451" y="2276872"/>
            <a:ext cx="2456655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3D0566-BAF8-3949-9FE1-9372A806C3DC}"/>
              </a:ext>
            </a:extLst>
          </p:cNvPr>
          <p:cNvSpPr txBox="1"/>
          <p:nvPr/>
        </p:nvSpPr>
        <p:spPr>
          <a:xfrm>
            <a:off x="6187992" y="236947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2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584A274-CE3F-454A-B4B9-FB274F33586E}"/>
              </a:ext>
            </a:extLst>
          </p:cNvPr>
          <p:cNvSpPr txBox="1"/>
          <p:nvPr/>
        </p:nvSpPr>
        <p:spPr>
          <a:xfrm>
            <a:off x="6098404" y="2951364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" pitchFamily="2" charset="0"/>
              </a:rPr>
              <a:t>U 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lang="en-US" altLang="ja-JP" sz="2000" dirty="0">
                <a:latin typeface="Symbol" pitchFamily="2" charset="2"/>
              </a:rPr>
              <a:t> w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23FF529-41DB-7C47-ACDD-956A7BDD3CDA}"/>
              </a:ext>
            </a:extLst>
          </p:cNvPr>
          <p:cNvSpPr txBox="1"/>
          <p:nvPr/>
        </p:nvSpPr>
        <p:spPr>
          <a:xfrm>
            <a:off x="6013928" y="3645024"/>
            <a:ext cx="2446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solid state Mott ins. </a:t>
            </a:r>
          </a:p>
          <a:p>
            <a:r>
              <a:rPr lang="en-US" altLang="ja-JP" sz="2000" dirty="0"/>
              <a:t>  with </a:t>
            </a:r>
            <a:r>
              <a:rPr lang="en-US" altLang="ja-JP" sz="2000" dirty="0" err="1"/>
              <a:t>midgap</a:t>
            </a:r>
            <a:r>
              <a:rPr lang="en-US" altLang="ja-JP" sz="2000" dirty="0"/>
              <a:t> laser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87B032E-EC92-5145-A6D7-48AD29386460}"/>
              </a:ext>
            </a:extLst>
          </p:cNvPr>
          <p:cNvSpPr/>
          <p:nvPr/>
        </p:nvSpPr>
        <p:spPr>
          <a:xfrm>
            <a:off x="332475" y="2276872"/>
            <a:ext cx="5309908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060F12D-8DA1-CF4F-BA7B-052F26E213CB}"/>
              </a:ext>
            </a:extLst>
          </p:cNvPr>
          <p:cNvSpPr txBox="1"/>
          <p:nvPr/>
        </p:nvSpPr>
        <p:spPr>
          <a:xfrm>
            <a:off x="447738" y="2406660"/>
            <a:ext cx="46346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00" dirty="0">
                <a:latin typeface="Times" pitchFamily="2" charset="0"/>
              </a:rPr>
              <a:t>1/(</a:t>
            </a:r>
            <a:r>
              <a:rPr lang="en-US" altLang="ja-JP" sz="2300" i="1" dirty="0">
                <a:latin typeface="Times" pitchFamily="2" charset="0"/>
              </a:rPr>
              <a:t>U</a:t>
            </a:r>
            <a:r>
              <a:rPr lang="en-US" altLang="ja-JP" sz="2300" dirty="0">
                <a:latin typeface="Times" pitchFamily="2" charset="0"/>
              </a:rPr>
              <a:t>-</a:t>
            </a:r>
            <a:r>
              <a:rPr lang="en-US" altLang="ja-JP" sz="2300" i="1" dirty="0" err="1">
                <a:latin typeface="Times" pitchFamily="2" charset="0"/>
              </a:rPr>
              <a:t>n</a:t>
            </a:r>
            <a:r>
              <a:rPr lang="en-US" altLang="ja-JP" sz="2300" dirty="0" err="1">
                <a:latin typeface="Symbol" pitchFamily="2" charset="2"/>
              </a:rPr>
              <a:t>w</a:t>
            </a:r>
            <a:r>
              <a:rPr lang="en-US" altLang="ja-JP" sz="2300" dirty="0">
                <a:latin typeface="Times" pitchFamily="2" charset="0"/>
              </a:rPr>
              <a:t>)  </a:t>
            </a:r>
            <a:r>
              <a:rPr lang="en-US" altLang="ja-JP" sz="2300" dirty="0"/>
              <a:t>(</a:t>
            </a:r>
            <a:r>
              <a:rPr lang="en-US" altLang="ja-JP" sz="2300" dirty="0" err="1"/>
              <a:t>Floquet</a:t>
            </a:r>
            <a:r>
              <a:rPr lang="en-US" altLang="ja-JP" sz="2300" dirty="0"/>
              <a:t> SW)-expansion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6B34C7-BB44-9F48-B09D-08C9756B341B}"/>
              </a:ext>
            </a:extLst>
          </p:cNvPr>
          <p:cNvSpPr/>
          <p:nvPr/>
        </p:nvSpPr>
        <p:spPr>
          <a:xfrm>
            <a:off x="1475656" y="3131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Mentink</a:t>
            </a:r>
            <a:r>
              <a:rPr lang="en-US" altLang="ja-JP" dirty="0">
                <a:solidFill>
                  <a:srgbClr val="0070C0"/>
                </a:solidFill>
              </a:rPr>
              <a:t>, Balzer, Eckstein, Nat.Com.‘15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72B59AC-AB93-A748-963F-EC4BAAF0697E}"/>
              </a:ext>
            </a:extLst>
          </p:cNvPr>
          <p:cNvSpPr txBox="1"/>
          <p:nvPr/>
        </p:nvSpPr>
        <p:spPr>
          <a:xfrm>
            <a:off x="338552" y="31044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2nd order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F52F213-9C60-7A4B-BB07-26D41678725A}"/>
              </a:ext>
            </a:extLst>
          </p:cNvPr>
          <p:cNvSpPr txBox="1"/>
          <p:nvPr/>
        </p:nvSpPr>
        <p:spPr>
          <a:xfrm>
            <a:off x="367660" y="36450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4th order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5BF427B-C9C4-D548-8FAB-4187CEC73C8E}"/>
              </a:ext>
            </a:extLst>
          </p:cNvPr>
          <p:cNvSpPr txBox="1"/>
          <p:nvPr/>
        </p:nvSpPr>
        <p:spPr>
          <a:xfrm>
            <a:off x="1475656" y="3646765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PRB’17</a:t>
            </a:r>
          </a:p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Claassen, et al. Nat. Com. ‘17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DB11C4-9CF4-4E46-8335-0F919809CFFC}"/>
              </a:ext>
            </a:extLst>
          </p:cNvPr>
          <p:cNvSpPr/>
          <p:nvPr/>
        </p:nvSpPr>
        <p:spPr>
          <a:xfrm>
            <a:off x="3275856" y="2060848"/>
            <a:ext cx="5540709" cy="29523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A3A6BDD-8D56-D549-8CCC-F563FC30EE26}"/>
              </a:ext>
            </a:extLst>
          </p:cNvPr>
          <p:cNvGrpSpPr/>
          <p:nvPr/>
        </p:nvGrpSpPr>
        <p:grpSpPr>
          <a:xfrm>
            <a:off x="3468890" y="2118679"/>
            <a:ext cx="4901787" cy="4124998"/>
            <a:chOff x="30253" y="4128538"/>
            <a:chExt cx="4901787" cy="4124998"/>
          </a:xfrm>
        </p:grpSpPr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36820A07-77CF-C14A-9F90-134B1F965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44" y="5076708"/>
              <a:ext cx="2907932" cy="3176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F6A0949F-4569-2742-82A8-02AA7D0B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62" y="4128539"/>
              <a:ext cx="1137180" cy="1510025"/>
            </a:xfrm>
            <a:prstGeom prst="rect">
              <a:avLst/>
            </a:prstGeom>
          </p:spPr>
        </p:pic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24670953-3979-5A4F-AAA9-C8B3DB5ABD6A}"/>
                </a:ext>
              </a:extLst>
            </p:cNvPr>
            <p:cNvCxnSpPr/>
            <p:nvPr/>
          </p:nvCxnSpPr>
          <p:spPr>
            <a:xfrm>
              <a:off x="1184744" y="4500644"/>
              <a:ext cx="0" cy="96893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3">
              <a:extLst>
                <a:ext uri="{FF2B5EF4-FFF2-40B4-BE49-F238E27FC236}">
                  <a16:creationId xmlns:a16="http://schemas.microsoft.com/office/drawing/2014/main" id="{578F78AE-7142-1147-A6D2-2A759AA8B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3" y="4653804"/>
              <a:ext cx="10198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absorption</a:t>
              </a:r>
            </a:p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(emission)</a:t>
              </a:r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A7F492E0-1257-A243-93FE-190538062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390" y="4128538"/>
              <a:ext cx="1137180" cy="1510025"/>
            </a:xfrm>
            <a:prstGeom prst="rect">
              <a:avLst/>
            </a:prstGeom>
          </p:spPr>
        </p:pic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08DF5EB2-92B7-E742-A4CD-43F5BFD14EC5}"/>
                </a:ext>
              </a:extLst>
            </p:cNvPr>
            <p:cNvCxnSpPr/>
            <p:nvPr/>
          </p:nvCxnSpPr>
          <p:spPr>
            <a:xfrm flipV="1">
              <a:off x="3768554" y="4485075"/>
              <a:ext cx="0" cy="102495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BEAFEED2-09A7-0845-8B39-3DA3F8FA48DB}"/>
                </a:ext>
              </a:extLst>
            </p:cNvPr>
            <p:cNvCxnSpPr/>
            <p:nvPr/>
          </p:nvCxnSpPr>
          <p:spPr>
            <a:xfrm flipV="1">
              <a:off x="1477020" y="5461983"/>
              <a:ext cx="821542" cy="447235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6E24B25C-A128-BD41-8528-A761B060399D}"/>
                </a:ext>
              </a:extLst>
            </p:cNvPr>
            <p:cNvCxnSpPr/>
            <p:nvPr/>
          </p:nvCxnSpPr>
          <p:spPr>
            <a:xfrm>
              <a:off x="2789217" y="5453355"/>
              <a:ext cx="822686" cy="41544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">
              <a:extLst>
                <a:ext uri="{FF2B5EF4-FFF2-40B4-BE49-F238E27FC236}">
                  <a16:creationId xmlns:a16="http://schemas.microsoft.com/office/drawing/2014/main" id="{8CB4A193-CF1C-4548-B8A7-0F76ED9E5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3587" y="4632594"/>
              <a:ext cx="11384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emission</a:t>
              </a:r>
            </a:p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(absorption)</a:t>
              </a: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11A331DD-AF43-0B4A-B2E5-23478A64B1DE}"/>
                </a:ext>
              </a:extLst>
            </p:cNvPr>
            <p:cNvCxnSpPr/>
            <p:nvPr/>
          </p:nvCxnSpPr>
          <p:spPr>
            <a:xfrm flipH="1" flipV="1">
              <a:off x="2590837" y="5708447"/>
              <a:ext cx="898890" cy="50618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DCBACF5C-05B5-5D4D-9DC6-D72E4B79BCC8}"/>
                </a:ext>
              </a:extLst>
            </p:cNvPr>
            <p:cNvCxnSpPr/>
            <p:nvPr/>
          </p:nvCxnSpPr>
          <p:spPr>
            <a:xfrm flipH="1">
              <a:off x="1542421" y="5712714"/>
              <a:ext cx="888698" cy="49955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65D44C33-B405-134A-A161-A9371B69257A}"/>
                </a:ext>
              </a:extLst>
            </p:cNvPr>
            <p:cNvCxnSpPr/>
            <p:nvPr/>
          </p:nvCxnSpPr>
          <p:spPr>
            <a:xfrm>
              <a:off x="2478525" y="5170118"/>
              <a:ext cx="0" cy="791419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117860AF-F814-2C4F-9BD4-21A821D6BE5E}"/>
                </a:ext>
              </a:extLst>
            </p:cNvPr>
            <p:cNvCxnSpPr/>
            <p:nvPr/>
          </p:nvCxnSpPr>
          <p:spPr>
            <a:xfrm flipV="1">
              <a:off x="3611903" y="5814102"/>
              <a:ext cx="0" cy="79632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E74F449B-E1AF-5041-B8CE-2786D028FD93}"/>
                </a:ext>
              </a:extLst>
            </p:cNvPr>
            <p:cNvSpPr/>
            <p:nvPr/>
          </p:nvSpPr>
          <p:spPr>
            <a:xfrm>
              <a:off x="1115616" y="5968781"/>
              <a:ext cx="392005" cy="39200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AF9C258E-6148-8740-BE23-7A1206FF1FF6}"/>
                </a:ext>
              </a:extLst>
            </p:cNvPr>
            <p:cNvCxnSpPr/>
            <p:nvPr/>
          </p:nvCxnSpPr>
          <p:spPr>
            <a:xfrm flipV="1">
              <a:off x="1326397" y="5712714"/>
              <a:ext cx="0" cy="79632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2A8C76-272D-394C-A9B5-83D32D305F35}"/>
              </a:ext>
            </a:extLst>
          </p:cNvPr>
          <p:cNvSpPr/>
          <p:nvPr/>
        </p:nvSpPr>
        <p:spPr>
          <a:xfrm>
            <a:off x="251520" y="5229200"/>
            <a:ext cx="8694051" cy="147240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BBE602E-B76A-3041-B877-F44682E3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157192"/>
            <a:ext cx="8292023" cy="94227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FE7D56B1-B3F3-CE49-A505-480AF240F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584" y="5974659"/>
            <a:ext cx="5942981" cy="793476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E47C738E-DD6A-064F-B330-1C21D0BB52A1}"/>
              </a:ext>
            </a:extLst>
          </p:cNvPr>
          <p:cNvSpPr/>
          <p:nvPr/>
        </p:nvSpPr>
        <p:spPr>
          <a:xfrm>
            <a:off x="269115" y="227404"/>
            <a:ext cx="8694051" cy="154541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063CA242-241F-1641-8A0F-6DAB3B53393F}"/>
              </a:ext>
            </a:extLst>
          </p:cNvPr>
          <p:cNvSpPr txBox="1"/>
          <p:nvPr/>
        </p:nvSpPr>
        <p:spPr>
          <a:xfrm>
            <a:off x="1763688" y="227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Hubbard model   +   Circularly polarized light </a:t>
            </a:r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E1296B2D-2DC1-0A48-AD6E-29BF49403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524" y="679141"/>
            <a:ext cx="6172200" cy="8001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641E7B23-C411-604B-B3AD-F6056F2E4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256" y="1394780"/>
            <a:ext cx="2619504" cy="339828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2FAE37A8-BA50-C544-BE49-9019F8971C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5720" y="1392765"/>
            <a:ext cx="2280305" cy="3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7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12CA8E7-97A3-8747-B91A-BF191B36631C}"/>
              </a:ext>
            </a:extLst>
          </p:cNvPr>
          <p:cNvCxnSpPr>
            <a:cxnSpLocks/>
          </p:cNvCxnSpPr>
          <p:nvPr/>
        </p:nvCxnSpPr>
        <p:spPr>
          <a:xfrm>
            <a:off x="7026094" y="1760507"/>
            <a:ext cx="0" cy="3468693"/>
          </a:xfrm>
          <a:prstGeom prst="straightConnector1">
            <a:avLst/>
          </a:prstGeom>
          <a:ln w="349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7D0F4EF-0DFE-7047-A71D-70DAEACD6D6C}"/>
              </a:ext>
            </a:extLst>
          </p:cNvPr>
          <p:cNvSpPr/>
          <p:nvPr/>
        </p:nvSpPr>
        <p:spPr>
          <a:xfrm>
            <a:off x="5966451" y="2276872"/>
            <a:ext cx="2456655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3D0566-BAF8-3949-9FE1-9372A806C3DC}"/>
              </a:ext>
            </a:extLst>
          </p:cNvPr>
          <p:cNvSpPr txBox="1"/>
          <p:nvPr/>
        </p:nvSpPr>
        <p:spPr>
          <a:xfrm>
            <a:off x="6187992" y="236947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2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584A274-CE3F-454A-B4B9-FB274F33586E}"/>
              </a:ext>
            </a:extLst>
          </p:cNvPr>
          <p:cNvSpPr txBox="1"/>
          <p:nvPr/>
        </p:nvSpPr>
        <p:spPr>
          <a:xfrm>
            <a:off x="6098404" y="2951364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" pitchFamily="2" charset="0"/>
              </a:rPr>
              <a:t>U 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lang="en-US" altLang="ja-JP" sz="2000" dirty="0">
                <a:latin typeface="Symbol" pitchFamily="2" charset="2"/>
              </a:rPr>
              <a:t> w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23FF529-41DB-7C47-ACDD-956A7BDD3CDA}"/>
              </a:ext>
            </a:extLst>
          </p:cNvPr>
          <p:cNvSpPr txBox="1"/>
          <p:nvPr/>
        </p:nvSpPr>
        <p:spPr>
          <a:xfrm>
            <a:off x="6013928" y="3645024"/>
            <a:ext cx="2446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solid state Mott ins. </a:t>
            </a:r>
          </a:p>
          <a:p>
            <a:r>
              <a:rPr lang="en-US" altLang="ja-JP" sz="2000" dirty="0"/>
              <a:t>  with </a:t>
            </a:r>
            <a:r>
              <a:rPr lang="en-US" altLang="ja-JP" sz="2000" dirty="0" err="1"/>
              <a:t>midgap</a:t>
            </a:r>
            <a:r>
              <a:rPr lang="en-US" altLang="ja-JP" sz="2000" dirty="0"/>
              <a:t> laser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87B032E-EC92-5145-A6D7-48AD29386460}"/>
              </a:ext>
            </a:extLst>
          </p:cNvPr>
          <p:cNvSpPr/>
          <p:nvPr/>
        </p:nvSpPr>
        <p:spPr>
          <a:xfrm>
            <a:off x="332475" y="2276872"/>
            <a:ext cx="5309908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060F12D-8DA1-CF4F-BA7B-052F26E213CB}"/>
              </a:ext>
            </a:extLst>
          </p:cNvPr>
          <p:cNvSpPr txBox="1"/>
          <p:nvPr/>
        </p:nvSpPr>
        <p:spPr>
          <a:xfrm>
            <a:off x="447738" y="2406660"/>
            <a:ext cx="46346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00" dirty="0">
                <a:latin typeface="Times" pitchFamily="2" charset="0"/>
              </a:rPr>
              <a:t>1/(</a:t>
            </a:r>
            <a:r>
              <a:rPr lang="en-US" altLang="ja-JP" sz="2300" i="1" dirty="0">
                <a:latin typeface="Times" pitchFamily="2" charset="0"/>
              </a:rPr>
              <a:t>U</a:t>
            </a:r>
            <a:r>
              <a:rPr lang="en-US" altLang="ja-JP" sz="2300" dirty="0">
                <a:latin typeface="Times" pitchFamily="2" charset="0"/>
              </a:rPr>
              <a:t>-</a:t>
            </a:r>
            <a:r>
              <a:rPr lang="en-US" altLang="ja-JP" sz="2300" i="1" dirty="0" err="1">
                <a:latin typeface="Times" pitchFamily="2" charset="0"/>
              </a:rPr>
              <a:t>n</a:t>
            </a:r>
            <a:r>
              <a:rPr lang="en-US" altLang="ja-JP" sz="2300" dirty="0" err="1">
                <a:latin typeface="Symbol" pitchFamily="2" charset="2"/>
              </a:rPr>
              <a:t>w</a:t>
            </a:r>
            <a:r>
              <a:rPr lang="en-US" altLang="ja-JP" sz="2300" dirty="0">
                <a:latin typeface="Times" pitchFamily="2" charset="0"/>
              </a:rPr>
              <a:t>)  </a:t>
            </a:r>
            <a:r>
              <a:rPr lang="en-US" altLang="ja-JP" sz="2300" dirty="0"/>
              <a:t>(</a:t>
            </a:r>
            <a:r>
              <a:rPr lang="en-US" altLang="ja-JP" sz="2300" dirty="0" err="1"/>
              <a:t>Floquet</a:t>
            </a:r>
            <a:r>
              <a:rPr lang="en-US" altLang="ja-JP" sz="2300" dirty="0"/>
              <a:t> SW)-expansion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6B34C7-BB44-9F48-B09D-08C9756B341B}"/>
              </a:ext>
            </a:extLst>
          </p:cNvPr>
          <p:cNvSpPr/>
          <p:nvPr/>
        </p:nvSpPr>
        <p:spPr>
          <a:xfrm>
            <a:off x="1475656" y="3131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Mentink</a:t>
            </a:r>
            <a:r>
              <a:rPr lang="en-US" altLang="ja-JP" dirty="0">
                <a:solidFill>
                  <a:srgbClr val="0070C0"/>
                </a:solidFill>
              </a:rPr>
              <a:t>, Balzer, Eckstein, Nat.Com.‘15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72B59AC-AB93-A748-963F-EC4BAAF0697E}"/>
              </a:ext>
            </a:extLst>
          </p:cNvPr>
          <p:cNvSpPr txBox="1"/>
          <p:nvPr/>
        </p:nvSpPr>
        <p:spPr>
          <a:xfrm>
            <a:off x="338552" y="31044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2nd order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F52F213-9C60-7A4B-BB07-26D41678725A}"/>
              </a:ext>
            </a:extLst>
          </p:cNvPr>
          <p:cNvSpPr txBox="1"/>
          <p:nvPr/>
        </p:nvSpPr>
        <p:spPr>
          <a:xfrm>
            <a:off x="367660" y="36450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4th order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5BF427B-C9C4-D548-8FAB-4187CEC73C8E}"/>
              </a:ext>
            </a:extLst>
          </p:cNvPr>
          <p:cNvSpPr txBox="1"/>
          <p:nvPr/>
        </p:nvSpPr>
        <p:spPr>
          <a:xfrm>
            <a:off x="1475656" y="3646765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PRB’17</a:t>
            </a:r>
          </a:p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Claassen, et al. Nat. Com. ‘17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DB11C4-9CF4-4E46-8335-0F919809CFFC}"/>
              </a:ext>
            </a:extLst>
          </p:cNvPr>
          <p:cNvSpPr/>
          <p:nvPr/>
        </p:nvSpPr>
        <p:spPr>
          <a:xfrm>
            <a:off x="3275856" y="2060848"/>
            <a:ext cx="5540709" cy="29523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925EF509-9BA0-6F47-B61C-5247EF900E52}"/>
              </a:ext>
            </a:extLst>
          </p:cNvPr>
          <p:cNvGrpSpPr/>
          <p:nvPr/>
        </p:nvGrpSpPr>
        <p:grpSpPr>
          <a:xfrm>
            <a:off x="3474133" y="2118679"/>
            <a:ext cx="4901787" cy="4124998"/>
            <a:chOff x="30253" y="4128538"/>
            <a:chExt cx="4901787" cy="4124998"/>
          </a:xfrm>
        </p:grpSpPr>
        <p:pic>
          <p:nvPicPr>
            <p:cNvPr id="55" name="Picture 20">
              <a:extLst>
                <a:ext uri="{FF2B5EF4-FFF2-40B4-BE49-F238E27FC236}">
                  <a16:creationId xmlns:a16="http://schemas.microsoft.com/office/drawing/2014/main" id="{2B8AF854-9801-B545-B5BC-E8B7A3C269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44" y="5076708"/>
              <a:ext cx="2907932" cy="3176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52E76230-770A-1B44-B0E0-C1154190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62" y="4128539"/>
              <a:ext cx="1137180" cy="1510025"/>
            </a:xfrm>
            <a:prstGeom prst="rect">
              <a:avLst/>
            </a:prstGeom>
          </p:spPr>
        </p:pic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CA4F21C5-5411-CB47-B6BF-D6D7CB0D3DFB}"/>
                </a:ext>
              </a:extLst>
            </p:cNvPr>
            <p:cNvCxnSpPr/>
            <p:nvPr/>
          </p:nvCxnSpPr>
          <p:spPr>
            <a:xfrm>
              <a:off x="1184744" y="4500644"/>
              <a:ext cx="0" cy="96893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3">
              <a:extLst>
                <a:ext uri="{FF2B5EF4-FFF2-40B4-BE49-F238E27FC236}">
                  <a16:creationId xmlns:a16="http://schemas.microsoft.com/office/drawing/2014/main" id="{F202289F-4B65-A74A-90F9-9C7220BAF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3" y="4653804"/>
              <a:ext cx="10198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absorption</a:t>
              </a:r>
            </a:p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(emission)</a:t>
              </a: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95F27E39-9C5B-F748-9586-44E9F490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390" y="4128538"/>
              <a:ext cx="1137180" cy="1510025"/>
            </a:xfrm>
            <a:prstGeom prst="rect">
              <a:avLst/>
            </a:prstGeom>
          </p:spPr>
        </p:pic>
        <p:cxnSp>
          <p:nvCxnSpPr>
            <p:cNvPr id="60" name="直線矢印コネクタ 59">
              <a:extLst>
                <a:ext uri="{FF2B5EF4-FFF2-40B4-BE49-F238E27FC236}">
                  <a16:creationId xmlns:a16="http://schemas.microsoft.com/office/drawing/2014/main" id="{CDB8A3A8-41E2-EB4A-9E80-3A1222C895C7}"/>
                </a:ext>
              </a:extLst>
            </p:cNvPr>
            <p:cNvCxnSpPr/>
            <p:nvPr/>
          </p:nvCxnSpPr>
          <p:spPr>
            <a:xfrm flipV="1">
              <a:off x="3768554" y="4485075"/>
              <a:ext cx="0" cy="102495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>
              <a:extLst>
                <a:ext uri="{FF2B5EF4-FFF2-40B4-BE49-F238E27FC236}">
                  <a16:creationId xmlns:a16="http://schemas.microsoft.com/office/drawing/2014/main" id="{8E613B51-2ADB-874B-8D4E-59C99041FD2F}"/>
                </a:ext>
              </a:extLst>
            </p:cNvPr>
            <p:cNvCxnSpPr/>
            <p:nvPr/>
          </p:nvCxnSpPr>
          <p:spPr>
            <a:xfrm flipV="1">
              <a:off x="1477020" y="5461983"/>
              <a:ext cx="821542" cy="447235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0D00C573-B1BA-D748-80D1-3F304DD2F525}"/>
                </a:ext>
              </a:extLst>
            </p:cNvPr>
            <p:cNvCxnSpPr/>
            <p:nvPr/>
          </p:nvCxnSpPr>
          <p:spPr>
            <a:xfrm>
              <a:off x="2789217" y="5453355"/>
              <a:ext cx="822686" cy="41544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テキスト ボックス 3">
              <a:extLst>
                <a:ext uri="{FF2B5EF4-FFF2-40B4-BE49-F238E27FC236}">
                  <a16:creationId xmlns:a16="http://schemas.microsoft.com/office/drawing/2014/main" id="{96689D5B-F82E-EB45-881F-E967BD3A95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3587" y="4632594"/>
              <a:ext cx="11384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emission</a:t>
              </a:r>
            </a:p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(absorption)</a:t>
              </a:r>
            </a:p>
          </p:txBody>
        </p: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A289493F-F892-DE4D-A2E6-BBBFEF5D4CEF}"/>
                </a:ext>
              </a:extLst>
            </p:cNvPr>
            <p:cNvCxnSpPr/>
            <p:nvPr/>
          </p:nvCxnSpPr>
          <p:spPr>
            <a:xfrm flipH="1" flipV="1">
              <a:off x="2590837" y="5708447"/>
              <a:ext cx="898890" cy="50618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9DE6E829-BE87-8542-811C-964982F004A3}"/>
                </a:ext>
              </a:extLst>
            </p:cNvPr>
            <p:cNvCxnSpPr/>
            <p:nvPr/>
          </p:nvCxnSpPr>
          <p:spPr>
            <a:xfrm flipH="1">
              <a:off x="1542421" y="5712714"/>
              <a:ext cx="888698" cy="49955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4BA889EA-2B15-7B41-A57B-59417F1D7B63}"/>
                </a:ext>
              </a:extLst>
            </p:cNvPr>
            <p:cNvCxnSpPr/>
            <p:nvPr/>
          </p:nvCxnSpPr>
          <p:spPr>
            <a:xfrm flipV="1">
              <a:off x="3611903" y="5814102"/>
              <a:ext cx="0" cy="79632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円/楕円 66">
              <a:extLst>
                <a:ext uri="{FF2B5EF4-FFF2-40B4-BE49-F238E27FC236}">
                  <a16:creationId xmlns:a16="http://schemas.microsoft.com/office/drawing/2014/main" id="{F6C842B1-1A43-2B4E-A384-9AFD0276A4FE}"/>
                </a:ext>
              </a:extLst>
            </p:cNvPr>
            <p:cNvSpPr/>
            <p:nvPr/>
          </p:nvSpPr>
          <p:spPr>
            <a:xfrm>
              <a:off x="2283175" y="5323296"/>
              <a:ext cx="392005" cy="39200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2B70BF4C-C3D0-A34B-9B33-9BFA4942BD5B}"/>
                </a:ext>
              </a:extLst>
            </p:cNvPr>
            <p:cNvCxnSpPr/>
            <p:nvPr/>
          </p:nvCxnSpPr>
          <p:spPr>
            <a:xfrm flipV="1">
              <a:off x="2493956" y="5067229"/>
              <a:ext cx="0" cy="79632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6E8EAAC7-1E9A-D64A-8B3D-37157E28B152}"/>
                </a:ext>
              </a:extLst>
            </p:cNvPr>
            <p:cNvCxnSpPr/>
            <p:nvPr/>
          </p:nvCxnSpPr>
          <p:spPr>
            <a:xfrm>
              <a:off x="2411760" y="5157192"/>
              <a:ext cx="0" cy="791419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2A8C76-272D-394C-A9B5-83D32D305F35}"/>
              </a:ext>
            </a:extLst>
          </p:cNvPr>
          <p:cNvSpPr/>
          <p:nvPr/>
        </p:nvSpPr>
        <p:spPr>
          <a:xfrm>
            <a:off x="251520" y="5229200"/>
            <a:ext cx="8694051" cy="147240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BBE602E-B76A-3041-B877-F44682E3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157192"/>
            <a:ext cx="8292023" cy="94227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FE7D56B1-B3F3-CE49-A505-480AF240F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584" y="5974659"/>
            <a:ext cx="5942981" cy="793476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CDDE2F14-5EE9-0841-96AD-25DB10C11D27}"/>
              </a:ext>
            </a:extLst>
          </p:cNvPr>
          <p:cNvSpPr/>
          <p:nvPr/>
        </p:nvSpPr>
        <p:spPr>
          <a:xfrm>
            <a:off x="269115" y="227404"/>
            <a:ext cx="8694051" cy="154541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C09399D3-2B16-2D43-9D08-8B320070F395}"/>
              </a:ext>
            </a:extLst>
          </p:cNvPr>
          <p:cNvSpPr txBox="1"/>
          <p:nvPr/>
        </p:nvSpPr>
        <p:spPr>
          <a:xfrm>
            <a:off x="1763688" y="227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Hubbard model   +   Circularly polarized light </a:t>
            </a:r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EF9EF86C-6695-F641-93A5-0EDBDBC41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524" y="679141"/>
            <a:ext cx="6172200" cy="8001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79FB66C1-9DB7-524B-896A-EDE7803345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256" y="1394780"/>
            <a:ext cx="2619504" cy="339828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3F55B135-9D0F-8E46-9E59-36CD6602C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5720" y="1392765"/>
            <a:ext cx="2280305" cy="3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6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12CA8E7-97A3-8747-B91A-BF191B36631C}"/>
              </a:ext>
            </a:extLst>
          </p:cNvPr>
          <p:cNvCxnSpPr>
            <a:cxnSpLocks/>
          </p:cNvCxnSpPr>
          <p:nvPr/>
        </p:nvCxnSpPr>
        <p:spPr>
          <a:xfrm>
            <a:off x="7026094" y="1760507"/>
            <a:ext cx="0" cy="3468693"/>
          </a:xfrm>
          <a:prstGeom prst="straightConnector1">
            <a:avLst/>
          </a:prstGeom>
          <a:ln w="349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7D0F4EF-0DFE-7047-A71D-70DAEACD6D6C}"/>
              </a:ext>
            </a:extLst>
          </p:cNvPr>
          <p:cNvSpPr/>
          <p:nvPr/>
        </p:nvSpPr>
        <p:spPr>
          <a:xfrm>
            <a:off x="5966451" y="2276872"/>
            <a:ext cx="2456655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3D0566-BAF8-3949-9FE1-9372A806C3DC}"/>
              </a:ext>
            </a:extLst>
          </p:cNvPr>
          <p:cNvSpPr txBox="1"/>
          <p:nvPr/>
        </p:nvSpPr>
        <p:spPr>
          <a:xfrm>
            <a:off x="6187992" y="236947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regime 2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584A274-CE3F-454A-B4B9-FB274F33586E}"/>
              </a:ext>
            </a:extLst>
          </p:cNvPr>
          <p:cNvSpPr txBox="1"/>
          <p:nvPr/>
        </p:nvSpPr>
        <p:spPr>
          <a:xfrm>
            <a:off x="6098404" y="2951364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Times" pitchFamily="2" charset="0"/>
              </a:rPr>
              <a:t>U </a:t>
            </a:r>
            <a:r>
              <a:rPr kumimoji="1" lang="en-US" altLang="ja-JP" sz="2000" dirty="0">
                <a:latin typeface="Times" pitchFamily="2" charset="0"/>
              </a:rPr>
              <a:t>&gt;</a:t>
            </a:r>
            <a:r>
              <a:rPr lang="en-US" altLang="ja-JP" sz="2000" dirty="0">
                <a:latin typeface="Symbol" pitchFamily="2" charset="2"/>
              </a:rPr>
              <a:t> w </a:t>
            </a:r>
            <a:r>
              <a:rPr kumimoji="1" lang="en-US" altLang="ja-JP" sz="2000" dirty="0">
                <a:latin typeface="Times" pitchFamily="2" charset="0"/>
              </a:rPr>
              <a:t>&gt;&gt; |</a:t>
            </a:r>
            <a:r>
              <a:rPr kumimoji="1" lang="en-US" altLang="ja-JP" sz="2000" i="1" dirty="0" err="1">
                <a:latin typeface="Times" pitchFamily="2" charset="0"/>
              </a:rPr>
              <a:t>J</a:t>
            </a:r>
            <a:r>
              <a:rPr kumimoji="1" lang="en-US" altLang="ja-JP" sz="2000" i="1" baseline="-25000" dirty="0" err="1">
                <a:latin typeface="Times" pitchFamily="2" charset="0"/>
              </a:rPr>
              <a:t>ij</a:t>
            </a:r>
            <a:r>
              <a:rPr kumimoji="1" lang="en-US" altLang="ja-JP" sz="2000" dirty="0">
                <a:latin typeface="Times" pitchFamily="2" charset="0"/>
              </a:rPr>
              <a:t>|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23FF529-41DB-7C47-ACDD-956A7BDD3CDA}"/>
              </a:ext>
            </a:extLst>
          </p:cNvPr>
          <p:cNvSpPr txBox="1"/>
          <p:nvPr/>
        </p:nvSpPr>
        <p:spPr>
          <a:xfrm>
            <a:off x="6013928" y="3645024"/>
            <a:ext cx="2446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solid state Mott ins. </a:t>
            </a:r>
          </a:p>
          <a:p>
            <a:r>
              <a:rPr lang="en-US" altLang="ja-JP" sz="2000" dirty="0"/>
              <a:t>  with </a:t>
            </a:r>
            <a:r>
              <a:rPr lang="en-US" altLang="ja-JP" sz="2000" dirty="0" err="1"/>
              <a:t>midgap</a:t>
            </a:r>
            <a:r>
              <a:rPr lang="en-US" altLang="ja-JP" sz="2000" dirty="0"/>
              <a:t> laser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87B032E-EC92-5145-A6D7-48AD29386460}"/>
              </a:ext>
            </a:extLst>
          </p:cNvPr>
          <p:cNvSpPr/>
          <p:nvPr/>
        </p:nvSpPr>
        <p:spPr>
          <a:xfrm>
            <a:off x="332475" y="2276872"/>
            <a:ext cx="5309908" cy="22836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060F12D-8DA1-CF4F-BA7B-052F26E213CB}"/>
              </a:ext>
            </a:extLst>
          </p:cNvPr>
          <p:cNvSpPr txBox="1"/>
          <p:nvPr/>
        </p:nvSpPr>
        <p:spPr>
          <a:xfrm>
            <a:off x="447738" y="2406660"/>
            <a:ext cx="46346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300" dirty="0">
                <a:latin typeface="Times" pitchFamily="2" charset="0"/>
              </a:rPr>
              <a:t>1/(</a:t>
            </a:r>
            <a:r>
              <a:rPr lang="en-US" altLang="ja-JP" sz="2300" i="1" dirty="0">
                <a:latin typeface="Times" pitchFamily="2" charset="0"/>
              </a:rPr>
              <a:t>U</a:t>
            </a:r>
            <a:r>
              <a:rPr lang="en-US" altLang="ja-JP" sz="2300" dirty="0">
                <a:latin typeface="Times" pitchFamily="2" charset="0"/>
              </a:rPr>
              <a:t>-</a:t>
            </a:r>
            <a:r>
              <a:rPr lang="en-US" altLang="ja-JP" sz="2300" i="1" dirty="0" err="1">
                <a:latin typeface="Times" pitchFamily="2" charset="0"/>
              </a:rPr>
              <a:t>n</a:t>
            </a:r>
            <a:r>
              <a:rPr lang="en-US" altLang="ja-JP" sz="2300" dirty="0" err="1">
                <a:latin typeface="Symbol" pitchFamily="2" charset="2"/>
              </a:rPr>
              <a:t>w</a:t>
            </a:r>
            <a:r>
              <a:rPr lang="en-US" altLang="ja-JP" sz="2300" dirty="0">
                <a:latin typeface="Times" pitchFamily="2" charset="0"/>
              </a:rPr>
              <a:t>)  </a:t>
            </a:r>
            <a:r>
              <a:rPr lang="en-US" altLang="ja-JP" sz="2300" dirty="0"/>
              <a:t>(</a:t>
            </a:r>
            <a:r>
              <a:rPr lang="en-US" altLang="ja-JP" sz="2300" dirty="0" err="1"/>
              <a:t>Floquet</a:t>
            </a:r>
            <a:r>
              <a:rPr lang="en-US" altLang="ja-JP" sz="2300" dirty="0"/>
              <a:t> SW)-expansion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E6B34C7-BB44-9F48-B09D-08C9756B341B}"/>
              </a:ext>
            </a:extLst>
          </p:cNvPr>
          <p:cNvSpPr/>
          <p:nvPr/>
        </p:nvSpPr>
        <p:spPr>
          <a:xfrm>
            <a:off x="1475656" y="31316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Mentink</a:t>
            </a:r>
            <a:r>
              <a:rPr lang="en-US" altLang="ja-JP" dirty="0">
                <a:solidFill>
                  <a:srgbClr val="0070C0"/>
                </a:solidFill>
              </a:rPr>
              <a:t>, Balzer, Eckstein, Nat.Com.‘15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72B59AC-AB93-A748-963F-EC4BAAF0697E}"/>
              </a:ext>
            </a:extLst>
          </p:cNvPr>
          <p:cNvSpPr txBox="1"/>
          <p:nvPr/>
        </p:nvSpPr>
        <p:spPr>
          <a:xfrm>
            <a:off x="338552" y="310440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2nd order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F52F213-9C60-7A4B-BB07-26D41678725A}"/>
              </a:ext>
            </a:extLst>
          </p:cNvPr>
          <p:cNvSpPr txBox="1"/>
          <p:nvPr/>
        </p:nvSpPr>
        <p:spPr>
          <a:xfrm>
            <a:off x="367660" y="36450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4th order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5BF427B-C9C4-D548-8FAB-4187CEC73C8E}"/>
              </a:ext>
            </a:extLst>
          </p:cNvPr>
          <p:cNvSpPr txBox="1"/>
          <p:nvPr/>
        </p:nvSpPr>
        <p:spPr>
          <a:xfrm>
            <a:off x="1475656" y="3646765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PRB’17</a:t>
            </a:r>
          </a:p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Claassen, et al. Nat. Com. ‘17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DB11C4-9CF4-4E46-8335-0F919809CFFC}"/>
              </a:ext>
            </a:extLst>
          </p:cNvPr>
          <p:cNvSpPr/>
          <p:nvPr/>
        </p:nvSpPr>
        <p:spPr>
          <a:xfrm>
            <a:off x="3275856" y="2060848"/>
            <a:ext cx="5540709" cy="29523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0DB2DB49-2862-3843-BB8F-7F7CCEA426A7}"/>
              </a:ext>
            </a:extLst>
          </p:cNvPr>
          <p:cNvGrpSpPr/>
          <p:nvPr/>
        </p:nvGrpSpPr>
        <p:grpSpPr>
          <a:xfrm>
            <a:off x="3474133" y="2118679"/>
            <a:ext cx="4901787" cy="4124998"/>
            <a:chOff x="30253" y="4128538"/>
            <a:chExt cx="4901787" cy="4124998"/>
          </a:xfrm>
        </p:grpSpPr>
        <p:pic>
          <p:nvPicPr>
            <p:cNvPr id="71" name="Picture 20">
              <a:extLst>
                <a:ext uri="{FF2B5EF4-FFF2-40B4-BE49-F238E27FC236}">
                  <a16:creationId xmlns:a16="http://schemas.microsoft.com/office/drawing/2014/main" id="{DB5F9747-F31F-844B-B584-483E1CF14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44" y="5076708"/>
              <a:ext cx="2907932" cy="3176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708C3B2D-174D-464E-BE3A-7DDE7376E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562" y="4128539"/>
              <a:ext cx="1137180" cy="1510025"/>
            </a:xfrm>
            <a:prstGeom prst="rect">
              <a:avLst/>
            </a:prstGeom>
          </p:spPr>
        </p:pic>
        <p:cxnSp>
          <p:nvCxnSpPr>
            <p:cNvPr id="73" name="直線矢印コネクタ 72">
              <a:extLst>
                <a:ext uri="{FF2B5EF4-FFF2-40B4-BE49-F238E27FC236}">
                  <a16:creationId xmlns:a16="http://schemas.microsoft.com/office/drawing/2014/main" id="{0323F2BD-F2CA-264B-9354-A6F1A4C51987}"/>
                </a:ext>
              </a:extLst>
            </p:cNvPr>
            <p:cNvCxnSpPr/>
            <p:nvPr/>
          </p:nvCxnSpPr>
          <p:spPr>
            <a:xfrm>
              <a:off x="1184744" y="4500644"/>
              <a:ext cx="0" cy="968933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3">
              <a:extLst>
                <a:ext uri="{FF2B5EF4-FFF2-40B4-BE49-F238E27FC236}">
                  <a16:creationId xmlns:a16="http://schemas.microsoft.com/office/drawing/2014/main" id="{2B36A285-B70C-AD47-9186-7D232659C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3" y="4653804"/>
              <a:ext cx="10198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absorption</a:t>
              </a:r>
            </a:p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(emission)</a:t>
              </a:r>
            </a:p>
          </p:txBody>
        </p:sp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31886180-6AAE-5C46-810B-4EDB1B8E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390" y="4128538"/>
              <a:ext cx="1137180" cy="1510025"/>
            </a:xfrm>
            <a:prstGeom prst="rect">
              <a:avLst/>
            </a:prstGeom>
          </p:spPr>
        </p:pic>
        <p:cxnSp>
          <p:nvCxnSpPr>
            <p:cNvPr id="76" name="直線矢印コネクタ 75">
              <a:extLst>
                <a:ext uri="{FF2B5EF4-FFF2-40B4-BE49-F238E27FC236}">
                  <a16:creationId xmlns:a16="http://schemas.microsoft.com/office/drawing/2014/main" id="{E058B5C5-C6AD-2F4D-9F02-CC3CABD0FC5D}"/>
                </a:ext>
              </a:extLst>
            </p:cNvPr>
            <p:cNvCxnSpPr/>
            <p:nvPr/>
          </p:nvCxnSpPr>
          <p:spPr>
            <a:xfrm flipV="1">
              <a:off x="3768554" y="4485075"/>
              <a:ext cx="0" cy="102495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3667BE88-424B-8246-861F-5850D5156998}"/>
                </a:ext>
              </a:extLst>
            </p:cNvPr>
            <p:cNvCxnSpPr/>
            <p:nvPr/>
          </p:nvCxnSpPr>
          <p:spPr>
            <a:xfrm flipV="1">
              <a:off x="1477020" y="5461983"/>
              <a:ext cx="821542" cy="447235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>
              <a:extLst>
                <a:ext uri="{FF2B5EF4-FFF2-40B4-BE49-F238E27FC236}">
                  <a16:creationId xmlns:a16="http://schemas.microsoft.com/office/drawing/2014/main" id="{101D448A-82E3-9547-A661-E0B093CA0074}"/>
                </a:ext>
              </a:extLst>
            </p:cNvPr>
            <p:cNvCxnSpPr/>
            <p:nvPr/>
          </p:nvCxnSpPr>
          <p:spPr>
            <a:xfrm>
              <a:off x="2789217" y="5453355"/>
              <a:ext cx="822686" cy="41544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3">
              <a:extLst>
                <a:ext uri="{FF2B5EF4-FFF2-40B4-BE49-F238E27FC236}">
                  <a16:creationId xmlns:a16="http://schemas.microsoft.com/office/drawing/2014/main" id="{7114A6DB-8B66-7A4F-8C2C-178BB85D3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3587" y="4632594"/>
              <a:ext cx="11384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7200" indent="-4572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emission</a:t>
              </a:r>
            </a:p>
            <a:p>
              <a:pPr eaLnBrk="1" hangingPunct="1"/>
              <a:r>
                <a:rPr lang="en-US" altLang="ja-JP" sz="14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(absorption)</a:t>
              </a:r>
            </a:p>
          </p:txBody>
        </p: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AF14E81A-0636-3D4E-81C2-535073ADCB77}"/>
                </a:ext>
              </a:extLst>
            </p:cNvPr>
            <p:cNvCxnSpPr/>
            <p:nvPr/>
          </p:nvCxnSpPr>
          <p:spPr>
            <a:xfrm flipH="1" flipV="1">
              <a:off x="2590837" y="5708447"/>
              <a:ext cx="898890" cy="50618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642B2CDC-77A9-FA40-B73C-EDDF774F5673}"/>
                </a:ext>
              </a:extLst>
            </p:cNvPr>
            <p:cNvCxnSpPr/>
            <p:nvPr/>
          </p:nvCxnSpPr>
          <p:spPr>
            <a:xfrm flipH="1">
              <a:off x="1542421" y="5712714"/>
              <a:ext cx="888698" cy="499551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円/楕円 81">
              <a:extLst>
                <a:ext uri="{FF2B5EF4-FFF2-40B4-BE49-F238E27FC236}">
                  <a16:creationId xmlns:a16="http://schemas.microsoft.com/office/drawing/2014/main" id="{14C2266E-55A9-4F47-864B-97440600F762}"/>
                </a:ext>
              </a:extLst>
            </p:cNvPr>
            <p:cNvSpPr/>
            <p:nvPr/>
          </p:nvSpPr>
          <p:spPr>
            <a:xfrm>
              <a:off x="3491880" y="5972037"/>
              <a:ext cx="392005" cy="39200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02E3822B-B95C-5F43-B7AC-6FFFEB541C0B}"/>
                </a:ext>
              </a:extLst>
            </p:cNvPr>
            <p:cNvCxnSpPr/>
            <p:nvPr/>
          </p:nvCxnSpPr>
          <p:spPr>
            <a:xfrm flipV="1">
              <a:off x="2493956" y="5067229"/>
              <a:ext cx="0" cy="79632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665FA631-167E-4148-9894-245AD3DDC974}"/>
                </a:ext>
              </a:extLst>
            </p:cNvPr>
            <p:cNvCxnSpPr/>
            <p:nvPr/>
          </p:nvCxnSpPr>
          <p:spPr>
            <a:xfrm>
              <a:off x="3779912" y="5805933"/>
              <a:ext cx="0" cy="791419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36420B74-7256-A847-9568-687D6DE9E6D1}"/>
                </a:ext>
              </a:extLst>
            </p:cNvPr>
            <p:cNvCxnSpPr/>
            <p:nvPr/>
          </p:nvCxnSpPr>
          <p:spPr>
            <a:xfrm flipV="1">
              <a:off x="3611903" y="5814102"/>
              <a:ext cx="0" cy="79632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E2A8C76-272D-394C-A9B5-83D32D305F35}"/>
              </a:ext>
            </a:extLst>
          </p:cNvPr>
          <p:cNvSpPr/>
          <p:nvPr/>
        </p:nvSpPr>
        <p:spPr>
          <a:xfrm>
            <a:off x="251520" y="5229200"/>
            <a:ext cx="8694051" cy="147240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ABBE602E-B76A-3041-B877-F44682E3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157192"/>
            <a:ext cx="8292023" cy="94227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FE7D56B1-B3F3-CE49-A505-480AF240F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584" y="5974659"/>
            <a:ext cx="5942981" cy="793476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FE68539-F1D0-5B49-89AC-51DECDB40508}"/>
              </a:ext>
            </a:extLst>
          </p:cNvPr>
          <p:cNvSpPr/>
          <p:nvPr/>
        </p:nvSpPr>
        <p:spPr>
          <a:xfrm>
            <a:off x="269115" y="227404"/>
            <a:ext cx="8694051" cy="154541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7A06ED4C-7CA3-E94B-9A6E-25F3A0DC182F}"/>
              </a:ext>
            </a:extLst>
          </p:cNvPr>
          <p:cNvSpPr txBox="1"/>
          <p:nvPr/>
        </p:nvSpPr>
        <p:spPr>
          <a:xfrm>
            <a:off x="1763688" y="22740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Hubbard model   +   Circularly polarized light </a:t>
            </a:r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B9D06501-CE3E-6240-9CD9-BEB812089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524" y="679141"/>
            <a:ext cx="6172200" cy="8001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6CBA3A31-346B-E942-95C4-091A617D2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256" y="1394780"/>
            <a:ext cx="2619504" cy="339828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62927892-0EE8-9E4A-8F90-C91505E05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5720" y="1392765"/>
            <a:ext cx="2280305" cy="3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46204A0-EB3A-6242-AC7B-8B8854D9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58" y="4275625"/>
            <a:ext cx="6316023" cy="82607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96A4A37-CDCA-3042-B5E8-D92111090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1" y="1603784"/>
            <a:ext cx="8750428" cy="2735604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64" y="-10054"/>
            <a:ext cx="3091864" cy="21208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267744" y="2266365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exchange coupling</a:t>
            </a:r>
            <a:endParaRPr lang="en-US" altLang="ja-JP" sz="1600" i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06265" y="3290894"/>
            <a:ext cx="2460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scalar chirality coefficient</a:t>
            </a:r>
            <a:endParaRPr lang="en-US" altLang="ja-JP" sz="1600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1" name="テキスト ボックス 3"/>
          <p:cNvSpPr txBox="1">
            <a:spLocks noChangeArrowheads="1"/>
          </p:cNvSpPr>
          <p:nvPr/>
        </p:nvSpPr>
        <p:spPr bwMode="auto">
          <a:xfrm>
            <a:off x="3244756" y="125942"/>
            <a:ext cx="334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Arial" pitchFamily="34" charset="0"/>
                <a:cs typeface="Arial" pitchFamily="34" charset="0"/>
              </a:rPr>
              <a:t>Effective J-</a:t>
            </a:r>
            <a:r>
              <a:rPr lang="en-US" altLang="ja-JP" sz="2800" dirty="0" err="1">
                <a:latin typeface="Arial" pitchFamily="34" charset="0"/>
                <a:cs typeface="Arial" pitchFamily="34" charset="0"/>
              </a:rPr>
              <a:t>J</a:t>
            </a:r>
            <a:r>
              <a:rPr lang="en-US" altLang="ja-JP" sz="2800" baseline="-25000" dirty="0" err="1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 model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9C27698-46C5-B84F-8694-755B2DCA7FCC}"/>
              </a:ext>
            </a:extLst>
          </p:cNvPr>
          <p:cNvSpPr txBox="1"/>
          <p:nvPr/>
        </p:nvSpPr>
        <p:spPr>
          <a:xfrm>
            <a:off x="6336473" y="4821462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tx2"/>
                </a:solidFill>
              </a:rPr>
              <a:t>* Independent of the lattice</a:t>
            </a:r>
            <a:endParaRPr lang="en-US" altLang="ja-JP" sz="1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9619762-1B0A-A04D-974D-19B5BE79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006" y="3460171"/>
            <a:ext cx="1287157" cy="626492"/>
          </a:xfrm>
          <a:prstGeom prst="rect">
            <a:avLst/>
          </a:prstGeom>
        </p:spPr>
      </p:pic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D7294F73-4518-5947-BF20-87A6AC643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015" y="53267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Arial" pitchFamily="34" charset="0"/>
                <a:cs typeface="Arial" pitchFamily="34" charset="0"/>
              </a:rPr>
              <a:t>J</a:t>
            </a: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045D4AB8-FCAB-9A42-A3FE-83737626B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015" y="271064"/>
            <a:ext cx="495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i="1" dirty="0" err="1">
                <a:latin typeface="Arial" pitchFamily="34" charset="0"/>
                <a:cs typeface="Arial" pitchFamily="34" charset="0"/>
              </a:rPr>
              <a:t>J</a:t>
            </a:r>
            <a:r>
              <a:rPr lang="en-US" altLang="ja-JP" sz="2800" baseline="-25000" dirty="0" err="1">
                <a:latin typeface="Symbol" charset="2"/>
                <a:ea typeface="Symbol" charset="2"/>
                <a:cs typeface="Symbol" charset="2"/>
              </a:rPr>
              <a:t>c</a:t>
            </a:r>
            <a:endParaRPr lang="en-US" altLang="ja-JP" sz="28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テキスト ボックス 3">
            <a:extLst>
              <a:ext uri="{FF2B5EF4-FFF2-40B4-BE49-F238E27FC236}">
                <a16:creationId xmlns:a16="http://schemas.microsoft.com/office/drawing/2014/main" id="{4A2946B2-6E37-CB4D-A3DC-92264306F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06" y="5642090"/>
            <a:ext cx="8079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latin typeface="Arial" pitchFamily="34" charset="0"/>
                <a:cs typeface="Arial" pitchFamily="34" charset="0"/>
              </a:rPr>
              <a:t>sign flip of exchange coupling</a:t>
            </a:r>
          </a:p>
          <a:p>
            <a:pPr eaLnBrk="1" hangingPunct="1"/>
            <a:r>
              <a:rPr lang="en-US" altLang="ja-JP" sz="2400" dirty="0">
                <a:latin typeface="Arial" pitchFamily="34" charset="0"/>
                <a:cs typeface="Arial" pitchFamily="34" charset="0"/>
              </a:rPr>
              <a:t>(spin version of “dynamic localization” and band inversion)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46F178E-45DE-C041-8313-9914CB472353}"/>
              </a:ext>
            </a:extLst>
          </p:cNvPr>
          <p:cNvCxnSpPr>
            <a:cxnSpLocks/>
          </p:cNvCxnSpPr>
          <p:nvPr/>
        </p:nvCxnSpPr>
        <p:spPr>
          <a:xfrm flipV="1">
            <a:off x="3352344" y="4476021"/>
            <a:ext cx="0" cy="683995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A23DF4D-559B-1848-82FB-E25FD11F32FE}"/>
              </a:ext>
            </a:extLst>
          </p:cNvPr>
          <p:cNvSpPr/>
          <p:nvPr/>
        </p:nvSpPr>
        <p:spPr>
          <a:xfrm>
            <a:off x="546774" y="52492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Mentink</a:t>
            </a:r>
            <a:r>
              <a:rPr lang="en-US" altLang="ja-JP" dirty="0">
                <a:solidFill>
                  <a:srgbClr val="0070C0"/>
                </a:solidFill>
              </a:rPr>
              <a:t>, Balzer, Eckstein, Nat.Com.‘15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63AC8A9-3848-5D41-AFD3-564443F18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654" y="799095"/>
            <a:ext cx="4992797" cy="6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タイトル 1"/>
          <p:cNvSpPr txBox="1">
            <a:spLocks/>
          </p:cNvSpPr>
          <p:nvPr/>
        </p:nvSpPr>
        <p:spPr bwMode="auto">
          <a:xfrm>
            <a:off x="22042" y="-27384"/>
            <a:ext cx="925252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3000" b="1" dirty="0" err="1"/>
              <a:t>Floquet</a:t>
            </a:r>
            <a:r>
              <a:rPr lang="en-US" altLang="ja-JP" sz="3000" b="1" dirty="0"/>
              <a:t> engineering in </a:t>
            </a:r>
            <a:r>
              <a:rPr lang="en-US" altLang="ja-JP" sz="3000" b="1" dirty="0">
                <a:solidFill>
                  <a:srgbClr val="FF0000"/>
                </a:solidFill>
              </a:rPr>
              <a:t>Solids</a:t>
            </a:r>
          </a:p>
        </p:txBody>
      </p:sp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096C24E5-35EF-2348-BB40-15120455A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775" y="3664387"/>
            <a:ext cx="7282506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J. Orenstein “Ultrafast spectroscopy of quantum materials” Physics today 2012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83855E8-FD25-6F43-834C-ACA680D0A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228" y="968546"/>
            <a:ext cx="4419600" cy="2578100"/>
          </a:xfrm>
          <a:prstGeom prst="rect">
            <a:avLst/>
          </a:prstGeom>
        </p:spPr>
      </p:pic>
      <p:pic>
        <p:nvPicPr>
          <p:cNvPr id="10" name="Limit6.avi">
            <a:hlinkClick r:id="" action="ppaction://media"/>
            <a:extLst>
              <a:ext uri="{FF2B5EF4-FFF2-40B4-BE49-F238E27FC236}">
                <a16:creationId xmlns:a16="http://schemas.microsoft.com/office/drawing/2014/main" id="{692D65A7-F8C2-7440-9684-F18A94760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4120682"/>
            <a:ext cx="3784714" cy="2523142"/>
          </a:xfrm>
          <a:prstGeom prst="rect">
            <a:avLst/>
          </a:prstGeom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1DB24877-9A5E-A14D-9C34-D66C1B38F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352" y="6089825"/>
            <a:ext cx="19612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500" dirty="0">
                <a:latin typeface="Tahoma" pitchFamily="34" charset="0"/>
              </a:rPr>
              <a:t>animation </a:t>
            </a:r>
          </a:p>
          <a:p>
            <a:pPr eaLnBrk="1" hangingPunct="1"/>
            <a:r>
              <a:rPr lang="en-US" altLang="ja-JP" sz="1500" dirty="0">
                <a:latin typeface="Tahoma" pitchFamily="34" charset="0"/>
              </a:rPr>
              <a:t>by K. Tanaka (Kyoto)</a:t>
            </a:r>
            <a:endParaRPr lang="ja-JP" altLang="en-US" sz="15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1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46204A0-EB3A-6242-AC7B-8B8854D98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58" y="4275625"/>
            <a:ext cx="6316023" cy="82607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96A4A37-CDCA-3042-B5E8-D92111090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1" y="1603784"/>
            <a:ext cx="8750428" cy="2735604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64" y="-10054"/>
            <a:ext cx="3091864" cy="21208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267744" y="2266365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exchange coupling</a:t>
            </a:r>
            <a:endParaRPr lang="en-US" altLang="ja-JP" sz="1600" i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06265" y="3290894"/>
            <a:ext cx="2460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scalar chirality coefficient</a:t>
            </a:r>
            <a:endParaRPr lang="en-US" altLang="ja-JP" sz="1600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1" name="テキスト ボックス 3"/>
          <p:cNvSpPr txBox="1">
            <a:spLocks noChangeArrowheads="1"/>
          </p:cNvSpPr>
          <p:nvPr/>
        </p:nvSpPr>
        <p:spPr bwMode="auto">
          <a:xfrm>
            <a:off x="3244756" y="125942"/>
            <a:ext cx="334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Arial" pitchFamily="34" charset="0"/>
                <a:cs typeface="Arial" pitchFamily="34" charset="0"/>
              </a:rPr>
              <a:t>Effective J-</a:t>
            </a:r>
            <a:r>
              <a:rPr lang="en-US" altLang="ja-JP" sz="2800" dirty="0" err="1">
                <a:latin typeface="Arial" pitchFamily="34" charset="0"/>
                <a:cs typeface="Arial" pitchFamily="34" charset="0"/>
              </a:rPr>
              <a:t>J</a:t>
            </a:r>
            <a:r>
              <a:rPr lang="en-US" altLang="ja-JP" sz="2800" baseline="-25000" dirty="0" err="1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 model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9C27698-46C5-B84F-8694-755B2DCA7FCC}"/>
              </a:ext>
            </a:extLst>
          </p:cNvPr>
          <p:cNvSpPr txBox="1"/>
          <p:nvPr/>
        </p:nvSpPr>
        <p:spPr>
          <a:xfrm>
            <a:off x="6336473" y="4821462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tx2"/>
                </a:solidFill>
              </a:rPr>
              <a:t>* Independent of the lattice</a:t>
            </a:r>
            <a:endParaRPr lang="en-US" altLang="ja-JP" sz="1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9619762-1B0A-A04D-974D-19B5BE792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3006" y="3460171"/>
            <a:ext cx="1287157" cy="626492"/>
          </a:xfrm>
          <a:prstGeom prst="rect">
            <a:avLst/>
          </a:prstGeom>
        </p:spPr>
      </p:pic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D7294F73-4518-5947-BF20-87A6AC643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015" y="53267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i="1" dirty="0">
                <a:latin typeface="Arial" pitchFamily="34" charset="0"/>
                <a:cs typeface="Arial" pitchFamily="34" charset="0"/>
              </a:rPr>
              <a:t>J</a:t>
            </a:r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045D4AB8-FCAB-9A42-A3FE-83737626B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015" y="271064"/>
            <a:ext cx="495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i="1" dirty="0" err="1">
                <a:latin typeface="Arial" pitchFamily="34" charset="0"/>
                <a:cs typeface="Arial" pitchFamily="34" charset="0"/>
              </a:rPr>
              <a:t>J</a:t>
            </a:r>
            <a:r>
              <a:rPr lang="en-US" altLang="ja-JP" sz="2800" baseline="-25000" dirty="0" err="1">
                <a:latin typeface="Symbol" charset="2"/>
                <a:ea typeface="Symbol" charset="2"/>
                <a:cs typeface="Symbol" charset="2"/>
              </a:rPr>
              <a:t>c</a:t>
            </a:r>
            <a:endParaRPr lang="en-US" altLang="ja-JP" sz="28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46F178E-45DE-C041-8313-9914CB472353}"/>
              </a:ext>
            </a:extLst>
          </p:cNvPr>
          <p:cNvCxnSpPr>
            <a:cxnSpLocks/>
          </p:cNvCxnSpPr>
          <p:nvPr/>
        </p:nvCxnSpPr>
        <p:spPr>
          <a:xfrm flipV="1">
            <a:off x="3352344" y="4476021"/>
            <a:ext cx="0" cy="683995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26266DE-0C81-AB45-B3DE-AEDF3FCD46C5}"/>
              </a:ext>
            </a:extLst>
          </p:cNvPr>
          <p:cNvGrpSpPr/>
          <p:nvPr/>
        </p:nvGrpSpPr>
        <p:grpSpPr>
          <a:xfrm>
            <a:off x="1392877" y="2311267"/>
            <a:ext cx="5311326" cy="973717"/>
            <a:chOff x="1392877" y="2311267"/>
            <a:chExt cx="5311326" cy="973717"/>
          </a:xfrm>
        </p:grpSpPr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96DB4865-C12C-CE4A-A52E-39256EA2684E}"/>
                </a:ext>
              </a:extLst>
            </p:cNvPr>
            <p:cNvSpPr/>
            <p:nvPr/>
          </p:nvSpPr>
          <p:spPr>
            <a:xfrm>
              <a:off x="5279993" y="2398268"/>
              <a:ext cx="413301" cy="4133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7916784B-95B8-D748-BCAB-0B0F0C5EBAE7}"/>
                </a:ext>
              </a:extLst>
            </p:cNvPr>
            <p:cNvSpPr/>
            <p:nvPr/>
          </p:nvSpPr>
          <p:spPr>
            <a:xfrm>
              <a:off x="1967947" y="2311267"/>
              <a:ext cx="413301" cy="41330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060CB70-395E-6843-91D9-F4E389CE07A0}"/>
                </a:ext>
              </a:extLst>
            </p:cNvPr>
            <p:cNvSpPr txBox="1"/>
            <p:nvPr/>
          </p:nvSpPr>
          <p:spPr>
            <a:xfrm>
              <a:off x="1392877" y="2884874"/>
              <a:ext cx="531132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/>
                <a:t> A=1.5, U=10   </a:t>
              </a:r>
              <a:r>
                <a:rPr lang="ja-JP" altLang="en-US" sz="2000"/>
                <a:t>→　</a:t>
              </a:r>
              <a:r>
                <a:rPr lang="en-US" altLang="ja-JP" sz="2000" dirty="0"/>
                <a:t>J=0.4, </a:t>
              </a:r>
              <a:r>
                <a:rPr lang="en-US" altLang="ja-JP" sz="2000" dirty="0" err="1">
                  <a:latin typeface="Arial" pitchFamily="34" charset="0"/>
                  <a:cs typeface="Arial" pitchFamily="34" charset="0"/>
                </a:rPr>
                <a:t>J</a:t>
              </a:r>
              <a:r>
                <a:rPr lang="en-US" altLang="ja-JP" sz="2000" baseline="-25000" dirty="0" err="1">
                  <a:latin typeface="Symbol" charset="2"/>
                  <a:ea typeface="Symbol" charset="2"/>
                  <a:cs typeface="Symbol" charset="2"/>
                </a:rPr>
                <a:t>c</a:t>
              </a:r>
              <a:r>
                <a:rPr lang="en-US" altLang="ja-JP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ja-JP" sz="2000" dirty="0"/>
                <a:t>=0.2  very large!</a:t>
              </a:r>
              <a:endParaRPr kumimoji="1" lang="en-US" altLang="ja-JP" sz="2000" dirty="0"/>
            </a:p>
          </p:txBody>
        </p:sp>
      </p:grpSp>
      <p:pic>
        <p:nvPicPr>
          <p:cNvPr id="33" name="図 32">
            <a:extLst>
              <a:ext uri="{FF2B5EF4-FFF2-40B4-BE49-F238E27FC236}">
                <a16:creationId xmlns:a16="http://schemas.microsoft.com/office/drawing/2014/main" id="{F3B0761C-BBD7-364F-9810-B6FD1AADD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654" y="799095"/>
            <a:ext cx="4992797" cy="659426"/>
          </a:xfrm>
          <a:prstGeom prst="rect">
            <a:avLst/>
          </a:prstGeom>
        </p:spPr>
      </p:pic>
      <p:sp>
        <p:nvSpPr>
          <p:cNvPr id="34" name="テキスト ボックス 3">
            <a:extLst>
              <a:ext uri="{FF2B5EF4-FFF2-40B4-BE49-F238E27FC236}">
                <a16:creationId xmlns:a16="http://schemas.microsoft.com/office/drawing/2014/main" id="{F8D28A5B-1AD5-7A41-92D9-C3B1DE02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06" y="5642090"/>
            <a:ext cx="80794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latin typeface="Arial" pitchFamily="34" charset="0"/>
                <a:cs typeface="Arial" pitchFamily="34" charset="0"/>
              </a:rPr>
              <a:t>sign flip of exchange coupling</a:t>
            </a:r>
          </a:p>
          <a:p>
            <a:pPr eaLnBrk="1" hangingPunct="1"/>
            <a:r>
              <a:rPr lang="en-US" altLang="ja-JP" sz="2400" dirty="0">
                <a:latin typeface="Arial" pitchFamily="34" charset="0"/>
                <a:cs typeface="Arial" pitchFamily="34" charset="0"/>
              </a:rPr>
              <a:t>(spin version of “dynamic localization” and band inversion)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67FD5FF-6D6A-544B-ACDC-A52AA93F4515}"/>
              </a:ext>
            </a:extLst>
          </p:cNvPr>
          <p:cNvSpPr/>
          <p:nvPr/>
        </p:nvSpPr>
        <p:spPr>
          <a:xfrm>
            <a:off x="546774" y="52492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Mentink</a:t>
            </a:r>
            <a:r>
              <a:rPr lang="en-US" altLang="ja-JP" dirty="0">
                <a:solidFill>
                  <a:srgbClr val="0070C0"/>
                </a:solidFill>
              </a:rPr>
              <a:t>, Balzer, Eckstein, Nat.Com.‘15</a:t>
            </a:r>
          </a:p>
        </p:txBody>
      </p:sp>
    </p:spTree>
    <p:extLst>
      <p:ext uri="{BB962C8B-B14F-4D97-AF65-F5344CB8AC3E}">
        <p14:creationId xmlns:p14="http://schemas.microsoft.com/office/powerpoint/2010/main" val="415892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テキスト ボックス 3"/>
          <p:cNvSpPr txBox="1">
            <a:spLocks noChangeArrowheads="1"/>
          </p:cNvSpPr>
          <p:nvPr/>
        </p:nvSpPr>
        <p:spPr bwMode="auto">
          <a:xfrm>
            <a:off x="1043608" y="79855"/>
            <a:ext cx="7404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Arial" pitchFamily="34" charset="0"/>
                <a:cs typeface="Arial" pitchFamily="34" charset="0"/>
              </a:rPr>
              <a:t>Circular dichroism </a:t>
            </a:r>
            <a:r>
              <a:rPr lang="en-US" altLang="ja-JP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probes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 scalar spin chirality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9B0EDD6-F127-C548-9B43-DD307BC73352}"/>
              </a:ext>
            </a:extLst>
          </p:cNvPr>
          <p:cNvSpPr txBox="1"/>
          <p:nvPr/>
        </p:nvSpPr>
        <p:spPr>
          <a:xfrm>
            <a:off x="3526180" y="6444737"/>
            <a:ext cx="561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</a:t>
            </a:r>
            <a:r>
              <a:rPr lang="en-US" altLang="ja-JP" dirty="0">
                <a:solidFill>
                  <a:srgbClr val="0070C0"/>
                </a:solidFill>
              </a:rPr>
              <a:t>Phys. Rev. B </a:t>
            </a:r>
            <a:r>
              <a:rPr lang="en-US" altLang="ja-JP" b="1" dirty="0">
                <a:solidFill>
                  <a:srgbClr val="0070C0"/>
                </a:solidFill>
              </a:rPr>
              <a:t>96</a:t>
            </a:r>
            <a:r>
              <a:rPr lang="en-US" altLang="ja-JP" dirty="0">
                <a:solidFill>
                  <a:srgbClr val="0070C0"/>
                </a:solidFill>
              </a:rPr>
              <a:t>, 014406 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8FCECAE-1C41-444B-9BE9-DCB76AC49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38" y="3644424"/>
            <a:ext cx="4992797" cy="65942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7A7C7B-0186-4446-B1D8-9C82E9AD016E}"/>
              </a:ext>
            </a:extLst>
          </p:cNvPr>
          <p:cNvSpPr txBox="1"/>
          <p:nvPr/>
        </p:nvSpPr>
        <p:spPr>
          <a:xfrm>
            <a:off x="0" y="847157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c.f. Christof </a:t>
            </a:r>
            <a:r>
              <a:rPr lang="en-US" altLang="ja-JP" b="1" dirty="0" err="1"/>
              <a:t>Weitenberg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758246-9BA6-EA43-9946-D0B7B2705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750" y="2624951"/>
            <a:ext cx="6829005" cy="70819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55FA336-61CC-2C42-B027-4595359E7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974" y="4600274"/>
            <a:ext cx="4305300" cy="7620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84385E8-6B9C-344C-9037-CD8B2C713BBC}"/>
              </a:ext>
            </a:extLst>
          </p:cNvPr>
          <p:cNvSpPr/>
          <p:nvPr/>
        </p:nvSpPr>
        <p:spPr>
          <a:xfrm>
            <a:off x="3350234" y="3621394"/>
            <a:ext cx="2478390" cy="7690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3">
            <a:extLst>
              <a:ext uri="{FF2B5EF4-FFF2-40B4-BE49-F238E27FC236}">
                <a16:creationId xmlns:a16="http://schemas.microsoft.com/office/drawing/2014/main" id="{886B248D-0FDD-4B45-B3B6-C15D8F99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34" y="5372041"/>
            <a:ext cx="4724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Arial" pitchFamily="34" charset="0"/>
                <a:cs typeface="Arial" pitchFamily="34" charset="0"/>
              </a:rPr>
              <a:t>coupling between 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CPL</a:t>
            </a:r>
            <a:r>
              <a:rPr lang="en-US" altLang="ja-JP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ja-JP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spin chirality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CE2735-B248-0E4C-944C-9DED9D32217F}"/>
              </a:ext>
            </a:extLst>
          </p:cNvPr>
          <p:cNvSpPr txBox="1"/>
          <p:nvPr/>
        </p:nvSpPr>
        <p:spPr>
          <a:xfrm>
            <a:off x="6235182" y="578191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c.f. Zeeman 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E935194-DA23-C34B-8C15-E52070FB3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294" y="5801484"/>
            <a:ext cx="685800" cy="330200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151A62D-FD97-9842-8388-CA0E438FB08C}"/>
              </a:ext>
            </a:extLst>
          </p:cNvPr>
          <p:cNvCxnSpPr>
            <a:cxnSpLocks/>
          </p:cNvCxnSpPr>
          <p:nvPr/>
        </p:nvCxnSpPr>
        <p:spPr>
          <a:xfrm>
            <a:off x="4036014" y="3372931"/>
            <a:ext cx="0" cy="392479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B6EC575A-C6BA-9D49-908C-7914C0DB4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036" y="847157"/>
            <a:ext cx="3878578" cy="15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テキスト ボックス 3"/>
          <p:cNvSpPr txBox="1">
            <a:spLocks noChangeArrowheads="1"/>
          </p:cNvSpPr>
          <p:nvPr/>
        </p:nvSpPr>
        <p:spPr bwMode="auto">
          <a:xfrm>
            <a:off x="1043608" y="79855"/>
            <a:ext cx="7404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dirty="0">
                <a:latin typeface="Arial" pitchFamily="34" charset="0"/>
                <a:cs typeface="Arial" pitchFamily="34" charset="0"/>
              </a:rPr>
              <a:t>Circular dichroism </a:t>
            </a:r>
            <a:r>
              <a:rPr lang="en-US" altLang="ja-JP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probes</a:t>
            </a:r>
            <a:r>
              <a:rPr lang="en-US" altLang="ja-JP" sz="2800" dirty="0">
                <a:latin typeface="Arial" pitchFamily="34" charset="0"/>
                <a:cs typeface="Arial" pitchFamily="34" charset="0"/>
              </a:rPr>
              <a:t> scalar spin chirality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CEC4E4A-5B22-9741-B35F-E04F5386A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55" y="1873224"/>
            <a:ext cx="3916585" cy="346154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3E347E0-D85B-374A-B363-238A4335CDE8}"/>
              </a:ext>
            </a:extLst>
          </p:cNvPr>
          <p:cNvSpPr/>
          <p:nvPr/>
        </p:nvSpPr>
        <p:spPr>
          <a:xfrm>
            <a:off x="2928780" y="1784845"/>
            <a:ext cx="3772621" cy="1605709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0B21F6C-F3AB-724C-980A-D09B08900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67" y="908720"/>
            <a:ext cx="1277242" cy="876125"/>
          </a:xfrm>
          <a:prstGeom prst="rect">
            <a:avLst/>
          </a:prstGeom>
        </p:spPr>
      </p:pic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6D81B986-7769-B44D-B1FC-D2AC57A8D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105" y="2588456"/>
            <a:ext cx="6618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Faraday effect </a:t>
            </a:r>
            <a:r>
              <a:rPr lang="en-US" altLang="ja-JP">
                <a:latin typeface="Arial" pitchFamily="34" charset="0"/>
                <a:cs typeface="Arial" pitchFamily="34" charset="0"/>
              </a:rPr>
              <a:t>and </a:t>
            </a:r>
            <a:r>
              <a:rPr lang="en-US" altLang="ja-JP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circular </a:t>
            </a:r>
            <a:r>
              <a:rPr lang="en-US" altLang="ja-JP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dichroism </a:t>
            </a:r>
            <a:r>
              <a:rPr lang="en-US" altLang="ja-JP">
                <a:latin typeface="Arial" pitchFamily="34" charset="0"/>
                <a:cs typeface="Arial" pitchFamily="34" charset="0"/>
              </a:rPr>
              <a:t>can </a:t>
            </a:r>
            <a:r>
              <a:rPr lang="en-US" altLang="ja-JP" dirty="0">
                <a:latin typeface="Arial" pitchFamily="34" charset="0"/>
                <a:cs typeface="Arial" pitchFamily="34" charset="0"/>
              </a:rPr>
              <a:t>detect scalar chirality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2A3E58A-32CF-D042-B907-7574171C5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18" y="1523727"/>
            <a:ext cx="8378904" cy="844514"/>
          </a:xfrm>
          <a:prstGeom prst="rect">
            <a:avLst/>
          </a:prstGeom>
        </p:spPr>
      </p:pic>
      <p:sp>
        <p:nvSpPr>
          <p:cNvPr id="22" name="テキスト ボックス 3">
            <a:extLst>
              <a:ext uri="{FF2B5EF4-FFF2-40B4-BE49-F238E27FC236}">
                <a16:creationId xmlns:a16="http://schemas.microsoft.com/office/drawing/2014/main" id="{0B6D61B6-5931-6E47-A233-5EE09793E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216" y="5406778"/>
            <a:ext cx="4992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de-DE" altLang="ja-JP" sz="1600" dirty="0" err="1"/>
              <a:t>herbertsmithite</a:t>
            </a:r>
            <a:r>
              <a:rPr lang="de-DE" altLang="ja-JP" sz="1600" dirty="0"/>
              <a:t> ZnCu</a:t>
            </a:r>
            <a:r>
              <a:rPr lang="de-DE" altLang="ja-JP" sz="1600" baseline="-25000" dirty="0"/>
              <a:t>3</a:t>
            </a:r>
            <a:r>
              <a:rPr lang="de-DE" altLang="ja-JP" sz="1600" dirty="0"/>
              <a:t> (OH)</a:t>
            </a:r>
            <a:r>
              <a:rPr lang="de-DE" altLang="ja-JP" sz="1600" baseline="-25000" dirty="0"/>
              <a:t>6</a:t>
            </a:r>
            <a:r>
              <a:rPr lang="de-DE" altLang="ja-JP" sz="1600" dirty="0"/>
              <a:t> Cl</a:t>
            </a:r>
            <a:r>
              <a:rPr lang="de-DE" altLang="ja-JP" sz="1600" baseline="-25000" dirty="0"/>
              <a:t>2</a:t>
            </a:r>
            <a:r>
              <a:rPr lang="de-DE" altLang="ja-JP" sz="1600" dirty="0"/>
              <a:t>,  </a:t>
            </a:r>
            <a:r>
              <a:rPr lang="de-DE" altLang="ja-JP" sz="1600" dirty="0" err="1"/>
              <a:t>delafossite</a:t>
            </a:r>
            <a:r>
              <a:rPr lang="de-DE" altLang="ja-JP" sz="1600" dirty="0"/>
              <a:t> PdCrO</a:t>
            </a:r>
            <a:r>
              <a:rPr lang="de-DE" altLang="ja-JP" sz="1600" baseline="-25000" dirty="0"/>
              <a:t>2</a:t>
            </a:r>
          </a:p>
        </p:txBody>
      </p:sp>
      <p:sp>
        <p:nvSpPr>
          <p:cNvPr id="23" name="テキスト ボックス 3">
            <a:extLst>
              <a:ext uri="{FF2B5EF4-FFF2-40B4-BE49-F238E27FC236}">
                <a16:creationId xmlns:a16="http://schemas.microsoft.com/office/drawing/2014/main" id="{562BF586-6043-9247-A82E-8F58AAEC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813" y="4337691"/>
            <a:ext cx="505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i="1" dirty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altLang="ja-JP" sz="1200" i="1" dirty="0">
                <a:latin typeface="Times New Roman" charset="0"/>
                <a:ea typeface="Times New Roman" charset="0"/>
                <a:cs typeface="Times New Roman" charset="0"/>
              </a:rPr>
              <a:t>=U</a:t>
            </a:r>
          </a:p>
        </p:txBody>
      </p:sp>
      <p:sp>
        <p:nvSpPr>
          <p:cNvPr id="25" name="テキスト ボックス 3">
            <a:extLst>
              <a:ext uri="{FF2B5EF4-FFF2-40B4-BE49-F238E27FC236}">
                <a16:creationId xmlns:a16="http://schemas.microsoft.com/office/drawing/2014/main" id="{D80A9C9B-235C-4842-BD4A-185232588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971" y="3356518"/>
            <a:ext cx="168507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500">
                <a:latin typeface="Arial" pitchFamily="34" charset="0"/>
                <a:cs typeface="Arial" pitchFamily="34" charset="0"/>
              </a:rPr>
              <a:t>circular dichroism</a:t>
            </a:r>
            <a:endParaRPr lang="en-US" altLang="ja-JP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テキスト ボックス 3">
            <a:extLst>
              <a:ext uri="{FF2B5EF4-FFF2-40B4-BE49-F238E27FC236}">
                <a16:creationId xmlns:a16="http://schemas.microsoft.com/office/drawing/2014/main" id="{ADA75233-3427-B141-A006-F5E14A32F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71" y="1191016"/>
            <a:ext cx="2698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latin typeface="Arial" pitchFamily="34" charset="0"/>
                <a:cs typeface="Arial" pitchFamily="34" charset="0"/>
              </a:rPr>
              <a:t>optical dielectric function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F24CE49-6144-B84B-8C6F-8383F82377AE}"/>
              </a:ext>
            </a:extLst>
          </p:cNvPr>
          <p:cNvSpPr txBox="1"/>
          <p:nvPr/>
        </p:nvSpPr>
        <p:spPr>
          <a:xfrm>
            <a:off x="3526180" y="6444737"/>
            <a:ext cx="561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</a:t>
            </a:r>
            <a:r>
              <a:rPr lang="en-US" altLang="ja-JP" dirty="0">
                <a:solidFill>
                  <a:srgbClr val="0070C0"/>
                </a:solidFill>
              </a:rPr>
              <a:t>Phys. Rev. B </a:t>
            </a:r>
            <a:r>
              <a:rPr lang="en-US" altLang="ja-JP" b="1" dirty="0">
                <a:solidFill>
                  <a:srgbClr val="0070C0"/>
                </a:solidFill>
              </a:rPr>
              <a:t>96</a:t>
            </a:r>
            <a:r>
              <a:rPr lang="en-US" altLang="ja-JP" dirty="0">
                <a:solidFill>
                  <a:srgbClr val="0070C0"/>
                </a:solidFill>
              </a:rPr>
              <a:t>, 014406 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1099472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テキスト ボックス 3"/>
          <p:cNvSpPr txBox="1">
            <a:spLocks noChangeArrowheads="1"/>
          </p:cNvSpPr>
          <p:nvPr/>
        </p:nvSpPr>
        <p:spPr bwMode="auto">
          <a:xfrm>
            <a:off x="3635896" y="332656"/>
            <a:ext cx="1938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dirty="0">
                <a:latin typeface="Arial" pitchFamily="34" charset="0"/>
                <a:cs typeface="Arial" pitchFamily="34" charset="0"/>
              </a:rPr>
              <a:t>Summary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9B0EDD6-F127-C548-9B43-DD307BC73352}"/>
              </a:ext>
            </a:extLst>
          </p:cNvPr>
          <p:cNvSpPr txBox="1"/>
          <p:nvPr/>
        </p:nvSpPr>
        <p:spPr>
          <a:xfrm>
            <a:off x="3419521" y="5097079"/>
            <a:ext cx="561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</a:t>
            </a:r>
            <a:r>
              <a:rPr lang="en-US" altLang="ja-JP" dirty="0">
                <a:solidFill>
                  <a:srgbClr val="0070C0"/>
                </a:solidFill>
              </a:rPr>
              <a:t>Phys. Rev. B </a:t>
            </a:r>
            <a:r>
              <a:rPr lang="en-US" altLang="ja-JP" b="1" dirty="0">
                <a:solidFill>
                  <a:srgbClr val="0070C0"/>
                </a:solidFill>
              </a:rPr>
              <a:t>96</a:t>
            </a:r>
            <a:r>
              <a:rPr lang="en-US" altLang="ja-JP" dirty="0">
                <a:solidFill>
                  <a:srgbClr val="0070C0"/>
                </a:solidFill>
              </a:rPr>
              <a:t>, 014406 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0DE08CC-7A6F-5349-8A62-DD75560AE970}"/>
              </a:ext>
            </a:extLst>
          </p:cNvPr>
          <p:cNvSpPr txBox="1"/>
          <p:nvPr/>
        </p:nvSpPr>
        <p:spPr>
          <a:xfrm>
            <a:off x="624298" y="1124744"/>
            <a:ext cx="7595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Laser can </a:t>
            </a:r>
            <a:r>
              <a:rPr kumimoji="1" lang="en-US" altLang="ja-JP" sz="2200" dirty="0">
                <a:solidFill>
                  <a:srgbClr val="0070C0"/>
                </a:solidFill>
              </a:rPr>
              <a:t>control</a:t>
            </a:r>
            <a:r>
              <a:rPr kumimoji="1" lang="en-US" altLang="ja-JP" sz="2200" dirty="0"/>
              <a:t> and </a:t>
            </a:r>
            <a:r>
              <a:rPr kumimoji="1" lang="en-US" altLang="ja-JP" sz="2200" dirty="0">
                <a:solidFill>
                  <a:srgbClr val="0070C0"/>
                </a:solidFill>
              </a:rPr>
              <a:t>detect</a:t>
            </a:r>
            <a:r>
              <a:rPr kumimoji="1" lang="en-US" altLang="ja-JP" sz="2200" dirty="0"/>
              <a:t> </a:t>
            </a:r>
            <a:r>
              <a:rPr kumimoji="1" lang="en-US" altLang="ja-JP" sz="2200" dirty="0">
                <a:solidFill>
                  <a:srgbClr val="C00000"/>
                </a:solidFill>
              </a:rPr>
              <a:t>spin chirality </a:t>
            </a:r>
            <a:r>
              <a:rPr kumimoji="1" lang="en-US" altLang="ja-JP" sz="2200" dirty="0"/>
              <a:t>in Mott insulators</a:t>
            </a:r>
            <a:endParaRPr kumimoji="1" lang="ja-JP" altLang="en-US" sz="22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52F0B7B-2E68-3148-AD97-880444D1350D}"/>
              </a:ext>
            </a:extLst>
          </p:cNvPr>
          <p:cNvSpPr txBox="1"/>
          <p:nvPr/>
        </p:nvSpPr>
        <p:spPr>
          <a:xfrm>
            <a:off x="624298" y="2374598"/>
            <a:ext cx="6622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This is based on the “</a:t>
            </a:r>
            <a:r>
              <a:rPr kumimoji="1" lang="en-US" altLang="ja-JP" sz="2200" dirty="0" err="1"/>
              <a:t>Floquet</a:t>
            </a:r>
            <a:r>
              <a:rPr kumimoji="1" lang="en-US" altLang="ja-JP" sz="2200" dirty="0"/>
              <a:t> effective Hamiltonian”</a:t>
            </a:r>
            <a:endParaRPr kumimoji="1" lang="ja-JP" altLang="en-US" sz="220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87A24DE7-1679-AE4B-A386-E018CAA2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83" y="2931296"/>
            <a:ext cx="4992797" cy="65942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05FBC08-84D1-8F46-B409-327617D74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459" y="4331861"/>
            <a:ext cx="6829005" cy="7081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1AAC73-017D-6E43-8F49-339F59195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07" y="1755110"/>
            <a:ext cx="1765300" cy="39370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7C0238-6A48-DF4E-A07A-4496D50B315F}"/>
              </a:ext>
            </a:extLst>
          </p:cNvPr>
          <p:cNvSpPr txBox="1"/>
          <p:nvPr/>
        </p:nvSpPr>
        <p:spPr>
          <a:xfrm>
            <a:off x="675071" y="3790201"/>
            <a:ext cx="75103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/>
              <a:t>for the “Mott insulator + CPL”-model having the expansion </a:t>
            </a:r>
            <a:endParaRPr kumimoji="1" lang="ja-JP" altLang="en-US" sz="22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254416-E731-B144-8EBE-B920E1140DEC}"/>
              </a:ext>
            </a:extLst>
          </p:cNvPr>
          <p:cNvSpPr txBox="1"/>
          <p:nvPr/>
        </p:nvSpPr>
        <p:spPr>
          <a:xfrm>
            <a:off x="3610117" y="6056005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Thank you!</a:t>
            </a:r>
            <a:endParaRPr kumimoji="1" lang="ja-JP" altLang="en-US" sz="2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3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タイトル 1"/>
          <p:cNvSpPr txBox="1">
            <a:spLocks/>
          </p:cNvSpPr>
          <p:nvPr/>
        </p:nvSpPr>
        <p:spPr bwMode="auto">
          <a:xfrm>
            <a:off x="22042" y="14629"/>
            <a:ext cx="925252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3000" b="1" dirty="0" err="1"/>
              <a:t>Floquet</a:t>
            </a:r>
            <a:r>
              <a:rPr lang="en-US" altLang="ja-JP" sz="3000" b="1" dirty="0"/>
              <a:t> engineering in </a:t>
            </a:r>
            <a:r>
              <a:rPr lang="en-US" altLang="ja-JP" sz="3000" b="1" dirty="0">
                <a:solidFill>
                  <a:srgbClr val="FF0000"/>
                </a:solidFill>
              </a:rPr>
              <a:t>Solids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78D2B0-4781-AD44-A111-A16675BA8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7" y="3090414"/>
            <a:ext cx="3341761" cy="2655587"/>
          </a:xfrm>
          <a:prstGeom prst="rect">
            <a:avLst/>
          </a:prstGeom>
        </p:spPr>
      </p:pic>
      <p:sp>
        <p:nvSpPr>
          <p:cNvPr id="8" name="テキスト ボックス 3">
            <a:extLst>
              <a:ext uri="{FF2B5EF4-FFF2-40B4-BE49-F238E27FC236}">
                <a16:creationId xmlns:a16="http://schemas.microsoft.com/office/drawing/2014/main" id="{DC800026-00A8-8941-9440-2C9FF0163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52" y="2821954"/>
            <a:ext cx="30277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 err="1">
                <a:solidFill>
                  <a:srgbClr val="0070C0"/>
                </a:solidFill>
                <a:latin typeface="Tahoma" pitchFamily="34" charset="0"/>
              </a:rPr>
              <a:t>Kimel</a:t>
            </a:r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US" altLang="ja-JP" sz="1600" i="1" dirty="0">
                <a:solidFill>
                  <a:srgbClr val="0070C0"/>
                </a:solidFill>
                <a:latin typeface="Tahoma" pitchFamily="34" charset="0"/>
              </a:rPr>
              <a:t>et al. </a:t>
            </a:r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(</a:t>
            </a:r>
            <a:r>
              <a:rPr lang="en-US" altLang="ja-JP" sz="1600" dirty="0" err="1">
                <a:solidFill>
                  <a:srgbClr val="0070C0"/>
                </a:solidFill>
                <a:latin typeface="Tahoma" pitchFamily="34" charset="0"/>
              </a:rPr>
              <a:t>Rasing</a:t>
            </a:r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) Nature ‘05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24E3AAE-FF77-CC47-99DA-F57CB599C945}"/>
              </a:ext>
            </a:extLst>
          </p:cNvPr>
          <p:cNvSpPr/>
          <p:nvPr/>
        </p:nvSpPr>
        <p:spPr>
          <a:xfrm>
            <a:off x="1479541" y="3203739"/>
            <a:ext cx="312335" cy="2515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14880C8-D0F3-0246-8740-757DF2C68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742" y="3090414"/>
            <a:ext cx="3388682" cy="2419638"/>
          </a:xfrm>
          <a:prstGeom prst="rect">
            <a:avLst/>
          </a:prstGeom>
        </p:spPr>
      </p:pic>
      <p:sp>
        <p:nvSpPr>
          <p:cNvPr id="11" name="テキスト ボックス 3">
            <a:extLst>
              <a:ext uri="{FF2B5EF4-FFF2-40B4-BE49-F238E27FC236}">
                <a16:creationId xmlns:a16="http://schemas.microsoft.com/office/drawing/2014/main" id="{8B9A4CA5-7AA7-874A-96CB-BAF43088F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940" y="2803210"/>
            <a:ext cx="309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 err="1">
                <a:solidFill>
                  <a:srgbClr val="0070C0"/>
                </a:solidFill>
                <a:latin typeface="Tahoma" pitchFamily="34" charset="0"/>
              </a:rPr>
              <a:t>Stanciu</a:t>
            </a:r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US" altLang="ja-JP" sz="1600" i="1" dirty="0">
                <a:solidFill>
                  <a:srgbClr val="0070C0"/>
                </a:solidFill>
                <a:latin typeface="Tahoma" pitchFamily="34" charset="0"/>
              </a:rPr>
              <a:t>et al. </a:t>
            </a:r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(</a:t>
            </a:r>
            <a:r>
              <a:rPr lang="en-US" altLang="ja-JP" sz="1600" dirty="0" err="1">
                <a:solidFill>
                  <a:srgbClr val="0070C0"/>
                </a:solidFill>
                <a:latin typeface="Tahoma" pitchFamily="34" charset="0"/>
              </a:rPr>
              <a:t>Rasing</a:t>
            </a:r>
            <a:r>
              <a:rPr lang="en-US" altLang="ja-JP" sz="1600" dirty="0">
                <a:solidFill>
                  <a:srgbClr val="0070C0"/>
                </a:solidFill>
                <a:latin typeface="Tahoma" pitchFamily="34" charset="0"/>
              </a:rPr>
              <a:t>) PRL ‘07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AEE261B-C563-5F4E-B42F-DC8D3C5B6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574" y="5871941"/>
            <a:ext cx="2019300" cy="520700"/>
          </a:xfrm>
          <a:prstGeom prst="rect">
            <a:avLst/>
          </a:prstGeom>
        </p:spPr>
      </p:pic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F762E367-3E0B-B347-BA80-7C77930EE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4" y="5859326"/>
            <a:ext cx="257314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>
                <a:latin typeface="Arial" pitchFamily="34" charset="0"/>
                <a:cs typeface="Arial" pitchFamily="34" charset="0"/>
              </a:rPr>
              <a:t>circularly polarized laser</a:t>
            </a:r>
          </a:p>
        </p:txBody>
      </p:sp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031C3B67-1782-454E-A50E-1A6770E06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041" y="6444044"/>
            <a:ext cx="986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latin typeface="Arial" pitchFamily="34" charset="0"/>
                <a:cs typeface="Arial" pitchFamily="34" charset="0"/>
              </a:rPr>
              <a:t>~5Tesla</a:t>
            </a:r>
          </a:p>
        </p:txBody>
      </p:sp>
      <p:sp>
        <p:nvSpPr>
          <p:cNvPr id="15" name="テキスト ボックス 3">
            <a:extLst>
              <a:ext uri="{FF2B5EF4-FFF2-40B4-BE49-F238E27FC236}">
                <a16:creationId xmlns:a16="http://schemas.microsoft.com/office/drawing/2014/main" id="{BC7DDCCC-09A9-3746-859F-8B543D2C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86" y="1233698"/>
            <a:ext cx="865121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300" dirty="0">
                <a:latin typeface="Arial" pitchFamily="34" charset="0"/>
                <a:cs typeface="Arial" pitchFamily="34" charset="0"/>
              </a:rPr>
              <a:t>Ultrafast control of </a:t>
            </a:r>
            <a:r>
              <a:rPr lang="en-US" altLang="ja-JP" sz="23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spin</a:t>
            </a:r>
            <a:r>
              <a:rPr lang="en-US" altLang="ja-JP" sz="2300" dirty="0">
                <a:latin typeface="Arial" pitchFamily="34" charset="0"/>
                <a:cs typeface="Arial" pitchFamily="34" charset="0"/>
              </a:rPr>
              <a:t>, Mott transition, and topology (</a:t>
            </a:r>
            <a:r>
              <a:rPr lang="en-US" altLang="ja-JP" sz="2300" dirty="0" err="1">
                <a:latin typeface="Arial" pitchFamily="34" charset="0"/>
                <a:cs typeface="Arial" pitchFamily="34" charset="0"/>
              </a:rPr>
              <a:t>Floquet</a:t>
            </a:r>
            <a:r>
              <a:rPr lang="en-US" altLang="ja-JP" sz="2300" dirty="0">
                <a:latin typeface="Arial" pitchFamily="34" charset="0"/>
                <a:cs typeface="Arial" pitchFamily="34" charset="0"/>
              </a:rPr>
              <a:t> TI)</a:t>
            </a:r>
            <a:r>
              <a:rPr lang="en-US" altLang="ja-JP" sz="23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テキスト ボックス 3">
            <a:extLst>
              <a:ext uri="{FF2B5EF4-FFF2-40B4-BE49-F238E27FC236}">
                <a16:creationId xmlns:a16="http://schemas.microsoft.com/office/drawing/2014/main" id="{1D5356EE-7A2E-4C4F-BA1D-78CC8BC89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980" y="5593423"/>
            <a:ext cx="239129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>
                <a:latin typeface="Arial" pitchFamily="34" charset="0"/>
                <a:cs typeface="Arial" pitchFamily="34" charset="0"/>
              </a:rPr>
              <a:t>effective Zeeman field</a:t>
            </a:r>
          </a:p>
        </p:txBody>
      </p:sp>
      <p:sp>
        <p:nvSpPr>
          <p:cNvPr id="18" name="テキスト ボックス 3">
            <a:extLst>
              <a:ext uri="{FF2B5EF4-FFF2-40B4-BE49-F238E27FC236}">
                <a16:creationId xmlns:a16="http://schemas.microsoft.com/office/drawing/2014/main" id="{9297A7D2-8BDD-2248-8A1F-6A75DB7F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731377"/>
            <a:ext cx="487716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>
                <a:solidFill>
                  <a:srgbClr val="0070C0"/>
                </a:solidFill>
                <a:latin typeface="Tahoma" pitchFamily="34" charset="0"/>
              </a:rPr>
              <a:t>Oka, Kitamura arXiv’18  (Annual reviews in CMP)</a:t>
            </a:r>
          </a:p>
        </p:txBody>
      </p:sp>
      <p:sp>
        <p:nvSpPr>
          <p:cNvPr id="19" name="テキスト ボックス 3">
            <a:extLst>
              <a:ext uri="{FF2B5EF4-FFF2-40B4-BE49-F238E27FC236}">
                <a16:creationId xmlns:a16="http://schemas.microsoft.com/office/drawing/2014/main" id="{3EAC1565-DE0B-C94F-B401-D19EBD6C2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266" y="2383833"/>
            <a:ext cx="442300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300" dirty="0">
                <a:latin typeface="Arial" pitchFamily="34" charset="0"/>
                <a:cs typeface="Arial" pitchFamily="34" charset="0"/>
              </a:rPr>
              <a:t>Magnetization controlled by CPL</a:t>
            </a:r>
            <a:endParaRPr lang="en-US" altLang="ja-JP" sz="23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6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タイトル 1"/>
          <p:cNvSpPr txBox="1">
            <a:spLocks/>
          </p:cNvSpPr>
          <p:nvPr/>
        </p:nvSpPr>
        <p:spPr bwMode="auto">
          <a:xfrm>
            <a:off x="251520" y="0"/>
            <a:ext cx="925252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3000" b="1" dirty="0">
                <a:solidFill>
                  <a:srgbClr val="FF0000"/>
                </a:solidFill>
              </a:rPr>
              <a:t>Solids </a:t>
            </a:r>
            <a:r>
              <a:rPr lang="en-US" altLang="ja-JP" sz="3000" b="1" dirty="0"/>
              <a:t>vs</a:t>
            </a:r>
            <a:r>
              <a:rPr lang="en-US" altLang="ja-JP" sz="3000" b="1" dirty="0">
                <a:solidFill>
                  <a:srgbClr val="FF0000"/>
                </a:solidFill>
              </a:rPr>
              <a:t> Artificial matter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03C14D-1A01-C543-82D5-B777A87D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827697"/>
            <a:ext cx="2463800" cy="17907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26F94B-4388-9145-A47A-F859478DF349}"/>
              </a:ext>
            </a:extLst>
          </p:cNvPr>
          <p:cNvSpPr txBox="1"/>
          <p:nvPr/>
        </p:nvSpPr>
        <p:spPr>
          <a:xfrm>
            <a:off x="4891141" y="1255544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</a:t>
            </a:r>
            <a:r>
              <a:rPr kumimoji="1" lang="en-US" altLang="ja-JP" dirty="0"/>
              <a:t>old atoms in shaken optical lattice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95D5E4D-8AAD-564E-9D08-4D10CB079202}"/>
              </a:ext>
            </a:extLst>
          </p:cNvPr>
          <p:cNvSpPr txBox="1"/>
          <p:nvPr/>
        </p:nvSpPr>
        <p:spPr>
          <a:xfrm>
            <a:off x="6296096" y="3618397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srgbClr val="0070C0"/>
                </a:solidFill>
              </a:rPr>
              <a:t>Jotzu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</a:t>
            </a:r>
            <a:r>
              <a:rPr lang="en-US" altLang="ja-JP" sz="2000" dirty="0">
                <a:solidFill>
                  <a:srgbClr val="0070C0"/>
                </a:solidFill>
                <a:ea typeface="Arial" charset="0"/>
                <a:cs typeface="Arial" charset="0"/>
              </a:rPr>
              <a:t>Nature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2000" dirty="0">
                <a:solidFill>
                  <a:srgbClr val="0070C0"/>
                </a:solidFill>
                <a:ea typeface="Arial" charset="0"/>
                <a:cs typeface="Arial" charset="0"/>
              </a:rPr>
              <a:t>‘14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601B810-91EC-3F42-B877-DE51047EBBF8}"/>
              </a:ext>
            </a:extLst>
          </p:cNvPr>
          <p:cNvSpPr txBox="1"/>
          <p:nvPr/>
        </p:nvSpPr>
        <p:spPr>
          <a:xfrm>
            <a:off x="5868144" y="5860519"/>
            <a:ext cx="3289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srgbClr val="0070C0"/>
                </a:solidFill>
              </a:rPr>
              <a:t>Rechtsman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</a:t>
            </a:r>
            <a:r>
              <a:rPr lang="en-US" altLang="ja-JP" sz="2000" dirty="0">
                <a:solidFill>
                  <a:srgbClr val="0070C0"/>
                </a:solidFill>
                <a:ea typeface="Arial" charset="0"/>
                <a:cs typeface="Arial" charset="0"/>
              </a:rPr>
              <a:t>Nature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’13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BB4986-9E21-1246-97DC-07874CCE5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684683"/>
            <a:ext cx="1854200" cy="26416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0942F47-1C33-8947-B988-0767D215115F}"/>
              </a:ext>
            </a:extLst>
          </p:cNvPr>
          <p:cNvSpPr txBox="1"/>
          <p:nvPr/>
        </p:nvSpPr>
        <p:spPr>
          <a:xfrm>
            <a:off x="562437" y="125554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Laser irradiated material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AB91F3-08BB-5E42-8EA9-3A8AF328DC10}"/>
              </a:ext>
            </a:extLst>
          </p:cNvPr>
          <p:cNvSpPr txBox="1"/>
          <p:nvPr/>
        </p:nvSpPr>
        <p:spPr>
          <a:xfrm>
            <a:off x="271405" y="4457597"/>
            <a:ext cx="4504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Wang (</a:t>
            </a:r>
            <a:r>
              <a:rPr lang="en-US" altLang="ja-JP" sz="2000" dirty="0" err="1">
                <a:solidFill>
                  <a:srgbClr val="0070C0"/>
                </a:solidFill>
              </a:rPr>
              <a:t>Gedik</a:t>
            </a:r>
            <a:r>
              <a:rPr lang="en-US" altLang="ja-JP" sz="2000" dirty="0">
                <a:solidFill>
                  <a:srgbClr val="0070C0"/>
                </a:solidFill>
              </a:rPr>
              <a:t> group)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Science </a:t>
            </a:r>
            <a:r>
              <a:rPr lang="en-US" altLang="ja-JP" sz="2000" dirty="0">
                <a:solidFill>
                  <a:srgbClr val="0070C0"/>
                </a:solidFill>
                <a:ea typeface="Arial" charset="0"/>
                <a:cs typeface="Arial" charset="0"/>
              </a:rPr>
              <a:t>‘13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F5954E-F391-6C40-B2F2-D1AD46A16C9C}"/>
              </a:ext>
            </a:extLst>
          </p:cNvPr>
          <p:cNvSpPr txBox="1"/>
          <p:nvPr/>
        </p:nvSpPr>
        <p:spPr>
          <a:xfrm>
            <a:off x="827584" y="4976306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Floquet</a:t>
            </a:r>
            <a:r>
              <a:rPr lang="en-US" altLang="ja-JP" dirty="0"/>
              <a:t> side bands</a:t>
            </a:r>
          </a:p>
          <a:p>
            <a:r>
              <a:rPr kumimoji="1" lang="en-US" altLang="ja-JP" dirty="0"/>
              <a:t> and topological gap openin</a:t>
            </a:r>
            <a:r>
              <a:rPr lang="en-US" altLang="ja-JP" dirty="0"/>
              <a:t>g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F125B10-E694-D449-B47D-A231E1178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259" y="4386588"/>
            <a:ext cx="1633065" cy="154233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DA07C3-BB83-6843-A5E4-188401C678F7}"/>
              </a:ext>
            </a:extLst>
          </p:cNvPr>
          <p:cNvSpPr txBox="1"/>
          <p:nvPr/>
        </p:nvSpPr>
        <p:spPr>
          <a:xfrm>
            <a:off x="4921229" y="407707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Photonic system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382814-8A5C-F849-8DF3-C1C1451C9859}"/>
              </a:ext>
            </a:extLst>
          </p:cNvPr>
          <p:cNvSpPr txBox="1"/>
          <p:nvPr/>
        </p:nvSpPr>
        <p:spPr>
          <a:xfrm>
            <a:off x="1331640" y="6203965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Symbol" pitchFamily="2" charset="2"/>
              </a:rPr>
              <a:t>w</a:t>
            </a:r>
            <a:r>
              <a:rPr kumimoji="1" lang="en-US" altLang="ja-JP" sz="3200" dirty="0"/>
              <a:t> &lt; band width</a:t>
            </a:r>
            <a:endParaRPr kumimoji="1" lang="ja-JP" altLang="en-US" sz="32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48EBDD4-56D1-3B46-8873-BA0A755928D3}"/>
              </a:ext>
            </a:extLst>
          </p:cNvPr>
          <p:cNvSpPr txBox="1"/>
          <p:nvPr/>
        </p:nvSpPr>
        <p:spPr>
          <a:xfrm>
            <a:off x="5328225" y="6228601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Symbol" pitchFamily="2" charset="2"/>
              </a:rPr>
              <a:t>w</a:t>
            </a:r>
            <a:r>
              <a:rPr kumimoji="1" lang="en-US" altLang="ja-JP" sz="3200" dirty="0"/>
              <a:t> &gt; band width</a:t>
            </a:r>
            <a:endParaRPr kumimoji="1" lang="ja-JP" altLang="en-US" sz="32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F6DB9FA-FF57-2545-88EC-CBF60826835A}"/>
              </a:ext>
            </a:extLst>
          </p:cNvPr>
          <p:cNvSpPr txBox="1"/>
          <p:nvPr/>
        </p:nvSpPr>
        <p:spPr>
          <a:xfrm>
            <a:off x="6751247" y="40770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c.f. </a:t>
            </a:r>
            <a:r>
              <a:rPr lang="en-US" altLang="ja-JP" b="1" dirty="0"/>
              <a:t>Oded </a:t>
            </a:r>
            <a:r>
              <a:rPr lang="en-US" altLang="ja-JP" b="1" dirty="0" err="1"/>
              <a:t>Zilberber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85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95B72C0-2D52-4C44-97B5-A358BE3017E3}"/>
              </a:ext>
            </a:extLst>
          </p:cNvPr>
          <p:cNvSpPr/>
          <p:nvPr/>
        </p:nvSpPr>
        <p:spPr>
          <a:xfrm>
            <a:off x="251520" y="116262"/>
            <a:ext cx="8712968" cy="35600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672F513-DF39-4043-8878-C1597A4390BC}"/>
              </a:ext>
            </a:extLst>
          </p:cNvPr>
          <p:cNvSpPr txBox="1"/>
          <p:nvPr/>
        </p:nvSpPr>
        <p:spPr>
          <a:xfrm>
            <a:off x="2429137" y="2924944"/>
            <a:ext cx="343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Floquet</a:t>
            </a:r>
            <a:r>
              <a:rPr lang="en-US" altLang="ja-JP" sz="2000" dirty="0"/>
              <a:t> </a:t>
            </a:r>
            <a:r>
              <a:rPr lang="en-US" altLang="ja-JP" sz="2000" dirty="0" err="1"/>
              <a:t>topolotical</a:t>
            </a:r>
            <a:r>
              <a:rPr lang="en-US" altLang="ja-JP" sz="2000" dirty="0"/>
              <a:t> insulators</a:t>
            </a:r>
            <a:endParaRPr kumimoji="1" lang="ja-JP" altLang="en-US" sz="2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BE305C-20C2-5241-9F1D-339CE89B0D1A}"/>
              </a:ext>
            </a:extLst>
          </p:cNvPr>
          <p:cNvSpPr txBox="1"/>
          <p:nvPr/>
        </p:nvSpPr>
        <p:spPr>
          <a:xfrm>
            <a:off x="1389886" y="262001"/>
            <a:ext cx="654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Honeycomb lattice +   Circularly polarized light 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131014-09EE-0D4E-920E-E5A415BB287C}"/>
              </a:ext>
            </a:extLst>
          </p:cNvPr>
          <p:cNvSpPr txBox="1"/>
          <p:nvPr/>
        </p:nvSpPr>
        <p:spPr>
          <a:xfrm>
            <a:off x="1434414" y="611977"/>
            <a:ext cx="478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r>
              <a:rPr lang="en-US" altLang="ja-JP" sz="2600" dirty="0"/>
              <a:t> Haldane model (</a:t>
            </a:r>
            <a:r>
              <a:rPr lang="en-US" altLang="ja-JP" sz="2600" dirty="0" err="1"/>
              <a:t>Chern</a:t>
            </a:r>
            <a:r>
              <a:rPr lang="en-US" altLang="ja-JP" sz="2600" dirty="0"/>
              <a:t> ins.)  </a:t>
            </a:r>
            <a:endParaRPr kumimoji="1" lang="ja-JP" altLang="en-US" sz="26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6E1784B-12DF-5741-8487-17B0826B2A1C}"/>
              </a:ext>
            </a:extLst>
          </p:cNvPr>
          <p:cNvSpPr txBox="1"/>
          <p:nvPr/>
        </p:nvSpPr>
        <p:spPr>
          <a:xfrm>
            <a:off x="6094472" y="663660"/>
            <a:ext cx="28115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900" dirty="0">
                <a:solidFill>
                  <a:srgbClr val="0070C0"/>
                </a:solidFill>
                <a:ea typeface="Arial" charset="0"/>
                <a:cs typeface="Arial" charset="0"/>
              </a:rPr>
              <a:t>Oka, Aoki ’09</a:t>
            </a:r>
          </a:p>
          <a:p>
            <a:r>
              <a:rPr lang="en-US" altLang="ja-JP" sz="1900" dirty="0">
                <a:solidFill>
                  <a:srgbClr val="0070C0"/>
                </a:solidFill>
                <a:ea typeface="Arial" charset="0"/>
                <a:cs typeface="Arial" charset="0"/>
              </a:rPr>
              <a:t>Kitagawa, Oka, </a:t>
            </a:r>
            <a:r>
              <a:rPr lang="en-US" altLang="ja-JP" sz="1900" i="1" dirty="0">
                <a:solidFill>
                  <a:srgbClr val="0070C0"/>
                </a:solidFill>
                <a:ea typeface="Arial" charset="0"/>
                <a:cs typeface="Arial" charset="0"/>
              </a:rPr>
              <a:t>et al. </a:t>
            </a:r>
            <a:r>
              <a:rPr lang="en-US" altLang="ja-JP" sz="1900" dirty="0">
                <a:solidFill>
                  <a:srgbClr val="0070C0"/>
                </a:solidFill>
                <a:ea typeface="Arial" charset="0"/>
                <a:cs typeface="Arial" charset="0"/>
              </a:rPr>
              <a:t>‘11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C96261-860D-0946-B4A0-7B0C68AFE077}"/>
              </a:ext>
            </a:extLst>
          </p:cNvPr>
          <p:cNvSpPr txBox="1"/>
          <p:nvPr/>
        </p:nvSpPr>
        <p:spPr>
          <a:xfrm>
            <a:off x="2411760" y="3306962"/>
            <a:ext cx="548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ea typeface="Arial" charset="0"/>
                <a:cs typeface="Arial" charset="0"/>
              </a:rPr>
              <a:t>also by 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Lindner, Rafael, </a:t>
            </a:r>
            <a:r>
              <a:rPr lang="en-US" altLang="ja-JP" dirty="0" err="1">
                <a:solidFill>
                  <a:srgbClr val="0070C0"/>
                </a:solidFill>
                <a:ea typeface="Arial" charset="0"/>
                <a:cs typeface="Arial" charset="0"/>
              </a:rPr>
              <a:t>Galitski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 </a:t>
            </a:r>
            <a:r>
              <a:rPr lang="mr-IN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11 (semiconductor)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573784C-369C-BD47-9A29-5C1D06736C83}"/>
              </a:ext>
            </a:extLst>
          </p:cNvPr>
          <p:cNvSpPr/>
          <p:nvPr/>
        </p:nvSpPr>
        <p:spPr>
          <a:xfrm>
            <a:off x="4493582" y="1917290"/>
            <a:ext cx="2357969" cy="44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49C04435-D7F7-A948-9C2A-96D011B5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420888"/>
            <a:ext cx="2619504" cy="339828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D7943074-FDB9-5642-8AEC-4BA5D79C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59" y="1309622"/>
            <a:ext cx="1563534" cy="17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6E946DA-1012-DD4F-80A7-B758203346CB}"/>
              </a:ext>
            </a:extLst>
          </p:cNvPr>
          <p:cNvSpPr txBox="1"/>
          <p:nvPr/>
        </p:nvSpPr>
        <p:spPr>
          <a:xfrm>
            <a:off x="4984221" y="187129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endParaRPr kumimoji="1" lang="ja-JP" altLang="en-US" sz="26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BCBA58-720C-2946-A2A5-7FDC9F7A4C43}"/>
              </a:ext>
            </a:extLst>
          </p:cNvPr>
          <p:cNvSpPr/>
          <p:nvPr/>
        </p:nvSpPr>
        <p:spPr>
          <a:xfrm>
            <a:off x="251519" y="4149080"/>
            <a:ext cx="8694051" cy="26482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8119841-79F8-3A4A-B8C6-2E24CC22589F}"/>
              </a:ext>
            </a:extLst>
          </p:cNvPr>
          <p:cNvSpPr txBox="1"/>
          <p:nvPr/>
        </p:nvSpPr>
        <p:spPr>
          <a:xfrm>
            <a:off x="1844717" y="4203632"/>
            <a:ext cx="608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Mott insulator   +   Circularly polarized light 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56FEF8-3384-F344-A355-F94CAF2B38D1}"/>
              </a:ext>
            </a:extLst>
          </p:cNvPr>
          <p:cNvSpPr txBox="1"/>
          <p:nvPr/>
        </p:nvSpPr>
        <p:spPr>
          <a:xfrm>
            <a:off x="1286521" y="4628427"/>
            <a:ext cx="7399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r>
              <a:rPr lang="en-US" altLang="ja-JP" sz="2600" dirty="0"/>
              <a:t> </a:t>
            </a:r>
            <a:r>
              <a:rPr lang="en-US" altLang="ja-JP" sz="2500" i="1" dirty="0">
                <a:latin typeface="Times" pitchFamily="2" charset="0"/>
              </a:rPr>
              <a:t>J-</a:t>
            </a:r>
            <a:r>
              <a:rPr lang="en-US" altLang="ja-JP" sz="2500" i="1" dirty="0" err="1">
                <a:latin typeface="Times" pitchFamily="2" charset="0"/>
              </a:rPr>
              <a:t>J</a:t>
            </a:r>
            <a:r>
              <a:rPr lang="en-US" altLang="ja-JP" sz="2500" i="1" baseline="-25000" dirty="0" err="1">
                <a:latin typeface="Symbol" pitchFamily="2" charset="2"/>
              </a:rPr>
              <a:t>c</a:t>
            </a:r>
            <a:r>
              <a:rPr lang="en-US" altLang="ja-JP" sz="2500" dirty="0"/>
              <a:t> model  </a:t>
            </a:r>
            <a:r>
              <a:rPr lang="en-US" altLang="ja-JP" sz="2400" dirty="0"/>
              <a:t>=“spin-version of the Haldane model”  </a:t>
            </a:r>
            <a:endParaRPr kumimoji="1" lang="ja-JP" altLang="en-US" sz="24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B8B80B4-FB5D-AD40-97AC-C7CC6D0B6D53}"/>
              </a:ext>
            </a:extLst>
          </p:cNvPr>
          <p:cNvSpPr txBox="1"/>
          <p:nvPr/>
        </p:nvSpPr>
        <p:spPr>
          <a:xfrm>
            <a:off x="307280" y="6119399"/>
            <a:ext cx="7464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</a:t>
            </a:r>
            <a:r>
              <a:rPr lang="en-US" altLang="ja-JP" dirty="0">
                <a:solidFill>
                  <a:srgbClr val="0070C0"/>
                </a:solidFill>
              </a:rPr>
              <a:t>Phys. Rev. B </a:t>
            </a:r>
            <a:r>
              <a:rPr lang="en-US" altLang="ja-JP" b="1" dirty="0">
                <a:solidFill>
                  <a:srgbClr val="0070C0"/>
                </a:solidFill>
              </a:rPr>
              <a:t>96</a:t>
            </a:r>
            <a:r>
              <a:rPr lang="en-US" altLang="ja-JP" dirty="0">
                <a:solidFill>
                  <a:srgbClr val="0070C0"/>
                </a:solidFill>
              </a:rPr>
              <a:t>, 014406 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also by 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Claassen, Jiang, Moritz, Devereaux, Nat. Com. </a:t>
            </a:r>
            <a:r>
              <a:rPr lang="en-US" altLang="ja-JP" b="1" dirty="0">
                <a:solidFill>
                  <a:srgbClr val="0070C0"/>
                </a:solidFill>
              </a:rPr>
              <a:t>8</a:t>
            </a:r>
            <a:r>
              <a:rPr lang="en-US" altLang="ja-JP" dirty="0">
                <a:solidFill>
                  <a:srgbClr val="0070C0"/>
                </a:solidFill>
              </a:rPr>
              <a:t>, 1192 (2017)</a:t>
            </a:r>
            <a:endParaRPr lang="en-US" altLang="ja-JP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下矢印 3">
            <a:extLst>
              <a:ext uri="{FF2B5EF4-FFF2-40B4-BE49-F238E27FC236}">
                <a16:creationId xmlns:a16="http://schemas.microsoft.com/office/drawing/2014/main" id="{A73BFD97-AFD3-A741-95AA-E7348F94FD7C}"/>
              </a:ext>
            </a:extLst>
          </p:cNvPr>
          <p:cNvSpPr/>
          <p:nvPr/>
        </p:nvSpPr>
        <p:spPr>
          <a:xfrm>
            <a:off x="4139952" y="3676294"/>
            <a:ext cx="482886" cy="4727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B07C0A-713A-A94C-885F-6E1B35AB07BD}"/>
              </a:ext>
            </a:extLst>
          </p:cNvPr>
          <p:cNvSpPr txBox="1"/>
          <p:nvPr/>
        </p:nvSpPr>
        <p:spPr>
          <a:xfrm>
            <a:off x="4644008" y="3676962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Add Interaction</a:t>
            </a:r>
            <a:endParaRPr kumimoji="1" lang="ja-JP" altLang="en-US" sz="200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165EC68F-12A1-ED45-8A6A-C92E4943B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439" y="5246416"/>
            <a:ext cx="4992797" cy="65942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6F3BE0A-5843-8949-853E-17D3F5917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53" y="5581316"/>
            <a:ext cx="1796135" cy="1232060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8C88664-81D4-6D4A-9CDE-5E3469E60616}"/>
              </a:ext>
            </a:extLst>
          </p:cNvPr>
          <p:cNvSpPr txBox="1"/>
          <p:nvPr/>
        </p:nvSpPr>
        <p:spPr>
          <a:xfrm>
            <a:off x="5081843" y="5730659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scalar spin chirality</a:t>
            </a:r>
            <a:endParaRPr kumimoji="1"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7CBF446-D167-D346-B12B-D9D572F55F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376" y="1418766"/>
            <a:ext cx="2683640" cy="68268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87FA089A-869C-C840-A036-BAD607884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496" y="1965301"/>
            <a:ext cx="2596966" cy="43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1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95B72C0-2D52-4C44-97B5-A358BE3017E3}"/>
              </a:ext>
            </a:extLst>
          </p:cNvPr>
          <p:cNvSpPr/>
          <p:nvPr/>
        </p:nvSpPr>
        <p:spPr>
          <a:xfrm>
            <a:off x="251520" y="116262"/>
            <a:ext cx="8712968" cy="356003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672F513-DF39-4043-8878-C1597A4390BC}"/>
              </a:ext>
            </a:extLst>
          </p:cNvPr>
          <p:cNvSpPr txBox="1"/>
          <p:nvPr/>
        </p:nvSpPr>
        <p:spPr>
          <a:xfrm>
            <a:off x="2429137" y="2924944"/>
            <a:ext cx="343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/>
              <a:t>Floquet</a:t>
            </a:r>
            <a:r>
              <a:rPr lang="en-US" altLang="ja-JP" sz="2000" dirty="0"/>
              <a:t> </a:t>
            </a:r>
            <a:r>
              <a:rPr lang="en-US" altLang="ja-JP" sz="2000" dirty="0" err="1"/>
              <a:t>topolotical</a:t>
            </a:r>
            <a:r>
              <a:rPr lang="en-US" altLang="ja-JP" sz="2000" dirty="0"/>
              <a:t> insulators</a:t>
            </a:r>
            <a:endParaRPr kumimoji="1" lang="ja-JP" altLang="en-US" sz="2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BE305C-20C2-5241-9F1D-339CE89B0D1A}"/>
              </a:ext>
            </a:extLst>
          </p:cNvPr>
          <p:cNvSpPr txBox="1"/>
          <p:nvPr/>
        </p:nvSpPr>
        <p:spPr>
          <a:xfrm>
            <a:off x="1389886" y="262001"/>
            <a:ext cx="654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Honeycomb lattice +   Circularly polarized light 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7131014-09EE-0D4E-920E-E5A415BB287C}"/>
              </a:ext>
            </a:extLst>
          </p:cNvPr>
          <p:cNvSpPr txBox="1"/>
          <p:nvPr/>
        </p:nvSpPr>
        <p:spPr>
          <a:xfrm>
            <a:off x="1434414" y="611977"/>
            <a:ext cx="478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r>
              <a:rPr lang="en-US" altLang="ja-JP" sz="2600" dirty="0"/>
              <a:t> Haldane model (</a:t>
            </a:r>
            <a:r>
              <a:rPr lang="en-US" altLang="ja-JP" sz="2600" dirty="0" err="1"/>
              <a:t>Chern</a:t>
            </a:r>
            <a:r>
              <a:rPr lang="en-US" altLang="ja-JP" sz="2600" dirty="0"/>
              <a:t> ins.)  </a:t>
            </a:r>
            <a:endParaRPr kumimoji="1" lang="ja-JP" altLang="en-US" sz="26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6E1784B-12DF-5741-8487-17B0826B2A1C}"/>
              </a:ext>
            </a:extLst>
          </p:cNvPr>
          <p:cNvSpPr txBox="1"/>
          <p:nvPr/>
        </p:nvSpPr>
        <p:spPr>
          <a:xfrm>
            <a:off x="6094472" y="663660"/>
            <a:ext cx="28115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900" dirty="0">
                <a:solidFill>
                  <a:srgbClr val="0070C0"/>
                </a:solidFill>
                <a:ea typeface="Arial" charset="0"/>
                <a:cs typeface="Arial" charset="0"/>
              </a:rPr>
              <a:t>Oka, Aoki ’09</a:t>
            </a:r>
          </a:p>
          <a:p>
            <a:r>
              <a:rPr lang="en-US" altLang="ja-JP" sz="1900" dirty="0">
                <a:solidFill>
                  <a:srgbClr val="0070C0"/>
                </a:solidFill>
                <a:ea typeface="Arial" charset="0"/>
                <a:cs typeface="Arial" charset="0"/>
              </a:rPr>
              <a:t>Kitagawa, Oka, </a:t>
            </a:r>
            <a:r>
              <a:rPr lang="en-US" altLang="ja-JP" sz="1900" i="1" dirty="0">
                <a:solidFill>
                  <a:srgbClr val="0070C0"/>
                </a:solidFill>
                <a:ea typeface="Arial" charset="0"/>
                <a:cs typeface="Arial" charset="0"/>
              </a:rPr>
              <a:t>et al. </a:t>
            </a:r>
            <a:r>
              <a:rPr lang="en-US" altLang="ja-JP" sz="1900" dirty="0">
                <a:solidFill>
                  <a:srgbClr val="0070C0"/>
                </a:solidFill>
                <a:ea typeface="Arial" charset="0"/>
                <a:cs typeface="Arial" charset="0"/>
              </a:rPr>
              <a:t>‘11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C96261-860D-0946-B4A0-7B0C68AFE077}"/>
              </a:ext>
            </a:extLst>
          </p:cNvPr>
          <p:cNvSpPr txBox="1"/>
          <p:nvPr/>
        </p:nvSpPr>
        <p:spPr>
          <a:xfrm>
            <a:off x="2411760" y="3306962"/>
            <a:ext cx="548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ea typeface="Arial" charset="0"/>
                <a:cs typeface="Arial" charset="0"/>
              </a:rPr>
              <a:t>also by 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Lindner, Rafael, </a:t>
            </a:r>
            <a:r>
              <a:rPr lang="en-US" altLang="ja-JP" dirty="0" err="1">
                <a:solidFill>
                  <a:srgbClr val="0070C0"/>
                </a:solidFill>
                <a:ea typeface="Arial" charset="0"/>
                <a:cs typeface="Arial" charset="0"/>
              </a:rPr>
              <a:t>Galitski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 </a:t>
            </a:r>
            <a:r>
              <a:rPr lang="mr-IN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11 (semiconductor)</a:t>
            </a:r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id="{D7943074-FDB9-5642-8AEC-4BA5D79CE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59" y="1309622"/>
            <a:ext cx="1563534" cy="17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6E946DA-1012-DD4F-80A7-B758203346CB}"/>
              </a:ext>
            </a:extLst>
          </p:cNvPr>
          <p:cNvSpPr txBox="1"/>
          <p:nvPr/>
        </p:nvSpPr>
        <p:spPr>
          <a:xfrm>
            <a:off x="4984221" y="187129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endParaRPr kumimoji="1" lang="ja-JP" altLang="en-US" sz="26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826555-73CA-634D-8D44-AA5E033DE260}"/>
              </a:ext>
            </a:extLst>
          </p:cNvPr>
          <p:cNvSpPr txBox="1"/>
          <p:nvPr/>
        </p:nvSpPr>
        <p:spPr>
          <a:xfrm>
            <a:off x="468396" y="7533456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Comment:</a:t>
            </a:r>
            <a:endParaRPr kumimoji="1" lang="ja-JP" altLang="en-US" sz="2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56B70CC-DEC8-414E-9DD4-AB34D5C72365}"/>
              </a:ext>
            </a:extLst>
          </p:cNvPr>
          <p:cNvSpPr txBox="1"/>
          <p:nvPr/>
        </p:nvSpPr>
        <p:spPr>
          <a:xfrm>
            <a:off x="435677" y="7998636"/>
            <a:ext cx="8509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We must be careful in the </a:t>
            </a:r>
            <a:r>
              <a:rPr lang="en-US" altLang="ja-JP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altLang="ja-JP" sz="2400" dirty="0">
                <a:solidFill>
                  <a:srgbClr val="C00000"/>
                </a:solidFill>
              </a:rPr>
              <a:t> &lt; band width </a:t>
            </a:r>
            <a:r>
              <a:rPr lang="en-US" altLang="ja-JP" sz="2400" dirty="0"/>
              <a:t>regime (solid state)</a:t>
            </a:r>
            <a:endParaRPr lang="ja-JP" altLang="en-US" sz="240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BCBA58-720C-2946-A2A5-7FDC9F7A4C43}"/>
              </a:ext>
            </a:extLst>
          </p:cNvPr>
          <p:cNvSpPr/>
          <p:nvPr/>
        </p:nvSpPr>
        <p:spPr>
          <a:xfrm>
            <a:off x="251519" y="4149080"/>
            <a:ext cx="8694051" cy="26482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8119841-79F8-3A4A-B8C6-2E24CC22589F}"/>
              </a:ext>
            </a:extLst>
          </p:cNvPr>
          <p:cNvSpPr txBox="1"/>
          <p:nvPr/>
        </p:nvSpPr>
        <p:spPr>
          <a:xfrm>
            <a:off x="1844717" y="4203632"/>
            <a:ext cx="608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Mott insulator   +   Circularly polarized light 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556FEF8-3384-F344-A355-F94CAF2B38D1}"/>
              </a:ext>
            </a:extLst>
          </p:cNvPr>
          <p:cNvSpPr txBox="1"/>
          <p:nvPr/>
        </p:nvSpPr>
        <p:spPr>
          <a:xfrm>
            <a:off x="1286521" y="4628427"/>
            <a:ext cx="7399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~</a:t>
            </a:r>
            <a:r>
              <a:rPr lang="en-US" altLang="ja-JP" sz="2600" dirty="0"/>
              <a:t> </a:t>
            </a:r>
            <a:r>
              <a:rPr lang="en-US" altLang="ja-JP" sz="2500" i="1" dirty="0">
                <a:latin typeface="Times" pitchFamily="2" charset="0"/>
              </a:rPr>
              <a:t>J-</a:t>
            </a:r>
            <a:r>
              <a:rPr lang="en-US" altLang="ja-JP" sz="2500" i="1" dirty="0" err="1">
                <a:latin typeface="Times" pitchFamily="2" charset="0"/>
              </a:rPr>
              <a:t>J</a:t>
            </a:r>
            <a:r>
              <a:rPr lang="en-US" altLang="ja-JP" sz="2500" i="1" baseline="-25000" dirty="0" err="1">
                <a:latin typeface="Symbol" pitchFamily="2" charset="2"/>
              </a:rPr>
              <a:t>c</a:t>
            </a:r>
            <a:r>
              <a:rPr lang="en-US" altLang="ja-JP" sz="2500" dirty="0"/>
              <a:t> model  </a:t>
            </a:r>
            <a:r>
              <a:rPr lang="en-US" altLang="ja-JP" sz="2400" dirty="0"/>
              <a:t>=“spin-version of the Haldane model”  </a:t>
            </a:r>
            <a:endParaRPr kumimoji="1" lang="ja-JP" altLang="en-US" sz="24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B8B80B4-FB5D-AD40-97AC-C7CC6D0B6D53}"/>
              </a:ext>
            </a:extLst>
          </p:cNvPr>
          <p:cNvSpPr txBox="1"/>
          <p:nvPr/>
        </p:nvSpPr>
        <p:spPr>
          <a:xfrm>
            <a:off x="307280" y="6119399"/>
            <a:ext cx="622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Kitamura, Oka, Aoki, PRB’17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also by </a:t>
            </a:r>
            <a:r>
              <a:rPr lang="en-US" altLang="ja-JP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Claassen, Jiang, Moritz, Devereaux, Nat. Com. ‘17 </a:t>
            </a:r>
          </a:p>
        </p:txBody>
      </p:sp>
      <p:sp>
        <p:nvSpPr>
          <p:cNvPr id="4" name="下矢印 3">
            <a:extLst>
              <a:ext uri="{FF2B5EF4-FFF2-40B4-BE49-F238E27FC236}">
                <a16:creationId xmlns:a16="http://schemas.microsoft.com/office/drawing/2014/main" id="{A73BFD97-AFD3-A741-95AA-E7348F94FD7C}"/>
              </a:ext>
            </a:extLst>
          </p:cNvPr>
          <p:cNvSpPr/>
          <p:nvPr/>
        </p:nvSpPr>
        <p:spPr>
          <a:xfrm>
            <a:off x="4139952" y="3676294"/>
            <a:ext cx="482886" cy="4727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B07C0A-713A-A94C-885F-6E1B35AB07BD}"/>
              </a:ext>
            </a:extLst>
          </p:cNvPr>
          <p:cNvSpPr txBox="1"/>
          <p:nvPr/>
        </p:nvSpPr>
        <p:spPr>
          <a:xfrm>
            <a:off x="4644008" y="3676962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Add Interaction</a:t>
            </a:r>
            <a:endParaRPr kumimoji="1" lang="ja-JP" altLang="en-US" sz="2000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165EC68F-12A1-ED45-8A6A-C92E4943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439" y="5246416"/>
            <a:ext cx="4992797" cy="65942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6F3BE0A-5843-8949-853E-17D3F5917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353" y="5581316"/>
            <a:ext cx="1796135" cy="1232060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8C88664-81D4-6D4A-9CDE-5E3469E60616}"/>
              </a:ext>
            </a:extLst>
          </p:cNvPr>
          <p:cNvSpPr txBox="1"/>
          <p:nvPr/>
        </p:nvSpPr>
        <p:spPr>
          <a:xfrm>
            <a:off x="5081843" y="5730659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scalar spin chirality</a:t>
            </a:r>
            <a:endParaRPr kumimoji="1" lang="ja-JP" altLang="en-US" sz="200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06A3FE1-797F-8440-98D1-BC7C4D27853A}"/>
              </a:ext>
            </a:extLst>
          </p:cNvPr>
          <p:cNvSpPr/>
          <p:nvPr/>
        </p:nvSpPr>
        <p:spPr>
          <a:xfrm>
            <a:off x="251519" y="3703678"/>
            <a:ext cx="8712969" cy="318170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34CB2735-3A5F-2546-8C40-0BC0B9C69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2420888"/>
            <a:ext cx="2619504" cy="33982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C5D4739-7FD6-824C-B388-8745F4999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376" y="1418766"/>
            <a:ext cx="2683640" cy="68268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8CE0EB74-7682-1D44-8204-137CCFF53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496" y="1965301"/>
            <a:ext cx="2596966" cy="43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90EC932-A4A4-F24E-BCD8-DB10AFB79DCA}"/>
              </a:ext>
            </a:extLst>
          </p:cNvPr>
          <p:cNvGrpSpPr/>
          <p:nvPr/>
        </p:nvGrpSpPr>
        <p:grpSpPr>
          <a:xfrm>
            <a:off x="467544" y="5823775"/>
            <a:ext cx="4943847" cy="485545"/>
            <a:chOff x="341429" y="5948973"/>
            <a:chExt cx="4943847" cy="48554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162F4B7-2844-3947-9E34-1779344E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429" y="5948973"/>
              <a:ext cx="4943847" cy="485545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E60349C-28AF-F945-BA1F-5776FAB8FBA9}"/>
                </a:ext>
              </a:extLst>
            </p:cNvPr>
            <p:cNvSpPr/>
            <p:nvPr/>
          </p:nvSpPr>
          <p:spPr>
            <a:xfrm>
              <a:off x="2927307" y="5984618"/>
              <a:ext cx="2357969" cy="449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U00F18W08B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14"/>
          <a:stretch/>
        </p:blipFill>
        <p:spPr>
          <a:xfrm>
            <a:off x="2960957" y="2186441"/>
            <a:ext cx="5020765" cy="3906855"/>
          </a:xfrm>
          <a:prstGeom prst="rect">
            <a:avLst/>
          </a:prstGeom>
        </p:spPr>
      </p:pic>
      <p:sp>
        <p:nvSpPr>
          <p:cNvPr id="60" name="テキスト ボックス 3"/>
          <p:cNvSpPr txBox="1">
            <a:spLocks noChangeArrowheads="1"/>
          </p:cNvSpPr>
          <p:nvPr/>
        </p:nvSpPr>
        <p:spPr bwMode="auto">
          <a:xfrm>
            <a:off x="2693015" y="317344"/>
            <a:ext cx="5304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err="1">
                <a:latin typeface="Arial" pitchFamily="34" charset="0"/>
                <a:cs typeface="Arial" pitchFamily="34" charset="0"/>
              </a:rPr>
              <a:t>Floquet</a:t>
            </a:r>
            <a:r>
              <a:rPr lang="en-US" altLang="ja-JP" sz="2400" dirty="0">
                <a:latin typeface="Arial" pitchFamily="34" charset="0"/>
                <a:cs typeface="Arial" pitchFamily="34" charset="0"/>
              </a:rPr>
              <a:t> topological insulator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91150" y="692696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Oka, Aoki ’09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339752" y="1660738"/>
            <a:ext cx="5107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/>
              <a:t>Graphene + circularly polarized laser (CPL)</a:t>
            </a:r>
            <a:endParaRPr lang="ja-JP" altLang="en-US" sz="2000" b="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0" y="1936890"/>
            <a:ext cx="1549400" cy="2057400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3" y="3035867"/>
            <a:ext cx="1605916" cy="16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619E731-B802-4C45-9863-DE0DC4EE8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622" y="5229200"/>
            <a:ext cx="2625242" cy="69752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3F50EDB-61C7-FC45-B453-2515E3F011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352" y="6401540"/>
            <a:ext cx="2619504" cy="33982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706B4A-D5FA-8E43-B166-CFED5F565D5C}"/>
              </a:ext>
            </a:extLst>
          </p:cNvPr>
          <p:cNvSpPr txBox="1"/>
          <p:nvPr/>
        </p:nvSpPr>
        <p:spPr>
          <a:xfrm>
            <a:off x="6091150" y="975628"/>
            <a:ext cx="2976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Lindner, Rafael, </a:t>
            </a:r>
            <a:r>
              <a:rPr lang="en-US" altLang="ja-JP" dirty="0" err="1">
                <a:solidFill>
                  <a:srgbClr val="0070C0"/>
                </a:solidFill>
                <a:ea typeface="Arial" charset="0"/>
                <a:cs typeface="Arial" charset="0"/>
              </a:rPr>
              <a:t>Galitski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 </a:t>
            </a:r>
            <a:r>
              <a:rPr lang="mr-IN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11</a:t>
            </a:r>
          </a:p>
          <a:p>
            <a:r>
              <a:rPr lang="en-US" altLang="ja-JP" dirty="0">
                <a:solidFill>
                  <a:srgbClr val="0070C0"/>
                </a:solidFill>
                <a:ea typeface="Arial" charset="0"/>
                <a:cs typeface="Arial" charset="0"/>
              </a:rPr>
              <a:t>       (semiconductor)</a:t>
            </a:r>
          </a:p>
        </p:txBody>
      </p:sp>
    </p:spTree>
    <p:extLst>
      <p:ext uri="{BB962C8B-B14F-4D97-AF65-F5344CB8AC3E}">
        <p14:creationId xmlns:p14="http://schemas.microsoft.com/office/powerpoint/2010/main" val="41100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F69EA14-F3AD-8449-A7C6-1D69A6F0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352" y="1430389"/>
            <a:ext cx="5622074" cy="396852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EB7F14-1860-F341-9A37-A6285600A2B0}"/>
              </a:ext>
            </a:extLst>
          </p:cNvPr>
          <p:cNvSpPr txBox="1"/>
          <p:nvPr/>
        </p:nvSpPr>
        <p:spPr>
          <a:xfrm>
            <a:off x="2165782" y="1102259"/>
            <a:ext cx="36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itchFamily="2" charset="2"/>
              </a:rPr>
              <a:t>w</a:t>
            </a:r>
            <a:endParaRPr kumimoji="1" lang="ja-JP" altLang="en-US" sz="2000">
              <a:latin typeface="Symbol" pitchFamily="2" charset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FD3955-91EA-D044-8CA4-B579CB5C8465}"/>
              </a:ext>
            </a:extLst>
          </p:cNvPr>
          <p:cNvSpPr txBox="1"/>
          <p:nvPr/>
        </p:nvSpPr>
        <p:spPr>
          <a:xfrm>
            <a:off x="4753463" y="5029580"/>
            <a:ext cx="9541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" pitchFamily="2" charset="0"/>
              </a:rPr>
              <a:t>A</a:t>
            </a:r>
            <a:r>
              <a:rPr kumimoji="1" lang="en-US" altLang="ja-JP" dirty="0">
                <a:latin typeface="Times" pitchFamily="2" charset="0"/>
              </a:rPr>
              <a:t> = </a:t>
            </a:r>
            <a:r>
              <a:rPr kumimoji="1" lang="en-US" altLang="ja-JP" i="1" dirty="0">
                <a:latin typeface="Times" pitchFamily="2" charset="0"/>
              </a:rPr>
              <a:t>E</a:t>
            </a:r>
            <a:r>
              <a:rPr kumimoji="1" lang="en-US" altLang="ja-JP" dirty="0">
                <a:latin typeface="Times" pitchFamily="2" charset="0"/>
              </a:rPr>
              <a:t>/</a:t>
            </a:r>
            <a:r>
              <a:rPr kumimoji="1" lang="en-US" altLang="ja-JP" dirty="0">
                <a:latin typeface="Symbol" pitchFamily="2" charset="2"/>
              </a:rPr>
              <a:t>W</a:t>
            </a:r>
            <a:endParaRPr kumimoji="1" lang="ja-JP" altLang="en-US">
              <a:latin typeface="Symbol" pitchFamily="2" charset="2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54F921C-3F7D-864B-A90D-E467059DD4EF}"/>
              </a:ext>
            </a:extLst>
          </p:cNvPr>
          <p:cNvSpPr txBox="1"/>
          <p:nvPr/>
        </p:nvSpPr>
        <p:spPr>
          <a:xfrm>
            <a:off x="6329455" y="5597720"/>
            <a:ext cx="2786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700" dirty="0" err="1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Mikami</a:t>
            </a:r>
            <a:r>
              <a:rPr lang="en-US" altLang="ja-JP" sz="17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, Oka </a:t>
            </a:r>
            <a:r>
              <a:rPr lang="en-US" altLang="ja-JP" sz="1700" i="1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et al. </a:t>
            </a:r>
            <a:r>
              <a:rPr lang="en-US" altLang="ja-JP" sz="1700" dirty="0">
                <a:solidFill>
                  <a:srgbClr val="0000FF"/>
                </a:solidFill>
                <a:latin typeface="Arial"/>
                <a:ea typeface="Arial Unicode MS" pitchFamily="50" charset="-128"/>
                <a:cs typeface="Arial"/>
              </a:rPr>
              <a:t>PRB’ 16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318B69-3574-C241-95FC-C46662A0CE8C}"/>
              </a:ext>
            </a:extLst>
          </p:cNvPr>
          <p:cNvSpPr txBox="1"/>
          <p:nvPr/>
        </p:nvSpPr>
        <p:spPr>
          <a:xfrm>
            <a:off x="-43661" y="2577098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srgbClr val="0070C0"/>
                </a:solidFill>
              </a:rPr>
              <a:t>Jotzu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</a:t>
            </a:r>
            <a:r>
              <a:rPr lang="en-US" altLang="ja-JP" sz="2000" dirty="0">
                <a:solidFill>
                  <a:srgbClr val="0070C0"/>
                </a:solidFill>
                <a:ea typeface="Arial" charset="0"/>
                <a:cs typeface="Arial" charset="0"/>
              </a:rPr>
              <a:t>‘14</a:t>
            </a:r>
          </a:p>
          <a:p>
            <a:endParaRPr lang="en-US" altLang="ja-JP" sz="2000" dirty="0">
              <a:solidFill>
                <a:srgbClr val="0070C0"/>
              </a:solidFill>
              <a:ea typeface="Arial" charset="0"/>
              <a:cs typeface="Arial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88F504-45E2-2640-BDFD-5FBB09193C98}"/>
              </a:ext>
            </a:extLst>
          </p:cNvPr>
          <p:cNvSpPr txBox="1"/>
          <p:nvPr/>
        </p:nvSpPr>
        <p:spPr>
          <a:xfrm>
            <a:off x="-49424" y="2996952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>
                <a:solidFill>
                  <a:srgbClr val="0070C0"/>
                </a:solidFill>
              </a:rPr>
              <a:t>Rechtsman</a:t>
            </a:r>
            <a:r>
              <a:rPr lang="en-US" altLang="ja-JP" sz="2000" i="1" dirty="0">
                <a:solidFill>
                  <a:srgbClr val="0070C0"/>
                </a:solidFill>
                <a:ea typeface="Arial" charset="0"/>
                <a:cs typeface="Arial" charset="0"/>
              </a:rPr>
              <a:t> et al. ’13</a:t>
            </a: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97082CC2-8F1E-3A44-A237-E5BCC5D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234" y="672052"/>
            <a:ext cx="5383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/>
              <a:t>Phase diagram of the</a:t>
            </a:r>
          </a:p>
          <a:p>
            <a:r>
              <a:rPr lang="en-US" altLang="ja-JP" sz="2000" b="0" dirty="0"/>
              <a:t>“Graphene + circularly polarized laser” model </a:t>
            </a:r>
            <a:endParaRPr lang="ja-JP" altLang="en-US" sz="2000" b="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71208BA-EC68-5842-9F12-27F7173E846B}"/>
              </a:ext>
            </a:extLst>
          </p:cNvPr>
          <p:cNvSpPr txBox="1"/>
          <p:nvPr/>
        </p:nvSpPr>
        <p:spPr>
          <a:xfrm>
            <a:off x="3955040" y="3533717"/>
            <a:ext cx="4698722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0070C0"/>
                </a:solidFill>
              </a:rPr>
              <a:t>Guglielmon</a:t>
            </a:r>
            <a:r>
              <a:rPr lang="en-US" altLang="ja-JP" dirty="0">
                <a:solidFill>
                  <a:srgbClr val="0070C0"/>
                </a:solidFill>
              </a:rPr>
              <a:t>,  Huang, Cheng, </a:t>
            </a:r>
            <a:r>
              <a:rPr lang="en-US" altLang="ja-JP" dirty="0" err="1">
                <a:solidFill>
                  <a:srgbClr val="0070C0"/>
                </a:solidFill>
              </a:rPr>
              <a:t>Rechtsman</a:t>
            </a:r>
            <a:r>
              <a:rPr lang="en-US" altLang="ja-JP" i="1" dirty="0">
                <a:solidFill>
                  <a:srgbClr val="0070C0"/>
                </a:solidFill>
                <a:ea typeface="Arial" charset="0"/>
                <a:cs typeface="Arial" charset="0"/>
              </a:rPr>
              <a:t> ’17</a:t>
            </a:r>
          </a:p>
        </p:txBody>
      </p: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5A323707-8414-314D-A231-16C85C355510}"/>
              </a:ext>
            </a:extLst>
          </p:cNvPr>
          <p:cNvSpPr/>
          <p:nvPr/>
        </p:nvSpPr>
        <p:spPr>
          <a:xfrm>
            <a:off x="2634800" y="1656704"/>
            <a:ext cx="1433144" cy="1948993"/>
          </a:xfrm>
          <a:prstGeom prst="roundRect">
            <a:avLst/>
          </a:prstGeom>
          <a:solidFill>
            <a:schemeClr val="bg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>
            <a:extLst>
              <a:ext uri="{FF2B5EF4-FFF2-40B4-BE49-F238E27FC236}">
                <a16:creationId xmlns:a16="http://schemas.microsoft.com/office/drawing/2014/main" id="{74CB2DD6-BAED-6A48-ACDA-1BCE4F7DFBFC}"/>
              </a:ext>
            </a:extLst>
          </p:cNvPr>
          <p:cNvSpPr/>
          <p:nvPr/>
        </p:nvSpPr>
        <p:spPr>
          <a:xfrm>
            <a:off x="4726068" y="3952038"/>
            <a:ext cx="494004" cy="335804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36DD769-9C1E-B64C-AB6E-D51DB47C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95380"/>
            <a:ext cx="1802435" cy="17023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CE11232-F457-BF4D-8F68-666C3669B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0" y="946564"/>
            <a:ext cx="2021272" cy="1469069"/>
          </a:xfrm>
          <a:prstGeom prst="rect">
            <a:avLst/>
          </a:prstGeom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F59CF590-6407-0F41-8AAA-7E8364881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1665882"/>
            <a:ext cx="388760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 err="1"/>
              <a:t>Chern</a:t>
            </a:r>
            <a:r>
              <a:rPr lang="en-US" altLang="ja-JP" sz="2000" b="0" dirty="0"/>
              <a:t> number of a </a:t>
            </a:r>
            <a:r>
              <a:rPr lang="en-US" altLang="ja-JP" sz="2000" b="0" dirty="0" err="1"/>
              <a:t>Floquet</a:t>
            </a:r>
            <a:r>
              <a:rPr lang="en-US" altLang="ja-JP" sz="2000" b="0" dirty="0"/>
              <a:t> band</a:t>
            </a:r>
            <a:endParaRPr lang="ja-JP" altLang="en-US" sz="2000" b="0" dirty="0"/>
          </a:p>
        </p:txBody>
      </p:sp>
      <p:sp>
        <p:nvSpPr>
          <p:cNvPr id="36" name="Text Box 11">
            <a:extLst>
              <a:ext uri="{FF2B5EF4-FFF2-40B4-BE49-F238E27FC236}">
                <a16:creationId xmlns:a16="http://schemas.microsoft.com/office/drawing/2014/main" id="{03C668BC-F8AB-A14E-93D4-8E520B04E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036" y="2906989"/>
            <a:ext cx="1141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2000" b="0" dirty="0"/>
              <a:t>Haldane</a:t>
            </a:r>
            <a:endParaRPr lang="ja-JP" altLang="en-US" sz="2000" b="0" dirty="0"/>
          </a:p>
        </p:txBody>
      </p:sp>
      <p:sp>
        <p:nvSpPr>
          <p:cNvPr id="35" name="右矢印 34">
            <a:extLst>
              <a:ext uri="{FF2B5EF4-FFF2-40B4-BE49-F238E27FC236}">
                <a16:creationId xmlns:a16="http://schemas.microsoft.com/office/drawing/2014/main" id="{E868D9CA-E899-C64C-8302-6FB28087F2C7}"/>
              </a:ext>
            </a:extLst>
          </p:cNvPr>
          <p:cNvSpPr/>
          <p:nvPr/>
        </p:nvSpPr>
        <p:spPr>
          <a:xfrm>
            <a:off x="2352306" y="2672028"/>
            <a:ext cx="300815" cy="404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Picture 10">
            <a:extLst>
              <a:ext uri="{FF2B5EF4-FFF2-40B4-BE49-F238E27FC236}">
                <a16:creationId xmlns:a16="http://schemas.microsoft.com/office/drawing/2014/main" id="{48B653B3-3E5D-FD4C-B2AA-969C28BA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03" y="5100280"/>
            <a:ext cx="1605916" cy="16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E6182E1-BDF9-D846-82D1-421E5C07FD08}"/>
              </a:ext>
            </a:extLst>
          </p:cNvPr>
          <p:cNvSpPr txBox="1"/>
          <p:nvPr/>
        </p:nvSpPr>
        <p:spPr>
          <a:xfrm>
            <a:off x="3911600" y="6180667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Times" pitchFamily="2" charset="0"/>
              </a:rPr>
              <a:t>C</a:t>
            </a:r>
            <a:r>
              <a:rPr kumimoji="1" lang="en-US" altLang="ja-JP" dirty="0"/>
              <a:t> = chiral edge channel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086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B86FEA1-ECA0-E84C-A046-9B19EFC5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473" y="1147595"/>
            <a:ext cx="5638800" cy="101600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004048" y="698793"/>
            <a:ext cx="44745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Kitagawa, Oka, Fu, </a:t>
            </a:r>
            <a:r>
              <a:rPr lang="en-US" altLang="ja-JP" sz="1700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Brataas</a:t>
            </a:r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, </a:t>
            </a:r>
            <a:r>
              <a:rPr lang="en-US" altLang="ja-JP" sz="1700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Demler</a:t>
            </a:r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 </a:t>
            </a:r>
            <a:r>
              <a:rPr lang="mr-IN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Times New Roman" panose="02020603050405020304" pitchFamily="18" charset="0"/>
              </a:rPr>
              <a:t>’</a:t>
            </a:r>
            <a:r>
              <a:rPr lang="en-US" altLang="ja-JP" sz="1700" dirty="0">
                <a:solidFill>
                  <a:srgbClr val="0070C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75" y="4456199"/>
            <a:ext cx="2641613" cy="198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テキスト ボックス 3"/>
          <p:cNvSpPr txBox="1">
            <a:spLocks noChangeArrowheads="1"/>
          </p:cNvSpPr>
          <p:nvPr/>
        </p:nvSpPr>
        <p:spPr bwMode="auto">
          <a:xfrm>
            <a:off x="3024853" y="2644381"/>
            <a:ext cx="61556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latin typeface="Arial" pitchFamily="34" charset="0"/>
                <a:cs typeface="Arial" pitchFamily="34" charset="0"/>
              </a:rPr>
              <a:t>=  Haldane Model of QHE without LL</a:t>
            </a:r>
            <a:r>
              <a:rPr lang="ja-JP" altLang="en-US" sz="240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dirty="0">
                <a:latin typeface="Arial" pitchFamily="34" charset="0"/>
                <a:cs typeface="Arial" pitchFamily="34" charset="0"/>
              </a:rPr>
              <a:t>(1988)</a:t>
            </a:r>
          </a:p>
        </p:txBody>
      </p:sp>
      <p:pic>
        <p:nvPicPr>
          <p:cNvPr id="4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68" y="4201973"/>
            <a:ext cx="1563534" cy="17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正方形/長方形 6"/>
          <p:cNvSpPr>
            <a:spLocks noChangeArrowheads="1"/>
          </p:cNvSpPr>
          <p:nvPr/>
        </p:nvSpPr>
        <p:spPr bwMode="auto">
          <a:xfrm>
            <a:off x="4355976" y="6002135"/>
            <a:ext cx="2634992" cy="52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1400" dirty="0"/>
              <a:t>local magnetic field </a:t>
            </a:r>
            <a:r>
              <a:rPr lang="en-US" altLang="ja-JP" sz="1400" dirty="0">
                <a:latin typeface="Symbol" pitchFamily="18" charset="2"/>
              </a:rPr>
              <a:t>f</a:t>
            </a:r>
            <a:endParaRPr lang="en-US" altLang="ja-JP" sz="1400" dirty="0"/>
          </a:p>
          <a:p>
            <a:r>
              <a:rPr lang="en-US" altLang="ja-JP" sz="1400" dirty="0"/>
              <a:t>AB-level offset </a:t>
            </a:r>
            <a:r>
              <a:rPr lang="en-US" altLang="ja-JP" sz="1400" i="1" dirty="0">
                <a:latin typeface="Times New Roman" pitchFamily="18" charset="0"/>
                <a:cs typeface="Times New Roman" pitchFamily="18" charset="0"/>
              </a:rPr>
              <a:t>m</a:t>
            </a:r>
            <a:endParaRPr lang="ja-JP" alt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3419872" y="5013176"/>
            <a:ext cx="929738" cy="0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円/楕円 2"/>
          <p:cNvSpPr/>
          <p:nvPr/>
        </p:nvSpPr>
        <p:spPr>
          <a:xfrm>
            <a:off x="8261134" y="5306007"/>
            <a:ext cx="94841" cy="94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059831" y="5306007"/>
            <a:ext cx="94841" cy="948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_{\rm eff}&#10;$$&#10;\end{document}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22" y="5249033"/>
            <a:ext cx="352045" cy="208788"/>
          </a:xfrm>
          <a:prstGeom prst="rect">
            <a:avLst/>
          </a:prstGeom>
        </p:spPr>
      </p:pic>
      <p:pic>
        <p:nvPicPr>
          <p:cNvPr id="51" name="図 50" descr="%takaTeX&#10;\documentclass{jarticle}&#10;\usepackage{color}\pagestyle{empty}&#10;&#10;&#10;\newcommand{\Slash}[1]{\ooalign{\hfil /\hfil\crcr$#1$}}&#10;\newcommand{\mb}[1]{\mathbf{#1}}&#10;\newcommand{\mcl}[1]{\mathcal{#1}}&#10;\newcommand{\matb}[1]{\mbox{\boldmath$#1$}}&#10;\newcommand{\al}{\alpha}&#10;\newcommand{\be}{\beta}&#10;\newcommand{\bz}{\bar{z}}&#10;\newcommand{\e}{\epsilon}&#10;\newcommand{\pa}{\partial}&#10;\newcommand{\bpa}{\bar{\partial}}&#10;\newcommand{\s}{\sigma}&#10;\newcommand{\om}{\omega}&#10;\newcommand{\la}{\lambda}&#10;\newcommand{\bJ}{\bar{J}}&#10;\newcommand{\brz}{\bar{z}}&#10;\newcommand{\brq}{\bar{q}}&#10;\newcommand{\vp}{\varphi}&#10;\newcommand{\vt}{\vartheta}&#10;\newcommand{\bvp}{\bar{\varphi}}&#10;\newcommand{\tvp}{\tilde{\varphi}}&#10;\newcommand{\hil}{\mcl{H}}&#10;\newcommand{\vir}{\mathfrak{Vir}}&#10;\newcommand{\no}{\nonumber}&#10;\newcommand{\tr}{\mbox{Tr}}&#10;\newcommand{\itl}{{\it l}}&#10;\newcommand{\ket}{\rangle }&#10;\newcommand{\bra}{\langle }&#10;\newcommand{\vphi}{\varphi}&#10;\newcommand{\ve}{\varepsilon}&#10;\newcommand{\dket}{\ket\ket}&#10;\newcommand{\dbra}{\bra\bra}&#10;\newcommand{\up}{\uparrow}&#10;\newcommand{\dw}{\downarrow}&#10;\newcommand{\mbx}{\mathbf{x}}&#10;\newcommand{\Vect}[1]{\mbox{\boldmath$#1$}}&#10;\newcommand{\ih}{\frac{i}{\hbar}}&#10;\newcommand{\tl}[1]{\tilde{#1}}&#10;\newcommand{\tP}{{\tl{P}}}&#10;\newcommand{\tQ}{{\tl{Q}}}&#10;\newcommand{\tR}{{\tl{R}}}&#10;\newcommand{\tS}{{\tl{S}}}&#10;\newcommand{\tb}{{\tl{b}}}&#10;\newcommand{\tB}{{\tl{B}}}&#10;\newcommand{\tA}{{\tl{A}}}&#10;\newcommand{\tp}{{\tl{p}}}&#10;\newcommand{\tq}{{\tl{q}}}&#10;\newcommand{\trr}{{\tl{r}}}&#10;\newcommand{\ts}{{\tl{s}}}&#10;\newcommand{\tc}{{\tl{c}}}&#10;\newcommand{\ihbar}{\frac{i}{\hbar}}&#10;\newcommand{\rt}{\mathrm{t}}&#10;\newcommand{\tir}{\tilde{r}}&#10;\newcommand{\imag}{i}&#10;\newcommand{\Mvariable}[1]{{#1}}&#10;\newcommand{\Mfunction}[1]{{#1}}&#10;&#10;\newlength{\boxedparwidth} \setlength{\boxedparwidth}{.92\textwidth}&#10;\newenvironment{boxedtext}%&#10; {\begin{center} \begin{tabular}{|@{\hspace{.15in}}c@{\hspace{.15in}}|}&#10;   \hline&#10;    \begin{minipage}[t]{\boxedparwidth}&#10;&#10;   \setlength{\parindent}{.25in}}%&#10; {\end{minipage} \\ \\ \hline \end{tabular} \end{center}}&#10;\setlength{\arraycolsep}{0.14em}&#10;&#10;\newcommand{\vk}{{\mb k}}&#10;\newcommand{\vq}{{\mb q}}&#10;\newcommand{\vA}{{\mb A}}&#10;&#10;\begin{document}\LARGE\color{black}&#10;$$&#10;H_{\rm eff}&#10;$$&#10;\end{document}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3" y="5249033"/>
            <a:ext cx="352045" cy="208788"/>
          </a:xfrm>
          <a:prstGeom prst="rect">
            <a:avLst/>
          </a:prstGeom>
        </p:spPr>
      </p:pic>
      <p:sp>
        <p:nvSpPr>
          <p:cNvPr id="21" name="テキスト ボックス 3"/>
          <p:cNvSpPr txBox="1">
            <a:spLocks noChangeArrowheads="1"/>
          </p:cNvSpPr>
          <p:nvPr/>
        </p:nvSpPr>
        <p:spPr bwMode="auto">
          <a:xfrm>
            <a:off x="5985271" y="2248261"/>
            <a:ext cx="2920992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1700" dirty="0" err="1">
                <a:latin typeface="Arial" pitchFamily="34" charset="0"/>
                <a:cs typeface="Arial" pitchFamily="34" charset="0"/>
              </a:rPr>
              <a:t>n.n</a:t>
            </a:r>
            <a:r>
              <a:rPr lang="en-US" altLang="ja-JP" sz="1700" dirty="0">
                <a:latin typeface="Arial" pitchFamily="34" charset="0"/>
                <a:cs typeface="Arial" pitchFamily="34" charset="0"/>
              </a:rPr>
              <a:t>. hopping with phase </a:t>
            </a:r>
            <a:r>
              <a:rPr lang="en-US" altLang="ja-JP" sz="1700" dirty="0">
                <a:latin typeface="Symbol" panose="05050102010706020507" pitchFamily="18" charset="2"/>
                <a:cs typeface="Arial" pitchFamily="34" charset="0"/>
              </a:rPr>
              <a:t>p</a:t>
            </a:r>
            <a:r>
              <a:rPr lang="en-US" altLang="ja-JP" sz="1700" dirty="0">
                <a:latin typeface="Arial" pitchFamily="34" charset="0"/>
                <a:cs typeface="Arial" pitchFamily="34" charset="0"/>
              </a:rPr>
              <a:t>/2</a:t>
            </a:r>
          </a:p>
        </p:txBody>
      </p:sp>
      <p:sp>
        <p:nvSpPr>
          <p:cNvPr id="23" name="正方形/長方形 6"/>
          <p:cNvSpPr>
            <a:spLocks noChangeArrowheads="1"/>
          </p:cNvSpPr>
          <p:nvPr/>
        </p:nvSpPr>
        <p:spPr bwMode="auto">
          <a:xfrm>
            <a:off x="3462885" y="5155649"/>
            <a:ext cx="11341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400" dirty="0"/>
              <a:t>large </a:t>
            </a:r>
            <a:r>
              <a:rPr lang="en-US" altLang="ja-JP" sz="1400" dirty="0">
                <a:latin typeface="Symbol" panose="05050102010706020507" pitchFamily="18" charset="2"/>
              </a:rPr>
              <a:t>W</a:t>
            </a:r>
            <a:endParaRPr lang="ja-JP" altLang="en-US" sz="1400" i="1" dirty="0">
              <a:latin typeface="Symbol" panose="05050102010706020507" pitchFamily="18" charset="2"/>
              <a:cs typeface="Times New Roman" pitchFamily="18" charset="0"/>
            </a:endParaRP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3" y="3636486"/>
            <a:ext cx="2888020" cy="29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角丸四角形 24"/>
          <p:cNvSpPr/>
          <p:nvPr/>
        </p:nvSpPr>
        <p:spPr>
          <a:xfrm>
            <a:off x="4349610" y="1084107"/>
            <a:ext cx="2156319" cy="11635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 rot="17992143">
            <a:off x="4331524" y="4880605"/>
            <a:ext cx="1506691" cy="2263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3">
            <a:extLst>
              <a:ext uri="{FF2B5EF4-FFF2-40B4-BE49-F238E27FC236}">
                <a16:creationId xmlns:a16="http://schemas.microsoft.com/office/drawing/2014/main" id="{C009C86E-8740-2B47-89CE-97DE42B4C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335" y="228316"/>
            <a:ext cx="53949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</a:t>
            </a:r>
            <a:r>
              <a:rPr lang="en-US" altLang="ja-JP" sz="2200" dirty="0">
                <a:latin typeface="Symbol" pitchFamily="2" charset="2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altLang="ja-JP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limit (</a:t>
            </a:r>
            <a:r>
              <a:rPr lang="en-US" altLang="ja-JP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Floquet</a:t>
            </a:r>
            <a:r>
              <a:rPr lang="en-US" altLang="ja-JP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-Magnus expansion)</a:t>
            </a:r>
            <a:endParaRPr lang="ja-JP" altLang="en-US" sz="2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グゼクティブ">
  <a:themeElements>
    <a:clrScheme name="エグゼクティブ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エグゼクティブ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69903</TotalTime>
  <Words>1467</Words>
  <Application>Microsoft Macintosh PowerPoint</Application>
  <PresentationFormat>画面に合わせる (4:3)</PresentationFormat>
  <Paragraphs>302</Paragraphs>
  <Slides>23</Slides>
  <Notes>23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8" baseType="lpstr">
      <vt:lpstr>Arial Unicode MS</vt:lpstr>
      <vt:lpstr>HGS明朝E</vt:lpstr>
      <vt:lpstr>HGｺﾞｼｯｸM</vt:lpstr>
      <vt:lpstr>ＭＳ Ｐゴシック</vt:lpstr>
      <vt:lpstr>Arial</vt:lpstr>
      <vt:lpstr>Calibri</vt:lpstr>
      <vt:lpstr>Century Gothic</vt:lpstr>
      <vt:lpstr>Courier New</vt:lpstr>
      <vt:lpstr>Helvetica</vt:lpstr>
      <vt:lpstr>Palatino Linotype</vt:lpstr>
      <vt:lpstr>Symbol</vt:lpstr>
      <vt:lpstr>Tahoma</vt:lpstr>
      <vt:lpstr>Times</vt:lpstr>
      <vt:lpstr>Times New Roman</vt:lpstr>
      <vt:lpstr>エグゼクティブ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u-tokyo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Photo-induced Metallic States  in a Mott Insulator</dc:title>
  <dc:creator>oka</dc:creator>
  <cp:lastModifiedBy>Takashi Oka</cp:lastModifiedBy>
  <cp:revision>3261</cp:revision>
  <dcterms:created xsi:type="dcterms:W3CDTF">2008-03-05T02:47:41Z</dcterms:created>
  <dcterms:modified xsi:type="dcterms:W3CDTF">2018-08-01T11:12:42Z</dcterms:modified>
</cp:coreProperties>
</file>