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5"/>
  </p:notesMasterIdLst>
  <p:handoutMasterIdLst>
    <p:handoutMasterId r:id="rId26"/>
  </p:handoutMasterIdLst>
  <p:sldIdLst>
    <p:sldId id="1187" r:id="rId2"/>
    <p:sldId id="1369" r:id="rId3"/>
    <p:sldId id="1370" r:id="rId4"/>
    <p:sldId id="1364" r:id="rId5"/>
    <p:sldId id="1365" r:id="rId6"/>
    <p:sldId id="1327" r:id="rId7"/>
    <p:sldId id="1351" r:id="rId8"/>
    <p:sldId id="1352" r:id="rId9"/>
    <p:sldId id="1350" r:id="rId10"/>
    <p:sldId id="1378" r:id="rId11"/>
    <p:sldId id="1379" r:id="rId12"/>
    <p:sldId id="1287" r:id="rId13"/>
    <p:sldId id="1380" r:id="rId14"/>
    <p:sldId id="1381" r:id="rId15"/>
    <p:sldId id="1382" r:id="rId16"/>
    <p:sldId id="1288" r:id="rId17"/>
    <p:sldId id="1292" r:id="rId18"/>
    <p:sldId id="1361" r:id="rId19"/>
    <p:sldId id="1362" r:id="rId20"/>
    <p:sldId id="1383" r:id="rId21"/>
    <p:sldId id="1385" r:id="rId22"/>
    <p:sldId id="1245" r:id="rId23"/>
    <p:sldId id="1384" r:id="rId24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3399FF"/>
    <a:srgbClr val="E7ECFD"/>
    <a:srgbClr val="66CCFF"/>
    <a:srgbClr val="FF7C80"/>
    <a:srgbClr val="F2F2F2"/>
    <a:srgbClr val="66FFFF"/>
    <a:srgbClr val="E6F8FE"/>
    <a:srgbClr val="E5F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65" autoAdjust="0"/>
    <p:restoredTop sz="96979" autoAdjust="0"/>
  </p:normalViewPr>
  <p:slideViewPr>
    <p:cSldViewPr>
      <p:cViewPr varScale="1">
        <p:scale>
          <a:sx n="108" d="100"/>
          <a:sy n="108" d="100"/>
        </p:scale>
        <p:origin x="2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027"/>
    </p:cViewPr>
  </p:sorterViewPr>
  <p:notesViewPr>
    <p:cSldViewPr>
      <p:cViewPr varScale="1">
        <p:scale>
          <a:sx n="63" d="100"/>
          <a:sy n="63" d="100"/>
        </p:scale>
        <p:origin x="-247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3.emf"/><Relationship Id="rId7" Type="http://schemas.openxmlformats.org/officeDocument/2006/relationships/image" Target="../media/image39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A6D10-1E1E-4D72-91FE-92411DCCC00C}" type="datetimeFigureOut">
              <a:rPr lang="de-DE" smtClean="0"/>
              <a:pPr/>
              <a:t>31.07.2018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9178D-29F7-452B-9FA8-DDE1301D409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5656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2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72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2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D60C146-348E-42C2-A630-7EAF6FB94B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433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BBFC9E-A3A6-4593-A365-260F402046C8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04715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Fedor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A6F20-A2C6-41A2-A00A-6FB675616D3D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12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0521AA-E1FB-465E-86F0-ABD65783212A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3957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0521AA-E1FB-465E-86F0-ABD65783212A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526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A6F20-A2C6-41A2-A00A-6FB675616D3D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5704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A6F20-A2C6-41A2-A00A-6FB675616D3D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5324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A6F20-A2C6-41A2-A00A-6FB675616D3D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103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0C146-348E-42C2-A630-7EAF6FB94B8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455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0C146-348E-42C2-A630-7EAF6FB94B8D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464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20DE5-4A27-4FA9-BB5F-31700B70A570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213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20DE5-4A27-4FA9-BB5F-31700B70A570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7736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Fedor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A6F20-A2C6-41A2-A00A-6FB675616D3D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875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24.e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9.bin"/><Relationship Id="rId7" Type="http://schemas.openxmlformats.org/officeDocument/2006/relationships/image" Target="../media/image28.png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27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10" Type="http://schemas.openxmlformats.org/officeDocument/2006/relationships/image" Target="../media/image20.e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18.e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2.wmf"/><Relationship Id="rId22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24.e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9.bin"/><Relationship Id="rId7" Type="http://schemas.openxmlformats.org/officeDocument/2006/relationships/image" Target="../media/image28.png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7.bin"/><Relationship Id="rId25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27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10" Type="http://schemas.openxmlformats.org/officeDocument/2006/relationships/image" Target="../media/image20.e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18.e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2.wmf"/><Relationship Id="rId22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34.emf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40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36.e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e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38.wmf"/><Relationship Id="rId19" Type="http://schemas.openxmlformats.org/officeDocument/2006/relationships/image" Target="../media/image41.gif"/><Relationship Id="rId4" Type="http://schemas.openxmlformats.org/officeDocument/2006/relationships/image" Target="../media/image34.e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7.emf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57.png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5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0.png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59.jpeg"/><Relationship Id="rId10" Type="http://schemas.openxmlformats.org/officeDocument/2006/relationships/image" Target="../media/image55.emf"/><Relationship Id="rId4" Type="http://schemas.openxmlformats.org/officeDocument/2006/relationships/image" Target="../media/image58.png"/><Relationship Id="rId9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3.png"/><Relationship Id="rId3" Type="http://schemas.openxmlformats.org/officeDocument/2006/relationships/image" Target="../media/image1.emf"/><Relationship Id="rId7" Type="http://schemas.openxmlformats.org/officeDocument/2006/relationships/image" Target="../media/image67.png"/><Relationship Id="rId12" Type="http://schemas.openxmlformats.org/officeDocument/2006/relationships/image" Target="../media/image7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jpeg"/><Relationship Id="rId10" Type="http://schemas.openxmlformats.org/officeDocument/2006/relationships/image" Target="../media/image70.png"/><Relationship Id="rId4" Type="http://schemas.openxmlformats.org/officeDocument/2006/relationships/image" Target="../media/image64.gif"/><Relationship Id="rId9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1066800" y="23750"/>
            <a:ext cx="70104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0"/>
            <a:ext cx="971758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-228600" y="0"/>
            <a:ext cx="96774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ectangle 55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829890"/>
            <a:ext cx="9144000" cy="609600"/>
          </a:xfrm>
          <a:noFill/>
          <a:ln w="38100" cmpd="dbl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2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Diamond Quantum Simulator</a:t>
            </a:r>
            <a:endParaRPr lang="en-GB" sz="28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56"/>
          <p:cNvSpPr txBox="1">
            <a:spLocks noChangeArrowheads="1"/>
          </p:cNvSpPr>
          <p:nvPr/>
        </p:nvSpPr>
        <p:spPr bwMode="auto">
          <a:xfrm>
            <a:off x="0" y="2209800"/>
            <a:ext cx="9144000" cy="457200"/>
          </a:xfrm>
          <a:prstGeom prst="rect">
            <a:avLst/>
          </a:prstGeom>
          <a:noFill/>
          <a:ln w="38100" cmpd="dbl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Martin B Plenio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88245" y="3741546"/>
            <a:ext cx="46281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of </a:t>
            </a:r>
            <a:r>
              <a:rPr lang="de-DE" sz="22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de-DE" sz="2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Physics</a:t>
            </a:r>
          </a:p>
          <a:p>
            <a:pPr algn="ctr"/>
            <a:r>
              <a:rPr lang="de-DE" sz="2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</a:p>
          <a:p>
            <a:pPr algn="ctr"/>
            <a:r>
              <a:rPr lang="de-DE" sz="2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</a:t>
            </a:r>
            <a:r>
              <a:rPr lang="de-DE" sz="22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Quantum-</a:t>
            </a:r>
            <a:r>
              <a:rPr lang="de-DE" sz="22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BioSciences</a:t>
            </a:r>
            <a:endParaRPr lang="de-DE" sz="2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26"/>
          <p:cNvCxnSpPr/>
          <p:nvPr/>
        </p:nvCxnSpPr>
        <p:spPr>
          <a:xfrm>
            <a:off x="1752600" y="1371600"/>
            <a:ext cx="568863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467094" y="4876800"/>
            <a:ext cx="21611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Ulm University</a:t>
            </a:r>
            <a:endParaRPr lang="de-DE" sz="2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7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/>
          <p:cNvCxnSpPr>
            <a:cxnSpLocks noChangeShapeType="1"/>
          </p:cNvCxnSpPr>
          <p:nvPr/>
        </p:nvCxnSpPr>
        <p:spPr bwMode="auto">
          <a:xfrm>
            <a:off x="6565632" y="3886200"/>
            <a:ext cx="757238" cy="0"/>
          </a:xfrm>
          <a:prstGeom prst="line">
            <a:avLst/>
          </a:prstGeom>
          <a:noFill/>
          <a:ln w="25400">
            <a:solidFill>
              <a:srgbClr val="BD33A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6" name="Straight Connector 75"/>
          <p:cNvCxnSpPr>
            <a:cxnSpLocks noChangeShapeType="1"/>
          </p:cNvCxnSpPr>
          <p:nvPr/>
        </p:nvCxnSpPr>
        <p:spPr bwMode="auto">
          <a:xfrm>
            <a:off x="6565632" y="4191000"/>
            <a:ext cx="757238" cy="0"/>
          </a:xfrm>
          <a:prstGeom prst="line">
            <a:avLst/>
          </a:prstGeom>
          <a:noFill/>
          <a:ln w="25400">
            <a:solidFill>
              <a:srgbClr val="BD33A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8" name="Straight Arrow Connector 77"/>
          <p:cNvCxnSpPr>
            <a:cxnSpLocks noChangeShapeType="1"/>
          </p:cNvCxnSpPr>
          <p:nvPr/>
        </p:nvCxnSpPr>
        <p:spPr bwMode="auto">
          <a:xfrm>
            <a:off x="6924407" y="4064478"/>
            <a:ext cx="0" cy="324000"/>
          </a:xfrm>
          <a:prstGeom prst="straightConnector1">
            <a:avLst/>
          </a:prstGeom>
          <a:noFill/>
          <a:ln w="27940">
            <a:solidFill>
              <a:srgbClr val="D60093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 rot="10800000">
            <a:off x="6923298" y="3688721"/>
            <a:ext cx="0" cy="324000"/>
          </a:xfrm>
          <a:prstGeom prst="straightConnector1">
            <a:avLst/>
          </a:prstGeom>
          <a:noFill/>
          <a:ln w="27940">
            <a:solidFill>
              <a:srgbClr val="D60093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aphicFrame>
        <p:nvGraphicFramePr>
          <p:cNvPr id="80" name="Object 98"/>
          <p:cNvGraphicFramePr>
            <a:graphicFrameLocks noChangeAspect="1"/>
          </p:cNvGraphicFramePr>
          <p:nvPr>
            <p:extLst/>
          </p:nvPr>
        </p:nvGraphicFramePr>
        <p:xfrm>
          <a:off x="6473557" y="3094650"/>
          <a:ext cx="110648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00" name="Equation" r:id="rId3" imgW="840960" imgH="228240" progId="Equation.3">
                  <p:embed/>
                </p:oleObj>
              </mc:Choice>
              <mc:Fallback>
                <p:oleObj name="Equation" r:id="rId3" imgW="840960" imgH="228240" progId="Equation.3">
                  <p:embed/>
                  <p:pic>
                    <p:nvPicPr>
                      <p:cNvPr id="8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3557" y="3094650"/>
                        <a:ext cx="1106488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537874" y="3648175"/>
            <a:ext cx="1308371" cy="784227"/>
            <a:chOff x="3416029" y="3362425"/>
            <a:chExt cx="1308371" cy="784227"/>
          </a:xfrm>
        </p:grpSpPr>
        <p:sp>
          <p:nvSpPr>
            <p:cNvPr id="25" name="Right Arrow 24"/>
            <p:cNvSpPr>
              <a:spLocks noChangeArrowheads="1"/>
            </p:cNvSpPr>
            <p:nvPr/>
          </p:nvSpPr>
          <p:spPr bwMode="auto">
            <a:xfrm>
              <a:off x="3755871" y="3625850"/>
              <a:ext cx="661987" cy="271463"/>
            </a:xfrm>
            <a:prstGeom prst="rightArrow">
              <a:avLst>
                <a:gd name="adj1" fmla="val 50000"/>
                <a:gd name="adj2" fmla="val 5000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527271" y="3362425"/>
              <a:ext cx="10134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Continuous</a:t>
              </a:r>
              <a:endParaRPr lang="de-DE" sz="14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416029" y="3838875"/>
              <a:ext cx="13083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Resonant Drive</a:t>
              </a:r>
              <a:endParaRPr lang="de-DE" sz="1400" dirty="0"/>
            </a:p>
          </p:txBody>
        </p:sp>
      </p:grpSp>
      <p:graphicFrame>
        <p:nvGraphicFramePr>
          <p:cNvPr id="361486" name="Object 5"/>
          <p:cNvGraphicFramePr>
            <a:graphicFrameLocks noChangeAspect="1"/>
          </p:cNvGraphicFramePr>
          <p:nvPr/>
        </p:nvGraphicFramePr>
        <p:xfrm>
          <a:off x="4953000" y="1447800"/>
          <a:ext cx="396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01" name="Equation" r:id="rId5" imgW="2633040" imgH="292320" progId="Equation.3">
                  <p:embed/>
                </p:oleObj>
              </mc:Choice>
              <mc:Fallback>
                <p:oleObj name="Equation" r:id="rId5" imgW="2633040" imgH="292320" progId="Equation.3">
                  <p:embed/>
                  <p:pic>
                    <p:nvPicPr>
                      <p:cNvPr id="36148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447800"/>
                        <a:ext cx="3962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Rectangle 55"/>
          <p:cNvSpPr txBox="1">
            <a:spLocks noChangeArrowheads="1"/>
          </p:cNvSpPr>
          <p:nvPr/>
        </p:nvSpPr>
        <p:spPr bwMode="auto">
          <a:xfrm>
            <a:off x="0" y="-3894"/>
            <a:ext cx="9144000" cy="432048"/>
          </a:xfrm>
          <a:prstGeom prst="rect">
            <a:avLst/>
          </a:prstGeom>
          <a:solidFill>
            <a:srgbClr val="FFFFFF"/>
          </a:solidFill>
          <a:ln w="38100" cmpd="dbl"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de-DE" b="1" dirty="0">
                <a:latin typeface="Arial" pitchFamily="34" charset="0"/>
                <a:cs typeface="Arial" pitchFamily="34" charset="0"/>
              </a:rPr>
              <a:t>Coupling Electron Spins to Nuclei</a:t>
            </a:r>
          </a:p>
        </p:txBody>
      </p:sp>
      <p:cxnSp>
        <p:nvCxnSpPr>
          <p:cNvPr id="93" name="Straight Connector 26"/>
          <p:cNvCxnSpPr/>
          <p:nvPr/>
        </p:nvCxnSpPr>
        <p:spPr>
          <a:xfrm>
            <a:off x="1752600" y="482600"/>
            <a:ext cx="5688632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矩形 117"/>
          <p:cNvSpPr/>
          <p:nvPr/>
        </p:nvSpPr>
        <p:spPr bwMode="auto">
          <a:xfrm>
            <a:off x="2971800" y="1058263"/>
            <a:ext cx="80962" cy="49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7" name="Picture 59" descr="Screen shot 2012-01-08 at 12.23.40 AM.png"/>
          <p:cNvPicPr>
            <a:picLocks noChangeAspect="1"/>
          </p:cNvPicPr>
          <p:nvPr/>
        </p:nvPicPr>
        <p:blipFill>
          <a:blip r:embed="rId7" cstate="print"/>
          <a:srcRect r="22273"/>
          <a:stretch>
            <a:fillRect/>
          </a:stretch>
        </p:blipFill>
        <p:spPr bwMode="auto">
          <a:xfrm>
            <a:off x="2590800" y="801088"/>
            <a:ext cx="5127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" name="Group 66"/>
          <p:cNvGrpSpPr>
            <a:grpSpLocks/>
          </p:cNvGrpSpPr>
          <p:nvPr/>
        </p:nvGrpSpPr>
        <p:grpSpPr bwMode="auto">
          <a:xfrm>
            <a:off x="2929091" y="651175"/>
            <a:ext cx="2786062" cy="596900"/>
            <a:chOff x="3718462" y="1103623"/>
            <a:chExt cx="2787371" cy="597185"/>
          </a:xfrm>
        </p:grpSpPr>
        <p:pic>
          <p:nvPicPr>
            <p:cNvPr id="59" name="Picture 32" descr="buntkowsky-small_tcm18-50685"/>
            <p:cNvPicPr>
              <a:picLocks noChangeAspect="1" noChangeArrowheads="1"/>
            </p:cNvPicPr>
            <p:nvPr/>
          </p:nvPicPr>
          <p:blipFill>
            <a:blip r:embed="rId8" cstate="print"/>
            <a:srcRect l="24945" t="50371" r="35100"/>
            <a:stretch>
              <a:fillRect/>
            </a:stretch>
          </p:blipFill>
          <p:spPr bwMode="auto">
            <a:xfrm>
              <a:off x="6159147" y="1103623"/>
              <a:ext cx="346686" cy="392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sp>
          <p:nvSpPr>
            <p:cNvPr id="61" name="矩形 117"/>
            <p:cNvSpPr/>
            <p:nvPr/>
          </p:nvSpPr>
          <p:spPr bwMode="auto">
            <a:xfrm>
              <a:off x="3718462" y="1527688"/>
              <a:ext cx="81000" cy="49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62" name="Straight Arrow Connector 76"/>
            <p:cNvCxnSpPr>
              <a:cxnSpLocks noChangeShapeType="1"/>
            </p:cNvCxnSpPr>
            <p:nvPr/>
          </p:nvCxnSpPr>
          <p:spPr bwMode="auto">
            <a:xfrm flipV="1">
              <a:off x="3923928" y="1352550"/>
              <a:ext cx="2232397" cy="34825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Dot"/>
              <a:round/>
              <a:headEnd type="arrow" w="med" len="med"/>
              <a:tailEnd type="arrow" w="med" len="med"/>
            </a:ln>
          </p:spPr>
        </p:cxnSp>
        <p:graphicFrame>
          <p:nvGraphicFramePr>
            <p:cNvPr id="63" name="Object 79"/>
            <p:cNvGraphicFramePr>
              <a:graphicFrameLocks noChangeAspect="1"/>
            </p:cNvGraphicFramePr>
            <p:nvPr/>
          </p:nvGraphicFramePr>
          <p:xfrm>
            <a:off x="4733351" y="1187801"/>
            <a:ext cx="457415" cy="2970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302" name="Equation" r:id="rId9" imgW="237600" imgH="155160" progId="Equation.3">
                    <p:embed/>
                  </p:oleObj>
                </mc:Choice>
                <mc:Fallback>
                  <p:oleObj name="Equation" r:id="rId9" imgW="237600" imgH="155160" progId="Equation.3">
                    <p:embed/>
                    <p:pic>
                      <p:nvPicPr>
                        <p:cNvPr id="63" name="Object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3351" y="1187801"/>
                          <a:ext cx="457415" cy="2970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4" name="Object 4"/>
          <p:cNvGraphicFramePr>
            <a:graphicFrameLocks noChangeAspect="1"/>
          </p:cNvGraphicFramePr>
          <p:nvPr>
            <p:extLst/>
          </p:nvPr>
        </p:nvGraphicFramePr>
        <p:xfrm>
          <a:off x="609600" y="5953125"/>
          <a:ext cx="8382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03" name="Equation" r:id="rId11" imgW="672840" imgH="228600" progId="Equation.3">
                  <p:embed/>
                </p:oleObj>
              </mc:Choice>
              <mc:Fallback>
                <p:oleObj name="Equation" r:id="rId11" imgW="672840" imgH="228600" progId="Equation.3">
                  <p:embed/>
                  <p:pic>
                    <p:nvPicPr>
                      <p:cNvPr id="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953125"/>
                        <a:ext cx="838200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5" name="Straight Connector 64"/>
          <p:cNvCxnSpPr>
            <a:cxnSpLocks noChangeShapeType="1"/>
          </p:cNvCxnSpPr>
          <p:nvPr/>
        </p:nvCxnSpPr>
        <p:spPr bwMode="auto">
          <a:xfrm>
            <a:off x="715809" y="5849937"/>
            <a:ext cx="68897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6" name="Straight Connector 65"/>
          <p:cNvCxnSpPr>
            <a:cxnSpLocks noChangeShapeType="1"/>
          </p:cNvCxnSpPr>
          <p:nvPr/>
        </p:nvCxnSpPr>
        <p:spPr bwMode="auto">
          <a:xfrm>
            <a:off x="726653" y="2335212"/>
            <a:ext cx="68897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aphicFrame>
        <p:nvGraphicFramePr>
          <p:cNvPr id="67" name="Object 10"/>
          <p:cNvGraphicFramePr>
            <a:graphicFrameLocks noChangeAspect="1"/>
          </p:cNvGraphicFramePr>
          <p:nvPr>
            <p:extLst/>
          </p:nvPr>
        </p:nvGraphicFramePr>
        <p:xfrm>
          <a:off x="722045" y="2057400"/>
          <a:ext cx="839787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04" name="Equation" r:id="rId13" imgW="672840" imgH="228600" progId="Equation.3">
                  <p:embed/>
                </p:oleObj>
              </mc:Choice>
              <mc:Fallback>
                <p:oleObj name="Equation" r:id="rId13" imgW="672840" imgH="228600" progId="Equation.3">
                  <p:embed/>
                  <p:pic>
                    <p:nvPicPr>
                      <p:cNvPr id="6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045" y="2057400"/>
                        <a:ext cx="839787" cy="296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8" name="Straight Arrow Connector 67"/>
          <p:cNvCxnSpPr>
            <a:cxnSpLocks noChangeShapeType="1"/>
          </p:cNvCxnSpPr>
          <p:nvPr/>
        </p:nvCxnSpPr>
        <p:spPr bwMode="auto">
          <a:xfrm flipH="1">
            <a:off x="1060385" y="2416274"/>
            <a:ext cx="3329" cy="3330476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aphicFrame>
        <p:nvGraphicFramePr>
          <p:cNvPr id="69" name="Object 98"/>
          <p:cNvGraphicFramePr>
            <a:graphicFrameLocks noChangeAspect="1"/>
          </p:cNvGraphicFramePr>
          <p:nvPr>
            <p:extLst/>
          </p:nvPr>
        </p:nvGraphicFramePr>
        <p:xfrm>
          <a:off x="1177658" y="3779838"/>
          <a:ext cx="10699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05" name="Equation" r:id="rId15" imgW="812520" imgH="317160" progId="Equation.3">
                  <p:embed/>
                </p:oleObj>
              </mc:Choice>
              <mc:Fallback>
                <p:oleObj name="Equation" r:id="rId15" imgW="812520" imgH="317160" progId="Equation.3">
                  <p:embed/>
                  <p:pic>
                    <p:nvPicPr>
                      <p:cNvPr id="69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658" y="3779838"/>
                        <a:ext cx="1069975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173115" y="2647950"/>
            <a:ext cx="1757304" cy="2459188"/>
            <a:chOff x="5051270" y="2647950"/>
            <a:chExt cx="1757304" cy="2459188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5051270" y="3052762"/>
              <a:ext cx="1757304" cy="1138235"/>
              <a:chOff x="4137025" y="2465924"/>
              <a:chExt cx="1757583" cy="1137602"/>
            </a:xfrm>
          </p:grpSpPr>
          <p:graphicFrame>
            <p:nvGraphicFramePr>
              <p:cNvPr id="22562" name="Object 1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137025" y="3292797"/>
              <a:ext cx="263977" cy="2641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1306" name="Equation" r:id="rId17" imgW="155160" imgH="155160" progId="Equation.3">
                      <p:embed/>
                    </p:oleObj>
                  </mc:Choice>
                  <mc:Fallback>
                    <p:oleObj name="Equation" r:id="rId17" imgW="155160" imgH="155160" progId="Equation.3">
                      <p:embed/>
                      <p:pic>
                        <p:nvPicPr>
                          <p:cNvPr id="22562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37025" y="3292797"/>
                            <a:ext cx="263977" cy="26416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" name="Group 3"/>
              <p:cNvGrpSpPr>
                <a:grpSpLocks/>
              </p:cNvGrpSpPr>
              <p:nvPr/>
            </p:nvGrpSpPr>
            <p:grpSpPr bwMode="auto">
              <a:xfrm>
                <a:off x="4235622" y="2465924"/>
                <a:ext cx="1658986" cy="1137602"/>
                <a:chOff x="4235622" y="2465924"/>
                <a:chExt cx="1658986" cy="1137602"/>
              </a:xfrm>
            </p:grpSpPr>
            <p:grpSp>
              <p:nvGrpSpPr>
                <p:cNvPr id="6" name="Group 2"/>
                <p:cNvGrpSpPr>
                  <a:grpSpLocks/>
                </p:cNvGrpSpPr>
                <p:nvPr/>
              </p:nvGrpSpPr>
              <p:grpSpPr bwMode="auto">
                <a:xfrm>
                  <a:off x="4235622" y="2465924"/>
                  <a:ext cx="1658986" cy="832973"/>
                  <a:chOff x="4235622" y="2465924"/>
                  <a:chExt cx="1658986" cy="832973"/>
                </a:xfrm>
              </p:grpSpPr>
              <p:cxnSp>
                <p:nvCxnSpPr>
                  <p:cNvPr id="47" name="Straight Connector 4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14838" y="3298897"/>
                    <a:ext cx="717550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graphicFrame>
                <p:nvGraphicFramePr>
                  <p:cNvPr id="22569" name="Object 6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4235622" y="2465924"/>
                  <a:ext cx="1658986" cy="32382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821307" name="Equation" r:id="rId19" imgW="1346040" imgH="253800" progId="Equation.3">
                          <p:embed/>
                        </p:oleObj>
                      </mc:Choice>
                      <mc:Fallback>
                        <p:oleObj name="Equation" r:id="rId19" imgW="1346040" imgH="253800" progId="Equation.3">
                          <p:embed/>
                          <p:pic>
                            <p:nvPicPr>
                              <p:cNvPr id="22569" name="Object 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0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235622" y="2465924"/>
                                <a:ext cx="1658986" cy="32382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cxnSp>
              <p:nvCxnSpPr>
                <p:cNvPr id="48" name="Straight Connector 47"/>
                <p:cNvCxnSpPr>
                  <a:cxnSpLocks noChangeShapeType="1"/>
                </p:cNvCxnSpPr>
                <p:nvPr/>
              </p:nvCxnSpPr>
              <p:spPr bwMode="auto">
                <a:xfrm>
                  <a:off x="4414838" y="3603526"/>
                  <a:ext cx="717550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</p:grpSp>
        </p:grpSp>
        <p:cxnSp>
          <p:nvCxnSpPr>
            <p:cNvPr id="53" name="Straight Arrow Connector 52"/>
            <p:cNvCxnSpPr>
              <a:cxnSpLocks noChangeShapeType="1"/>
            </p:cNvCxnSpPr>
            <p:nvPr/>
          </p:nvCxnSpPr>
          <p:spPr bwMode="auto">
            <a:xfrm rot="10800000">
              <a:off x="5698971" y="3688721"/>
              <a:ext cx="0" cy="324000"/>
            </a:xfrm>
            <a:prstGeom prst="straightConnector1">
              <a:avLst/>
            </a:prstGeom>
            <a:noFill/>
            <a:ln w="2794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6" name="Straight Arrow Connector 55"/>
            <p:cNvCxnSpPr>
              <a:cxnSpLocks noChangeShapeType="1"/>
            </p:cNvCxnSpPr>
            <p:nvPr/>
          </p:nvCxnSpPr>
          <p:spPr bwMode="auto">
            <a:xfrm>
              <a:off x="5697384" y="4064478"/>
              <a:ext cx="0" cy="324000"/>
            </a:xfrm>
            <a:prstGeom prst="straightConnector1">
              <a:avLst/>
            </a:prstGeom>
            <a:noFill/>
            <a:ln w="2794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graphicFrame>
          <p:nvGraphicFramePr>
            <p:cNvPr id="21526" name="Object 97"/>
            <p:cNvGraphicFramePr>
              <a:graphicFrameLocks noChangeAspect="1"/>
            </p:cNvGraphicFramePr>
            <p:nvPr>
              <p:extLst/>
            </p:nvPr>
          </p:nvGraphicFramePr>
          <p:xfrm>
            <a:off x="5283046" y="2647950"/>
            <a:ext cx="1066800" cy="312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308" name="Equation" r:id="rId21" imgW="722160" imgH="200880" progId="Equation.3">
                    <p:embed/>
                  </p:oleObj>
                </mc:Choice>
                <mc:Fallback>
                  <p:oleObj name="Equation" r:id="rId21" imgW="722160" imgH="200880" progId="Equation.3">
                    <p:embed/>
                    <p:pic>
                      <p:nvPicPr>
                        <p:cNvPr id="21526" name="Object 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3046" y="2647950"/>
                          <a:ext cx="1066800" cy="3127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5159376" y="4783138"/>
            <a:ext cx="1643237" cy="32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309" name="Equation" r:id="rId23" imgW="1333440" imgH="253800" progId="Equation.3">
                    <p:embed/>
                  </p:oleObj>
                </mc:Choice>
                <mc:Fallback>
                  <p:oleObj name="Equation" r:id="rId23" imgW="1333440" imgH="253800" progId="Equation.3">
                    <p:embed/>
                    <p:pic>
                      <p:nvPicPr>
                        <p:cNvPr id="7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59376" y="4783138"/>
                          <a:ext cx="1643237" cy="32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0400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/>
          <p:cNvCxnSpPr>
            <a:cxnSpLocks noChangeShapeType="1"/>
          </p:cNvCxnSpPr>
          <p:nvPr/>
        </p:nvCxnSpPr>
        <p:spPr bwMode="auto">
          <a:xfrm>
            <a:off x="6565632" y="3886200"/>
            <a:ext cx="757238" cy="0"/>
          </a:xfrm>
          <a:prstGeom prst="line">
            <a:avLst/>
          </a:prstGeom>
          <a:noFill/>
          <a:ln w="25400">
            <a:solidFill>
              <a:srgbClr val="BD33A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6" name="Straight Connector 75"/>
          <p:cNvCxnSpPr>
            <a:cxnSpLocks noChangeShapeType="1"/>
          </p:cNvCxnSpPr>
          <p:nvPr/>
        </p:nvCxnSpPr>
        <p:spPr bwMode="auto">
          <a:xfrm>
            <a:off x="6565632" y="4191000"/>
            <a:ext cx="757238" cy="0"/>
          </a:xfrm>
          <a:prstGeom prst="line">
            <a:avLst/>
          </a:prstGeom>
          <a:noFill/>
          <a:ln w="25400">
            <a:solidFill>
              <a:srgbClr val="BD33A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8" name="Straight Arrow Connector 77"/>
          <p:cNvCxnSpPr>
            <a:cxnSpLocks noChangeShapeType="1"/>
          </p:cNvCxnSpPr>
          <p:nvPr/>
        </p:nvCxnSpPr>
        <p:spPr bwMode="auto">
          <a:xfrm>
            <a:off x="6924407" y="4064478"/>
            <a:ext cx="0" cy="324000"/>
          </a:xfrm>
          <a:prstGeom prst="straightConnector1">
            <a:avLst/>
          </a:prstGeom>
          <a:noFill/>
          <a:ln w="27940">
            <a:solidFill>
              <a:srgbClr val="D60093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 rot="10800000">
            <a:off x="6923298" y="3688721"/>
            <a:ext cx="0" cy="324000"/>
          </a:xfrm>
          <a:prstGeom prst="straightConnector1">
            <a:avLst/>
          </a:prstGeom>
          <a:noFill/>
          <a:ln w="27940">
            <a:solidFill>
              <a:srgbClr val="D60093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aphicFrame>
        <p:nvGraphicFramePr>
          <p:cNvPr id="80" name="Object 98"/>
          <p:cNvGraphicFramePr>
            <a:graphicFrameLocks noChangeAspect="1"/>
          </p:cNvGraphicFramePr>
          <p:nvPr>
            <p:extLst/>
          </p:nvPr>
        </p:nvGraphicFramePr>
        <p:xfrm>
          <a:off x="6473557" y="3094650"/>
          <a:ext cx="110648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24" name="Equation" r:id="rId3" imgW="840960" imgH="228240" progId="Equation.3">
                  <p:embed/>
                </p:oleObj>
              </mc:Choice>
              <mc:Fallback>
                <p:oleObj name="Equation" r:id="rId3" imgW="840960" imgH="228240" progId="Equation.3">
                  <p:embed/>
                  <p:pic>
                    <p:nvPicPr>
                      <p:cNvPr id="8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3557" y="3094650"/>
                        <a:ext cx="1106488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537874" y="3648175"/>
            <a:ext cx="1308371" cy="784227"/>
            <a:chOff x="3416029" y="3362425"/>
            <a:chExt cx="1308371" cy="784227"/>
          </a:xfrm>
        </p:grpSpPr>
        <p:sp>
          <p:nvSpPr>
            <p:cNvPr id="25" name="Right Arrow 24"/>
            <p:cNvSpPr>
              <a:spLocks noChangeArrowheads="1"/>
            </p:cNvSpPr>
            <p:nvPr/>
          </p:nvSpPr>
          <p:spPr bwMode="auto">
            <a:xfrm>
              <a:off x="3755871" y="3625850"/>
              <a:ext cx="661987" cy="271463"/>
            </a:xfrm>
            <a:prstGeom prst="rightArrow">
              <a:avLst>
                <a:gd name="adj1" fmla="val 50000"/>
                <a:gd name="adj2" fmla="val 5000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527271" y="3362425"/>
              <a:ext cx="10134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Continuous</a:t>
              </a:r>
              <a:endParaRPr lang="de-DE" sz="14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416029" y="3838875"/>
              <a:ext cx="13083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Resonant Drive</a:t>
              </a:r>
              <a:endParaRPr lang="de-DE" sz="1400" dirty="0"/>
            </a:p>
          </p:txBody>
        </p:sp>
      </p:grpSp>
      <p:graphicFrame>
        <p:nvGraphicFramePr>
          <p:cNvPr id="361486" name="Object 5"/>
          <p:cNvGraphicFramePr>
            <a:graphicFrameLocks noChangeAspect="1"/>
          </p:cNvGraphicFramePr>
          <p:nvPr/>
        </p:nvGraphicFramePr>
        <p:xfrm>
          <a:off x="4953000" y="1447800"/>
          <a:ext cx="396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25" name="Equation" r:id="rId5" imgW="2633040" imgH="292320" progId="Equation.3">
                  <p:embed/>
                </p:oleObj>
              </mc:Choice>
              <mc:Fallback>
                <p:oleObj name="Equation" r:id="rId5" imgW="2633040" imgH="292320" progId="Equation.3">
                  <p:embed/>
                  <p:pic>
                    <p:nvPicPr>
                      <p:cNvPr id="36148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447800"/>
                        <a:ext cx="3962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Rectangle 55"/>
          <p:cNvSpPr txBox="1">
            <a:spLocks noChangeArrowheads="1"/>
          </p:cNvSpPr>
          <p:nvPr/>
        </p:nvSpPr>
        <p:spPr bwMode="auto">
          <a:xfrm>
            <a:off x="0" y="-3894"/>
            <a:ext cx="9144000" cy="432048"/>
          </a:xfrm>
          <a:prstGeom prst="rect">
            <a:avLst/>
          </a:prstGeom>
          <a:solidFill>
            <a:srgbClr val="FFFFFF"/>
          </a:solidFill>
          <a:ln w="38100" cmpd="dbl"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de-DE" b="1" dirty="0">
                <a:latin typeface="Arial" pitchFamily="34" charset="0"/>
                <a:cs typeface="Arial" pitchFamily="34" charset="0"/>
              </a:rPr>
              <a:t>Coupling Electron Spins to Nuclei</a:t>
            </a:r>
          </a:p>
        </p:txBody>
      </p:sp>
      <p:cxnSp>
        <p:nvCxnSpPr>
          <p:cNvPr id="93" name="Straight Connector 26"/>
          <p:cNvCxnSpPr/>
          <p:nvPr/>
        </p:nvCxnSpPr>
        <p:spPr>
          <a:xfrm>
            <a:off x="1752600" y="482600"/>
            <a:ext cx="5688632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矩形 117"/>
          <p:cNvSpPr/>
          <p:nvPr/>
        </p:nvSpPr>
        <p:spPr bwMode="auto">
          <a:xfrm>
            <a:off x="2971800" y="1058263"/>
            <a:ext cx="80962" cy="49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7" name="Picture 59" descr="Screen shot 2012-01-08 at 12.23.40 AM.png"/>
          <p:cNvPicPr>
            <a:picLocks noChangeAspect="1"/>
          </p:cNvPicPr>
          <p:nvPr/>
        </p:nvPicPr>
        <p:blipFill>
          <a:blip r:embed="rId7" cstate="print"/>
          <a:srcRect r="22273"/>
          <a:stretch>
            <a:fillRect/>
          </a:stretch>
        </p:blipFill>
        <p:spPr bwMode="auto">
          <a:xfrm>
            <a:off x="2590800" y="801088"/>
            <a:ext cx="5127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" name="Group 66"/>
          <p:cNvGrpSpPr>
            <a:grpSpLocks/>
          </p:cNvGrpSpPr>
          <p:nvPr/>
        </p:nvGrpSpPr>
        <p:grpSpPr bwMode="auto">
          <a:xfrm>
            <a:off x="2929091" y="651175"/>
            <a:ext cx="2786062" cy="596900"/>
            <a:chOff x="3718462" y="1103623"/>
            <a:chExt cx="2787371" cy="597185"/>
          </a:xfrm>
        </p:grpSpPr>
        <p:pic>
          <p:nvPicPr>
            <p:cNvPr id="59" name="Picture 32" descr="buntkowsky-small_tcm18-50685"/>
            <p:cNvPicPr>
              <a:picLocks noChangeAspect="1" noChangeArrowheads="1"/>
            </p:cNvPicPr>
            <p:nvPr/>
          </p:nvPicPr>
          <p:blipFill>
            <a:blip r:embed="rId8" cstate="print"/>
            <a:srcRect l="24945" t="50371" r="35100"/>
            <a:stretch>
              <a:fillRect/>
            </a:stretch>
          </p:blipFill>
          <p:spPr bwMode="auto">
            <a:xfrm>
              <a:off x="6159147" y="1103623"/>
              <a:ext cx="346686" cy="392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sp>
          <p:nvSpPr>
            <p:cNvPr id="61" name="矩形 117"/>
            <p:cNvSpPr/>
            <p:nvPr/>
          </p:nvSpPr>
          <p:spPr bwMode="auto">
            <a:xfrm>
              <a:off x="3718462" y="1527688"/>
              <a:ext cx="81000" cy="49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62" name="Straight Arrow Connector 76"/>
            <p:cNvCxnSpPr>
              <a:cxnSpLocks noChangeShapeType="1"/>
            </p:cNvCxnSpPr>
            <p:nvPr/>
          </p:nvCxnSpPr>
          <p:spPr bwMode="auto">
            <a:xfrm flipV="1">
              <a:off x="3923928" y="1352550"/>
              <a:ext cx="2232397" cy="34825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Dot"/>
              <a:round/>
              <a:headEnd type="arrow" w="med" len="med"/>
              <a:tailEnd type="arrow" w="med" len="med"/>
            </a:ln>
          </p:spPr>
        </p:cxnSp>
        <p:graphicFrame>
          <p:nvGraphicFramePr>
            <p:cNvPr id="63" name="Object 79"/>
            <p:cNvGraphicFramePr>
              <a:graphicFrameLocks noChangeAspect="1"/>
            </p:cNvGraphicFramePr>
            <p:nvPr/>
          </p:nvGraphicFramePr>
          <p:xfrm>
            <a:off x="4733351" y="1187801"/>
            <a:ext cx="457415" cy="2970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326" name="Equation" r:id="rId9" imgW="237600" imgH="155160" progId="Equation.3">
                    <p:embed/>
                  </p:oleObj>
                </mc:Choice>
                <mc:Fallback>
                  <p:oleObj name="Equation" r:id="rId9" imgW="237600" imgH="155160" progId="Equation.3">
                    <p:embed/>
                    <p:pic>
                      <p:nvPicPr>
                        <p:cNvPr id="63" name="Object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3351" y="1187801"/>
                          <a:ext cx="457415" cy="2970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4" name="Object 4"/>
          <p:cNvGraphicFramePr>
            <a:graphicFrameLocks noChangeAspect="1"/>
          </p:cNvGraphicFramePr>
          <p:nvPr>
            <p:extLst/>
          </p:nvPr>
        </p:nvGraphicFramePr>
        <p:xfrm>
          <a:off x="609600" y="5953125"/>
          <a:ext cx="8382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27" name="Equation" r:id="rId11" imgW="672840" imgH="228600" progId="Equation.3">
                  <p:embed/>
                </p:oleObj>
              </mc:Choice>
              <mc:Fallback>
                <p:oleObj name="Equation" r:id="rId11" imgW="672840" imgH="228600" progId="Equation.3">
                  <p:embed/>
                  <p:pic>
                    <p:nvPicPr>
                      <p:cNvPr id="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953125"/>
                        <a:ext cx="838200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5" name="Straight Connector 64"/>
          <p:cNvCxnSpPr>
            <a:cxnSpLocks noChangeShapeType="1"/>
          </p:cNvCxnSpPr>
          <p:nvPr/>
        </p:nvCxnSpPr>
        <p:spPr bwMode="auto">
          <a:xfrm>
            <a:off x="715809" y="5849937"/>
            <a:ext cx="68897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6" name="Straight Connector 65"/>
          <p:cNvCxnSpPr>
            <a:cxnSpLocks noChangeShapeType="1"/>
          </p:cNvCxnSpPr>
          <p:nvPr/>
        </p:nvCxnSpPr>
        <p:spPr bwMode="auto">
          <a:xfrm>
            <a:off x="726653" y="2335212"/>
            <a:ext cx="68897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aphicFrame>
        <p:nvGraphicFramePr>
          <p:cNvPr id="67" name="Object 10"/>
          <p:cNvGraphicFramePr>
            <a:graphicFrameLocks noChangeAspect="1"/>
          </p:cNvGraphicFramePr>
          <p:nvPr>
            <p:extLst/>
          </p:nvPr>
        </p:nvGraphicFramePr>
        <p:xfrm>
          <a:off x="722045" y="2057400"/>
          <a:ext cx="839787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28" name="Equation" r:id="rId13" imgW="672840" imgH="228600" progId="Equation.3">
                  <p:embed/>
                </p:oleObj>
              </mc:Choice>
              <mc:Fallback>
                <p:oleObj name="Equation" r:id="rId13" imgW="672840" imgH="228600" progId="Equation.3">
                  <p:embed/>
                  <p:pic>
                    <p:nvPicPr>
                      <p:cNvPr id="6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045" y="2057400"/>
                        <a:ext cx="839787" cy="296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8" name="Straight Arrow Connector 67"/>
          <p:cNvCxnSpPr>
            <a:cxnSpLocks noChangeShapeType="1"/>
          </p:cNvCxnSpPr>
          <p:nvPr/>
        </p:nvCxnSpPr>
        <p:spPr bwMode="auto">
          <a:xfrm flipH="1">
            <a:off x="1060385" y="2416274"/>
            <a:ext cx="3329" cy="3330476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aphicFrame>
        <p:nvGraphicFramePr>
          <p:cNvPr id="69" name="Object 98"/>
          <p:cNvGraphicFramePr>
            <a:graphicFrameLocks noChangeAspect="1"/>
          </p:cNvGraphicFramePr>
          <p:nvPr>
            <p:extLst/>
          </p:nvPr>
        </p:nvGraphicFramePr>
        <p:xfrm>
          <a:off x="1177658" y="3779838"/>
          <a:ext cx="10699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29" name="Equation" r:id="rId15" imgW="812520" imgH="317160" progId="Equation.3">
                  <p:embed/>
                </p:oleObj>
              </mc:Choice>
              <mc:Fallback>
                <p:oleObj name="Equation" r:id="rId15" imgW="812520" imgH="317160" progId="Equation.3">
                  <p:embed/>
                  <p:pic>
                    <p:nvPicPr>
                      <p:cNvPr id="69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658" y="3779838"/>
                        <a:ext cx="1069975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173115" y="3052762"/>
            <a:ext cx="1757304" cy="1138235"/>
            <a:chOff x="4137025" y="2465924"/>
            <a:chExt cx="1757583" cy="1137602"/>
          </a:xfrm>
        </p:grpSpPr>
        <p:graphicFrame>
          <p:nvGraphicFramePr>
            <p:cNvPr id="22562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4137025" y="3292797"/>
            <a:ext cx="263977" cy="264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330" name="Equation" r:id="rId17" imgW="155160" imgH="155160" progId="Equation.3">
                    <p:embed/>
                  </p:oleObj>
                </mc:Choice>
                <mc:Fallback>
                  <p:oleObj name="Equation" r:id="rId17" imgW="155160" imgH="155160" progId="Equation.3">
                    <p:embed/>
                    <p:pic>
                      <p:nvPicPr>
                        <p:cNvPr id="22562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7025" y="3292797"/>
                          <a:ext cx="263977" cy="2641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4235622" y="2465924"/>
              <a:ext cx="1658986" cy="1137602"/>
              <a:chOff x="4235622" y="2465924"/>
              <a:chExt cx="1658986" cy="1137602"/>
            </a:xfrm>
          </p:grpSpPr>
          <p:grpSp>
            <p:nvGrpSpPr>
              <p:cNvPr id="6" name="Group 2"/>
              <p:cNvGrpSpPr>
                <a:grpSpLocks/>
              </p:cNvGrpSpPr>
              <p:nvPr/>
            </p:nvGrpSpPr>
            <p:grpSpPr bwMode="auto">
              <a:xfrm>
                <a:off x="4235622" y="2465924"/>
                <a:ext cx="1658986" cy="832973"/>
                <a:chOff x="4235622" y="2465924"/>
                <a:chExt cx="1658986" cy="832973"/>
              </a:xfrm>
            </p:grpSpPr>
            <p:cxnSp>
              <p:nvCxnSpPr>
                <p:cNvPr id="47" name="Straight Connector 46"/>
                <p:cNvCxnSpPr>
                  <a:cxnSpLocks noChangeShapeType="1"/>
                </p:cNvCxnSpPr>
                <p:nvPr/>
              </p:nvCxnSpPr>
              <p:spPr bwMode="auto">
                <a:xfrm>
                  <a:off x="4414838" y="3298897"/>
                  <a:ext cx="717550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graphicFrame>
              <p:nvGraphicFramePr>
                <p:cNvPr id="22569" name="Object 6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4235622" y="2465924"/>
                <a:ext cx="1658986" cy="32382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22331" name="Equation" r:id="rId19" imgW="1346040" imgH="253800" progId="Equation.3">
                        <p:embed/>
                      </p:oleObj>
                    </mc:Choice>
                    <mc:Fallback>
                      <p:oleObj name="Equation" r:id="rId19" imgW="1346040" imgH="253800" progId="Equation.3">
                        <p:embed/>
                        <p:pic>
                          <p:nvPicPr>
                            <p:cNvPr id="22569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235622" y="2465924"/>
                              <a:ext cx="1658986" cy="32382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48" name="Straight Connector 47"/>
              <p:cNvCxnSpPr>
                <a:cxnSpLocks noChangeShapeType="1"/>
              </p:cNvCxnSpPr>
              <p:nvPr/>
            </p:nvCxnSpPr>
            <p:spPr bwMode="auto">
              <a:xfrm>
                <a:off x="4414838" y="3603526"/>
                <a:ext cx="71755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</p:grpSp>
      <p:cxnSp>
        <p:nvCxnSpPr>
          <p:cNvPr id="53" name="Straight Arrow Connector 52"/>
          <p:cNvCxnSpPr>
            <a:cxnSpLocks noChangeShapeType="1"/>
          </p:cNvCxnSpPr>
          <p:nvPr/>
        </p:nvCxnSpPr>
        <p:spPr bwMode="auto">
          <a:xfrm rot="10800000">
            <a:off x="4820816" y="3688721"/>
            <a:ext cx="0" cy="324000"/>
          </a:xfrm>
          <a:prstGeom prst="straightConnector1">
            <a:avLst/>
          </a:prstGeom>
          <a:noFill/>
          <a:ln w="2794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6" name="Straight Arrow Connector 55"/>
          <p:cNvCxnSpPr>
            <a:cxnSpLocks noChangeShapeType="1"/>
          </p:cNvCxnSpPr>
          <p:nvPr/>
        </p:nvCxnSpPr>
        <p:spPr bwMode="auto">
          <a:xfrm>
            <a:off x="4819229" y="4064478"/>
            <a:ext cx="0" cy="324000"/>
          </a:xfrm>
          <a:prstGeom prst="straightConnector1">
            <a:avLst/>
          </a:prstGeom>
          <a:noFill/>
          <a:ln w="2794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aphicFrame>
        <p:nvGraphicFramePr>
          <p:cNvPr id="21526" name="Object 97"/>
          <p:cNvGraphicFramePr>
            <a:graphicFrameLocks noChangeAspect="1"/>
          </p:cNvGraphicFramePr>
          <p:nvPr>
            <p:extLst/>
          </p:nvPr>
        </p:nvGraphicFramePr>
        <p:xfrm>
          <a:off x="4404891" y="2647950"/>
          <a:ext cx="10668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32" name="Equation" r:id="rId21" imgW="722160" imgH="200880" progId="Equation.3">
                  <p:embed/>
                </p:oleObj>
              </mc:Choice>
              <mc:Fallback>
                <p:oleObj name="Equation" r:id="rId21" imgW="722160" imgH="200880" progId="Equation.3">
                  <p:embed/>
                  <p:pic>
                    <p:nvPicPr>
                      <p:cNvPr id="21526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4891" y="2647950"/>
                        <a:ext cx="1066800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"/>
          <p:cNvGraphicFramePr>
            <a:graphicFrameLocks noChangeAspect="1"/>
          </p:cNvGraphicFramePr>
          <p:nvPr>
            <p:extLst/>
          </p:nvPr>
        </p:nvGraphicFramePr>
        <p:xfrm>
          <a:off x="4281221" y="4783138"/>
          <a:ext cx="1643237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33" name="Equation" r:id="rId23" imgW="1333440" imgH="253800" progId="Equation.3">
                  <p:embed/>
                </p:oleObj>
              </mc:Choice>
              <mc:Fallback>
                <p:oleObj name="Equation" r:id="rId23" imgW="1333440" imgH="253800" progId="Equation.3">
                  <p:embed/>
                  <p:pic>
                    <p:nvPicPr>
                      <p:cNvPr id="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221" y="4783138"/>
                        <a:ext cx="1643237" cy="3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Picture 3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352800" y="5419725"/>
            <a:ext cx="3886200" cy="536162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 bwMode="auto">
          <a:xfrm>
            <a:off x="4891358" y="5418932"/>
            <a:ext cx="2347642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6544574" y="5418932"/>
            <a:ext cx="1514741" cy="5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33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0"/>
            <a:ext cx="3783292" cy="283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" name="TextBox 170"/>
          <p:cNvSpPr txBox="1"/>
          <p:nvPr/>
        </p:nvSpPr>
        <p:spPr>
          <a:xfrm>
            <a:off x="725241" y="1371600"/>
            <a:ext cx="2911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Polarization of nuclear spin bath </a:t>
            </a:r>
          </a:p>
          <a:p>
            <a:r>
              <a:rPr lang="de-DE" sz="1600" dirty="0" smtClean="0"/>
              <a:t>reduces linewidth due to T2 time</a:t>
            </a:r>
          </a:p>
        </p:txBody>
      </p:sp>
      <p:sp>
        <p:nvSpPr>
          <p:cNvPr id="178" name="Down Arrow 177"/>
          <p:cNvSpPr/>
          <p:nvPr/>
        </p:nvSpPr>
        <p:spPr>
          <a:xfrm>
            <a:off x="1981200" y="2124499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9" name="TextBox 178"/>
          <p:cNvSpPr txBox="1"/>
          <p:nvPr/>
        </p:nvSpPr>
        <p:spPr>
          <a:xfrm>
            <a:off x="4724400" y="3893283"/>
            <a:ext cx="4169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Numerical simulation shows &gt;90% polarization </a:t>
            </a:r>
            <a:br>
              <a:rPr lang="de-DE" sz="1600" dirty="0" smtClean="0"/>
            </a:br>
            <a:r>
              <a:rPr lang="de-DE" sz="1600" dirty="0" smtClean="0"/>
              <a:t>after 500 sweeps of closest 10% of nuclear </a:t>
            </a:r>
            <a:br>
              <a:rPr lang="de-DE" sz="1600" dirty="0" smtClean="0"/>
            </a:br>
            <a:r>
              <a:rPr lang="de-DE" sz="1600" dirty="0" smtClean="0"/>
              <a:t>spins randomly placed in 4nm radius from NV.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956231" y="5444443"/>
            <a:ext cx="1071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With magnetic </a:t>
            </a:r>
            <a:br>
              <a:rPr lang="de-DE" sz="1200" dirty="0" smtClean="0"/>
            </a:br>
            <a:r>
              <a:rPr lang="de-DE" sz="1200" dirty="0" smtClean="0"/>
              <a:t>field drifts</a:t>
            </a:r>
            <a:endParaRPr lang="de-DE" sz="1200" dirty="0"/>
          </a:p>
        </p:txBody>
      </p:sp>
      <p:sp>
        <p:nvSpPr>
          <p:cNvPr id="182" name="TextBox 181"/>
          <p:cNvSpPr txBox="1"/>
          <p:nvPr/>
        </p:nvSpPr>
        <p:spPr>
          <a:xfrm>
            <a:off x="4007567" y="5912512"/>
            <a:ext cx="1272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Without magnetic </a:t>
            </a:r>
            <a:br>
              <a:rPr lang="de-DE" sz="1200" dirty="0" smtClean="0"/>
            </a:br>
            <a:r>
              <a:rPr lang="de-DE" sz="1200" dirty="0" smtClean="0"/>
              <a:t>field drifts</a:t>
            </a:r>
            <a:endParaRPr lang="de-DE" sz="1200" dirty="0"/>
          </a:p>
        </p:txBody>
      </p:sp>
      <p:cxnSp>
        <p:nvCxnSpPr>
          <p:cNvPr id="184" name="Straight Connector 183"/>
          <p:cNvCxnSpPr>
            <a:endCxn id="180" idx="1"/>
          </p:cNvCxnSpPr>
          <p:nvPr/>
        </p:nvCxnSpPr>
        <p:spPr>
          <a:xfrm flipV="1">
            <a:off x="3315436" y="5767609"/>
            <a:ext cx="640795" cy="77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flipV="1">
            <a:off x="3429000" y="6099848"/>
            <a:ext cx="534508" cy="67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45689" y="6457890"/>
            <a:ext cx="3198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Experiment: </a:t>
            </a:r>
          </a:p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London, …, Plenio,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elezko, PRL 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111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067601 (2013)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-1016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1" name="Rectangle 55"/>
          <p:cNvSpPr txBox="1">
            <a:spLocks noChangeArrowheads="1"/>
          </p:cNvSpPr>
          <p:nvPr/>
        </p:nvSpPr>
        <p:spPr bwMode="auto">
          <a:xfrm>
            <a:off x="0" y="-1356"/>
            <a:ext cx="9144000" cy="432048"/>
          </a:xfrm>
          <a:prstGeom prst="rect">
            <a:avLst/>
          </a:prstGeom>
          <a:solidFill>
            <a:srgbClr val="FFFFFF"/>
          </a:solidFill>
          <a:ln w="38100" cmpd="dbl"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Spin Ensemble Initialisation</a:t>
            </a: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2" name="Straight Connector 26"/>
          <p:cNvCxnSpPr/>
          <p:nvPr/>
        </p:nvCxnSpPr>
        <p:spPr>
          <a:xfrm>
            <a:off x="1752600" y="482400"/>
            <a:ext cx="5688632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783440"/>
            <a:ext cx="2225082" cy="230639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91046" y="2828982"/>
            <a:ext cx="2911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Polarization of nuclear spin bath </a:t>
            </a:r>
          </a:p>
          <a:p>
            <a:r>
              <a:rPr lang="de-DE" sz="1600" dirty="0" smtClean="0"/>
              <a:t>reduces NV-ESR linewidth</a:t>
            </a:r>
          </a:p>
        </p:txBody>
      </p:sp>
    </p:spTree>
    <p:extLst>
      <p:ext uri="{BB962C8B-B14F-4D97-AF65-F5344CB8AC3E}">
        <p14:creationId xmlns:p14="http://schemas.microsoft.com/office/powerpoint/2010/main" val="221953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/>
          <p:nvPr/>
        </p:nvCxnSpPr>
        <p:spPr>
          <a:xfrm flipV="1">
            <a:off x="1120326" y="1552499"/>
            <a:ext cx="819230" cy="1"/>
          </a:xfrm>
          <a:prstGeom prst="line">
            <a:avLst/>
          </a:prstGeom>
          <a:ln w="101600" cmpd="sng">
            <a:solidFill>
              <a:srgbClr val="0000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549038" y="1634925"/>
            <a:ext cx="0" cy="17003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598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6513" y="3651250"/>
            <a:ext cx="366712" cy="447675"/>
          </a:xfrm>
          <a:prstGeom prst="rect">
            <a:avLst/>
          </a:prstGeom>
          <a:noFill/>
        </p:spPr>
      </p:pic>
      <p:pic>
        <p:nvPicPr>
          <p:cNvPr id="7598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1438" y="966788"/>
            <a:ext cx="366712" cy="447675"/>
          </a:xfrm>
          <a:prstGeom prst="rect">
            <a:avLst/>
          </a:prstGeom>
          <a:noFill/>
        </p:spPr>
      </p:pic>
      <p:cxnSp>
        <p:nvCxnSpPr>
          <p:cNvPr id="71" name="Straight Connector 70"/>
          <p:cNvCxnSpPr/>
          <p:nvPr/>
        </p:nvCxnSpPr>
        <p:spPr>
          <a:xfrm flipV="1">
            <a:off x="1123093" y="3419633"/>
            <a:ext cx="819230" cy="1"/>
          </a:xfrm>
          <a:prstGeom prst="line">
            <a:avLst/>
          </a:prstGeom>
          <a:ln w="101600" cmpd="sng">
            <a:solidFill>
              <a:srgbClr val="0000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4490797" y="1937159"/>
            <a:ext cx="819230" cy="1"/>
          </a:xfrm>
          <a:prstGeom prst="line">
            <a:avLst/>
          </a:prstGeom>
          <a:ln w="57150" cmpd="sng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4523460" y="3033688"/>
            <a:ext cx="819230" cy="1"/>
          </a:xfrm>
          <a:prstGeom prst="line">
            <a:avLst/>
          </a:prstGeom>
          <a:ln w="57150" cmpd="sng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598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5788" y="1358900"/>
            <a:ext cx="1381125" cy="447675"/>
          </a:xfrm>
          <a:prstGeom prst="rect">
            <a:avLst/>
          </a:prstGeom>
          <a:noFill/>
        </p:spPr>
      </p:pic>
      <p:pic>
        <p:nvPicPr>
          <p:cNvPr id="7598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2788" y="3309938"/>
            <a:ext cx="1382712" cy="447675"/>
          </a:xfrm>
          <a:prstGeom prst="rect">
            <a:avLst/>
          </a:prstGeom>
          <a:noFill/>
        </p:spPr>
      </p:pic>
      <p:sp>
        <p:nvSpPr>
          <p:cNvPr id="80" name="Right Arrow 79"/>
          <p:cNvSpPr/>
          <p:nvPr/>
        </p:nvSpPr>
        <p:spPr>
          <a:xfrm>
            <a:off x="3048000" y="2314420"/>
            <a:ext cx="591368" cy="361126"/>
          </a:xfrm>
          <a:prstGeom prst="rightArrow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55"/>
          <p:cNvSpPr txBox="1">
            <a:spLocks noChangeArrowheads="1"/>
          </p:cNvSpPr>
          <p:nvPr/>
        </p:nvSpPr>
        <p:spPr bwMode="auto">
          <a:xfrm>
            <a:off x="0" y="-3896"/>
            <a:ext cx="9144000" cy="432048"/>
          </a:xfrm>
          <a:prstGeom prst="rect">
            <a:avLst/>
          </a:prstGeom>
          <a:solidFill>
            <a:srgbClr val="FFFFFF"/>
          </a:solidFill>
          <a:ln w="38100" cmpd="dbl"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Concatenated Continous Dynamical Decoupling</a:t>
            </a: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1" name="Straight Connector 26"/>
          <p:cNvCxnSpPr/>
          <p:nvPr/>
        </p:nvCxnSpPr>
        <p:spPr>
          <a:xfrm>
            <a:off x="1752600" y="482598"/>
            <a:ext cx="5688632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ectangle 55"/>
          <p:cNvSpPr txBox="1">
            <a:spLocks noChangeArrowheads="1"/>
          </p:cNvSpPr>
          <p:nvPr/>
        </p:nvSpPr>
        <p:spPr bwMode="auto">
          <a:xfrm>
            <a:off x="0" y="532800"/>
            <a:ext cx="9144000" cy="327365"/>
          </a:xfrm>
          <a:prstGeom prst="rect">
            <a:avLst/>
          </a:prstGeom>
          <a:solidFill>
            <a:srgbClr val="FFFFFF"/>
          </a:solidFill>
          <a:ln w="38100" cmpd="dbl"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Robustness Against Driving Field Fluctuations</a:t>
            </a:r>
            <a:endParaRPr kumimoji="0" lang="de-DE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0" y="6457890"/>
            <a:ext cx="883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latin typeface="+mn-lt"/>
                <a:cs typeface="Arial" panose="020B0604020202020204" pitchFamily="34" charset="0"/>
              </a:rPr>
              <a:t>Theory &amp; Experiment Bulk Diamonds: NJP </a:t>
            </a:r>
            <a:r>
              <a:rPr lang="en-US" sz="1000" b="1" dirty="0">
                <a:latin typeface="+mn-lt"/>
                <a:cs typeface="Arial" panose="020B0604020202020204" pitchFamily="34" charset="0"/>
              </a:rPr>
              <a:t>14</a:t>
            </a:r>
            <a:r>
              <a:rPr lang="en-US" sz="1000" dirty="0">
                <a:latin typeface="+mn-lt"/>
                <a:cs typeface="Arial" panose="020B0604020202020204" pitchFamily="34" charset="0"/>
              </a:rPr>
              <a:t>, 113023 (2012</a:t>
            </a:r>
            <a:r>
              <a:rPr lang="en-US" sz="1000" dirty="0" smtClean="0">
                <a:latin typeface="+mn-lt"/>
                <a:cs typeface="Arial" panose="020B0604020202020204" pitchFamily="34" charset="0"/>
              </a:rPr>
              <a:t>)</a:t>
            </a:r>
          </a:p>
          <a:p>
            <a:r>
              <a:rPr lang="en-US" sz="1000" dirty="0" err="1" smtClean="0">
                <a:latin typeface="+mn-lt"/>
                <a:cs typeface="Arial" panose="020B0604020202020204" pitchFamily="34" charset="0"/>
              </a:rPr>
              <a:t>Nanodiamonds</a:t>
            </a:r>
            <a:r>
              <a:rPr lang="en-US" sz="1000" dirty="0" smtClean="0">
                <a:latin typeface="+mn-lt"/>
                <a:cs typeface="Arial" panose="020B0604020202020204" pitchFamily="34" charset="0"/>
              </a:rPr>
              <a:t> in Cells: E-print arXiv:1710.10744</a:t>
            </a:r>
            <a:endParaRPr lang="en-US" sz="1000" b="0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84826" y="1981200"/>
          <a:ext cx="1028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03" name="Equation" r:id="rId7" imgW="329040" imgH="200880" progId="Equation.3">
                  <p:embed/>
                </p:oleObj>
              </mc:Choice>
              <mc:Fallback>
                <p:oleObj name="Equation" r:id="rId7" imgW="329040" imgH="200880" progId="Equation.3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26" y="1981200"/>
                        <a:ext cx="10287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582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/>
          <p:nvPr/>
        </p:nvCxnSpPr>
        <p:spPr>
          <a:xfrm flipV="1">
            <a:off x="1120326" y="1552499"/>
            <a:ext cx="819230" cy="1"/>
          </a:xfrm>
          <a:prstGeom prst="line">
            <a:avLst/>
          </a:prstGeom>
          <a:ln w="101600" cmpd="sng">
            <a:solidFill>
              <a:srgbClr val="0000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549038" y="1634925"/>
            <a:ext cx="0" cy="17003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Object 67"/>
          <p:cNvGraphicFramePr>
            <a:graphicFrameLocks noChangeAspect="1"/>
          </p:cNvGraphicFramePr>
          <p:nvPr>
            <p:extLst/>
          </p:nvPr>
        </p:nvGraphicFramePr>
        <p:xfrm>
          <a:off x="1307210" y="3651597"/>
          <a:ext cx="365760" cy="44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62" name="Equation" r:id="rId3" imgW="219240" imgH="264960" progId="Equation.3">
                  <p:embed/>
                </p:oleObj>
              </mc:Choice>
              <mc:Fallback>
                <p:oleObj name="Equation" r:id="rId3" imgW="219240" imgH="264960" progId="Equation.3">
                  <p:embed/>
                  <p:pic>
                    <p:nvPicPr>
                      <p:cNvPr id="68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7210" y="3651597"/>
                        <a:ext cx="365760" cy="447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ChangeAspect="1"/>
          </p:cNvGraphicFramePr>
          <p:nvPr>
            <p:extLst/>
          </p:nvPr>
        </p:nvGraphicFramePr>
        <p:xfrm>
          <a:off x="1342168" y="967134"/>
          <a:ext cx="365760" cy="44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63" name="Equation" r:id="rId5" imgW="219240" imgH="264960" progId="Equation.3">
                  <p:embed/>
                </p:oleObj>
              </mc:Choice>
              <mc:Fallback>
                <p:oleObj name="Equation" r:id="rId5" imgW="219240" imgH="264960" progId="Equation.3">
                  <p:embed/>
                  <p:pic>
                    <p:nvPicPr>
                      <p:cNvPr id="69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2168" y="967134"/>
                        <a:ext cx="365760" cy="447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/>
          <p:cNvGraphicFramePr>
            <a:graphicFrameLocks noChangeAspect="1"/>
          </p:cNvGraphicFramePr>
          <p:nvPr>
            <p:extLst/>
          </p:nvPr>
        </p:nvGraphicFramePr>
        <p:xfrm>
          <a:off x="84826" y="1981200"/>
          <a:ext cx="1028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64" name="Equation" r:id="rId7" imgW="329040" imgH="200880" progId="Equation.3">
                  <p:embed/>
                </p:oleObj>
              </mc:Choice>
              <mc:Fallback>
                <p:oleObj name="Equation" r:id="rId7" imgW="329040" imgH="200880" progId="Equation.3">
                  <p:embed/>
                  <p:pic>
                    <p:nvPicPr>
                      <p:cNvPr id="7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26" y="1981200"/>
                        <a:ext cx="10287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Straight Connector 70"/>
          <p:cNvCxnSpPr/>
          <p:nvPr/>
        </p:nvCxnSpPr>
        <p:spPr>
          <a:xfrm flipV="1">
            <a:off x="1123093" y="3419633"/>
            <a:ext cx="819230" cy="1"/>
          </a:xfrm>
          <a:prstGeom prst="line">
            <a:avLst/>
          </a:prstGeom>
          <a:ln w="101600" cmpd="sng">
            <a:solidFill>
              <a:srgbClr val="0000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1782190" y="967134"/>
            <a:ext cx="0" cy="2368179"/>
          </a:xfrm>
          <a:prstGeom prst="straightConnector1">
            <a:avLst/>
          </a:prstGeom>
          <a:ln>
            <a:solidFill>
              <a:srgbClr val="C00DBA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Object 72"/>
          <p:cNvGraphicFramePr>
            <a:graphicFrameLocks noChangeAspect="1"/>
          </p:cNvGraphicFramePr>
          <p:nvPr>
            <p:extLst/>
          </p:nvPr>
        </p:nvGraphicFramePr>
        <p:xfrm>
          <a:off x="1903173" y="1514609"/>
          <a:ext cx="2063750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65" name="Equation" r:id="rId9" imgW="672840" imgH="228600" progId="Equation.3">
                  <p:embed/>
                </p:oleObj>
              </mc:Choice>
              <mc:Fallback>
                <p:oleObj name="Equation" r:id="rId9" imgW="672840" imgH="228600" progId="Equation.3">
                  <p:embed/>
                  <p:pic>
                    <p:nvPicPr>
                      <p:cNvPr id="73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173" y="1514609"/>
                        <a:ext cx="2063750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4" name="Straight Connector 73"/>
          <p:cNvCxnSpPr/>
          <p:nvPr/>
        </p:nvCxnSpPr>
        <p:spPr>
          <a:xfrm flipV="1">
            <a:off x="4490797" y="1937159"/>
            <a:ext cx="819230" cy="1"/>
          </a:xfrm>
          <a:prstGeom prst="line">
            <a:avLst/>
          </a:prstGeom>
          <a:ln w="57150" cmpd="sng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4523460" y="3033688"/>
            <a:ext cx="819230" cy="1"/>
          </a:xfrm>
          <a:prstGeom prst="line">
            <a:avLst/>
          </a:prstGeom>
          <a:ln w="57150" cmpd="sng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6" name="Object 75"/>
          <p:cNvGraphicFramePr>
            <a:graphicFrameLocks noChangeAspect="1"/>
          </p:cNvGraphicFramePr>
          <p:nvPr>
            <p:extLst/>
          </p:nvPr>
        </p:nvGraphicFramePr>
        <p:xfrm>
          <a:off x="4395788" y="1359247"/>
          <a:ext cx="1381760" cy="44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66" name="Equation" r:id="rId11" imgW="849960" imgH="264960" progId="Equation.3">
                  <p:embed/>
                </p:oleObj>
              </mc:Choice>
              <mc:Fallback>
                <p:oleObj name="Equation" r:id="rId11" imgW="849960" imgH="264960" progId="Equation.3">
                  <p:embed/>
                  <p:pic>
                    <p:nvPicPr>
                      <p:cNvPr id="76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5788" y="1359247"/>
                        <a:ext cx="1381760" cy="447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/>
          <p:cNvGraphicFramePr>
            <a:graphicFrameLocks noChangeAspect="1"/>
          </p:cNvGraphicFramePr>
          <p:nvPr>
            <p:extLst/>
          </p:nvPr>
        </p:nvGraphicFramePr>
        <p:xfrm>
          <a:off x="4523460" y="3309913"/>
          <a:ext cx="1381760" cy="44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67" name="Equation" r:id="rId13" imgW="849960" imgH="264960" progId="Equation.3">
                  <p:embed/>
                </p:oleObj>
              </mc:Choice>
              <mc:Fallback>
                <p:oleObj name="Equation" r:id="rId13" imgW="849960" imgH="264960" progId="Equation.3">
                  <p:embed/>
                  <p:pic>
                    <p:nvPicPr>
                      <p:cNvPr id="77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3460" y="3309913"/>
                        <a:ext cx="1381760" cy="447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Right Arrow 77"/>
          <p:cNvSpPr/>
          <p:nvPr/>
        </p:nvSpPr>
        <p:spPr>
          <a:xfrm>
            <a:off x="6176904" y="2284108"/>
            <a:ext cx="591368" cy="361126"/>
          </a:xfrm>
          <a:prstGeom prst="rightArrow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4893690" y="2043460"/>
            <a:ext cx="0" cy="873124"/>
          </a:xfrm>
          <a:prstGeom prst="straightConnector1">
            <a:avLst/>
          </a:prstGeom>
          <a:ln>
            <a:solidFill>
              <a:srgbClr val="C00DBA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ight Arrow 79"/>
          <p:cNvSpPr/>
          <p:nvPr/>
        </p:nvSpPr>
        <p:spPr>
          <a:xfrm>
            <a:off x="3048000" y="2314128"/>
            <a:ext cx="591368" cy="361126"/>
          </a:xfrm>
          <a:prstGeom prst="rightArrow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 flipV="1">
            <a:off x="7021818" y="2029931"/>
            <a:ext cx="819230" cy="1"/>
          </a:xfrm>
          <a:prstGeom prst="line">
            <a:avLst/>
          </a:prstGeom>
          <a:ln w="28575" cmpd="sng">
            <a:solidFill>
              <a:srgbClr val="C00DBA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7054481" y="2910560"/>
            <a:ext cx="819230" cy="1"/>
          </a:xfrm>
          <a:prstGeom prst="line">
            <a:avLst/>
          </a:prstGeom>
          <a:ln w="28575" cmpd="sng">
            <a:solidFill>
              <a:srgbClr val="C00DBA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Object 82"/>
          <p:cNvGraphicFramePr>
            <a:graphicFrameLocks noChangeAspect="1"/>
          </p:cNvGraphicFramePr>
          <p:nvPr>
            <p:extLst/>
          </p:nvPr>
        </p:nvGraphicFramePr>
        <p:xfrm>
          <a:off x="7446963" y="1432272"/>
          <a:ext cx="46672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68" name="Equation" r:id="rId15" imgW="283320" imgH="292320" progId="Equation.3">
                  <p:embed/>
                </p:oleObj>
              </mc:Choice>
              <mc:Fallback>
                <p:oleObj name="Equation" r:id="rId15" imgW="283320" imgH="292320" progId="Equation.3">
                  <p:embed/>
                  <p:pic>
                    <p:nvPicPr>
                      <p:cNvPr id="83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6963" y="1432272"/>
                        <a:ext cx="466725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83"/>
          <p:cNvGraphicFramePr>
            <a:graphicFrameLocks noChangeAspect="1"/>
          </p:cNvGraphicFramePr>
          <p:nvPr>
            <p:extLst/>
          </p:nvPr>
        </p:nvGraphicFramePr>
        <p:xfrm>
          <a:off x="7510463" y="3142009"/>
          <a:ext cx="468312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69" name="Equation" r:id="rId17" imgW="283320" imgH="292320" progId="Equation.3">
                  <p:embed/>
                </p:oleObj>
              </mc:Choice>
              <mc:Fallback>
                <p:oleObj name="Equation" r:id="rId17" imgW="283320" imgH="292320" progId="Equation.3">
                  <p:embed/>
                  <p:pic>
                    <p:nvPicPr>
                      <p:cNvPr id="84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0463" y="3142009"/>
                        <a:ext cx="468312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55"/>
          <p:cNvSpPr txBox="1">
            <a:spLocks noChangeArrowheads="1"/>
          </p:cNvSpPr>
          <p:nvPr/>
        </p:nvSpPr>
        <p:spPr bwMode="auto">
          <a:xfrm>
            <a:off x="0" y="-3896"/>
            <a:ext cx="9144000" cy="432048"/>
          </a:xfrm>
          <a:prstGeom prst="rect">
            <a:avLst/>
          </a:prstGeom>
          <a:solidFill>
            <a:srgbClr val="FFFFFF"/>
          </a:solidFill>
          <a:ln w="38100" cmpd="dbl"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de-DE" b="1" dirty="0">
                <a:latin typeface="Arial" pitchFamily="34" charset="0"/>
                <a:cs typeface="Arial" pitchFamily="34" charset="0"/>
              </a:rPr>
              <a:t>Concatenated Continous Dynamical Decoupling</a:t>
            </a:r>
          </a:p>
        </p:txBody>
      </p:sp>
      <p:cxnSp>
        <p:nvCxnSpPr>
          <p:cNvPr id="31" name="Straight Connector 26"/>
          <p:cNvCxnSpPr/>
          <p:nvPr/>
        </p:nvCxnSpPr>
        <p:spPr>
          <a:xfrm>
            <a:off x="1752600" y="482598"/>
            <a:ext cx="5688632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Rectangle 55"/>
          <p:cNvSpPr txBox="1">
            <a:spLocks noChangeArrowheads="1"/>
          </p:cNvSpPr>
          <p:nvPr/>
        </p:nvSpPr>
        <p:spPr bwMode="auto">
          <a:xfrm>
            <a:off x="0" y="532800"/>
            <a:ext cx="9144000" cy="327365"/>
          </a:xfrm>
          <a:prstGeom prst="rect">
            <a:avLst/>
          </a:prstGeom>
          <a:solidFill>
            <a:srgbClr val="FFFFFF"/>
          </a:solidFill>
          <a:ln w="38100" cmpd="dbl"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Robustness Against Driving Field Fluctuations</a:t>
            </a:r>
            <a:endParaRPr kumimoji="0" lang="de-DE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295400" y="2076756"/>
            <a:ext cx="0" cy="1260000"/>
          </a:xfrm>
          <a:prstGeom prst="straightConnector1">
            <a:avLst/>
          </a:prstGeom>
          <a:ln>
            <a:solidFill>
              <a:srgbClr val="C00DBA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04800" y="3981611"/>
            <a:ext cx="8839200" cy="2876389"/>
            <a:chOff x="304800" y="3981611"/>
            <a:chExt cx="8839200" cy="28763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3749" y="4064216"/>
              <a:ext cx="3290251" cy="279378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5653769" y="3981611"/>
              <a:ext cx="3442652" cy="81504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04800" y="4565923"/>
              <a:ext cx="7366376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Secondary drive parallel to primary drive: Amplitude modulation</a:t>
              </a:r>
            </a:p>
            <a:p>
              <a:endParaRPr lang="de-DE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de-DE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de-DE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Secondary drive orthogonal </a:t>
              </a:r>
              <a:r>
                <a:rPr lang="de-DE" sz="2000" dirty="0">
                  <a:latin typeface="Arial" panose="020B0604020202020204" pitchFamily="34" charset="0"/>
                  <a:cs typeface="Arial" panose="020B0604020202020204" pitchFamily="34" charset="0"/>
                </a:rPr>
                <a:t>to primary drive: </a:t>
              </a:r>
              <a:r>
                <a:rPr lang="de-DE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Phase modulation</a:t>
              </a:r>
              <a:endParaRPr lang="de-DE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0" y="6457890"/>
            <a:ext cx="883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latin typeface="+mn-lt"/>
                <a:cs typeface="Arial" panose="020B0604020202020204" pitchFamily="34" charset="0"/>
              </a:rPr>
              <a:t>Theory &amp; Experiment Bulk Diamonds: NJP </a:t>
            </a:r>
            <a:r>
              <a:rPr lang="en-US" sz="1000" b="1" dirty="0">
                <a:latin typeface="+mn-lt"/>
                <a:cs typeface="Arial" panose="020B0604020202020204" pitchFamily="34" charset="0"/>
              </a:rPr>
              <a:t>14</a:t>
            </a:r>
            <a:r>
              <a:rPr lang="en-US" sz="1000" dirty="0">
                <a:latin typeface="+mn-lt"/>
                <a:cs typeface="Arial" panose="020B0604020202020204" pitchFamily="34" charset="0"/>
              </a:rPr>
              <a:t>, 113023 (2012</a:t>
            </a:r>
            <a:r>
              <a:rPr lang="en-US" sz="1000" dirty="0" smtClean="0">
                <a:latin typeface="+mn-lt"/>
                <a:cs typeface="Arial" panose="020B0604020202020204" pitchFamily="34" charset="0"/>
              </a:rPr>
              <a:t>)</a:t>
            </a:r>
          </a:p>
          <a:p>
            <a:r>
              <a:rPr lang="en-US" sz="1000" dirty="0" err="1" smtClean="0">
                <a:latin typeface="+mn-lt"/>
                <a:cs typeface="Arial" panose="020B0604020202020204" pitchFamily="34" charset="0"/>
              </a:rPr>
              <a:t>Nanodiamonds</a:t>
            </a:r>
            <a:r>
              <a:rPr lang="en-US" sz="1000" dirty="0" smtClean="0">
                <a:latin typeface="+mn-lt"/>
                <a:cs typeface="Arial" panose="020B0604020202020204" pitchFamily="34" charset="0"/>
              </a:rPr>
              <a:t> in Cells: E-print arXiv:1710.10744</a:t>
            </a:r>
            <a:endParaRPr lang="en-US" sz="1000" b="0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3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ChangeAspect="1"/>
          </p:cNvGrpSpPr>
          <p:nvPr/>
        </p:nvGrpSpPr>
        <p:grpSpPr>
          <a:xfrm>
            <a:off x="45346" y="836734"/>
            <a:ext cx="5460933" cy="3125666"/>
            <a:chOff x="508000" y="1295400"/>
            <a:chExt cx="5405120" cy="30937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000" y="1295400"/>
              <a:ext cx="5405120" cy="309372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606800" y="1879600"/>
              <a:ext cx="1469528" cy="456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baseline="-25000" dirty="0" smtClean="0"/>
                <a:t>2</a:t>
              </a:r>
              <a:r>
                <a:rPr lang="en-US" dirty="0" smtClean="0"/>
                <a:t>= 2.5 </a:t>
              </a:r>
              <a:r>
                <a:rPr lang="en-US" dirty="0" err="1" smtClean="0">
                  <a:latin typeface="Symbol" panose="05050102010706020507" pitchFamily="18" charset="2"/>
                </a:rPr>
                <a:t>m</a:t>
              </a:r>
              <a:r>
                <a:rPr lang="en-US" dirty="0" err="1" smtClean="0"/>
                <a:t>s</a:t>
              </a:r>
              <a:endParaRPr lang="en-US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60" y="838200"/>
            <a:ext cx="5410200" cy="3167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2946" y="3962400"/>
            <a:ext cx="5054854" cy="2700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6520068" y="6466932"/>
            <a:ext cx="304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248400" y="6419548"/>
            <a:ext cx="1013560" cy="438452"/>
            <a:chOff x="6629400" y="2286000"/>
            <a:chExt cx="1013560" cy="438452"/>
          </a:xfrm>
        </p:grpSpPr>
        <p:sp>
          <p:nvSpPr>
            <p:cNvPr id="11" name="TextBox 10"/>
            <p:cNvSpPr txBox="1"/>
            <p:nvPr/>
          </p:nvSpPr>
          <p:spPr>
            <a:xfrm>
              <a:off x="6840324" y="2447453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1        2</a:t>
              </a:r>
              <a:endParaRPr lang="de-DE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29400" y="2334399"/>
              <a:ext cx="9509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>
                  <a:latin typeface="Symbol" pitchFamily="18" charset="2"/>
                </a:rPr>
                <a:t>(W  / W  )</a:t>
              </a:r>
              <a:endParaRPr lang="de-DE" sz="1600" dirty="0">
                <a:latin typeface="Symbol" pitchFamily="18" charset="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81350" y="2286000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2</a:t>
              </a:r>
              <a:endParaRPr lang="de-DE" sz="1200" dirty="0"/>
            </a:p>
          </p:txBody>
        </p:sp>
      </p:grpSp>
      <p:sp>
        <p:nvSpPr>
          <p:cNvPr id="18" name="Rectangle 55"/>
          <p:cNvSpPr txBox="1">
            <a:spLocks noChangeArrowheads="1"/>
          </p:cNvSpPr>
          <p:nvPr/>
        </p:nvSpPr>
        <p:spPr bwMode="auto">
          <a:xfrm>
            <a:off x="0" y="-3896"/>
            <a:ext cx="9144000" cy="432048"/>
          </a:xfrm>
          <a:prstGeom prst="rect">
            <a:avLst/>
          </a:prstGeom>
          <a:solidFill>
            <a:srgbClr val="FFFFFF"/>
          </a:solidFill>
          <a:ln w="38100" cmpd="dbl"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de-DE" b="1" dirty="0">
                <a:latin typeface="Arial" pitchFamily="34" charset="0"/>
                <a:cs typeface="Arial" pitchFamily="34" charset="0"/>
              </a:rPr>
              <a:t>Concatenated Continous Dynamical Decoupling</a:t>
            </a:r>
          </a:p>
        </p:txBody>
      </p:sp>
      <p:cxnSp>
        <p:nvCxnSpPr>
          <p:cNvPr id="19" name="Straight Connector 26"/>
          <p:cNvCxnSpPr/>
          <p:nvPr/>
        </p:nvCxnSpPr>
        <p:spPr>
          <a:xfrm>
            <a:off x="1752600" y="482598"/>
            <a:ext cx="5688632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6614890"/>
            <a:ext cx="8839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cs typeface="Times New Roman" pitchFamily="18" charset="0"/>
              </a:rPr>
              <a:t>Theory &amp; Experiment: NJP </a:t>
            </a:r>
            <a:r>
              <a:rPr lang="en-US" sz="1000" b="1" dirty="0"/>
              <a:t>14</a:t>
            </a:r>
            <a:r>
              <a:rPr lang="en-US" sz="1000" dirty="0"/>
              <a:t>, 113023 (2012).</a:t>
            </a:r>
            <a:endParaRPr lang="en-US" sz="1000" b="0" dirty="0">
              <a:cs typeface="Times New Roman" pitchFamily="18" charset="0"/>
            </a:endParaRPr>
          </a:p>
        </p:txBody>
      </p:sp>
      <p:sp>
        <p:nvSpPr>
          <p:cNvPr id="15" name="Rectangle 55"/>
          <p:cNvSpPr txBox="1">
            <a:spLocks noChangeArrowheads="1"/>
          </p:cNvSpPr>
          <p:nvPr/>
        </p:nvSpPr>
        <p:spPr bwMode="auto">
          <a:xfrm>
            <a:off x="0" y="532800"/>
            <a:ext cx="9144000" cy="327365"/>
          </a:xfrm>
          <a:prstGeom prst="rect">
            <a:avLst/>
          </a:prstGeom>
          <a:noFill/>
          <a:ln w="38100" cmpd="dbl"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Robustness Against Driving Field Fluctuations</a:t>
            </a:r>
            <a:endParaRPr kumimoji="0" lang="de-DE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74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552" y="3000094"/>
            <a:ext cx="5132248" cy="36293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418" y="1497584"/>
            <a:ext cx="4079651" cy="7644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17950" y="1295400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/>
              <a:t>N </a:t>
            </a:r>
            <a:r>
              <a:rPr lang="de-DE" sz="1800" dirty="0" err="1"/>
              <a:t>times</a:t>
            </a:r>
            <a:endParaRPr lang="de-DE" sz="1800" dirty="0"/>
          </a:p>
        </p:txBody>
      </p:sp>
      <p:sp>
        <p:nvSpPr>
          <p:cNvPr id="7" name="Rectangle 6"/>
          <p:cNvSpPr/>
          <p:nvPr/>
        </p:nvSpPr>
        <p:spPr>
          <a:xfrm>
            <a:off x="6171441" y="1295400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/>
              <a:t>N </a:t>
            </a:r>
            <a:r>
              <a:rPr lang="de-DE" sz="1800" dirty="0" err="1"/>
              <a:t>times</a:t>
            </a:r>
            <a:endParaRPr lang="de-DE" sz="1800" dirty="0"/>
          </a:p>
        </p:txBody>
      </p:sp>
      <p:sp>
        <p:nvSpPr>
          <p:cNvPr id="8" name="Rectangle 7"/>
          <p:cNvSpPr/>
          <p:nvPr/>
        </p:nvSpPr>
        <p:spPr>
          <a:xfrm>
            <a:off x="2767218" y="2450068"/>
            <a:ext cx="5690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Spin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locking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time of Hartmann-Hahn was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fixed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/>
              <a:t>20</a:t>
            </a:r>
            <a:r>
              <a:rPr lang="de-DE" sz="1800" dirty="0" smtClean="0">
                <a:latin typeface="Symbol" panose="05050102010706020507" pitchFamily="18" charset="2"/>
              </a:rPr>
              <a:t>m</a:t>
            </a:r>
            <a:r>
              <a:rPr lang="de-DE" sz="1800" dirty="0" smtClean="0"/>
              <a:t>s</a:t>
            </a:r>
            <a:endParaRPr lang="de-DE" sz="1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90265" y="959240"/>
            <a:ext cx="2331489" cy="1524000"/>
            <a:chOff x="1096501" y="2078069"/>
            <a:chExt cx="4387562" cy="3027331"/>
          </a:xfrm>
        </p:grpSpPr>
        <p:sp>
          <p:nvSpPr>
            <p:cNvPr id="16" name="Cube 15"/>
            <p:cNvSpPr/>
            <p:nvPr/>
          </p:nvSpPr>
          <p:spPr>
            <a:xfrm>
              <a:off x="1096501" y="3718213"/>
              <a:ext cx="4387562" cy="1387187"/>
            </a:xfrm>
            <a:prstGeom prst="cube">
              <a:avLst>
                <a:gd name="adj" fmla="val 4073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Type </a:t>
              </a:r>
              <a:r>
                <a:rPr lang="en-US" sz="1200" dirty="0" err="1"/>
                <a:t>IIa</a:t>
              </a:r>
              <a:r>
                <a:rPr lang="en-US" sz="1200" dirty="0"/>
                <a:t> substrate</a:t>
              </a:r>
            </a:p>
          </p:txBody>
        </p:sp>
        <p:sp>
          <p:nvSpPr>
            <p:cNvPr id="17" name="Cube 16"/>
            <p:cNvSpPr/>
            <p:nvPr/>
          </p:nvSpPr>
          <p:spPr>
            <a:xfrm>
              <a:off x="1096501" y="2970068"/>
              <a:ext cx="4387562" cy="1314450"/>
            </a:xfrm>
            <a:prstGeom prst="cube">
              <a:avLst>
                <a:gd name="adj" fmla="val 52997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aseline="30000" dirty="0"/>
                <a:t>12</a:t>
              </a:r>
              <a:r>
                <a:rPr lang="en-US" sz="1200" dirty="0"/>
                <a:t>C layer</a:t>
              </a:r>
            </a:p>
          </p:txBody>
        </p:sp>
        <p:sp>
          <p:nvSpPr>
            <p:cNvPr id="20" name="Cube 19"/>
            <p:cNvSpPr/>
            <p:nvPr/>
          </p:nvSpPr>
          <p:spPr>
            <a:xfrm>
              <a:off x="1096501" y="2807190"/>
              <a:ext cx="3969847" cy="855732"/>
            </a:xfrm>
            <a:prstGeom prst="cube">
              <a:avLst>
                <a:gd name="adj" fmla="val 69066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aseline="30000" dirty="0"/>
                <a:t>13</a:t>
              </a:r>
              <a:r>
                <a:rPr lang="en-US" sz="1200" dirty="0"/>
                <a:t>C layer</a:t>
              </a:r>
            </a:p>
          </p:txBody>
        </p:sp>
        <p:sp>
          <p:nvSpPr>
            <p:cNvPr id="21" name="Cube 20"/>
            <p:cNvSpPr/>
            <p:nvPr/>
          </p:nvSpPr>
          <p:spPr>
            <a:xfrm>
              <a:off x="1096501" y="2078069"/>
              <a:ext cx="3832687" cy="1314450"/>
            </a:xfrm>
            <a:prstGeom prst="cube">
              <a:avLst>
                <a:gd name="adj" fmla="val 52997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aseline="30000" dirty="0"/>
                <a:t>12</a:t>
              </a:r>
              <a:r>
                <a:rPr lang="en-US" sz="1200" dirty="0"/>
                <a:t>C layer</a:t>
              </a: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-1016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2" name="Rectangle 55"/>
          <p:cNvSpPr txBox="1">
            <a:spLocks noChangeArrowheads="1"/>
          </p:cNvSpPr>
          <p:nvPr/>
        </p:nvSpPr>
        <p:spPr bwMode="auto">
          <a:xfrm>
            <a:off x="0" y="-1356"/>
            <a:ext cx="9144000" cy="432048"/>
          </a:xfrm>
          <a:prstGeom prst="rect">
            <a:avLst/>
          </a:prstGeom>
          <a:solidFill>
            <a:srgbClr val="FFFFFF"/>
          </a:solidFill>
          <a:ln w="38100" cmpd="dbl"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Spin Lattice Initialisation</a:t>
            </a: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3" name="Straight Connector 26"/>
          <p:cNvCxnSpPr/>
          <p:nvPr/>
        </p:nvCxnSpPr>
        <p:spPr>
          <a:xfrm>
            <a:off x="1752600" y="482400"/>
            <a:ext cx="5688632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14" y="4191000"/>
            <a:ext cx="3286477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See also </a:t>
            </a:r>
          </a:p>
          <a:p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Scheuer, Schwartz, Müller, Chen, Dhand, Plenio, </a:t>
            </a:r>
            <a:b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Naydenov &amp; Jelezko, PRB 96, 174436 (2017)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for analysis for spin ensemble around NV in </a:t>
            </a:r>
          </a:p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atural abundance diamond.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3084524"/>
            <a:ext cx="4376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Polarisation Readout by Polarisation Inversion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6611779"/>
            <a:ext cx="8918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Unden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Tomek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Weggler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Frank,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London,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Zopes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Degen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Meijer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Watanabe, Itoh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Plenio, Naydenov &amp; Jelezko. To appear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npj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Quant. Inf. &amp; arXiv:1802.02921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82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5410200" y="6614451"/>
            <a:ext cx="37338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Cai, Retzker, Jelezko, Plenio, Nat. Phys. 9, 168 (2013)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55"/>
          <p:cNvSpPr txBox="1">
            <a:spLocks noChangeArrowheads="1"/>
          </p:cNvSpPr>
          <p:nvPr/>
        </p:nvSpPr>
        <p:spPr bwMode="auto">
          <a:xfrm>
            <a:off x="0" y="-3896"/>
            <a:ext cx="9144000" cy="432048"/>
          </a:xfrm>
          <a:prstGeom prst="rect">
            <a:avLst/>
          </a:prstGeom>
          <a:solidFill>
            <a:srgbClr val="FFFFFF"/>
          </a:solidFill>
          <a:ln w="38100" cmpd="dbl"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Ground State Preparation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26"/>
          <p:cNvCxnSpPr/>
          <p:nvPr/>
        </p:nvCxnSpPr>
        <p:spPr>
          <a:xfrm>
            <a:off x="1752600" y="482598"/>
            <a:ext cx="5688632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55"/>
          <p:cNvSpPr txBox="1">
            <a:spLocks noChangeArrowheads="1"/>
          </p:cNvSpPr>
          <p:nvPr/>
        </p:nvSpPr>
        <p:spPr bwMode="auto">
          <a:xfrm>
            <a:off x="0" y="532800"/>
            <a:ext cx="9144000" cy="327365"/>
          </a:xfrm>
          <a:prstGeom prst="rect">
            <a:avLst/>
          </a:prstGeom>
          <a:solidFill>
            <a:srgbClr val="FFFFFF"/>
          </a:solidFill>
          <a:ln w="38100" cmpd="dbl"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de-DE" sz="1800" noProof="0" dirty="0" smtClean="0">
                <a:latin typeface="Arial" pitchFamily="34" charset="0"/>
                <a:cs typeface="Arial" pitchFamily="34" charset="0"/>
              </a:rPr>
              <a:t>Polarisation &amp; Adiabatic Transfer</a:t>
            </a:r>
            <a:endParaRPr kumimoji="0" lang="de-DE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0946"/>
            <a:ext cx="5112000" cy="2957824"/>
          </a:xfrm>
          <a:prstGeom prst="rect">
            <a:avLst/>
          </a:prstGeom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8365" y="5097407"/>
            <a:ext cx="2444551" cy="1602625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8562" y="2011848"/>
            <a:ext cx="2073189" cy="14016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4343400" y="1219200"/>
            <a:ext cx="3810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82890" y="1250380"/>
            <a:ext cx="2000051" cy="1418664"/>
            <a:chOff x="-1086297" y="3186831"/>
            <a:chExt cx="2516865" cy="1666646"/>
          </a:xfrm>
        </p:grpSpPr>
        <p:pic>
          <p:nvPicPr>
            <p:cNvPr id="32" name="图片 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054493" y="3186831"/>
              <a:ext cx="2444551" cy="1602625"/>
            </a:xfrm>
            <a:prstGeom prst="rect">
              <a:avLst/>
            </a:prstGeom>
          </p:spPr>
        </p:pic>
        <p:pic>
          <p:nvPicPr>
            <p:cNvPr id="13" name="Picture 59" descr="Screen shot 2012-01-08 at 12.23.40 AM.png"/>
            <p:cNvPicPr>
              <a:picLocks noChangeAspect="1"/>
            </p:cNvPicPr>
            <p:nvPr/>
          </p:nvPicPr>
          <p:blipFill>
            <a:blip r:embed="rId6" cstate="print"/>
            <a:srcRect r="22273"/>
            <a:stretch>
              <a:fillRect/>
            </a:stretch>
          </p:blipFill>
          <p:spPr bwMode="auto">
            <a:xfrm rot="10800000">
              <a:off x="-257092" y="3201807"/>
              <a:ext cx="226701" cy="404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9" descr="Screen shot 2012-01-08 at 12.23.40 AM.png"/>
            <p:cNvPicPr>
              <a:picLocks noChangeAspect="1"/>
            </p:cNvPicPr>
            <p:nvPr/>
          </p:nvPicPr>
          <p:blipFill>
            <a:blip r:embed="rId6" cstate="print"/>
            <a:srcRect r="22273"/>
            <a:stretch>
              <a:fillRect/>
            </a:stretch>
          </p:blipFill>
          <p:spPr bwMode="auto">
            <a:xfrm rot="10800000">
              <a:off x="249712" y="3211661"/>
              <a:ext cx="226701" cy="404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9" descr="Screen shot 2012-01-08 at 12.23.40 AM.png"/>
            <p:cNvPicPr>
              <a:picLocks noChangeAspect="1"/>
            </p:cNvPicPr>
            <p:nvPr/>
          </p:nvPicPr>
          <p:blipFill>
            <a:blip r:embed="rId6" cstate="print"/>
            <a:srcRect r="22273"/>
            <a:stretch>
              <a:fillRect/>
            </a:stretch>
          </p:blipFill>
          <p:spPr bwMode="auto">
            <a:xfrm rot="10800000">
              <a:off x="714863" y="3200400"/>
              <a:ext cx="226701" cy="404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9" descr="Screen shot 2012-01-08 at 12.23.40 AM.png"/>
            <p:cNvPicPr>
              <a:picLocks noChangeAspect="1"/>
            </p:cNvPicPr>
            <p:nvPr/>
          </p:nvPicPr>
          <p:blipFill>
            <a:blip r:embed="rId6" cstate="print"/>
            <a:srcRect r="22273"/>
            <a:stretch>
              <a:fillRect/>
            </a:stretch>
          </p:blipFill>
          <p:spPr bwMode="auto">
            <a:xfrm rot="10800000">
              <a:off x="1203867" y="3200400"/>
              <a:ext cx="226701" cy="404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59" descr="Screen shot 2012-01-08 at 12.23.40 AM.png"/>
            <p:cNvPicPr>
              <a:picLocks noChangeAspect="1"/>
            </p:cNvPicPr>
            <p:nvPr/>
          </p:nvPicPr>
          <p:blipFill>
            <a:blip r:embed="rId6" cstate="print"/>
            <a:srcRect r="22273"/>
            <a:stretch>
              <a:fillRect/>
            </a:stretch>
          </p:blipFill>
          <p:spPr bwMode="auto">
            <a:xfrm rot="10800000">
              <a:off x="954157" y="3621735"/>
              <a:ext cx="226701" cy="404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59" descr="Screen shot 2012-01-08 at 12.23.40 AM.png"/>
            <p:cNvPicPr>
              <a:picLocks noChangeAspect="1"/>
            </p:cNvPicPr>
            <p:nvPr/>
          </p:nvPicPr>
          <p:blipFill>
            <a:blip r:embed="rId6" cstate="print"/>
            <a:srcRect r="22273"/>
            <a:stretch>
              <a:fillRect/>
            </a:stretch>
          </p:blipFill>
          <p:spPr bwMode="auto">
            <a:xfrm rot="10800000">
              <a:off x="489005" y="3615114"/>
              <a:ext cx="226701" cy="404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59" descr="Screen shot 2012-01-08 at 12.23.40 AM.png"/>
            <p:cNvPicPr>
              <a:picLocks noChangeAspect="1"/>
            </p:cNvPicPr>
            <p:nvPr/>
          </p:nvPicPr>
          <p:blipFill>
            <a:blip r:embed="rId6" cstate="print"/>
            <a:srcRect r="22273"/>
            <a:stretch>
              <a:fillRect/>
            </a:stretch>
          </p:blipFill>
          <p:spPr bwMode="auto">
            <a:xfrm rot="10800000">
              <a:off x="6621" y="3621736"/>
              <a:ext cx="226701" cy="404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59" descr="Screen shot 2012-01-08 at 12.23.40 AM.png"/>
            <p:cNvPicPr>
              <a:picLocks noChangeAspect="1"/>
            </p:cNvPicPr>
            <p:nvPr/>
          </p:nvPicPr>
          <p:blipFill>
            <a:blip r:embed="rId6" cstate="print"/>
            <a:srcRect r="22273"/>
            <a:stretch>
              <a:fillRect/>
            </a:stretch>
          </p:blipFill>
          <p:spPr bwMode="auto">
            <a:xfrm rot="10800000">
              <a:off x="-493644" y="3621155"/>
              <a:ext cx="226701" cy="404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59" descr="Screen shot 2012-01-08 at 12.23.40 AM.png"/>
            <p:cNvPicPr>
              <a:picLocks noChangeAspect="1"/>
            </p:cNvPicPr>
            <p:nvPr/>
          </p:nvPicPr>
          <p:blipFill>
            <a:blip r:embed="rId6" cstate="print"/>
            <a:srcRect r="22273"/>
            <a:stretch>
              <a:fillRect/>
            </a:stretch>
          </p:blipFill>
          <p:spPr bwMode="auto">
            <a:xfrm rot="10800000">
              <a:off x="-750738" y="4031230"/>
              <a:ext cx="226701" cy="404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59" descr="Screen shot 2012-01-08 at 12.23.40 AM.png"/>
            <p:cNvPicPr>
              <a:picLocks noChangeAspect="1"/>
            </p:cNvPicPr>
            <p:nvPr/>
          </p:nvPicPr>
          <p:blipFill>
            <a:blip r:embed="rId6" cstate="print"/>
            <a:srcRect r="22273"/>
            <a:stretch>
              <a:fillRect/>
            </a:stretch>
          </p:blipFill>
          <p:spPr bwMode="auto">
            <a:xfrm rot="10800000">
              <a:off x="-247243" y="4030649"/>
              <a:ext cx="226701" cy="404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59" descr="Screen shot 2012-01-08 at 12.23.40 AM.png"/>
            <p:cNvPicPr>
              <a:picLocks noChangeAspect="1"/>
            </p:cNvPicPr>
            <p:nvPr/>
          </p:nvPicPr>
          <p:blipFill>
            <a:blip r:embed="rId6" cstate="print"/>
            <a:srcRect r="22273"/>
            <a:stretch>
              <a:fillRect/>
            </a:stretch>
          </p:blipFill>
          <p:spPr bwMode="auto">
            <a:xfrm rot="10800000">
              <a:off x="259074" y="4031230"/>
              <a:ext cx="226701" cy="404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59" descr="Screen shot 2012-01-08 at 12.23.40 AM.png"/>
            <p:cNvPicPr>
              <a:picLocks noChangeAspect="1"/>
            </p:cNvPicPr>
            <p:nvPr/>
          </p:nvPicPr>
          <p:blipFill>
            <a:blip r:embed="rId6" cstate="print"/>
            <a:srcRect r="22273"/>
            <a:stretch>
              <a:fillRect/>
            </a:stretch>
          </p:blipFill>
          <p:spPr bwMode="auto">
            <a:xfrm rot="10800000">
              <a:off x="762569" y="4030649"/>
              <a:ext cx="226701" cy="404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59" descr="Screen shot 2012-01-08 at 12.23.40 AM.png"/>
            <p:cNvPicPr>
              <a:picLocks noChangeAspect="1"/>
            </p:cNvPicPr>
            <p:nvPr/>
          </p:nvPicPr>
          <p:blipFill>
            <a:blip r:embed="rId6" cstate="print"/>
            <a:srcRect r="22273"/>
            <a:stretch>
              <a:fillRect/>
            </a:stretch>
          </p:blipFill>
          <p:spPr bwMode="auto">
            <a:xfrm rot="10800000">
              <a:off x="-9281" y="4449205"/>
              <a:ext cx="226701" cy="404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59" descr="Screen shot 2012-01-08 at 12.23.40 AM.png"/>
            <p:cNvPicPr>
              <a:picLocks noChangeAspect="1"/>
            </p:cNvPicPr>
            <p:nvPr/>
          </p:nvPicPr>
          <p:blipFill>
            <a:blip r:embed="rId6" cstate="print"/>
            <a:srcRect r="22273"/>
            <a:stretch>
              <a:fillRect/>
            </a:stretch>
          </p:blipFill>
          <p:spPr bwMode="auto">
            <a:xfrm rot="10800000">
              <a:off x="494214" y="4448624"/>
              <a:ext cx="226701" cy="404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59" descr="Screen shot 2012-01-08 at 12.23.40 AM.png"/>
            <p:cNvPicPr>
              <a:picLocks noChangeAspect="1"/>
            </p:cNvPicPr>
            <p:nvPr/>
          </p:nvPicPr>
          <p:blipFill>
            <a:blip r:embed="rId6" cstate="print"/>
            <a:srcRect r="22273"/>
            <a:stretch>
              <a:fillRect/>
            </a:stretch>
          </p:blipFill>
          <p:spPr bwMode="auto">
            <a:xfrm rot="10800000">
              <a:off x="-990599" y="4449205"/>
              <a:ext cx="226701" cy="404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59" descr="Screen shot 2012-01-08 at 12.23.40 AM.png"/>
            <p:cNvPicPr>
              <a:picLocks noChangeAspect="1"/>
            </p:cNvPicPr>
            <p:nvPr/>
          </p:nvPicPr>
          <p:blipFill>
            <a:blip r:embed="rId6" cstate="print"/>
            <a:srcRect r="22273"/>
            <a:stretch>
              <a:fillRect/>
            </a:stretch>
          </p:blipFill>
          <p:spPr bwMode="auto">
            <a:xfrm rot="10800000">
              <a:off x="-487105" y="4448624"/>
              <a:ext cx="226701" cy="404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 bwMode="auto">
            <a:xfrm>
              <a:off x="-1086297" y="3200400"/>
              <a:ext cx="530456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3614" y="2038447"/>
            <a:ext cx="5328000" cy="3109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0" y="3386933"/>
            <a:ext cx="5181751" cy="309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2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1" name="Rectangle 55"/>
          <p:cNvSpPr txBox="1">
            <a:spLocks noChangeArrowheads="1"/>
          </p:cNvSpPr>
          <p:nvPr/>
        </p:nvSpPr>
        <p:spPr bwMode="auto">
          <a:xfrm>
            <a:off x="0" y="0"/>
            <a:ext cx="9144000" cy="432048"/>
          </a:xfrm>
          <a:prstGeom prst="rect">
            <a:avLst/>
          </a:prstGeom>
          <a:solidFill>
            <a:srgbClr val="FFFFFF"/>
          </a:solidFill>
          <a:ln w="38100" cmpd="dbl"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Sensing Silicon Nuclear Spins above Diamond Surface</a:t>
            </a: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Straight Connector 26"/>
          <p:cNvCxnSpPr/>
          <p:nvPr/>
        </p:nvCxnSpPr>
        <p:spPr>
          <a:xfrm>
            <a:off x="1752600" y="482400"/>
            <a:ext cx="5688632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0" y="533402"/>
            <a:ext cx="9000000" cy="28191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611779"/>
            <a:ext cx="9076524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 &amp; Theory: Müller</a:t>
            </a: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Kong</a:t>
            </a: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Cai</a:t>
            </a: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Melentijevic</a:t>
            </a:r>
            <a:r>
              <a:rPr lang="en-US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, Stacey, Markham</a:t>
            </a: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Isoya</a:t>
            </a: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Pezzagna</a:t>
            </a: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Meijer</a:t>
            </a: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Plenio</a:t>
            </a: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Naydenov</a:t>
            </a: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McGuinness &amp; Jelezko</a:t>
            </a: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, Nat. Comm. (2014)</a:t>
            </a:r>
            <a:endParaRPr lang="en-GB" sz="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27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1" name="Rectangle 55"/>
          <p:cNvSpPr txBox="1">
            <a:spLocks noChangeArrowheads="1"/>
          </p:cNvSpPr>
          <p:nvPr/>
        </p:nvSpPr>
        <p:spPr bwMode="auto">
          <a:xfrm>
            <a:off x="0" y="0"/>
            <a:ext cx="9144000" cy="432048"/>
          </a:xfrm>
          <a:prstGeom prst="rect">
            <a:avLst/>
          </a:prstGeom>
          <a:solidFill>
            <a:srgbClr val="FFFFFF"/>
          </a:solidFill>
          <a:ln w="38100" cmpd="dbl"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Sensing Silicon Nuclear Spins above Diamond Surface</a:t>
            </a: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Straight Connector 26"/>
          <p:cNvCxnSpPr/>
          <p:nvPr/>
        </p:nvCxnSpPr>
        <p:spPr>
          <a:xfrm>
            <a:off x="1752600" y="482400"/>
            <a:ext cx="5688632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0" y="533402"/>
            <a:ext cx="9000000" cy="2819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00" y="3352800"/>
            <a:ext cx="9000000" cy="32987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33401"/>
            <a:ext cx="9067800" cy="2819173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611779"/>
            <a:ext cx="9076524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 &amp; Theory: Müller</a:t>
            </a: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Kong</a:t>
            </a: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Cai</a:t>
            </a: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Melentijevic</a:t>
            </a:r>
            <a:r>
              <a:rPr lang="en-US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, Stacey, Markham</a:t>
            </a: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Isoya</a:t>
            </a: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Pezzagna</a:t>
            </a: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Meijer</a:t>
            </a: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Plenio</a:t>
            </a: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Naydenov</a:t>
            </a: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McGuinness &amp; Jelezko</a:t>
            </a: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, Nat. Comm. (2014)</a:t>
            </a:r>
            <a:endParaRPr lang="en-GB" sz="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985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-1016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cxnSp>
        <p:nvCxnSpPr>
          <p:cNvPr id="24" name="Straight Connector 26"/>
          <p:cNvCxnSpPr/>
          <p:nvPr/>
        </p:nvCxnSpPr>
        <p:spPr>
          <a:xfrm>
            <a:off x="1752600" y="482400"/>
            <a:ext cx="5688632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66800" y="3276600"/>
            <a:ext cx="6292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simulate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classical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computers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4087" y="1447800"/>
            <a:ext cx="3486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Offer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unusual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1938868"/>
            <a:ext cx="7233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Anyons, Surface codes, Topological phase transitions, Frustration, …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3810000"/>
            <a:ext cx="32592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1-D we have (t)-DMRG</a:t>
            </a:r>
          </a:p>
          <a:p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2-D …</a:t>
            </a:r>
          </a:p>
        </p:txBody>
      </p:sp>
      <p:sp>
        <p:nvSpPr>
          <p:cNvPr id="11" name="Rectangle 55"/>
          <p:cNvSpPr txBox="1">
            <a:spLocks noChangeArrowheads="1"/>
          </p:cNvSpPr>
          <p:nvPr/>
        </p:nvSpPr>
        <p:spPr bwMode="auto">
          <a:xfrm>
            <a:off x="0" y="-1356"/>
            <a:ext cx="9144000" cy="432048"/>
          </a:xfrm>
          <a:prstGeom prst="rect">
            <a:avLst/>
          </a:prstGeom>
          <a:solidFill>
            <a:srgbClr val="FFFFFF"/>
          </a:solidFill>
          <a:ln w="38100" cmpd="dbl"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Quantum Simulation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2-D Systems</a:t>
            </a: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Box 20"/>
          <p:cNvSpPr txBox="1"/>
          <p:nvPr/>
        </p:nvSpPr>
        <p:spPr>
          <a:xfrm>
            <a:off x="0" y="524932"/>
            <a:ext cx="91440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Why ?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6916" y="4096429"/>
            <a:ext cx="14318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S.R. White, PRL 1992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4447366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they are much harder to simulate !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01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1066800" y="4191000"/>
            <a:ext cx="1554746" cy="1394558"/>
            <a:chOff x="3043447" y="1413347"/>
            <a:chExt cx="1554746" cy="139455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137880" y="1631287"/>
              <a:ext cx="184247" cy="4102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300937" y="1968438"/>
              <a:ext cx="297307" cy="61137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598244" y="1602826"/>
              <a:ext cx="449707" cy="8905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3043447" y="2579809"/>
              <a:ext cx="1116000" cy="19369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433410" y="2074420"/>
              <a:ext cx="1116000" cy="19369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3738757" y="1664828"/>
              <a:ext cx="859436" cy="1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4" name="Group 12"/>
            <p:cNvGrpSpPr>
              <a:grpSpLocks noChangeAspect="1"/>
            </p:cNvGrpSpPr>
            <p:nvPr/>
          </p:nvGrpSpPr>
          <p:grpSpPr>
            <a:xfrm rot="1800000">
              <a:off x="3162462" y="1413347"/>
              <a:ext cx="307246" cy="1338695"/>
              <a:chOff x="4574922" y="1720257"/>
              <a:chExt cx="307246" cy="1338695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4734251" y="1946160"/>
                <a:ext cx="0" cy="960846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6" name="Group 36"/>
              <p:cNvGrpSpPr>
                <a:grpSpLocks noChangeAspect="1"/>
              </p:cNvGrpSpPr>
              <p:nvPr/>
            </p:nvGrpSpPr>
            <p:grpSpPr>
              <a:xfrm>
                <a:off x="4574922" y="1720257"/>
                <a:ext cx="302195" cy="268426"/>
                <a:chOff x="1033500" y="264596"/>
                <a:chExt cx="6294928" cy="5592208"/>
              </a:xfrm>
            </p:grpSpPr>
            <p:pic>
              <p:nvPicPr>
                <p:cNvPr id="44" name="Picture 43" descr="Screen shot 2012-04-22 at 4.37.14 PM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3500" y="459304"/>
                  <a:ext cx="6032500" cy="5397500"/>
                </a:xfrm>
                <a:prstGeom prst="rect">
                  <a:avLst/>
                </a:prstGeom>
              </p:spPr>
            </p:pic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5715414" y="264596"/>
                  <a:ext cx="1613014" cy="613808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oup 37"/>
              <p:cNvGrpSpPr>
                <a:grpSpLocks noChangeAspect="1"/>
              </p:cNvGrpSpPr>
              <p:nvPr/>
            </p:nvGrpSpPr>
            <p:grpSpPr>
              <a:xfrm>
                <a:off x="4579973" y="2224467"/>
                <a:ext cx="302195" cy="268426"/>
                <a:chOff x="1033500" y="264596"/>
                <a:chExt cx="6294928" cy="5592208"/>
              </a:xfrm>
            </p:grpSpPr>
            <p:pic>
              <p:nvPicPr>
                <p:cNvPr id="42" name="Picture 41" descr="Screen shot 2012-04-22 at 4.37.14 PM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3500" y="459304"/>
                  <a:ext cx="6032500" cy="5397500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5715414" y="264596"/>
                  <a:ext cx="1613014" cy="613808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38"/>
              <p:cNvGrpSpPr>
                <a:grpSpLocks noChangeAspect="1"/>
              </p:cNvGrpSpPr>
              <p:nvPr/>
            </p:nvGrpSpPr>
            <p:grpSpPr>
              <a:xfrm>
                <a:off x="4574922" y="2790526"/>
                <a:ext cx="302195" cy="268426"/>
                <a:chOff x="1033500" y="264596"/>
                <a:chExt cx="6294928" cy="5592208"/>
              </a:xfrm>
            </p:grpSpPr>
            <p:pic>
              <p:nvPicPr>
                <p:cNvPr id="40" name="Picture 39" descr="Screen shot 2012-04-22 at 4.37.14 PM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3500" y="459304"/>
                  <a:ext cx="6032500" cy="5397500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5715414" y="264596"/>
                  <a:ext cx="1613014" cy="61380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5" name="Group 13"/>
            <p:cNvGrpSpPr>
              <a:grpSpLocks noChangeAspect="1"/>
            </p:cNvGrpSpPr>
            <p:nvPr/>
          </p:nvGrpSpPr>
          <p:grpSpPr>
            <a:xfrm rot="1800000">
              <a:off x="3698381" y="1448600"/>
              <a:ext cx="307246" cy="1338695"/>
              <a:chOff x="4574922" y="1720257"/>
              <a:chExt cx="307246" cy="1338695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4734251" y="1946160"/>
                <a:ext cx="0" cy="960846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17" name="Group 26"/>
              <p:cNvGrpSpPr>
                <a:grpSpLocks noChangeAspect="1"/>
              </p:cNvGrpSpPr>
              <p:nvPr/>
            </p:nvGrpSpPr>
            <p:grpSpPr>
              <a:xfrm>
                <a:off x="4574922" y="1720257"/>
                <a:ext cx="302195" cy="268426"/>
                <a:chOff x="1033500" y="264596"/>
                <a:chExt cx="6294928" cy="5592208"/>
              </a:xfrm>
            </p:grpSpPr>
            <p:pic>
              <p:nvPicPr>
                <p:cNvPr id="34" name="Picture 33" descr="Screen shot 2012-04-22 at 4.37.14 PM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3500" y="459304"/>
                  <a:ext cx="6032500" cy="5397500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5715414" y="264596"/>
                  <a:ext cx="1613014" cy="613808"/>
                </a:xfrm>
                <a:prstGeom prst="rect">
                  <a:avLst/>
                </a:prstGeom>
              </p:spPr>
            </p:pic>
          </p:grpSp>
          <p:grpSp>
            <p:nvGrpSpPr>
              <p:cNvPr id="18" name="Group 27"/>
              <p:cNvGrpSpPr>
                <a:grpSpLocks noChangeAspect="1"/>
              </p:cNvGrpSpPr>
              <p:nvPr/>
            </p:nvGrpSpPr>
            <p:grpSpPr>
              <a:xfrm>
                <a:off x="4579973" y="2224467"/>
                <a:ext cx="302195" cy="268426"/>
                <a:chOff x="1033500" y="264596"/>
                <a:chExt cx="6294928" cy="5592208"/>
              </a:xfrm>
            </p:grpSpPr>
            <p:pic>
              <p:nvPicPr>
                <p:cNvPr id="32" name="Picture 31" descr="Screen shot 2012-04-22 at 4.37.14 PM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3500" y="459304"/>
                  <a:ext cx="6032500" cy="5397500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5715414" y="264596"/>
                  <a:ext cx="1613014" cy="613808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28"/>
              <p:cNvGrpSpPr>
                <a:grpSpLocks noChangeAspect="1"/>
              </p:cNvGrpSpPr>
              <p:nvPr/>
            </p:nvGrpSpPr>
            <p:grpSpPr>
              <a:xfrm>
                <a:off x="4574922" y="2790526"/>
                <a:ext cx="302195" cy="268426"/>
                <a:chOff x="1033500" y="264596"/>
                <a:chExt cx="6294928" cy="5592208"/>
              </a:xfrm>
            </p:grpSpPr>
            <p:pic>
              <p:nvPicPr>
                <p:cNvPr id="30" name="Picture 29" descr="Screen shot 2012-04-22 at 4.37.14 PM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3500" y="459304"/>
                  <a:ext cx="6032500" cy="5397500"/>
                </a:xfrm>
                <a:prstGeom prst="rect">
                  <a:avLst/>
                </a:prstGeom>
              </p:spPr>
            </p:pic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5715414" y="264596"/>
                  <a:ext cx="1613014" cy="61380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7" name="Group 14"/>
            <p:cNvGrpSpPr>
              <a:grpSpLocks noChangeAspect="1"/>
            </p:cNvGrpSpPr>
            <p:nvPr/>
          </p:nvGrpSpPr>
          <p:grpSpPr>
            <a:xfrm rot="1800000">
              <a:off x="4217906" y="1469210"/>
              <a:ext cx="307246" cy="1338695"/>
              <a:chOff x="4574922" y="1720257"/>
              <a:chExt cx="307246" cy="1338695"/>
            </a:xfrm>
            <a:effectLst/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4734251" y="1946160"/>
                <a:ext cx="0" cy="960846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28" name="Group 16"/>
              <p:cNvGrpSpPr>
                <a:grpSpLocks noChangeAspect="1"/>
              </p:cNvGrpSpPr>
              <p:nvPr/>
            </p:nvGrpSpPr>
            <p:grpSpPr>
              <a:xfrm>
                <a:off x="4574922" y="1720257"/>
                <a:ext cx="302195" cy="268426"/>
                <a:chOff x="1033500" y="264596"/>
                <a:chExt cx="6294928" cy="5592208"/>
              </a:xfrm>
            </p:grpSpPr>
            <p:pic>
              <p:nvPicPr>
                <p:cNvPr id="24" name="Picture 23" descr="Screen shot 2012-04-22 at 4.37.14 PM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3500" y="459304"/>
                  <a:ext cx="6032500" cy="5397500"/>
                </a:xfrm>
                <a:prstGeom prst="rect">
                  <a:avLst/>
                </a:prstGeom>
              </p:spPr>
            </p:pic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5715414" y="264596"/>
                  <a:ext cx="1613014" cy="613808"/>
                </a:xfrm>
                <a:prstGeom prst="rect">
                  <a:avLst/>
                </a:prstGeom>
              </p:spPr>
            </p:pic>
          </p:grpSp>
          <p:grpSp>
            <p:nvGrpSpPr>
              <p:cNvPr id="29" name="Group 17"/>
              <p:cNvGrpSpPr>
                <a:grpSpLocks noChangeAspect="1"/>
              </p:cNvGrpSpPr>
              <p:nvPr/>
            </p:nvGrpSpPr>
            <p:grpSpPr>
              <a:xfrm>
                <a:off x="4579973" y="2224467"/>
                <a:ext cx="302195" cy="268426"/>
                <a:chOff x="1033500" y="264596"/>
                <a:chExt cx="6294928" cy="5592208"/>
              </a:xfrm>
            </p:grpSpPr>
            <p:pic>
              <p:nvPicPr>
                <p:cNvPr id="22" name="Picture 21" descr="Screen shot 2012-04-22 at 4.37.14 PM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3500" y="459304"/>
                  <a:ext cx="6032500" cy="5397500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5715414" y="264596"/>
                  <a:ext cx="1613014" cy="613808"/>
                </a:xfrm>
                <a:prstGeom prst="rect">
                  <a:avLst/>
                </a:prstGeom>
              </p:spPr>
            </p:pic>
          </p:grpSp>
          <p:grpSp>
            <p:nvGrpSpPr>
              <p:cNvPr id="37" name="Group 18"/>
              <p:cNvGrpSpPr>
                <a:grpSpLocks noChangeAspect="1"/>
              </p:cNvGrpSpPr>
              <p:nvPr/>
            </p:nvGrpSpPr>
            <p:grpSpPr>
              <a:xfrm>
                <a:off x="4574922" y="2790526"/>
                <a:ext cx="302195" cy="268426"/>
                <a:chOff x="1033500" y="264596"/>
                <a:chExt cx="6294928" cy="5592208"/>
              </a:xfrm>
            </p:grpSpPr>
            <p:pic>
              <p:nvPicPr>
                <p:cNvPr id="20" name="Picture 19" descr="Screen shot 2012-04-22 at 4.37.14 PM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3500" y="459304"/>
                  <a:ext cx="6032500" cy="5397500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5715414" y="264596"/>
                  <a:ext cx="1613014" cy="613808"/>
                </a:xfrm>
                <a:prstGeom prst="rect">
                  <a:avLst/>
                </a:prstGeom>
              </p:spPr>
            </p:pic>
          </p:grpSp>
        </p:grpSp>
      </p:grpSp>
      <p:cxnSp>
        <p:nvCxnSpPr>
          <p:cNvPr id="46" name="Straight Arrow Connector 45"/>
          <p:cNvCxnSpPr/>
          <p:nvPr/>
        </p:nvCxnSpPr>
        <p:spPr>
          <a:xfrm rot="10800000" flipV="1">
            <a:off x="1605918" y="4191000"/>
            <a:ext cx="0" cy="4451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2148846" y="4196473"/>
            <a:ext cx="0" cy="4451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07504" y="838200"/>
            <a:ext cx="2347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Measurement with NV:</a:t>
            </a:r>
            <a:endParaRPr lang="en-US" sz="1800" dirty="0"/>
          </a:p>
        </p:txBody>
      </p:sp>
      <p:sp>
        <p:nvSpPr>
          <p:cNvPr id="96" name="TextBox 95"/>
          <p:cNvSpPr txBox="1"/>
          <p:nvPr/>
        </p:nvSpPr>
        <p:spPr>
          <a:xfrm>
            <a:off x="1143000" y="1466309"/>
            <a:ext cx="3185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Magnetic gradient: magnetic tip </a:t>
            </a:r>
            <a:endParaRPr lang="en-US" sz="1800" dirty="0"/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6" cstate="print"/>
          <a:srcRect l="33562" r="34496" b="66865"/>
          <a:stretch/>
        </p:blipFill>
        <p:spPr>
          <a:xfrm>
            <a:off x="1573101" y="1971394"/>
            <a:ext cx="1369114" cy="877398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2412945" y="2519850"/>
            <a:ext cx="273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State-of-art: 6 Gauss per </a:t>
            </a:r>
            <a:r>
              <a:rPr lang="en-US" altLang="zh-CN" sz="1800" dirty="0" err="1"/>
              <a:t>Å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102" name="TextBox 101"/>
          <p:cNvSpPr txBox="1"/>
          <p:nvPr/>
        </p:nvSpPr>
        <p:spPr>
          <a:xfrm>
            <a:off x="3352800" y="3338517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Spin structure factor:  </a:t>
            </a:r>
            <a:endParaRPr lang="en-US" sz="1800" dirty="0"/>
          </a:p>
        </p:txBody>
      </p:sp>
      <p:graphicFrame>
        <p:nvGraphicFramePr>
          <p:cNvPr id="103" name="Object 102"/>
          <p:cNvGraphicFramePr>
            <a:graphicFrameLocks noChangeAspect="1"/>
          </p:cNvGraphicFramePr>
          <p:nvPr>
            <p:extLst/>
          </p:nvPr>
        </p:nvGraphicFramePr>
        <p:xfrm>
          <a:off x="4073436" y="4232364"/>
          <a:ext cx="33147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58" name="Equation" r:id="rId7" imgW="2194200" imgH="383760" progId="Equation.3">
                  <p:embed/>
                </p:oleObj>
              </mc:Choice>
              <mc:Fallback>
                <p:oleObj name="Equation" r:id="rId7" imgW="2194200" imgH="383760" progId="Equation.3">
                  <p:embed/>
                  <p:pic>
                    <p:nvPicPr>
                      <p:cNvPr id="103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436" y="4232364"/>
                        <a:ext cx="331470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8" name="Straight Arrow Connector 107"/>
          <p:cNvCxnSpPr/>
          <p:nvPr/>
        </p:nvCxnSpPr>
        <p:spPr>
          <a:xfrm flipH="1">
            <a:off x="5746093" y="3122493"/>
            <a:ext cx="13233" cy="9212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109" name="Object 108"/>
          <p:cNvGraphicFramePr>
            <a:graphicFrameLocks noChangeAspect="1"/>
          </p:cNvGraphicFramePr>
          <p:nvPr>
            <p:extLst/>
          </p:nvPr>
        </p:nvGraphicFramePr>
        <p:xfrm>
          <a:off x="2530628" y="851430"/>
          <a:ext cx="2552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59" name="Equation" r:id="rId9" imgW="1691280" imgH="347400" progId="Equation.3">
                  <p:embed/>
                </p:oleObj>
              </mc:Choice>
              <mc:Fallback>
                <p:oleObj name="Equation" r:id="rId9" imgW="1691280" imgH="347400" progId="Equation.3">
                  <p:embed/>
                  <p:pic>
                    <p:nvPicPr>
                      <p:cNvPr id="109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628" y="851430"/>
                        <a:ext cx="25527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1" name="Straight Arrow Connector 110"/>
          <p:cNvCxnSpPr/>
          <p:nvPr/>
        </p:nvCxnSpPr>
        <p:spPr>
          <a:xfrm>
            <a:off x="5136240" y="1062005"/>
            <a:ext cx="67672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112" name="Object 111"/>
          <p:cNvGraphicFramePr>
            <a:graphicFrameLocks noChangeAspect="1"/>
          </p:cNvGraphicFramePr>
          <p:nvPr>
            <p:extLst/>
          </p:nvPr>
        </p:nvGraphicFramePr>
        <p:xfrm>
          <a:off x="7801465" y="860901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60" name="Equation" r:id="rId11" imgW="849960" imgH="347400" progId="Equation.3">
                  <p:embed/>
                </p:oleObj>
              </mc:Choice>
              <mc:Fallback>
                <p:oleObj name="Equation" r:id="rId11" imgW="849960" imgH="347400" progId="Equation.3">
                  <p:embed/>
                  <p:pic>
                    <p:nvPicPr>
                      <p:cNvPr id="112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1465" y="860901"/>
                        <a:ext cx="12954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TextBox 112"/>
          <p:cNvSpPr txBox="1"/>
          <p:nvPr/>
        </p:nvSpPr>
        <p:spPr>
          <a:xfrm>
            <a:off x="5886423" y="850879"/>
            <a:ext cx="1980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Spin magnetization</a:t>
            </a:r>
            <a:endParaRPr lang="en-US" sz="1800" dirty="0"/>
          </a:p>
        </p:txBody>
      </p:sp>
      <p:sp>
        <p:nvSpPr>
          <p:cNvPr id="146" name="TextBox 145"/>
          <p:cNvSpPr txBox="1"/>
          <p:nvPr/>
        </p:nvSpPr>
        <p:spPr>
          <a:xfrm>
            <a:off x="5956273" y="3325124"/>
            <a:ext cx="1460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Various tricks</a:t>
            </a:r>
            <a:endParaRPr lang="de-DE" sz="1800" dirty="0"/>
          </a:p>
        </p:txBody>
      </p:sp>
      <p:sp>
        <p:nvSpPr>
          <p:cNvPr id="73" name="Rectangle 55"/>
          <p:cNvSpPr txBox="1">
            <a:spLocks noChangeArrowheads="1"/>
          </p:cNvSpPr>
          <p:nvPr/>
        </p:nvSpPr>
        <p:spPr bwMode="auto">
          <a:xfrm>
            <a:off x="0" y="-3896"/>
            <a:ext cx="9144000" cy="432048"/>
          </a:xfrm>
          <a:prstGeom prst="rect">
            <a:avLst/>
          </a:prstGeom>
          <a:solidFill>
            <a:srgbClr val="FFFFFF"/>
          </a:solidFill>
          <a:ln w="38100" cmpd="dbl"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Extracting Correlations</a:t>
            </a: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74" name="Straight Connector 26"/>
          <p:cNvCxnSpPr/>
          <p:nvPr/>
        </p:nvCxnSpPr>
        <p:spPr>
          <a:xfrm>
            <a:off x="1752600" y="482598"/>
            <a:ext cx="5688632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578884" y="4866592"/>
            <a:ext cx="411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Theory: Cai, Retzker, Jelezko, Plenio, Nat. Phys. 9, 168 (2013)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578882" y="5175061"/>
            <a:ext cx="4412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Sufficient to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redict entanglement structure:</a:t>
            </a:r>
            <a:b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Cramer, Plenio, Wunderlich, Phys. Rev. Lett. 2011</a:t>
            </a:r>
            <a:b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M. Cramer, A. Bernard, N.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Fabbri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L.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Fallani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C. Fort, S.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Rosi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F. Caruso, M. Inguscio and M.B. Plenio.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Nature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Comm.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5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55"/>
          <p:cNvSpPr txBox="1">
            <a:spLocks noChangeArrowheads="1"/>
          </p:cNvSpPr>
          <p:nvPr/>
        </p:nvSpPr>
        <p:spPr bwMode="auto">
          <a:xfrm>
            <a:off x="0" y="-3896"/>
            <a:ext cx="9144000" cy="432048"/>
          </a:xfrm>
          <a:prstGeom prst="rect">
            <a:avLst/>
          </a:prstGeom>
          <a:solidFill>
            <a:srgbClr val="FFFFFF"/>
          </a:solidFill>
          <a:ln w="38100" cmpd="dbl"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Outlook</a:t>
            </a: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74" name="Straight Connector 26"/>
          <p:cNvCxnSpPr/>
          <p:nvPr/>
        </p:nvCxnSpPr>
        <p:spPr>
          <a:xfrm>
            <a:off x="1752600" y="482598"/>
            <a:ext cx="5688632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773" y="948306"/>
            <a:ext cx="3586627" cy="262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3373" y="533400"/>
            <a:ext cx="3932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Nuclear Spin Quantum Simulator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964961" y="904658"/>
            <a:ext cx="3820277" cy="3284794"/>
            <a:chOff x="4964961" y="904658"/>
            <a:chExt cx="3820277" cy="3284794"/>
          </a:xfrm>
        </p:grpSpPr>
        <p:pic>
          <p:nvPicPr>
            <p:cNvPr id="61" name="Picture 60" descr="Objective_nanoNMR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2224515"/>
              <a:ext cx="3124200" cy="19649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" name="TextBox 61"/>
            <p:cNvSpPr txBox="1"/>
            <p:nvPr/>
          </p:nvSpPr>
          <p:spPr>
            <a:xfrm>
              <a:off x="4964961" y="1677880"/>
              <a:ext cx="3613490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Fernandez-Acebal, Rosolio, Scheuer, Müller, Müller, </a:t>
              </a:r>
              <a:b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Schmitt, McGuinness, Schwarz, Chen, Retzker, </a:t>
              </a:r>
              <a:b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Naydenov, Jelezko, Plenio, </a:t>
              </a:r>
              <a:r>
                <a:rPr lang="de-DE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Nano Letters </a:t>
              </a:r>
              <a:r>
                <a:rPr lang="de-DE" sz="105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r>
                <a:rPr lang="de-DE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1882 (2018)</a:t>
              </a:r>
              <a:endParaRPr lang="en-GB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964961" y="904658"/>
              <a:ext cx="38202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Nuclear Spin Polarisation of</a:t>
              </a:r>
              <a:b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Liquids above Diamond Surface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99414" y="4179766"/>
            <a:ext cx="7630186" cy="2579469"/>
            <a:chOff x="599414" y="4179766"/>
            <a:chExt cx="7630186" cy="2579469"/>
          </a:xfrm>
        </p:grpSpPr>
        <p:pic>
          <p:nvPicPr>
            <p:cNvPr id="66" name="Picture 2" descr="http://itnonline.s3.amazonaws.com/s3fs-public/field/image/gehealthcare-silent-scan-mri-2012-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603" y="4624087"/>
              <a:ext cx="3810197" cy="2135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99414" y="4179766"/>
              <a:ext cx="3667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Hyperpolarised enhanced MRI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561814" y="4629090"/>
              <a:ext cx="3667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Enables metabolic MRI for cancer care, ischemic heart 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disease, …</a:t>
              </a: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304800" y="3551297"/>
            <a:ext cx="29418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Cai, Retzker, Jelezko, Plenio, Nature Phys. 2013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35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122"/>
            <a:ext cx="9144000" cy="5794359"/>
          </a:xfrm>
          <a:prstGeom prst="rect">
            <a:avLst/>
          </a:prstGeom>
        </p:spPr>
      </p:pic>
      <p:sp>
        <p:nvSpPr>
          <p:cNvPr id="24" name="AutoShape 7" descr="data:image/jpeg;base64,/9j/4AAQSkZJRgABAQAAAQABAAD/2wCEAAkGBhQSEBUUExQVFRQWGBoWGBQXFRcXHBQYFBcVFxcXFxcaHyYeFxwkGRcXHy8gJCcpLCwsFx4xNTAqNSYrLCkBCQoKDgwOGg8PGikkHyQsKSwpLCwsKSwsKSwpLCksLCwpKSwsLCwsLCksKSwsLCwsLCwsKSwsLCwsLCwsKSwsLP/AABEIANUA7QMBIgACEQEDEQH/xAAbAAABBQEBAAAAAAAAAAAAAAAEAAECAwUGB//EADoQAAEDAgMECAQEBgMBAAAAAAEAAhEDIQQSMQVBUWEGEyJxgZGhsRQy0fBCUsHhByNicoKSFVPxQ//EABkBAAMBAQEAAAAAAAAAAAAAAAIDBAEABf/EACIRAAICAwEBAAIDAQAAAAAAAAABAhEDITESQSJREzJhBP/aAAwDAQACEQMRAD8A81eokKx2qiUAJGEoSJUwVxpWU4SSBXHCThqUpLTRoTQpJlxo8JJJi5caJIhJNK44UJi1SAlGUcGN9hxQuSj0JRbAQ2VP4Z3BGtpAGQLDer2skwBKW8v6GfxmT1BUXUiFr6aShXU5k7ua2OSzHAATK51NVkJypgNEIThSDU2VcYMpBKE+VYcIorCtshEThkMuBR6aeHqwi6L23WUxqJohI8jDLeLqBKsfqqiqSUSSYp5XGocJ0yYrjiUpiEgE8LjSITwlCQK40ZPKSRC44UpJipUxJXMJF9CmLIwGIB1VDW2stDZWGDqjS5wa0QSTyvCkm/rKII6Por0Sdii99SWtA7FoBd9Ai6X8OaznuL3Na3cQZnhZdfsbb9Go0BjwYtCB6WdIqlEBtKznb4lQvI7LliVHne1+j9TC1C0kEEGHbueqxTwnn4rrMdXrvvXq04N+rztc4f4nRYO0sE1jwdQbjdY6KjFkvpPkx1wzCwKisy6JcZsqKgVsWTSRSEgkQmKYKY5CkAoBTC46xoRGDCHJReBElDPgUQlrURRamYzki6FG25IsM556g5WOF1WVSSjJ04CQXHIi4JBSISlcaRTgp4SIXGkQkGp0wWmjpSkksOFKdgumTt1WMJBrTpCP2PR6x0ZcxBBjleSUAD7Lb6GVurxYkxII8VHl/qyvH/ZHT7K2RWNTMTSaGEFmRmUwDYmOW4rd2tRDq4zC0R3a3Hn6K7HbUa2lmMkSJgTABuTC5raXS6m+p2MzoHZIEy62o4WXmu58PUpQ6bdXonSe4Oc1kxExqNOOsb1n9N8LTNJpgBzPlPIbltVsW7KJESAfT0XJdJ8TmZY6IYOTkjMkYqDOIra+KpqMRL2ZjvjiVTVjvXsRPJYI8KJbCvNNUJ6EyRFO0pwnaEQAyKwJ7SGR+yqcugoJ8Dj01GUldRZ9+atY37uiKFLW0+KkQ6jjnBQhScbqJV9ENjJJk66jrFmTJFNC2jrJJEpkiuCsdNKZJYamOlCQSIXHDpMF1EK6lT3oZNIOPS0v0AU2YgtcDvCra2Dqk8X4pFJ6H2eibM23NLMBmDhEATrYiFZQwrQM4plrtCXOawWO8NgriNh7ZNE5Z7JMg8Cu1w+KZWaCX2HuvOzY3j5w9DDlU+9CS6oe057f7QDcd5KwdtYgZCN8laG0do02MhmvMrjcbiiSZPhwQ4IW7Ozz+IpqOtAJneOHJUVHboKtY6LqMl0m69SOkeeyht1U9FFiqfRRpgtA6QOite0Qq4TUKehgUdsvEZHg2QeUKTFko2qZ0XTOzZXBGogq/DPEWgIHZNEFgBN+C1KOEtqvNSSdFe2jgni6gpu1TFerR5tleVIBOQmXHCKQCSdazRiE5TSnQhDZUoThOAsNQ0JoUiEwWGjsF0XTZdVspItlIqfJJFGODKo3qt4koh9O6gSgTDaBurW70Z2VUxFTq6b2tP8AVMeiyw5aPRzEubiaeQwS4DjqYKN70zEqOjH8OMW50ZqcROYOt3aSp4noIMPTLng1HATY2bziLheq0qADLahZ+0mggOAlplrhwItbxS6SH6Z4NWNzCg5vZ1hbvSbY4o1nAfI+7eXJYb6RO4okxLVFItqUzjKl1d7pOeNAiMB3sVUIl7d6i4JsWLcbKSLp2qb0yMAOwO13sIvK63A9KOzo3xH7rhAFr7KbLTI3qfJji9jYza0ZjlWQtV+xiZhzShMRs97NWmOO5WKUX9IaYI5MApQmAXM5DEJAJ0lzNoipQkAnhYaMnlNClC00i5X4ShmN9FGlRLlr4KgAQFPmn5VIoxY/Ttj0sNYGLH9LqQw5MECxAKPpM7Dm6Fro+ihQJHZ46Hh+YLzHN7LkjLq0jfvIQztVu0sJm6wbwQ7wI+oQWJ2YTdviPomwyrjAlBmeyn2lubBwkYqhw6xk/wCwQOC2e6SYs25C1mNgNcLEXB5i4P3wT1NN0LaaR7c+nqOcoQ02nO03BgxwBEGPJVbG2uMRSZUbo4QRwcNQfFRdiMldrSLPBHjvHoPNY+jEcp0y6P5qDiB2mOmeThr5hecMvIjdfvC91xuGz0yPzDKvItp7P6uvwBkHvB+ixmTX05l9jdUvK0sVRBk848kHTw2Z2UalGpC6socotR3/ABxmDF0vhSGk8j7gLva+GeWAuChK0KtLsA8LFDupp0WBKIO13JauAxTQ2IKzWtReHRuNgW0dCdmtnSDytCkKBbzHA/VbHwsiEO6hbXvSJST6CkczjdlZnZmgBu/kTO7dMLJr0oNrjjx8Ny6jGUlk4/Zp6vrAczfUd/iijlqk2C42ZEJgFJNKoFjQkSnlMStOHBUmNkwogo/A0t6Gc/MbGY4+nRbSowIHetDB0ZcJ4Kt1O45j2K0KFHQ7j2ff6rycmSz04RrQnjtW0eI/yaJHmISwpDnA8xPfxHqqKUlvOABycz/z1VFKrke0j5XGR53HglUEmGU6mWvH5mx5GQrtW9xPrf6oHajYqtPByMmHO7gfLX3QS4mGu0PTxAa4E77HuKJdSseGqBbWaRPNHYLEBzcvCY7uHgtjrZ1J6Zr9CtsdTWNMnsVL/wBrtJ+q6zpEHANeD8rhcbifsLzgO6qq14nsuB8oleq0GipSBIGVzQS3vF1ZGamrQlR86ZbmzstvuvPumNDK8jQyHDuIg+oBXT4DF9TWNBxlpvTJ88p/RYvT4A9W4cInx0RJpnS4eeltiOB94VGCflrNPh5oyoe07h+6z2vHWjvCztoXHhrbQdA5C6Aqu7Lh3DzM/ordoVeyqYimJ3knyEJcFURj2xv/AJO4DTvlDVGdlp5R5I2qIod5lUmOrDd6epC2gRrZVlJmv3xVSupsm6ojITKJ3uMDc83hZ+JrG8GBw+960sRhp0N987llVnRrxUfoFgdV5LShMNVkuYdHDT3RFepJhZtV+V4PAo69IXwzMVRyuI4KmFo7WZ2yVnKuErimLa2PKRamha+y9lZhmd5IcmRQVsOEHJ0gDD4eVt7KweY30Cc4RosRBHNaeDcGgALz82dyWi7HjUSs4cN1/CZ8HWPlYol1KGDiLpVKlr7xCEoYuOwdQYB5cFHuSsp0DGplqPB0Jkcp3qvaNPKBH4jmHAfmHmpbYeBU8AD4WSpuz0Y1Lb/X09k9KqkL/wACcU3PB4gEeSfEVMpY7iY8CIPuqqOImkzlbyJQ20nEtBKBRt0FdFmKoFrpBhEUHxEG436KLKmemJ4X70LSffKf/UUeUzWaxrBw7122A6W0qVBjSSTEER8g4Hxt4Lzj4nLukcFrYfDiowE1GNHCb+KGLePnDa9Gli9tsrVAGvEtuHXGhBA8FHpJtTrKYGkGb8TExysqMBsKlmnrWuB1aRr5GUdjOjFN1mkxuAfIHgfqmfzJGfwSa0cKHHtc0Ew/zB3rpMbsDqyQ0ydYdafFc46mW1LjKZ3p+OSldCZQcdMtxtW8cFMGcreQQmJdf1R1CnHa4D1IgLZKooGPQ4BhpdrcTEH74ILEOGWGgfqrMNWAZDvBVVcPILp0Fvqlx0w3sAIAJVuHSp4PeTZXU8Hz3Kr2hTidljahY6ddfEFAVcQ1w4dyCrbZLreXZj9UG7aoE/sk+XZK2EYkjisrEPVj9qCflBPMqL9pvGjWj/EfRPhFr4A3ZZjmk5YBMj6IL4Mj5iG9+vkp1Me92rj4WVeHbmdx3olcYndZbhsKC6fw8Stii7TL7oOk4/hpg/4k+qMp4oD5mU2/5mfISo8rculuNKIa1rX/ADW5qbcPGhCoL2mIbAO9rpnzRDKoMBoM81K74PLsPRL7SAN5P6rP2psmoxwy3kgAjidJXXM2SwUYfZxuXA8dyor7KdRpOcxzarC35XQYtx19FylQ7+PWzh8dRcMwf87TdLZVa5HEKe06D2kOdMkQZ58eI4FBYWtleCqUvUCdumHUXRmHA/fslijI5qsu/mOHFSqiyW1sJFmy6ti3xH0TYumfmG5VYN0OWrVZHcbhDL8ZWMMoPBIiSpAwZLZG8cVVWbkfA0KIZVlM5sFm1s+thHfhyn+9zT7rbo4OiDLalSPyucCBwvquNo1RReKhaCNCInW2hW3/AMhReWnJk0uJbPhoUqcfqGQmvpLbNQMfAINtdVi4mi1+vnwV+1aozmJiN6B61bjVKxeR2w3BdGqTyA57r/lie6DZW7W6Ouw9Nrs7cpdlGYQZAmYvIQ1DElrgQdCD5FdH0p2U6tQp1hBY1uZwnTNqY4KhNyWxevhyXwZO8d0fdleTa4gchKlTcG29CZ9U9cnUe36JO300FaaY3T3oZoBJMn7lW1crheAeVvRQo4XWDI71RBL6A7M9xVUXXaO2fR3Mb5LH2p0edmzUm5mm5A1bxtvCpjkTZ57izGYuhfTFbCEgdunv3lo1n3WU3ZFUm1N3lC2dgbKrMqdpkMcIMkRHcickYkzmHaInBSL6c0T0g2M/D1XBwtNiOGo9FZsjFtYwhwmd0IMsqhaGY1+dMrdWc63aPqtDC7JaL1Ln8ug8eKpo40B05QPBW1NqR8o8T+nBQzcuRVFka6zTbh51ho3bvCFrbM2MSC+QYFhI17lzGDxZMyf2XXYzAj4dgp5hVIzHtGTIBIjckuMh0JK9gj9vfD9itTY4OvYh1ln4ja9CC6nnpu1aGzBPAjQhYeMwzgbmfNDEnRNWNNBPIwzFbVqOApkgtFxbiNO7dCy3C/opGpDp4KNZ+a83KpilH4Tt2TbVOYHfojGOWSXXR9J9pQZY6Nh0ege0FtUzLI4XWNSG9aFF5U+QegXaLZhUYOrEyY4LTfe48Vn4jCwcw8kUJpryzmvoYCHtN5VH/N1KXZN26eCi9wDQc7hPG4QuJqNg6EooL40Cx8RtbM6dOUKn41COF0QME6J3KnzBInuQU2uSR3+a9BxeDc/ZmUGXNaCQLdmc2XnBnyC852bSJqC03XfUapGHdke4CC1wiTM2A5nTesaS0jVJ9Zxxq8dfZSZjBoTYackLiXFruH3KGqPS1AOw5wzT8pPfBPDkVGmPsoDOrsNXIm/gmqDQLZ3w2W3NvvcQY7wtbAYQAgXg6SZM95TYjDuB7IFjMp3SLkxG76LpRTjZLF0x8bSAsbrDoVabHvY+oWltxO9h3zyNvBamMxRdVY0GJ1kcib+MLlOmFE52uLdAWu5XkKfG/wAvIycXXpGht2tTqUQ4Q7RjncrlpHDePBcTQfuWhhcSC2ox1w5kz/Uw5h6SPFDVMEQcwLMv97faZVSjVpiPW0xyUmMJVjKTY1nuUsRU6veZI04d/BKq9IpcqQRhaLTVYxxOUkZiPyjVd1surNfMTLGhxn+mC0e8rgejL5xLM2kgnkB3/crvukW1G9SW0iA4kBwaLlh103DfzhZkhVIyE+swulNSkX9kZXjU7ncDG4rlK1bmu3r5M9VlRgJLQ+kHDRkCQO4D3XHPYxzw1xDILhmNgbdknxW48aRuTK2Z6TQlEabvVOE2RkVRByLwz+wUG5WU3WKDIrQyD2FtqQFo4e4WK0rU2cwxvhS5I0iiLLnEgzuPoVXWzCNBwRDnDQnVD1LEtOo0KVHZvADFYbeL/e5DBtrrQqPhCVW7x5KuEnVMBgpW5RZ/LHNYRWxszESzKdy3Mn5TAg9lmAxRo1CBYOHAG4NtUY6t2s+Z1odE2zTqALDVZuIpz38eahSxki+qBX1HSS4yvGYrrCS4y6dePNCuarq2UyRAPBVsq7tVR/qFLWmVFTo7/virG0mnfHepU6AG+USkjWmerOa833Rr3KXVO1OkjQayFOnWETxO7gR6XQdTF9oawREcC24SnJ+RFI0adDqiajGB8gS6Ljw3juXJ9K6J6ltRwyue8hwv8rpyiPw2A811DK7ywQYAn3XM9MGH4ede22/mP1UUE72UudLRxWOo5ahaOXLUAqoYZwOk+RWnicCX1SLkxIAi4hUYjAPa35WiN4Lg7WZM25WXpQyJxWyHJCpNFLQQ4tMtdexBHkFWcE4yXOAPAuEoeqHTeSfNVkJij+jvX7NKnRYyCaon+m8Il22ACDOYgQDcQOSxA1E4bAPqGGNc48AJXeF9Zyd8DW7YAdJBdw7ThHjfifNAYnE5nl0RO6dF0mzugzjes7KOAufHcFou6F0NAXzxzfssbig1FnD9comuu0PQelPzVB/qf0Cm7+H9L/tqf6N+qG4hfkcQKim0rr3/AMPW/hrHxZ9Ch39Aaw+V7HeY/RDKURkfRiYevaEaMXAQm0tk1KBh+WTuDgY7wEM2okTxJ7Hxl8L6lUkyUdTeKjYPzD1QDWyk1xaZCBwvg0JJEGRfgqesAmBr6K11QPvv91RUCyP+mMpq0ZuFbgTBjQqLHwVY8zcaprbqmBX0Lc2Tc6LMxtLKZCNNXMNII1Crr3sUEPxZj3oCZUDkq9GBI/VDubBhXdcQLqpqtoSn8Y7MI/u5b1fQw7rqnryd6sw7zf74rPyN0elYcgjfGl+eiatRdIIF5m5Iv3/eqpqPLCTuPpxPcrBjJ+5QNpIlRtYD5YNyPZc7tKpWxGamKfYmwa2TY6zxtuReHxLmGQQBw7/0lEMxbcpluu9tr925TSxPqKsWVJ7RzJBaQ6+aCATOh90HiNutbTLLuMASDpA1R9WlmGXNvMTO9VVOjlTdSaRxkceJScbUXu2VZqn+kcq/EyTvnjuVdNoLhmOUbzEx4b1s7Q6L1my7KMv9JmPBZZwLl60ZRa0zymqZ0GysLgG/PUNQ8C1zR5fuuq2dj8I1v8p9Nn9Nmn11Xmw2c7kolz2GCQeRh3uh829MNTr4er/EB3ylp7nAz5KhzyDoV5S1xGiIbtOq3So8f5FG4Mz2em9frqFfRcDwnwXmdLpHXH483eJVzOldYGTBH5bj1BlB4kEpo9KqOAFjHP8Adcttjpy2nLKID3aZz8oPIfiXL7R6QVastktYfwZifMnVZa5Yr3I55P0X1sW57i5xJcTJJ3ps6oAU2I3FGxmECurBWQ0JZUpwRQpsJCd1WdfP6oYBTz8ULgEph9LDsInMZSqYIi4IKEYSL6jijGCwLT72SJXH6GnZQwkEGIPPenrVJv8AYRb6rvsIbaFGIPK4C6LTZklWwHEN3jdqoseCLq9xtyQ4p3VUdoRLpFwG5W0JupUsMToJRFLCkLvSN8nd1acOAmx5eyg+jlGsiYiEkkpkiLW0bEzpu+9Fc2jpdJJYahhslrjJ48PbgtChQjsyTzOqdJTzSKImDtSs9z3tDixrJs2xdHPcuJxDM7idJ8fM7ykkrf8AnSJ8hX8Nz9EhhufokkqRS6I4Tn6JHC8/RJJaExvhOfol8Lz9E6S45EXYXn6Jhg+fonSWGjfC8/RP8Lz9EklxxMYbn6KYwvP0SSSJdKYcEMJz9E/wnP0SSQsYhhQLdHeiLoYgjcPC3mE6SyUU1sy2notLyb28kqtOQkkkOKXA02ANwsGJsOSkMNDgZ9EklQKfDRo0bE6+Cuo4JpE2ukkopa4NP//Z"/>
          <p:cNvSpPr>
            <a:spLocks noChangeAspect="1" noChangeArrowheads="1"/>
          </p:cNvSpPr>
          <p:nvPr/>
        </p:nvSpPr>
        <p:spPr bwMode="auto">
          <a:xfrm>
            <a:off x="155575" y="-9755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5" name="AutoShape 13" descr="data:image/jpeg;base64,/9j/4AAQSkZJRgABAQAAAQABAAD/2wCEAAkGBhQRERUUExIVFRUWFRUXFRgXFRcUFBQUFRgVFBQWGhUXHCYeFxwjGRQUHy8gIycpLCwsFx4xNTAqNSYrLCkBCQoKDgwOGg8PGiwkHCQsLCwpLCwsLCksKSwsLCwsLCwsKSwsKSwsLCwsLCwsKSksLCwsLCwsLCwpLCwpLCwsKf/AABEIAKsBJgMBIgACEQEDEQH/xAAcAAEAAgMBAQEAAAAAAAAAAAAABQYDBAcCCAH/xABCEAACAQIDBAgDBQYDCQEAAAAAAQIDEQQFIRIxQVEGByJhcYGRoRMyUjNCYrHwFHKCksHxI0PRJVNzk6Kjs9LhJP/EABoBAQADAQEBAAAAAAAAAAAAAAABAgMEBQb/xAAiEQEAAgICAwEBAQEBAAAAAAAAAQIDERIhBDFRQSITMgX/2gAMAwEAAhEDEQA/AO4gAAAAAAAAAAAAAAAAAAAAAAAAAAAAAAAAAAAAAAAAAAAAAAAAAAAAAKv0r6cQwl6cEqla277sL7ttrjbXZXtoc/xfTHFVXeVaaXKL2Irfwjb3ucuTy8eOeP63pgtaNu0A45gemOJpW2a0mlwl21blaVyw4HrLmvtKcJ7tYtwfnvT9iK+XjknBaHQgVrB9P8NP5tuHjG69Y3fsSkOkeGav+0UvOpGL9G7nRXJW3qWU0tHuEiDFh8XCorwnGa5xkpL1RlLqgAAAAAAAAAAAAAAAAAAAAAAAAAAAAAAAAAAAAAQfTPpB+xYSdVW29I00+M5aLxsryt+EnDlnXpjZKGFpp9mUqs33uChGPtUkZ5bcaTML443aIlRlmbk3KTvJttt6tt6tt8TJDEJlfhWZtUsQfO2wvYiyY+Ke410k5N2SV7vlzIpV7siOkect/wCFHcrOXe96Qx4bXtFYRe0Vjcpat0l2tIXS4d/efkMzk9XIqMK5ljWe+56kYYrHTk57XShnkotNSafNOz9iewHWTiof50pd07T95ao5nSxj5m3DF23lv6qaizs2X9bcv8ylCX7rcH73RYMF1lYWdtrbpvjeN0vOLf5Hz1TzDvNqlmbXE1jJaGX+dZfTWCzqhW+zrQl3KSv/AC7zdPmSlnLXEm8u6dYilbYrzXc5bUf5ZXXsXjP9hScPx9AA5PlvW1WX2kadRfyS9Vp7FkwPWlh5/aQnB91px9dH7GkZKyznHaF0BF4PpPhavyV6bfJvYfpKzJO5eJ2rrT9ABKAAAAAAAAAAAAAAAAAAAAAAAAA5p125Y50cPVX3Kk4PwqpST9aSXmdLI/P8mji8PUoy0U1o7X2ZLWMvJpGeSvKswvS3G0S+ZpUWeloWTN+j9TDVHTqxtJeklwlF8U/1qR7wSZ41p11L0qz+wjFVsVivNylKT4tst+Iy9pPwKhUw0o8zp8bXcs83emLaMu3oYXASeh2a25mVVbH667Zq7R6jInirybcKxljVbNPaPVPxsUmF4lvquzLHFmlGdz1crqF9pOnje8zwzBriRcLJHt1dOJTittNUs4a4kvl3S+tS+zqzh3Rm0vRbymqqe1WHcHUuq5f1sYmHzShUX4or842ZZ8v626UvtaTj3wkpL0dvzZweOIM0MY1xLRktCs46y+lMF02wdXdXjF8p3h7vT3JqlWjJXjJSXNNNeqPlulmUlxZJYHpLUpu8Jyi+cZOL9VY0jP8AYUnD8fSoOH5b1pYmnZOptrTSaUvf5vcs+A64YvSrRTfOErf9Mr/maRlrLKcdodJBWsF1h4OpvqOn+/G3vG69ydw2Y06ivTqQnf6ZKX5M0i0T6UmJj22AASgAAAAAAAAAAAAAAABoZzkdLFU9irG6vdNaSi+aZzfpF1eVaD2qKlWpv6VepHxgt+/fH0R1cGWTDXJ7aUyTX0+eqmHeq5b+afet6fiQmLwau00fSOZ5DQxH2tKM2tz3TXhONpLyZSs66p1LWhV59morvjoqkbdy1T8TjnxbUnde3RGeJ9uJ18si+Bo1cl5MuWNyWUJOMouMl80WrSXjF6+e5kdPCtcCsWtVeYiVOrYCUTA42LbPD8zVrZZF8DauX6znH8V+5+xZI1sn5M0qmAlHgaRaJU4zDxtcj1CqY1Gx+3J0jba+LY9RrX3mrtCJHFPJvKWps0qUXxsRsKjRsUa/MztX40rdIxwN9VqYZUuB6w+Ms+XgbNPFJvW3sY/1DTcS0pxkme/iNd/PiSScWuF/6nh4LRWtbcubfP2EX+pmPiN+O7frQ2cHNt6XZKQyJbN2rv0RkwuD2E7qyW9/6FbZYmOkRXXthhUmuDXDjv5Lm+4kKFCq2nKo4d0bbXnL/QksFlbilKS7T3L6E+HjzZmlhe44b+VrqGsY/rNgM0qU3eOJxKf/ABm78NYyvF+aL3kvWDDYUa+05fWox1XC6Vtd+5HPP2Y8OLRbH516otgrZ2jC9JMNU+WtDwk9h+krEkpXOCfHa4m1hM+rUvkqTh+7Jpei0fE7af8AoRP/AFDnt4vyXcgcpwXWJiYW2pRmvxR19Y2ZO5f1kuomnQV0m7qdoJLjJyWiXPU6o8vFP6xnBeF5PO2t10cK6S9McVipSSrSjT1Votwil4LV/wAVyoSpyunttPnftXe93Ir5XL1HS3+GvcvqYHD+hnWbXwslTxE5V6Lerk9qrDhdSbvJfhflbj2vC4mNSEZwkpRklKLW5xaumdFbxZlas1ZQAXUAAAAAAAAa2Oy2lXjs1acZr8Svbwe9PvRTc46qqU7uhUlTd77M/wDEh4J6Sj6vwL2Cs1i3tMTMenDc36BYmgm50W4r71P/ABI+y2l5xRW6mAf61PpYh836J4bE3dSklJ/fj2J375L5v4roxtgj8axln9fPFTDvkYJ4Y63nHVTLV0Kimvpn2Z+CklsvzUSk5p0aq0HarTlB8NpaPwkuy/JmFsdqtovEqjXwCfA0auV8iz1ME1wNSpQKxaYWmIlV6mBkuB5VOxYpUDXq4NNbjTmrxhCyR+wiyReXd5geCaf/ANJ5QcWODel0e4Xb0Np4TS/HlwME5Si9UV5b9LaeniLeV/UmssxO219MUr3+re/13FYnJrebuUY9xUo89V4kZMe69IrfvS7UMWpStwJLKcDGdXX5adpO/wB6o/lXhHV+hTcPUk5xSunz32XMt2XV9mKu9X2n57vax52as0r02rO5Wd4FS3GOplum41MPjbEjQzXmeXpujauXtGhXw7LhTxFKW9HqeSQqaxki0Vn8Ry+qFOgzE4lzxfRmS4ELjsscOFv6IvG/Up38QbjJvZW/8kZKtXT4cX2fvfia5+BkqRcI/il6pf2NWporI7MWPfcsL3/GvUfDga04XM7MNU76xpk0p0rPxOv9UWdbVOeGk9afbp/uSfbXlLX+M5TGPeXHqvxuxj4K1/iQnBd26pf/ALbXmaUtq8KXjdZdoAB6DkAAAAAAAAAAAAAA81Kakmmk09Gmrprk1xPQAq+a9XeGrXcE6MvwfJ/y3p6WKRnPVliKd3CKqrXWHzW74PX0bOvgztjrZeLzD5wxOUSi3GUWmt6as14p6o0KuFaPpLMcoo4hWq04z5NrtLwktY+TKhm/VbTnd0Kji+EZ9qN/312l57RjOGY9NYy/XFJUu4xuiXfOuhFfD3c6T2V96Pbh6rd52K7PAcTOazHteLb9Ip3V+Jp1aSfDeTboc0a1XDpbiOOluSAxmGdtNf7o8UIWafFNE3iqacd3jy3n4sInbQtFuu1Zjvbep2ttLc4pJ+On9SZpYjVFfw9JqUY37O3H31J79ms7o8/PT1DbHO9pGGJM8MQRidj2quhw8Gm0vTxPebVLMGt0iAjie8y/tJMY0c1nw/SScX81136mzUz6Fa8JR0s5Ta+mOtvN2Xhcps8VYzZfP/8ANUq7WtSfw4LjsQT234apfxM2ri2ibRHbVnWc5Sk+ehhqRPSZqZpifhwbf9+SO2tddMtvytNbkYHFvw/XE1Mtxbrykkkmk2vBa/lf0N+CNrfz0pE7Ytl8izdX8f8AaGHv9U//ABzIHZLf1W4NTxrk1f4dOUl3SbUV7SkUp3aE3nqXXwAeo4wAAAAAAAAAAAAAAAAAAAAAIXNOh+GxGsqajL6odh+dtJeaZNADmOb9VlRXdGcai5PsT/8AV+qKRmnR2pRdqlOUHw2k1fwe5+Vz6FMWIw0akdmcYyi+EkpL0ZnOOJXi8w+Zq2EaujzQR3DN+rLDVbunelLu7cP5W7ryaKJm3VriaDbjD4kfqp9rv1j83szK2OWkXhRsQ9lpvhKL8ky0U4XSa4kNjsuk0013P9cDJ0ZzDbi6cnacNLc0uJy5sczES0x21MwmXAxzomy0fhxTVvto/s4cWjc2Ty6Y0iUVjqzjCT7nY3YvZpU4fTH3erNbH0r2XNxXujYq7vI2pClmNPUgelFdtwXDtX8dLfm/UnoIis0wilrLg/77nuOmsxFtypMbhn6EZQnTxGJnNRjShsxXGdSopRgl6O/ceoIxzzG8VTgtmCt2V96Vrbb77aW4GTDsre3IiumVx/1Oi9UOEVq9Tj2IruXak/Xs+hz1vQ691Z4H4eBi/wDeTnPy0gvaCL+PG7q5J6WsAHoOYAAAAAAAAAAAAAAAAAAAAAAAAAAAAAR+Z9H6GI+1pRk/q+WfL5o2ZzfpR1KNz+Ngq+zUWuzP73G22v6rzOsAiYiTbgjlisPOFLGYWpCc3aEoRdSM3yWwm79yuSmOyupSdqkJQfDaVk/B7n5M7OeKtGM01KKknvTSafkzG2CstIyWhw+pQaMVzq2YdCKFTWCdJ/h1h/I9PSxVM26CVqd3FKpHnD5rfuPX0uc9vGmPTWMsKXidXD95HvExs7dxnxeDcXqrNNXTVmra6p7jHmEdzMZrxmF97a3A1sVT2kZ5MxyJlMS0qWFSNqET8Z603FNImWzgcHKtUhTh805xivFu1/BbzvuEwyp04Qj8sIxivCKSXsjnXVb0dvJ4qafZvCl3u1py77J7Pi5cjpZ34Kajf1z5J3OgAHQzAAAAAAAAAAAAAAAAAAAAAAAAAAAAAAAAAAAAAGlmOT0sQrVacZcna0l4SWqOUdK8leGqunq46ShJ2vKL520vdNeR2Qg+lXRpYunpZVI32HwfOL7n7PzMc1Odeva9LalxSR4kSOZZTOjNwnFxkuD/AFqu9Gg4PkcLoYJLd+u4mOjHR6WMrxpx0j81SX0wW9+Lei8fEz9HeiVXGTtBbME+1Ua7K3XXfLu9bHX8jyGlhKfw6UbcZSespvm3/TcjbHim3c+mdrabWCwcKNONOnHZjBJRXJL8/EzgHcwAAAAAAAAAAAAAAAAAAAAAAAAAAAAAAAAAAAAAAAAAABqZjlVLER2asFJcODXg1qiIo9AcHFt/Dcu6U5NLyuWIFZrE+4TuYY8Ph404qMIqMUrJRSSS7kjIAWQAAAAAP//Z"/>
          <p:cNvSpPr>
            <a:spLocks noChangeAspect="1" noChangeArrowheads="1"/>
          </p:cNvSpPr>
          <p:nvPr/>
        </p:nvSpPr>
        <p:spPr bwMode="auto">
          <a:xfrm>
            <a:off x="155575" y="-9755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26" name="Straight Connector 26"/>
          <p:cNvCxnSpPr/>
          <p:nvPr/>
        </p:nvCxnSpPr>
        <p:spPr>
          <a:xfrm>
            <a:off x="1752600" y="478557"/>
            <a:ext cx="5688632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itchFamily="34" charset="0"/>
                <a:cs typeface="Arial" pitchFamily="34" charset="0"/>
              </a:rPr>
              <a:t>The Team @ Ulm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-1" y="6610396"/>
            <a:ext cx="91440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External Collaborators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Jianming Cai, Alex Retzker, Fedor Jelezko</a:t>
            </a:r>
            <a:r>
              <a:rPr lang="de-DE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Boris Naydenov, Tanja Weil </a:t>
            </a:r>
            <a:endParaRPr lang="en-GB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0"/>
            <a:ext cx="9753600" cy="6883416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4" name="Rectangle 3"/>
          <p:cNvSpPr/>
          <p:nvPr/>
        </p:nvSpPr>
        <p:spPr bwMode="auto">
          <a:xfrm>
            <a:off x="0" y="8626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0" y="1219661"/>
            <a:ext cx="2519362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55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Professors</a:t>
            </a:r>
            <a:r>
              <a:rPr lang="en-GB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5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50" dirty="0">
                <a:latin typeface="Arial" panose="020B0604020202020204" pitchFamily="34" charset="0"/>
                <a:cs typeface="Arial" panose="020B0604020202020204" pitchFamily="34" charset="0"/>
              </a:rPr>
              <a:t>Martin Plenio</a:t>
            </a:r>
          </a:p>
          <a:p>
            <a:pPr>
              <a:defRPr/>
            </a:pPr>
            <a:r>
              <a:rPr lang="en-GB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Susana Huelga</a:t>
            </a:r>
            <a:endParaRPr lang="de-DE" sz="155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55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Postdocs</a:t>
            </a:r>
            <a:endParaRPr lang="en-GB" sz="15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Ralf </a:t>
            </a:r>
            <a:r>
              <a:rPr lang="en-GB" sz="15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Aurich</a:t>
            </a:r>
            <a:r>
              <a:rPr lang="en-GB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5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Felipe Caycedo-Soler</a:t>
            </a:r>
            <a:endParaRPr lang="en-GB" sz="15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Qiong Chen</a:t>
            </a:r>
          </a:p>
          <a:p>
            <a:pPr>
              <a:defRPr/>
            </a:pPr>
            <a:r>
              <a:rPr lang="de-DE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Ish Dhand</a:t>
            </a:r>
          </a:p>
          <a:p>
            <a:pPr>
              <a:defRPr/>
            </a:pPr>
            <a:r>
              <a:rPr lang="de-DE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Sandro Donadi</a:t>
            </a:r>
            <a:endParaRPr lang="en-GB" sz="15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Myung-Joong Hwang</a:t>
            </a:r>
            <a:endParaRPr lang="en-GB" sz="15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Jaemin Lim</a:t>
            </a:r>
          </a:p>
          <a:p>
            <a:pPr>
              <a:defRPr/>
            </a:pPr>
            <a:r>
              <a:rPr lang="en-GB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Mark Mitchison</a:t>
            </a:r>
          </a:p>
          <a:p>
            <a:pPr>
              <a:defRPr/>
            </a:pPr>
            <a:r>
              <a:rPr lang="en-GB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Julen Pedernales</a:t>
            </a:r>
          </a:p>
          <a:p>
            <a:pPr>
              <a:defRPr/>
            </a:pPr>
            <a:r>
              <a:rPr lang="de-DE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Andrea Smirne</a:t>
            </a:r>
            <a:r>
              <a:rPr lang="en-GB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5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Zhenyu Wang</a:t>
            </a: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2506304" y="1177820"/>
            <a:ext cx="3298916" cy="519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550" b="1" dirty="0">
                <a:latin typeface="Arial" panose="020B0604020202020204" pitchFamily="34" charset="0"/>
                <a:cs typeface="Arial" panose="020B0604020202020204" pitchFamily="34" charset="0"/>
              </a:rPr>
              <a:t>PhD students</a:t>
            </a:r>
          </a:p>
          <a:p>
            <a:pPr>
              <a:defRPr/>
            </a:pPr>
            <a:r>
              <a:rPr lang="de-DE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Dario Egloff</a:t>
            </a:r>
          </a:p>
          <a:p>
            <a:pPr>
              <a:defRPr/>
            </a:pPr>
            <a:r>
              <a:rPr lang="de-DE" sz="1550" dirty="0">
                <a:latin typeface="Arial" panose="020B0604020202020204" pitchFamily="34" charset="0"/>
                <a:cs typeface="Arial" panose="020B0604020202020204" pitchFamily="34" charset="0"/>
              </a:rPr>
              <a:t>Pelayo </a:t>
            </a:r>
            <a:r>
              <a:rPr lang="de-DE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Fernandez-Acebal</a:t>
            </a:r>
            <a:endParaRPr lang="en-GB" sz="15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Jan Haase</a:t>
            </a:r>
          </a:p>
          <a:p>
            <a:pPr>
              <a:defRPr/>
            </a:pPr>
            <a:r>
              <a:rPr lang="de-DE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Milan Holzäpfel</a:t>
            </a:r>
          </a:p>
          <a:p>
            <a:pPr>
              <a:defRPr/>
            </a:pPr>
            <a:r>
              <a:rPr lang="en-GB" sz="1550" dirty="0">
                <a:latin typeface="Arial" panose="020B0604020202020204" pitchFamily="34" charset="0"/>
                <a:cs typeface="Arial" panose="020B0604020202020204" pitchFamily="34" charset="0"/>
              </a:rPr>
              <a:t>Matthias </a:t>
            </a:r>
            <a:r>
              <a:rPr lang="en-GB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Kost</a:t>
            </a:r>
            <a:endParaRPr lang="de-DE" sz="15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Oliver Marty</a:t>
            </a:r>
          </a:p>
          <a:p>
            <a:pPr>
              <a:defRPr/>
            </a:pPr>
            <a:r>
              <a:rPr lang="de-DE" sz="1550" dirty="0">
                <a:latin typeface="Arial" panose="020B0604020202020204" pitchFamily="34" charset="0"/>
                <a:cs typeface="Arial" panose="020B0604020202020204" pitchFamily="34" charset="0"/>
              </a:rPr>
              <a:t>Fabio Mascherpa</a:t>
            </a:r>
            <a:endParaRPr lang="de-DE" sz="15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Andrea Mattioni</a:t>
            </a:r>
          </a:p>
          <a:p>
            <a:pPr>
              <a:defRPr/>
            </a:pPr>
            <a:r>
              <a:rPr lang="de-DE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Alexander Nüßeler</a:t>
            </a:r>
          </a:p>
          <a:p>
            <a:pPr>
              <a:defRPr/>
            </a:pPr>
            <a:r>
              <a:rPr lang="de-DE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Shreya Prasanna Kumar</a:t>
            </a:r>
          </a:p>
          <a:p>
            <a:pPr>
              <a:defRPr/>
            </a:pPr>
            <a:r>
              <a:rPr lang="de-DE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Joachim Rosskopf</a:t>
            </a:r>
          </a:p>
          <a:p>
            <a:pPr>
              <a:defRPr/>
            </a:pPr>
            <a:r>
              <a:rPr lang="de-DE" sz="1550" dirty="0">
                <a:latin typeface="Arial" panose="020B0604020202020204" pitchFamily="34" charset="0"/>
                <a:cs typeface="Arial" panose="020B0604020202020204" pitchFamily="34" charset="0"/>
              </a:rPr>
              <a:t>Ilai </a:t>
            </a:r>
            <a:r>
              <a:rPr lang="de-DE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Schwarz</a:t>
            </a:r>
          </a:p>
          <a:p>
            <a:pPr>
              <a:defRPr/>
            </a:pPr>
            <a:r>
              <a:rPr lang="de-DE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Alejandro Somoza Marquez</a:t>
            </a:r>
          </a:p>
          <a:p>
            <a:pPr>
              <a:defRPr/>
            </a:pPr>
            <a:r>
              <a:rPr lang="de-DE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Kirill Streltsov</a:t>
            </a:r>
          </a:p>
          <a:p>
            <a:pPr>
              <a:defRPr/>
            </a:pPr>
            <a:r>
              <a:rPr lang="de-DE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Thomas Theurer</a:t>
            </a:r>
          </a:p>
          <a:p>
            <a:pPr>
              <a:defRPr/>
            </a:pPr>
            <a:r>
              <a:rPr lang="de-DE" sz="1550" dirty="0">
                <a:latin typeface="Arial" panose="020B0604020202020204" pitchFamily="34" charset="0"/>
                <a:cs typeface="Arial" panose="020B0604020202020204" pitchFamily="34" charset="0"/>
              </a:rPr>
              <a:t>Benedikt Tratzmiller</a:t>
            </a:r>
            <a:endParaRPr lang="en-GB" sz="15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55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Master students</a:t>
            </a:r>
            <a:endParaRPr lang="en-GB" sz="15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Michael Bösen        	</a:t>
            </a:r>
            <a:r>
              <a:rPr lang="de-DE" sz="1550" dirty="0">
                <a:latin typeface="Arial" panose="020B0604020202020204" pitchFamily="34" charset="0"/>
                <a:cs typeface="Arial" panose="020B0604020202020204" pitchFamily="34" charset="0"/>
              </a:rPr>
              <a:t> Viet </a:t>
            </a:r>
            <a:r>
              <a:rPr lang="de-DE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Tran</a:t>
            </a:r>
          </a:p>
          <a:p>
            <a:pPr>
              <a:defRPr/>
            </a:pPr>
            <a:r>
              <a:rPr lang="de-DE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Fabian </a:t>
            </a:r>
            <a:r>
              <a:rPr lang="de-DE" sz="1550" dirty="0">
                <a:latin typeface="Arial" panose="020B0604020202020204" pitchFamily="34" charset="0"/>
                <a:cs typeface="Arial" panose="020B0604020202020204" pitchFamily="34" charset="0"/>
              </a:rPr>
              <a:t>Höb </a:t>
            </a:r>
            <a:r>
              <a:rPr lang="de-DE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Felix </a:t>
            </a:r>
            <a:r>
              <a:rPr lang="de-DE" sz="1550" dirty="0">
                <a:latin typeface="Arial" panose="020B0604020202020204" pitchFamily="34" charset="0"/>
                <a:cs typeface="Arial" panose="020B0604020202020204" pitchFamily="34" charset="0"/>
              </a:rPr>
              <a:t>Weidner</a:t>
            </a:r>
            <a:br>
              <a:rPr lang="de-DE" sz="15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550" dirty="0">
                <a:latin typeface="Arial" panose="020B0604020202020204" pitchFamily="34" charset="0"/>
                <a:cs typeface="Arial" panose="020B0604020202020204" pitchFamily="34" charset="0"/>
              </a:rPr>
              <a:t>Matthias </a:t>
            </a:r>
            <a:r>
              <a:rPr lang="de-DE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Maucher</a:t>
            </a: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5520904" y="6312628"/>
            <a:ext cx="36247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Collaborators</a:t>
            </a:r>
            <a:endParaRPr lang="en-GB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Jianming </a:t>
            </a:r>
            <a:r>
              <a:rPr lang="en-GB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Cai, Jorge Casanova, Alex Retzker, Fedor </a:t>
            </a:r>
            <a:br>
              <a:rPr lang="en-GB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Jelezko</a:t>
            </a:r>
            <a:r>
              <a:rPr lang="de-DE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Boris Naydenov, Liam McGuinness, Tanja Weil </a:t>
            </a:r>
            <a:endParaRPr lang="en-GB" sz="1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0"/>
            <a:ext cx="31854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</a:t>
            </a:r>
          </a:p>
          <a:p>
            <a:r>
              <a:rPr lang="de-DE" sz="22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de-DE" sz="2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Physics</a:t>
            </a:r>
            <a:endParaRPr lang="de-DE" sz="2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5250" y="704850"/>
            <a:ext cx="4400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Center </a:t>
            </a:r>
            <a:r>
              <a:rPr lang="de-DE" sz="20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Quantum </a:t>
            </a:r>
            <a:r>
              <a:rPr lang="de-DE" sz="20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Biosciences</a:t>
            </a:r>
            <a:endParaRPr lang="de-DE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2" descr="Deutsche Forschungsgemeinschaf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1143" y="4797198"/>
            <a:ext cx="2381250" cy="295275"/>
          </a:xfrm>
          <a:prstGeom prst="rect">
            <a:avLst/>
          </a:prstGeom>
          <a:noFill/>
        </p:spPr>
      </p:pic>
      <p:sp>
        <p:nvSpPr>
          <p:cNvPr id="54" name="TextBox 53"/>
          <p:cNvSpPr txBox="1"/>
          <p:nvPr/>
        </p:nvSpPr>
        <p:spPr>
          <a:xfrm>
            <a:off x="6716302" y="5255293"/>
            <a:ext cx="1412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accent6"/>
                </a:solidFill>
              </a:rPr>
              <a:t>SFB TRR-21  &amp;</a:t>
            </a:r>
            <a:endParaRPr lang="en-GB" sz="1400" dirty="0">
              <a:solidFill>
                <a:schemeClr val="accent6"/>
              </a:solidFill>
            </a:endParaRPr>
          </a:p>
        </p:txBody>
      </p:sp>
      <p:pic>
        <p:nvPicPr>
          <p:cNvPr id="57" name="Picture 10" descr="EC fla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480" y="2998420"/>
            <a:ext cx="789920" cy="53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5834710" y="1964528"/>
            <a:ext cx="1572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Synergy Grant:</a:t>
            </a:r>
          </a:p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Diamond Quantum </a:t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Devices and Biology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2" descr="Homep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72251" y="1326324"/>
            <a:ext cx="904875" cy="952500"/>
          </a:xfrm>
          <a:prstGeom prst="rect">
            <a:avLst/>
          </a:prstGeom>
          <a:noFill/>
        </p:spPr>
      </p:pic>
      <p:sp>
        <p:nvSpPr>
          <p:cNvPr id="62" name="TextBox 61"/>
          <p:cNvSpPr txBox="1"/>
          <p:nvPr/>
        </p:nvSpPr>
        <p:spPr>
          <a:xfrm>
            <a:off x="8035374" y="5255293"/>
            <a:ext cx="896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accent6"/>
                </a:solidFill>
              </a:rPr>
              <a:t>SPP 1601</a:t>
            </a:r>
            <a:endParaRPr lang="en-GB" sz="1400" dirty="0">
              <a:solidFill>
                <a:schemeClr val="accent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22523" y="2278326"/>
            <a:ext cx="17636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&amp; Proof of </a:t>
            </a:r>
            <a:r>
              <a:rPr lang="de-DE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7762" name="Picture 2" descr="PAPE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456" y="2985841"/>
            <a:ext cx="1190625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764" name="Picture 4" descr="QUCHI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279" y="3430697"/>
            <a:ext cx="1282681" cy="52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766" name="Picture 6" descr="logo_Hyperdiamond_transparen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546" y="3578891"/>
            <a:ext cx="851006" cy="85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768" name="Picture 8" descr="http://qubit-ulm.com/wp-content/uploads/2013/01/equam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4099082"/>
            <a:ext cx="1038225" cy="33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770" name="Picture 10" descr="ARL_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222" y="5707076"/>
            <a:ext cx="771525" cy="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772" name="Picture 12" descr="http://qubit-ulm.com/wp-content/uploads/2012/03/header_logo_klein2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685" y="685800"/>
            <a:ext cx="1635255" cy="88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278" y="72541"/>
            <a:ext cx="2013638" cy="59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6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-1016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3" name="Rectangle 55"/>
          <p:cNvSpPr txBox="1">
            <a:spLocks noChangeArrowheads="1"/>
          </p:cNvSpPr>
          <p:nvPr/>
        </p:nvSpPr>
        <p:spPr bwMode="auto">
          <a:xfrm>
            <a:off x="0" y="-1356"/>
            <a:ext cx="9144000" cy="432048"/>
          </a:xfrm>
          <a:prstGeom prst="rect">
            <a:avLst/>
          </a:prstGeom>
          <a:solidFill>
            <a:srgbClr val="FFFFFF"/>
          </a:solidFill>
          <a:ln w="38100" cmpd="dbl"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Quantum Simulation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2-D Systems</a:t>
            </a: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4" name="Straight Connector 26"/>
          <p:cNvCxnSpPr/>
          <p:nvPr/>
        </p:nvCxnSpPr>
        <p:spPr>
          <a:xfrm>
            <a:off x="1752600" y="482400"/>
            <a:ext cx="5688632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02818" name="Picture 2" descr="http://player.slideplayer.com/20/6009099/data/images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815" y="1287828"/>
            <a:ext cx="2209800" cy="224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5615" y="3533001"/>
            <a:ext cx="1747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John Bollinger @ NIST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355" y="889774"/>
            <a:ext cx="3205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2-D Trapped Ion Coulomb </a:t>
            </a:r>
            <a:b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2820" name="Picture 4" descr="Cold fermions keep distance from each ot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84657"/>
            <a:ext cx="365760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262555" y="3330714"/>
            <a:ext cx="3089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latin typeface="Arial" panose="020B0604020202020204" pitchFamily="34" charset="0"/>
                <a:cs typeface="Arial" panose="020B0604020202020204" pitchFamily="34" charset="0"/>
              </a:rPr>
              <a:t>2-D Neutral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Atom Optical </a:t>
            </a: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Lattice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10406" y="5895201"/>
            <a:ext cx="2542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Immanuel Bloch @ MPQ Garching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83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5"/>
          <p:cNvSpPr txBox="1">
            <a:spLocks noChangeArrowheads="1"/>
          </p:cNvSpPr>
          <p:nvPr/>
        </p:nvSpPr>
        <p:spPr bwMode="auto">
          <a:xfrm>
            <a:off x="0" y="-3894"/>
            <a:ext cx="9144000" cy="432048"/>
          </a:xfrm>
          <a:prstGeom prst="rect">
            <a:avLst/>
          </a:prstGeom>
          <a:solidFill>
            <a:srgbClr val="FFFFFF"/>
          </a:solidFill>
          <a:ln w="38100" cmpd="dbl"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Diamond</a:t>
            </a: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6" name="Straight Connector 26"/>
          <p:cNvCxnSpPr/>
          <p:nvPr/>
        </p:nvCxnSpPr>
        <p:spPr>
          <a:xfrm>
            <a:off x="1752600" y="482600"/>
            <a:ext cx="5688632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08962" name="Picture 2" descr="http://www.sothebys.com/content/sothebys/de/inside/locations-worldwide/london/overview/_jcr_content/image.img.jpg/13837389283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58361"/>
            <a:ext cx="8012494" cy="425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6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5"/>
          <p:cNvSpPr txBox="1">
            <a:spLocks noChangeArrowheads="1"/>
          </p:cNvSpPr>
          <p:nvPr/>
        </p:nvSpPr>
        <p:spPr bwMode="auto">
          <a:xfrm>
            <a:off x="0" y="-3894"/>
            <a:ext cx="9144000" cy="432048"/>
          </a:xfrm>
          <a:prstGeom prst="rect">
            <a:avLst/>
          </a:prstGeom>
          <a:solidFill>
            <a:srgbClr val="FFFFFF"/>
          </a:solidFill>
          <a:ln w="38100" cmpd="dbl"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Diamond</a:t>
            </a: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6" name="Straight Connector 26"/>
          <p:cNvCxnSpPr/>
          <p:nvPr/>
        </p:nvCxnSpPr>
        <p:spPr>
          <a:xfrm>
            <a:off x="1752600" y="482600"/>
            <a:ext cx="5688632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1000" y="914400"/>
            <a:ext cx="4787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 perfect diamond is transparent !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2000" y="2209800"/>
            <a:ext cx="42672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4800" y="2209800"/>
            <a:ext cx="4267200" cy="32004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637008" y="6167735"/>
            <a:ext cx="3935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Some diamond have colour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1888" y="5943600"/>
            <a:ext cx="28632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Photo taken at Sotheby‘s London October 2016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2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5"/>
          <p:cNvSpPr txBox="1">
            <a:spLocks noChangeArrowheads="1"/>
          </p:cNvSpPr>
          <p:nvPr/>
        </p:nvSpPr>
        <p:spPr bwMode="auto">
          <a:xfrm>
            <a:off x="0" y="-3894"/>
            <a:ext cx="9144000" cy="432048"/>
          </a:xfrm>
          <a:prstGeom prst="rect">
            <a:avLst/>
          </a:prstGeom>
          <a:solidFill>
            <a:srgbClr val="FFFFFF"/>
          </a:solidFill>
          <a:ln w="38100" cmpd="dbl"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Colour Centers in Diamond</a:t>
            </a: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6" name="Straight Connector 26"/>
          <p:cNvCxnSpPr/>
          <p:nvPr/>
        </p:nvCxnSpPr>
        <p:spPr>
          <a:xfrm>
            <a:off x="1752600" y="482600"/>
            <a:ext cx="5688632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6273225"/>
            <a:ext cx="3826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Crystals are like people, its only the defects </a:t>
            </a:r>
            <a:br>
              <a:rPr lang="de-DE" sz="1600" dirty="0" smtClean="0"/>
            </a:br>
            <a:r>
              <a:rPr lang="de-DE" sz="1600" dirty="0" smtClean="0"/>
              <a:t>that make them interesting  </a:t>
            </a:r>
            <a:r>
              <a:rPr lang="de-DE" sz="1000" dirty="0" smtClean="0"/>
              <a:t> F. Franck</a:t>
            </a:r>
            <a:endParaRPr lang="de-DE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838200" y="1203869"/>
            <a:ext cx="3257000" cy="3048000"/>
            <a:chOff x="838200" y="1219200"/>
            <a:chExt cx="3257000" cy="3048000"/>
          </a:xfrm>
        </p:grpSpPr>
        <p:pic>
          <p:nvPicPr>
            <p:cNvPr id="13" name="Picture 1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" y="1939089"/>
              <a:ext cx="2057400" cy="2328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Connector 13"/>
            <p:cNvCxnSpPr/>
            <p:nvPr/>
          </p:nvCxnSpPr>
          <p:spPr bwMode="auto">
            <a:xfrm flipH="1">
              <a:off x="1676400" y="1219200"/>
              <a:ext cx="2209800" cy="838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H="1">
              <a:off x="2971800" y="1676400"/>
              <a:ext cx="1123400" cy="1752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" name="Group 1"/>
          <p:cNvGrpSpPr/>
          <p:nvPr/>
        </p:nvGrpSpPr>
        <p:grpSpPr>
          <a:xfrm>
            <a:off x="3456275" y="975269"/>
            <a:ext cx="3401725" cy="1752600"/>
            <a:chOff x="3456275" y="975269"/>
            <a:chExt cx="3401725" cy="1752600"/>
          </a:xfrm>
        </p:grpSpPr>
        <p:pic>
          <p:nvPicPr>
            <p:cNvPr id="19" name="Picture 10" descr="nv-center_atomic_structur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56275" y="1022594"/>
              <a:ext cx="1766888" cy="168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0" name="Straight Connector 19"/>
            <p:cNvCxnSpPr/>
            <p:nvPr/>
          </p:nvCxnSpPr>
          <p:spPr bwMode="auto">
            <a:xfrm>
              <a:off x="4876000" y="975269"/>
              <a:ext cx="1982000" cy="8005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4647400" y="1813469"/>
              <a:ext cx="2200975" cy="914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8" name="Picture 2" descr="http://www.idexonline.com/image_bank/image_folders/Diamonds/Argyle_Mystra_2.02_ct_Fancy_Vivid_Purplish_Pink_I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22869"/>
            <a:ext cx="2438400" cy="230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www.trainer-berater-team.de/bilder/kompassnadel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4419600"/>
            <a:ext cx="1485900" cy="1257301"/>
          </a:xfrm>
          <a:prstGeom prst="rect">
            <a:avLst/>
          </a:prstGeom>
          <a:noFill/>
        </p:spPr>
      </p:pic>
      <p:grpSp>
        <p:nvGrpSpPr>
          <p:cNvPr id="23" name="Group 24"/>
          <p:cNvGrpSpPr/>
          <p:nvPr/>
        </p:nvGrpSpPr>
        <p:grpSpPr>
          <a:xfrm>
            <a:off x="5105400" y="4435200"/>
            <a:ext cx="2653237" cy="2346600"/>
            <a:chOff x="6096000" y="3444600"/>
            <a:chExt cx="3153922" cy="2880000"/>
          </a:xfrm>
        </p:grpSpPr>
        <p:sp>
          <p:nvSpPr>
            <p:cNvPr id="24" name="Oval 3"/>
            <p:cNvSpPr>
              <a:spLocks noChangeArrowheads="1"/>
            </p:cNvSpPr>
            <p:nvPr/>
          </p:nvSpPr>
          <p:spPr bwMode="auto">
            <a:xfrm>
              <a:off x="6096000" y="3444600"/>
              <a:ext cx="2880000" cy="2880000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69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37486" y="5029200"/>
              <a:ext cx="1612436" cy="4155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de-DE" sz="1600" dirty="0" smtClean="0">
                  <a:latin typeface="Arial" pitchFamily="34" charset="0"/>
                  <a:cs typeface="Arial" pitchFamily="34" charset="0"/>
                </a:rPr>
                <a:t>Nuclear Spin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 rot="21600000" flipV="1">
              <a:off x="7531925" y="4328400"/>
              <a:ext cx="0" cy="396000"/>
            </a:xfrm>
            <a:prstGeom prst="straightConnector1">
              <a:avLst/>
            </a:prstGeom>
            <a:ln w="38100">
              <a:gradFill flip="none" rotWithShape="1">
                <a:gsLst>
                  <a:gs pos="26000">
                    <a:schemeClr val="tx1">
                      <a:lumMod val="75000"/>
                      <a:lumOff val="25000"/>
                    </a:schemeClr>
                  </a:gs>
                  <a:gs pos="49000">
                    <a:srgbClr val="0099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headEnd type="none" w="med" len="med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7" name="图片 10" descr="green-sphere_n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572000"/>
              <a:ext cx="432000" cy="430595"/>
            </a:xfrm>
            <a:prstGeom prst="rect">
              <a:avLst/>
            </a:prstGeom>
          </p:spPr>
        </p:pic>
        <p:pic>
          <p:nvPicPr>
            <p:cNvPr id="28" name="图片 1" descr="arrow6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6450" y="4074225"/>
              <a:ext cx="571106" cy="421575"/>
            </a:xfrm>
            <a:prstGeom prst="rect">
              <a:avLst/>
            </a:prstGeom>
          </p:spPr>
        </p:pic>
      </p:grp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682132" y="6606402"/>
            <a:ext cx="446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cs typeface="Times New Roman" pitchFamily="18" charset="0"/>
              </a:rPr>
              <a:t>Wu, Jelezko, Plenio, Weil, </a:t>
            </a:r>
            <a:r>
              <a:rPr lang="en-US" sz="1200" dirty="0" err="1" smtClean="0">
                <a:cs typeface="Times New Roman" pitchFamily="18" charset="0"/>
              </a:rPr>
              <a:t>MiniReview</a:t>
            </a:r>
            <a:r>
              <a:rPr lang="en-US" sz="1200" dirty="0" smtClean="0">
                <a:cs typeface="Times New Roman" pitchFamily="18" charset="0"/>
              </a:rPr>
              <a:t> </a:t>
            </a:r>
            <a:r>
              <a:rPr lang="en-US" sz="1200" dirty="0" err="1" smtClean="0">
                <a:cs typeface="Times New Roman" pitchFamily="18" charset="0"/>
              </a:rPr>
              <a:t>Angew</a:t>
            </a:r>
            <a:r>
              <a:rPr lang="en-US" sz="1200" dirty="0" smtClean="0">
                <a:cs typeface="Times New Roman" pitchFamily="18" charset="0"/>
              </a:rPr>
              <a:t>. </a:t>
            </a:r>
            <a:r>
              <a:rPr lang="en-US" sz="1200" dirty="0" err="1" smtClean="0">
                <a:cs typeface="Times New Roman" pitchFamily="18" charset="0"/>
              </a:rPr>
              <a:t>Chemie</a:t>
            </a:r>
            <a:r>
              <a:rPr lang="en-US" sz="1200" dirty="0" smtClean="0">
                <a:cs typeface="Times New Roman" pitchFamily="18" charset="0"/>
              </a:rPr>
              <a:t> Intl. Ed.2015</a:t>
            </a: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04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5638800" y="2229495"/>
            <a:ext cx="3024000" cy="2608425"/>
            <a:chOff x="5638800" y="2229495"/>
            <a:chExt cx="3024000" cy="2608425"/>
          </a:xfrm>
        </p:grpSpPr>
        <p:pic>
          <p:nvPicPr>
            <p:cNvPr id="62669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38800" y="2229495"/>
              <a:ext cx="3024000" cy="2331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7239000" y="4314700"/>
              <a:ext cx="13580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Fluorographene</a:t>
              </a:r>
            </a:p>
            <a:p>
              <a:r>
                <a:rPr lang="de-DE" sz="1400" dirty="0" smtClean="0"/>
                <a:t>Monolayer hBN</a:t>
              </a:r>
              <a:endParaRPr lang="de-DE" sz="1400" dirty="0"/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228600" y="887496"/>
            <a:ext cx="5400000" cy="2236704"/>
            <a:chOff x="228600" y="811296"/>
            <a:chExt cx="5400000" cy="2236704"/>
          </a:xfrm>
        </p:grpSpPr>
        <p:pic>
          <p:nvPicPr>
            <p:cNvPr id="62669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811296"/>
              <a:ext cx="5400000" cy="1855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905000" y="2740223"/>
              <a:ext cx="17326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Diamond 111-surface</a:t>
              </a:r>
              <a:endParaRPr lang="de-DE" sz="1400" dirty="0"/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228600" y="4191000"/>
            <a:ext cx="5400000" cy="2590800"/>
            <a:chOff x="228600" y="4191000"/>
            <a:chExt cx="5400000" cy="2590800"/>
          </a:xfrm>
        </p:grpSpPr>
        <p:pic>
          <p:nvPicPr>
            <p:cNvPr id="62669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" y="4191000"/>
              <a:ext cx="5400000" cy="224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1905000" y="6474023"/>
              <a:ext cx="17459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Diamond 100-surface</a:t>
              </a:r>
              <a:endParaRPr lang="de-DE" sz="1400" dirty="0"/>
            </a:p>
          </p:txBody>
        </p:sp>
      </p:grpSp>
      <p:sp>
        <p:nvSpPr>
          <p:cNvPr id="16" name="Rectangle 1"/>
          <p:cNvSpPr/>
          <p:nvPr/>
        </p:nvSpPr>
        <p:spPr>
          <a:xfrm>
            <a:off x="1261645" y="3501008"/>
            <a:ext cx="6478707" cy="40011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F-</a:t>
            </a:r>
            <a:r>
              <a:rPr lang="en-US" sz="2000" dirty="0" smtClean="0">
                <a:solidFill>
                  <a:srgbClr val="008000"/>
                </a:solidFill>
              </a:rPr>
              <a:t>F (long range dipole) </a:t>
            </a:r>
            <a:r>
              <a:rPr lang="en-US" sz="2000" dirty="0">
                <a:solidFill>
                  <a:srgbClr val="008000"/>
                </a:solidFill>
              </a:rPr>
              <a:t>interaction (6.8kHz nearest neighbor) </a:t>
            </a: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-1016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3" name="Rectangle 55"/>
          <p:cNvSpPr txBox="1">
            <a:spLocks noChangeArrowheads="1"/>
          </p:cNvSpPr>
          <p:nvPr/>
        </p:nvSpPr>
        <p:spPr bwMode="auto">
          <a:xfrm>
            <a:off x="0" y="-1356"/>
            <a:ext cx="9144000" cy="432048"/>
          </a:xfrm>
          <a:prstGeom prst="rect">
            <a:avLst/>
          </a:prstGeom>
          <a:solidFill>
            <a:srgbClr val="FFFFFF"/>
          </a:solidFill>
          <a:ln w="38100" cmpd="dbl"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Creating 2D-Spin Layers</a:t>
            </a: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4" name="Straight Connector 26"/>
          <p:cNvCxnSpPr/>
          <p:nvPr/>
        </p:nvCxnSpPr>
        <p:spPr>
          <a:xfrm>
            <a:off x="1752600" y="482400"/>
            <a:ext cx="5688632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78548" y="4933890"/>
            <a:ext cx="2254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See Lovchinsky et al, Science 2017</a:t>
            </a:r>
          </a:p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for MR of hBN on a diamond surface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0811" y="6613016"/>
            <a:ext cx="34531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Theory: Cai, Retzker, Jelezko, Plenio, Nature Phys. 2013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28600" y="5924490"/>
            <a:ext cx="33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See Chou et al, Nano Letters 2017</a:t>
            </a:r>
            <a:b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Numerical study of nitrogen spin-1 lattice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97816" y="5318938"/>
            <a:ext cx="2287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Abdi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Hwang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Aghtar &amp; Plenio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Lett.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2017)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30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-1016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8" name="Rectangle 55"/>
          <p:cNvSpPr txBox="1">
            <a:spLocks noChangeArrowheads="1"/>
          </p:cNvSpPr>
          <p:nvPr/>
        </p:nvSpPr>
        <p:spPr bwMode="auto">
          <a:xfrm>
            <a:off x="0" y="-1356"/>
            <a:ext cx="9144000" cy="432048"/>
          </a:xfrm>
          <a:prstGeom prst="rect">
            <a:avLst/>
          </a:prstGeom>
          <a:solidFill>
            <a:srgbClr val="FFFFFF"/>
          </a:solidFill>
          <a:ln w="38100" cmpd="dbl"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de-DE" b="1" dirty="0">
                <a:latin typeface="Arial" pitchFamily="34" charset="0"/>
                <a:cs typeface="Arial" pitchFamily="34" charset="0"/>
              </a:rPr>
              <a:t>Creating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Quasi-2D Spin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Layers</a:t>
            </a:r>
          </a:p>
        </p:txBody>
      </p:sp>
      <p:cxnSp>
        <p:nvCxnSpPr>
          <p:cNvPr id="19" name="Straight Connector 26"/>
          <p:cNvCxnSpPr/>
          <p:nvPr/>
        </p:nvCxnSpPr>
        <p:spPr>
          <a:xfrm>
            <a:off x="1752600" y="482400"/>
            <a:ext cx="5688632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" y="1946962"/>
            <a:ext cx="6248252" cy="268600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95060" y="1981200"/>
            <a:ext cx="3025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Nitrogen </a:t>
            </a:r>
            <a:r>
              <a:rPr lang="en-US" sz="1800" dirty="0" smtClean="0"/>
              <a:t>introduced </a:t>
            </a:r>
            <a:r>
              <a:rPr lang="en-US" sz="1800" dirty="0"/>
              <a:t>during the growth of the </a:t>
            </a:r>
            <a:r>
              <a:rPr lang="en-US" sz="1800" baseline="30000" dirty="0"/>
              <a:t>13</a:t>
            </a:r>
            <a:r>
              <a:rPr lang="en-US" sz="1800" dirty="0"/>
              <a:t>C layer, facilitating NV centers in the vicinity of the spin layer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" y="6611779"/>
            <a:ext cx="8918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Unden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Tomek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Weggler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Frank,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London,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Zopes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Degen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Meijer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Watanabe, Itoh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Plenio, Naydenov &amp; Jelezko. To appear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npj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Quant. Inf. &amp; arXiv:1802.02921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07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-1016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2" name="Rectangle 55"/>
          <p:cNvSpPr txBox="1">
            <a:spLocks noChangeArrowheads="1"/>
          </p:cNvSpPr>
          <p:nvPr/>
        </p:nvSpPr>
        <p:spPr bwMode="auto">
          <a:xfrm>
            <a:off x="0" y="-1356"/>
            <a:ext cx="9144000" cy="432048"/>
          </a:xfrm>
          <a:prstGeom prst="rect">
            <a:avLst/>
          </a:prstGeom>
          <a:solidFill>
            <a:srgbClr val="FFFFFF"/>
          </a:solidFill>
          <a:ln w="38100" cmpd="dbl"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A Diamond Surface Simulator</a:t>
            </a: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Straight Connector 26"/>
          <p:cNvCxnSpPr/>
          <p:nvPr/>
        </p:nvCxnSpPr>
        <p:spPr>
          <a:xfrm>
            <a:off x="1752600" y="482400"/>
            <a:ext cx="5688632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918253"/>
            <a:ext cx="51911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849322"/>
            <a:ext cx="4767652" cy="1815882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de-DE" sz="1600" dirty="0" smtClean="0"/>
              <a:t>Address three main challenges</a:t>
            </a:r>
          </a:p>
          <a:p>
            <a:endParaRPr lang="de-DE" sz="1600" dirty="0" smtClean="0"/>
          </a:p>
          <a:p>
            <a:pPr>
              <a:buFont typeface="Wingdings" pitchFamily="2" charset="2"/>
              <a:buChar char="Ø"/>
            </a:pPr>
            <a:r>
              <a:rPr lang="de-DE" sz="1600" dirty="0" smtClean="0"/>
              <a:t> Initialization of the nuclear spin lattice</a:t>
            </a:r>
            <a:br>
              <a:rPr lang="de-DE" sz="1600" dirty="0" smtClean="0"/>
            </a:br>
            <a:endParaRPr lang="de-DE" sz="1600" dirty="0" smtClean="0"/>
          </a:p>
          <a:p>
            <a:pPr>
              <a:buFont typeface="Wingdings" pitchFamily="2" charset="2"/>
              <a:buChar char="Ø"/>
            </a:pPr>
            <a:r>
              <a:rPr lang="de-DE" sz="1600" dirty="0" smtClean="0"/>
              <a:t> Control of the Hamiltonian of the nuclear spin lattice</a:t>
            </a:r>
            <a:br>
              <a:rPr lang="de-DE" sz="1600" dirty="0" smtClean="0"/>
            </a:br>
            <a:endParaRPr lang="de-DE" sz="1600" dirty="0" smtClean="0"/>
          </a:p>
          <a:p>
            <a:pPr>
              <a:buFont typeface="Wingdings" pitchFamily="2" charset="2"/>
              <a:buChar char="Ø"/>
            </a:pPr>
            <a:r>
              <a:rPr lang="de-DE" sz="1600" dirty="0" smtClean="0"/>
              <a:t> Readout from the nuclear spin lattice</a:t>
            </a:r>
            <a:endParaRPr lang="de-DE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613016"/>
            <a:ext cx="34531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Theory: Cai, Retzker, Jelezko, Plenio, Nature Phys. 2013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962400" y="3911139"/>
            <a:ext cx="4876800" cy="28325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01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AMSFONTS" val="True"/>
  <p:tag name="USEBOLDAMS" val="False"/>
  <p:tag name="TEX2PS" val="latex $(base).tex; dvips -D $(res) -E -o $(base).ps $(base).dvi"/>
  <p:tag name="TEX2PSBATCH" val="latex --interaction=nonstopmode $(base).tex; dvips -D $(res) -E -o $(base).ps $(base).dvi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430"/>
  <p:tag name="DEFAULTHEIGHT" val="396"/>
  <p:tag name="DEFAULTDISPLAYSOURCE" val="\documentclass{slides}\pagestyle{empty}&#10;\begin{document}&#10;&#10;\end{document}&#10;"/>
  <p:tag name="EMBEDFONTS" val="0"/>
  <p:tag name="PREAMBLE" val="\documentclass{article}&#10;\usepackage{xspace,amssymb,amsfonts,amsmath}&#10;\usepackage{color}&#10;usepackage{TEX4PPT}&#10;\pagestyle{empty}&#10;&#10;"/>
  <p:tag name="MAGPC" val="200"/>
  <p:tag name="FONTSIZE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"/>
</p:tagLst>
</file>

<file path=ppt/theme/theme1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876</Words>
  <Application>Microsoft Office PowerPoint</Application>
  <PresentationFormat>On-screen Show (4:3)</PresentationFormat>
  <Paragraphs>187</Paragraphs>
  <Slides>23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Symbol</vt:lpstr>
      <vt:lpstr>Times New Roman</vt:lpstr>
      <vt:lpstr>Wingdings</vt:lpstr>
      <vt:lpstr>1_Default Design</vt:lpstr>
      <vt:lpstr>Equation</vt:lpstr>
      <vt:lpstr>A Diamond Quantum Simulator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Imperial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Structure of Quantum Entanglement</dc:title>
  <dc:creator>Martin Plenio</dc:creator>
  <cp:lastModifiedBy>Martin Plenio</cp:lastModifiedBy>
  <cp:revision>1436</cp:revision>
  <dcterms:created xsi:type="dcterms:W3CDTF">2002-07-26T17:00:59Z</dcterms:created>
  <dcterms:modified xsi:type="dcterms:W3CDTF">2018-07-31T06:07:21Z</dcterms:modified>
</cp:coreProperties>
</file>