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7" r:id="rId2"/>
  </p:sldMasterIdLst>
  <p:notesMasterIdLst>
    <p:notesMasterId r:id="rId27"/>
  </p:notesMasterIdLst>
  <p:handoutMasterIdLst>
    <p:handoutMasterId r:id="rId28"/>
  </p:handoutMasterIdLst>
  <p:sldIdLst>
    <p:sldId id="256" r:id="rId3"/>
    <p:sldId id="574" r:id="rId4"/>
    <p:sldId id="535" r:id="rId5"/>
    <p:sldId id="536" r:id="rId6"/>
    <p:sldId id="573" r:id="rId7"/>
    <p:sldId id="537" r:id="rId8"/>
    <p:sldId id="546" r:id="rId9"/>
    <p:sldId id="575" r:id="rId10"/>
    <p:sldId id="555" r:id="rId11"/>
    <p:sldId id="562" r:id="rId12"/>
    <p:sldId id="576" r:id="rId13"/>
    <p:sldId id="538" r:id="rId14"/>
    <p:sldId id="539" r:id="rId15"/>
    <p:sldId id="565" r:id="rId16"/>
    <p:sldId id="540" r:id="rId17"/>
    <p:sldId id="552" r:id="rId18"/>
    <p:sldId id="542" r:id="rId19"/>
    <p:sldId id="553" r:id="rId20"/>
    <p:sldId id="577" r:id="rId21"/>
    <p:sldId id="569" r:id="rId22"/>
    <p:sldId id="571" r:id="rId23"/>
    <p:sldId id="578" r:id="rId24"/>
    <p:sldId id="570" r:id="rId25"/>
    <p:sldId id="517" r:id="rId26"/>
  </p:sldIdLst>
  <p:sldSz cx="9144000" cy="6858000" type="screen4x3"/>
  <p:notesSz cx="6858000" cy="9144000"/>
  <p:custDataLst>
    <p:tags r:id="rId29"/>
  </p:custDataLst>
  <p:defaultTextStyle>
    <a:defPPr>
      <a:defRPr lang="he-IL"/>
    </a:defPPr>
    <a:lvl1pPr algn="l" rtl="1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Arial" charset="0"/>
      </a:defRPr>
    </a:lvl1pPr>
    <a:lvl2pPr marL="457200" algn="l" rtl="1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Arial" charset="0"/>
      </a:defRPr>
    </a:lvl2pPr>
    <a:lvl3pPr marL="914400" algn="l" rtl="1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Arial" charset="0"/>
      </a:defRPr>
    </a:lvl3pPr>
    <a:lvl4pPr marL="1371600" algn="l" rtl="1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Arial" charset="0"/>
      </a:defRPr>
    </a:lvl4pPr>
    <a:lvl5pPr marL="1828800" algn="l" rtl="1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231F20"/>
    <a:srgbClr val="008000"/>
    <a:srgbClr val="6BB56D"/>
    <a:srgbClr val="6F8DB1"/>
    <a:srgbClr val="92D050"/>
    <a:srgbClr val="66CCFF"/>
    <a:srgbClr val="CC3300"/>
    <a:srgbClr val="C00000"/>
    <a:srgbClr val="86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37" autoAdjust="0"/>
    <p:restoredTop sz="79115" autoAdjust="0"/>
  </p:normalViewPr>
  <p:slideViewPr>
    <p:cSldViewPr>
      <p:cViewPr varScale="1">
        <p:scale>
          <a:sx n="54" d="100"/>
          <a:sy n="54" d="100"/>
        </p:scale>
        <p:origin x="104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26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DD8E01-D651-4329-9D95-D2F56355B5D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28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2EEFC20-34B5-42EF-BD29-F78097506F2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97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I would to first thank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Kilian, Michael, and Frederik for inviting me to speak in this symposium.  I will today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talk about how using time-dependent systems we can observe quantized phenomena in our world with a quantization given by the topology of a higher-dimensional manifold.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EFC20-34B5-42EF-BD29-F78097506F2C}" type="slidenum">
              <a:rPr lang="he-IL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2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Generalizing these ideas to higher dimensions inspired physicists to postulate that our universe is curved.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Current experiments, however, seem to show that it is relatively flat.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EFC20-34B5-42EF-BD29-F78097506F2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8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I would to first thank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Kilian, Michael, and Frederik for inviting me to speak in this symposium.  I will today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talk about how using time-dependent systems we can observe quantized phenomena in our world with a quantization given by the topology of a higher-dimensional manifold.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EFC20-34B5-42EF-BD29-F78097506F2C}" type="slidenum">
              <a:rPr lang="he-IL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1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EFC20-34B5-42EF-BD29-F78097506F2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8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EFC20-34B5-42EF-BD29-F78097506F2C}" type="slidenum">
              <a:rPr lang="he-IL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3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EFC20-34B5-42EF-BD29-F78097506F2C}" type="slidenum">
              <a:rPr lang="he-IL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30502" defTabSz="922005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F8F1B-D08E-46DC-967D-4C6622654F0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3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30502" defTabSz="922005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F8F1B-D08E-46DC-967D-4C6622654F0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2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30502" defTabSz="922005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F8F1B-D08E-46DC-967D-4C6622654F0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4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30502" defTabSz="922005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F8F1B-D08E-46DC-967D-4C6622654F0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286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600200" y="4876800"/>
            <a:ext cx="7391400" cy="476250"/>
          </a:xfrm>
        </p:spPr>
        <p:txBody>
          <a:bodyPr/>
          <a:lstStyle>
            <a:lvl1pPr algn="ctr">
              <a:defRPr sz="1600" smtClean="0"/>
            </a:lvl1pPr>
          </a:lstStyle>
          <a:p>
            <a:pPr rtl="0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>
              <a:defRPr/>
            </a:pPr>
            <a:fld id="{A67B809A-4CB6-4F01-9ECB-5E12DFCA13CC}" type="slidenum">
              <a:rPr lang="he-IL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>
              <a:defRPr/>
            </a:pPr>
            <a:fld id="{A67B809A-4CB6-4F01-9ECB-5E12DFCA13CC}" type="slidenum">
              <a:rPr lang="he-IL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286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600200" y="4876800"/>
            <a:ext cx="7391400" cy="476250"/>
          </a:xfrm>
        </p:spPr>
        <p:txBody>
          <a:bodyPr/>
          <a:lstStyle>
            <a:lvl1pPr algn="ctr">
              <a:defRPr sz="16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Oded Zilberberg - ITP ETH Zurich 25.03.2015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6" r="7921"/>
          <a:stretch/>
        </p:blipFill>
        <p:spPr>
          <a:xfrm>
            <a:off x="7620001" y="152400"/>
            <a:ext cx="1371600" cy="4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Oded Zilberberg - ITP ETH Zurich 25.03.2015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B809A-4CB6-4F01-9ECB-5E12DFCA13CC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6" r="7921"/>
          <a:stretch/>
        </p:blipFill>
        <p:spPr>
          <a:xfrm>
            <a:off x="7620001" y="152400"/>
            <a:ext cx="1371600" cy="4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B809A-4CB6-4F01-9ECB-5E12DFCA13CC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Oded Zilberberg - ITP ETH Zurich 25.03.2015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B809A-4CB6-4F01-9ECB-5E12DFCA13CC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כותרת, טקסט ו- 2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 bwMode="auto">
          <a:xfrm>
            <a:off x="304800" y="1143000"/>
            <a:ext cx="8534400" cy="5440363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5143500" y="1600200"/>
            <a:ext cx="3543300" cy="21859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3"/>
          </p:nvPr>
        </p:nvSpPr>
        <p:spPr>
          <a:xfrm>
            <a:off x="5143500" y="3938588"/>
            <a:ext cx="3543300" cy="21875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>
              <a:defRPr/>
            </a:pPr>
            <a:fld id="{A67B809A-4CB6-4F01-9ECB-5E12DFCA13CC}" type="slidenum">
              <a:rPr lang="he-IL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4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152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>
              <a:defRPr/>
            </a:pPr>
            <a:fld id="{A67B809A-4CB6-4F01-9ECB-5E12DFCA13CC}" type="slidenum">
              <a:rPr lang="he-IL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152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Oded Zilberberg - ITP ETH Zurich 25.03.2015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152400"/>
            <a:ext cx="4038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15554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 baseline="0" smtClean="0"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B809A-4CB6-4F01-9ECB-5E12DFCA13CC}" type="slidenum">
              <a:rPr kumimoji="0" lang="he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6" r="7921"/>
          <a:stretch/>
        </p:blipFill>
        <p:spPr>
          <a:xfrm>
            <a:off x="7620001" y="152400"/>
            <a:ext cx="1371600" cy="4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2" r:id="rId3"/>
    <p:sldLayoutId id="2147483680" r:id="rId4"/>
    <p:sldLayoutId id="2147483681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gi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4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18" Type="http://schemas.openxmlformats.org/officeDocument/2006/relationships/image" Target="../media/image65.emf"/><Relationship Id="rId3" Type="http://schemas.openxmlformats.org/officeDocument/2006/relationships/image" Target="../media/image50.emf"/><Relationship Id="rId21" Type="http://schemas.openxmlformats.org/officeDocument/2006/relationships/image" Target="../media/image68.emf"/><Relationship Id="rId7" Type="http://schemas.openxmlformats.org/officeDocument/2006/relationships/image" Target="../media/image54.emf"/><Relationship Id="rId12" Type="http://schemas.openxmlformats.org/officeDocument/2006/relationships/image" Target="../media/image59.emf"/><Relationship Id="rId17" Type="http://schemas.openxmlformats.org/officeDocument/2006/relationships/image" Target="../media/image64.emf"/><Relationship Id="rId25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emf"/><Relationship Id="rId20" Type="http://schemas.openxmlformats.org/officeDocument/2006/relationships/image" Target="../media/image6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24" Type="http://schemas.openxmlformats.org/officeDocument/2006/relationships/image" Target="../media/image71.emf"/><Relationship Id="rId5" Type="http://schemas.openxmlformats.org/officeDocument/2006/relationships/image" Target="../media/image52.emf"/><Relationship Id="rId15" Type="http://schemas.openxmlformats.org/officeDocument/2006/relationships/image" Target="../media/image62.emf"/><Relationship Id="rId23" Type="http://schemas.openxmlformats.org/officeDocument/2006/relationships/image" Target="../media/image70.png"/><Relationship Id="rId10" Type="http://schemas.openxmlformats.org/officeDocument/2006/relationships/image" Target="../media/image57.emf"/><Relationship Id="rId19" Type="http://schemas.openxmlformats.org/officeDocument/2006/relationships/image" Target="../media/image66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Relationship Id="rId14" Type="http://schemas.openxmlformats.org/officeDocument/2006/relationships/image" Target="../media/image61.emf"/><Relationship Id="rId22" Type="http://schemas.openxmlformats.org/officeDocument/2006/relationships/image" Target="../media/image6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wmf"/><Relationship Id="rId11" Type="http://schemas.openxmlformats.org/officeDocument/2006/relationships/image" Target="../media/image75.wmf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72.wmf"/><Relationship Id="rId9" Type="http://schemas.openxmlformats.org/officeDocument/2006/relationships/image" Target="../media/image7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.emf"/><Relationship Id="rId7" Type="http://schemas.openxmlformats.org/officeDocument/2006/relationships/image" Target="../media/image82.emf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emf"/><Relationship Id="rId11" Type="http://schemas.openxmlformats.org/officeDocument/2006/relationships/image" Target="../media/image86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8.emf"/><Relationship Id="rId9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1.jp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wmf"/><Relationship Id="rId18" Type="http://schemas.openxmlformats.org/officeDocument/2006/relationships/image" Target="../media/image25.wmf"/><Relationship Id="rId26" Type="http://schemas.openxmlformats.org/officeDocument/2006/relationships/image" Target="../media/image29.w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4.bin"/><Relationship Id="rId34" Type="http://schemas.openxmlformats.org/officeDocument/2006/relationships/oleObject" Target="../embeddings/oleObject22.bin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6.bin"/><Relationship Id="rId33" Type="http://schemas.openxmlformats.org/officeDocument/2006/relationships/image" Target="../media/image31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29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2.wmf"/><Relationship Id="rId24" Type="http://schemas.openxmlformats.org/officeDocument/2006/relationships/image" Target="../media/image28.wmf"/><Relationship Id="rId32" Type="http://schemas.openxmlformats.org/officeDocument/2006/relationships/oleObject" Target="../embeddings/oleObject21.bin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18.bin"/><Relationship Id="rId36" Type="http://schemas.openxmlformats.org/officeDocument/2006/relationships/image" Target="../media/image32.wmf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3.bin"/><Relationship Id="rId31" Type="http://schemas.openxmlformats.org/officeDocument/2006/relationships/image" Target="../media/image3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27.wmf"/><Relationship Id="rId27" Type="http://schemas.openxmlformats.org/officeDocument/2006/relationships/oleObject" Target="../embeddings/oleObject17.bin"/><Relationship Id="rId30" Type="http://schemas.openxmlformats.org/officeDocument/2006/relationships/oleObject" Target="../embeddings/oleObject20.bin"/><Relationship Id="rId35" Type="http://schemas.openxmlformats.org/officeDocument/2006/relationships/oleObject" Target="../embeddings/oleObject23.bin"/><Relationship Id="rId8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33400" y="838200"/>
            <a:ext cx="8077200" cy="4648199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9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47002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Accessing </a:t>
            </a:r>
            <a:r>
              <a:rPr lang="en-US" dirty="0"/>
              <a:t>topological boundary phenomena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/>
              <a:t>photonic waveguide </a:t>
            </a:r>
            <a:r>
              <a:rPr lang="en-US" dirty="0"/>
              <a:t>arrays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286071"/>
            <a:ext cx="914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defRPr/>
            </a:pPr>
            <a:endParaRPr lang="en-US" sz="1200" b="1" dirty="0">
              <a:solidFill>
                <a:schemeClr val="tx1"/>
              </a:solidFill>
            </a:endParaRPr>
          </a:p>
          <a:p>
            <a:pPr algn="ctr" rtl="0">
              <a:defRPr/>
            </a:pPr>
            <a:r>
              <a:rPr lang="en-US" sz="1200" dirty="0"/>
              <a:t>PRL </a:t>
            </a:r>
            <a:r>
              <a:rPr lang="en-US" sz="1200" b="1" dirty="0"/>
              <a:t>109</a:t>
            </a:r>
            <a:r>
              <a:rPr lang="en-US" sz="1200" dirty="0"/>
              <a:t>, 106402 (2012); </a:t>
            </a:r>
            <a:r>
              <a:rPr lang="en-US" sz="1200" dirty="0" smtClean="0"/>
              <a:t>PRL</a:t>
            </a:r>
            <a:r>
              <a:rPr lang="en-US" sz="1200" dirty="0"/>
              <a:t> </a:t>
            </a:r>
            <a:r>
              <a:rPr lang="en-US" sz="1200" b="1" dirty="0"/>
              <a:t>109</a:t>
            </a:r>
            <a:r>
              <a:rPr lang="en-US" sz="1200" dirty="0"/>
              <a:t>, 116404 (2012</a:t>
            </a:r>
            <a:r>
              <a:rPr lang="en-US" sz="1200" dirty="0" smtClean="0"/>
              <a:t>); </a:t>
            </a:r>
            <a:r>
              <a:rPr lang="en-US" sz="1200" i="1" dirty="0" smtClean="0"/>
              <a:t>PRL</a:t>
            </a:r>
            <a:r>
              <a:rPr lang="en-US" sz="1200" dirty="0" smtClean="0"/>
              <a:t> </a:t>
            </a:r>
            <a:r>
              <a:rPr lang="en-US" sz="1200" b="1" dirty="0"/>
              <a:t>110</a:t>
            </a:r>
            <a:r>
              <a:rPr lang="en-US" sz="1200" dirty="0"/>
              <a:t>, 076403 (2013</a:t>
            </a:r>
            <a:r>
              <a:rPr lang="en-US" sz="1200" dirty="0" smtClean="0"/>
              <a:t>); </a:t>
            </a:r>
            <a:r>
              <a:rPr lang="en-US" sz="1200" i="1" dirty="0" smtClean="0"/>
              <a:t>PRL</a:t>
            </a:r>
            <a:r>
              <a:rPr lang="en-US" sz="1200" dirty="0" smtClean="0"/>
              <a:t> </a:t>
            </a:r>
            <a:r>
              <a:rPr lang="en-US" sz="1200" b="1" dirty="0" smtClean="0"/>
              <a:t>111</a:t>
            </a:r>
            <a:r>
              <a:rPr lang="en-US" sz="1200" dirty="0" smtClean="0"/>
              <a:t>, 226401 </a:t>
            </a:r>
            <a:r>
              <a:rPr lang="en-US" sz="1200" dirty="0"/>
              <a:t>(2013</a:t>
            </a:r>
            <a:r>
              <a:rPr lang="en-US" sz="1200" dirty="0" smtClean="0"/>
              <a:t>); </a:t>
            </a:r>
          </a:p>
          <a:p>
            <a:pPr algn="ctr" rtl="0">
              <a:defRPr/>
            </a:pPr>
            <a:r>
              <a:rPr lang="en-US" sz="1200" dirty="0" smtClean="0"/>
              <a:t>PRB </a:t>
            </a:r>
            <a:r>
              <a:rPr lang="en-US" sz="1200" b="1" dirty="0" smtClean="0"/>
              <a:t>91</a:t>
            </a:r>
            <a:r>
              <a:rPr lang="en-US" sz="1200" dirty="0" smtClean="0"/>
              <a:t>, 064201 (2015</a:t>
            </a:r>
            <a:r>
              <a:rPr lang="en-US" sz="1200" dirty="0"/>
              <a:t>); </a:t>
            </a:r>
            <a:r>
              <a:rPr lang="en-US" sz="1200" dirty="0" smtClean="0"/>
              <a:t>PRL </a:t>
            </a:r>
            <a:r>
              <a:rPr lang="en-US" sz="1200" b="1" dirty="0" smtClean="0"/>
              <a:t>115</a:t>
            </a:r>
            <a:r>
              <a:rPr lang="en-US" sz="1200" dirty="0" smtClean="0"/>
              <a:t>, 195303 (2015</a:t>
            </a:r>
            <a:r>
              <a:rPr lang="en-US" sz="1200" dirty="0"/>
              <a:t>), </a:t>
            </a:r>
            <a:r>
              <a:rPr lang="en-US" sz="1200" dirty="0" smtClean="0"/>
              <a:t>PRA </a:t>
            </a:r>
            <a:r>
              <a:rPr lang="en-US" sz="1200" b="1" dirty="0"/>
              <a:t>93</a:t>
            </a:r>
            <a:r>
              <a:rPr lang="en-US" sz="1200" dirty="0"/>
              <a:t>, </a:t>
            </a:r>
            <a:r>
              <a:rPr lang="en-US" sz="1200" dirty="0" smtClean="0"/>
              <a:t>043827 </a:t>
            </a:r>
            <a:r>
              <a:rPr lang="en-US" sz="1200" dirty="0"/>
              <a:t>(2016</a:t>
            </a:r>
            <a:r>
              <a:rPr lang="en-US" sz="1200" dirty="0" smtClean="0"/>
              <a:t>), PRB </a:t>
            </a:r>
            <a:r>
              <a:rPr lang="en-US" sz="1200" b="1" dirty="0" smtClean="0"/>
              <a:t>93</a:t>
            </a:r>
            <a:r>
              <a:rPr lang="en-US" sz="1200" dirty="0" smtClean="0"/>
              <a:t>, 245113 </a:t>
            </a:r>
            <a:r>
              <a:rPr lang="en-US" sz="1200" dirty="0"/>
              <a:t>(</a:t>
            </a:r>
            <a:r>
              <a:rPr lang="en-US" sz="1200" dirty="0" smtClean="0"/>
              <a:t>2016), </a:t>
            </a:r>
          </a:p>
          <a:p>
            <a:pPr algn="ctr" rtl="0">
              <a:defRPr/>
            </a:pPr>
            <a:r>
              <a:rPr lang="en-US" sz="1200" dirty="0" smtClean="0"/>
              <a:t>Nat. Phys. </a:t>
            </a:r>
            <a:r>
              <a:rPr lang="en-US" sz="1200" b="1" dirty="0" smtClean="0"/>
              <a:t>12</a:t>
            </a:r>
            <a:r>
              <a:rPr lang="en-US" sz="1200" dirty="0" smtClean="0"/>
              <a:t>, 350 </a:t>
            </a:r>
            <a:r>
              <a:rPr lang="en-US" sz="1200" dirty="0"/>
              <a:t>(</a:t>
            </a:r>
            <a:r>
              <a:rPr lang="en-US" sz="1200" dirty="0" smtClean="0"/>
              <a:t>2016); Nat</a:t>
            </a:r>
            <a:r>
              <a:rPr lang="en-US" sz="1200" dirty="0"/>
              <a:t>. Phys. </a:t>
            </a:r>
            <a:r>
              <a:rPr lang="en-US" sz="1200" b="1" dirty="0"/>
              <a:t>12</a:t>
            </a:r>
            <a:r>
              <a:rPr lang="en-US" sz="1200" dirty="0"/>
              <a:t>, </a:t>
            </a:r>
            <a:r>
              <a:rPr lang="en-US" sz="1200" dirty="0" smtClean="0"/>
              <a:t>624 </a:t>
            </a:r>
            <a:r>
              <a:rPr lang="en-US" sz="1200" dirty="0"/>
              <a:t>(2016</a:t>
            </a:r>
            <a:r>
              <a:rPr lang="en-US" sz="1200" dirty="0" smtClean="0"/>
              <a:t>); Nature </a:t>
            </a:r>
            <a:r>
              <a:rPr lang="en-US" sz="1200" b="1" dirty="0" smtClean="0"/>
              <a:t>553</a:t>
            </a:r>
            <a:r>
              <a:rPr lang="en-US" sz="1200" dirty="0" smtClean="0"/>
              <a:t>, 55 (2018) </a:t>
            </a:r>
            <a:r>
              <a:rPr lang="en-US" sz="1200" dirty="0"/>
              <a:t>&amp; Nature </a:t>
            </a:r>
            <a:r>
              <a:rPr lang="en-US" sz="1200" b="1" dirty="0"/>
              <a:t>553</a:t>
            </a:r>
            <a:r>
              <a:rPr lang="en-US" sz="1200" dirty="0"/>
              <a:t>, </a:t>
            </a:r>
            <a:r>
              <a:rPr lang="en-US" sz="1200" dirty="0" smtClean="0"/>
              <a:t>59 </a:t>
            </a:r>
            <a:r>
              <a:rPr lang="en-US" sz="1200" dirty="0"/>
              <a:t>(2018</a:t>
            </a:r>
            <a:r>
              <a:rPr lang="en-US" sz="1200" dirty="0" smtClean="0"/>
              <a:t>),</a:t>
            </a:r>
          </a:p>
          <a:p>
            <a:pPr algn="ctr" rtl="0">
              <a:defRPr/>
            </a:pPr>
            <a:r>
              <a:rPr lang="en-US" sz="1200" dirty="0"/>
              <a:t>arXiv:1802.04173 </a:t>
            </a:r>
            <a:r>
              <a:rPr lang="en-US" sz="1200" dirty="0" smtClean="0">
                <a:solidFill>
                  <a:srgbClr val="1C1C1C"/>
                </a:solidFill>
                <a:latin typeface="Georgia" panose="02040502050405020303" pitchFamily="18" charset="0"/>
              </a:rPr>
              <a:t>&amp; </a:t>
            </a:r>
            <a:r>
              <a:rPr lang="en-US" sz="1200" dirty="0" smtClean="0"/>
              <a:t>arXiv:1805.05209</a:t>
            </a:r>
            <a:endParaRPr lang="en-US" sz="1200" dirty="0"/>
          </a:p>
          <a:p>
            <a:pPr algn="ctr" rtl="0">
              <a:defRPr/>
            </a:pPr>
            <a:endParaRPr lang="en-US" sz="1200" dirty="0">
              <a:solidFill>
                <a:srgbClr val="336600"/>
              </a:solidFill>
            </a:endParaRPr>
          </a:p>
          <a:p>
            <a:pPr algn="ctr" rtl="0">
              <a:defRPr/>
            </a:pPr>
            <a:endParaRPr lang="en-US" sz="1200" dirty="0">
              <a:solidFill>
                <a:srgbClr val="3366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31" b="51185"/>
          <a:stretch/>
        </p:blipFill>
        <p:spPr>
          <a:xfrm>
            <a:off x="191352" y="6004087"/>
            <a:ext cx="1219200" cy="320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2" y="5565027"/>
            <a:ext cx="762000" cy="37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6946" r="7920" b="28531"/>
          <a:stretch/>
        </p:blipFill>
        <p:spPr>
          <a:xfrm>
            <a:off x="191352" y="6410067"/>
            <a:ext cx="1334352" cy="27080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4572000" y="2220487"/>
            <a:ext cx="2587072" cy="2000133"/>
            <a:chOff x="4876800" y="4267200"/>
            <a:chExt cx="2587072" cy="20001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45143" b="56043"/>
            <a:stretch/>
          </p:blipFill>
          <p:spPr>
            <a:xfrm>
              <a:off x="5558872" y="4267200"/>
              <a:ext cx="1905000" cy="200013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876800" y="4419599"/>
              <a:ext cx="1143000" cy="3632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50079" y="2707882"/>
            <a:ext cx="2943504" cy="1633939"/>
            <a:chOff x="1250079" y="2707882"/>
            <a:chExt cx="2943504" cy="16339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2600" y="2707882"/>
              <a:ext cx="2440983" cy="13517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0079" y="3720321"/>
              <a:ext cx="551250" cy="6215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roup 342"/>
          <p:cNvGrpSpPr/>
          <p:nvPr/>
        </p:nvGrpSpPr>
        <p:grpSpPr>
          <a:xfrm>
            <a:off x="3005460" y="2762657"/>
            <a:ext cx="3626917" cy="2193261"/>
            <a:chOff x="3536730" y="3429000"/>
            <a:chExt cx="3626917" cy="2193261"/>
          </a:xfrm>
        </p:grpSpPr>
        <p:pic>
          <p:nvPicPr>
            <p:cNvPr id="344" name="Picture 343" descr="LDOS_b_shor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6730" y="3429000"/>
              <a:ext cx="3547872" cy="2008721"/>
            </a:xfrm>
            <a:prstGeom prst="rect">
              <a:avLst/>
            </a:prstGeom>
          </p:spPr>
        </p:pic>
        <p:sp>
          <p:nvSpPr>
            <p:cNvPr id="345" name="TextBox 8"/>
            <p:cNvSpPr txBox="1">
              <a:spLocks noChangeArrowheads="1"/>
            </p:cNvSpPr>
            <p:nvPr/>
          </p:nvSpPr>
          <p:spPr bwMode="auto">
            <a:xfrm>
              <a:off x="6855870" y="5376040"/>
              <a:ext cx="30777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221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Quasi-periodic models</a:t>
            </a:r>
            <a:endParaRPr lang="en-US" dirty="0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-76200" y="6611779"/>
            <a:ext cx="9372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/>
            <a:r>
              <a:rPr lang="en-GB" sz="1000" dirty="0">
                <a:solidFill>
                  <a:schemeClr val="bg1"/>
                </a:solidFill>
              </a:rPr>
              <a:t>Y. E. Kraus and OZ, </a:t>
            </a:r>
            <a:r>
              <a:rPr lang="en-US" sz="1000" dirty="0">
                <a:solidFill>
                  <a:schemeClr val="bg1"/>
                </a:solidFill>
              </a:rPr>
              <a:t>Phys. Rev. </a:t>
            </a:r>
            <a:r>
              <a:rPr lang="en-US" sz="1000" dirty="0" err="1">
                <a:solidFill>
                  <a:schemeClr val="bg1"/>
                </a:solidFill>
              </a:rPr>
              <a:t>Lett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109, 116404 (2012); </a:t>
            </a:r>
            <a:r>
              <a:rPr lang="en-GB" sz="1000" dirty="0">
                <a:solidFill>
                  <a:schemeClr val="bg1"/>
                </a:solidFill>
              </a:rPr>
              <a:t>M. </a:t>
            </a:r>
            <a:r>
              <a:rPr lang="en-GB" sz="1000" dirty="0" err="1">
                <a:solidFill>
                  <a:schemeClr val="bg1"/>
                </a:solidFill>
              </a:rPr>
              <a:t>Verbin</a:t>
            </a:r>
            <a:r>
              <a:rPr lang="en-GB" sz="1000" dirty="0">
                <a:solidFill>
                  <a:schemeClr val="bg1"/>
                </a:solidFill>
              </a:rPr>
              <a:t>, OZ, Y. E. Kraus, Y. </a:t>
            </a:r>
            <a:r>
              <a:rPr lang="en-GB" sz="1000" dirty="0" err="1">
                <a:solidFill>
                  <a:schemeClr val="bg1"/>
                </a:solidFill>
              </a:rPr>
              <a:t>Lahini</a:t>
            </a:r>
            <a:r>
              <a:rPr lang="en-GB" sz="1000" dirty="0">
                <a:solidFill>
                  <a:schemeClr val="bg1"/>
                </a:solidFill>
              </a:rPr>
              <a:t>, and Y. Silberberg, </a:t>
            </a:r>
            <a:r>
              <a:rPr lang="en-US" sz="1000" dirty="0">
                <a:solidFill>
                  <a:schemeClr val="bg1"/>
                </a:solidFill>
              </a:rPr>
              <a:t>Phys. Rev. Lett. 110, 076403 (2013)</a:t>
            </a:r>
          </a:p>
          <a:p>
            <a:pPr algn="ctr" rtl="0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838200" y="1371600"/>
            <a:ext cx="7467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rtl="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Fibonacci 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  <a:cs typeface="+mn-cs"/>
              </a:rPr>
              <a:t>chain:</a:t>
            </a:r>
          </a:p>
          <a:p>
            <a:pPr marL="342900" indent="-342900" rtl="0">
              <a:spcBef>
                <a:spcPct val="20000"/>
              </a:spcBef>
              <a:buFontTx/>
              <a:buChar char="•"/>
              <a:defRPr/>
            </a:pP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+mn-lt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2400" i="1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69" name="Group 60"/>
          <p:cNvGrpSpPr>
            <a:grpSpLocks/>
          </p:cNvGrpSpPr>
          <p:nvPr/>
        </p:nvGrpSpPr>
        <p:grpSpPr bwMode="auto">
          <a:xfrm>
            <a:off x="4800600" y="2175520"/>
            <a:ext cx="2978027" cy="186680"/>
            <a:chOff x="5063360" y="1849820"/>
            <a:chExt cx="2978630" cy="186560"/>
          </a:xfrm>
        </p:grpSpPr>
        <p:cxnSp>
          <p:nvCxnSpPr>
            <p:cNvPr id="270" name="Straight Connector 9"/>
            <p:cNvCxnSpPr>
              <a:cxnSpLocks noChangeShapeType="1"/>
            </p:cNvCxnSpPr>
            <p:nvPr/>
          </p:nvCxnSpPr>
          <p:spPr bwMode="auto">
            <a:xfrm flipH="1" flipV="1">
              <a:off x="5246240" y="1930750"/>
              <a:ext cx="2612870" cy="1580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271" name="Oval 270"/>
            <p:cNvSpPr/>
            <p:nvPr/>
          </p:nvSpPr>
          <p:spPr bwMode="auto">
            <a:xfrm>
              <a:off x="754802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>
              <a:off x="785911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Oval 272"/>
            <p:cNvSpPr/>
            <p:nvPr/>
          </p:nvSpPr>
          <p:spPr bwMode="auto">
            <a:xfrm>
              <a:off x="6130376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Oval 273"/>
            <p:cNvSpPr/>
            <p:nvPr/>
          </p:nvSpPr>
          <p:spPr bwMode="auto">
            <a:xfrm>
              <a:off x="6862081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Oval 274"/>
            <p:cNvSpPr/>
            <p:nvPr/>
          </p:nvSpPr>
          <p:spPr bwMode="auto">
            <a:xfrm>
              <a:off x="5795065" y="185245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Oval 275"/>
            <p:cNvSpPr/>
            <p:nvPr/>
          </p:nvSpPr>
          <p:spPr bwMode="auto">
            <a:xfrm>
              <a:off x="5063360" y="184982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1143000" y="1828800"/>
            <a:ext cx="2667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</a:t>
            </a:r>
          </a:p>
          <a:p>
            <a:pPr rtl="0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LS</a:t>
            </a:r>
          </a:p>
          <a:p>
            <a:pPr rtl="0">
              <a:defRPr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LSL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rtl="0">
              <a:defRPr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LSLLS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rtl="0">
              <a:defRPr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LSLLSLSL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337" name="Group 336"/>
          <p:cNvGrpSpPr/>
          <p:nvPr/>
        </p:nvGrpSpPr>
        <p:grpSpPr>
          <a:xfrm>
            <a:off x="2648610" y="2667000"/>
            <a:ext cx="2198788" cy="2321797"/>
            <a:chOff x="3307783" y="2783603"/>
            <a:chExt cx="2198788" cy="2321797"/>
          </a:xfrm>
        </p:grpSpPr>
        <p:sp>
          <p:nvSpPr>
            <p:cNvPr id="338" name="TextBox 8"/>
            <p:cNvSpPr txBox="1">
              <a:spLocks noChangeArrowheads="1"/>
            </p:cNvSpPr>
            <p:nvPr/>
          </p:nvSpPr>
          <p:spPr bwMode="auto">
            <a:xfrm>
              <a:off x="5378331" y="4797623"/>
              <a:ext cx="1282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0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" name="TextBox 8"/>
            <p:cNvSpPr txBox="1">
              <a:spLocks noChangeArrowheads="1"/>
            </p:cNvSpPr>
            <p:nvPr/>
          </p:nvSpPr>
          <p:spPr bwMode="auto">
            <a:xfrm>
              <a:off x="3410819" y="3695026"/>
              <a:ext cx="157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20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0" name="TextBox 8"/>
            <p:cNvSpPr txBox="1">
              <a:spLocks noChangeArrowheads="1"/>
            </p:cNvSpPr>
            <p:nvPr/>
          </p:nvSpPr>
          <p:spPr bwMode="auto">
            <a:xfrm>
              <a:off x="3307783" y="4720133"/>
              <a:ext cx="35907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–2.2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1" name="TextBox 8"/>
            <p:cNvSpPr txBox="1">
              <a:spLocks noChangeArrowheads="1"/>
            </p:cNvSpPr>
            <p:nvPr/>
          </p:nvSpPr>
          <p:spPr bwMode="auto">
            <a:xfrm>
              <a:off x="3405003" y="2783603"/>
              <a:ext cx="25648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2.2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2" name="TextBox 8"/>
            <p:cNvSpPr txBox="1">
              <a:spLocks noChangeArrowheads="1"/>
            </p:cNvSpPr>
            <p:nvPr/>
          </p:nvSpPr>
          <p:spPr bwMode="auto">
            <a:xfrm>
              <a:off x="3675643" y="4830493"/>
              <a:ext cx="10259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46" name="Straight Arrow Connector 345"/>
          <p:cNvCxnSpPr>
            <a:cxnSpLocks noChangeShapeType="1"/>
          </p:cNvCxnSpPr>
          <p:nvPr/>
        </p:nvCxnSpPr>
        <p:spPr bwMode="auto">
          <a:xfrm flipH="1" flipV="1">
            <a:off x="3761531" y="4758634"/>
            <a:ext cx="8906" cy="685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47" name="Straight Arrow Connector 346"/>
          <p:cNvCxnSpPr>
            <a:cxnSpLocks noChangeShapeType="1"/>
          </p:cNvCxnSpPr>
          <p:nvPr/>
        </p:nvCxnSpPr>
        <p:spPr bwMode="auto">
          <a:xfrm flipH="1" flipV="1">
            <a:off x="4696951" y="4758634"/>
            <a:ext cx="8906" cy="685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348" name="Picture 347" descr="measure_bul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9457" y="5436554"/>
            <a:ext cx="3547872" cy="941392"/>
          </a:xfrm>
          <a:prstGeom prst="rect">
            <a:avLst/>
          </a:prstGeom>
        </p:spPr>
      </p:pic>
      <p:pic>
        <p:nvPicPr>
          <p:cNvPr id="349" name="Picture 348" descr="measure_deform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1455" y="5444434"/>
            <a:ext cx="3547872" cy="941392"/>
          </a:xfrm>
          <a:prstGeom prst="rect">
            <a:avLst/>
          </a:prstGeom>
        </p:spPr>
      </p:pic>
      <p:sp>
        <p:nvSpPr>
          <p:cNvPr id="350" name="TextBox 44"/>
          <p:cNvSpPr txBox="1">
            <a:spLocks noChangeArrowheads="1"/>
          </p:cNvSpPr>
          <p:nvPr/>
        </p:nvSpPr>
        <p:spPr bwMode="auto">
          <a:xfrm rot="16200000">
            <a:off x="2407042" y="5766869"/>
            <a:ext cx="879970" cy="30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endParaRPr lang="en-US" sz="2800" baseline="-250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1" name="Picture 350" descr="width_harp2har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8947" y="5447064"/>
            <a:ext cx="3547872" cy="941392"/>
          </a:xfrm>
          <a:prstGeom prst="rect">
            <a:avLst/>
          </a:prstGeom>
        </p:spPr>
      </p:pic>
      <p:grpSp>
        <p:nvGrpSpPr>
          <p:cNvPr id="352" name="Group 351"/>
          <p:cNvGrpSpPr/>
          <p:nvPr/>
        </p:nvGrpSpPr>
        <p:grpSpPr>
          <a:xfrm>
            <a:off x="2731187" y="5350613"/>
            <a:ext cx="4194980" cy="1103237"/>
            <a:chOff x="3390860" y="5468779"/>
            <a:chExt cx="4194980" cy="1103237"/>
          </a:xfrm>
        </p:grpSpPr>
        <p:sp>
          <p:nvSpPr>
            <p:cNvPr id="353" name="TextBox 44"/>
            <p:cNvSpPr txBox="1">
              <a:spLocks noChangeArrowheads="1"/>
            </p:cNvSpPr>
            <p:nvPr/>
          </p:nvSpPr>
          <p:spPr bwMode="auto">
            <a:xfrm rot="16200000">
              <a:off x="3033070" y="5968004"/>
              <a:ext cx="9618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localization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4" name="TextBox 8"/>
            <p:cNvSpPr txBox="1">
              <a:spLocks noChangeArrowheads="1"/>
            </p:cNvSpPr>
            <p:nvPr/>
          </p:nvSpPr>
          <p:spPr bwMode="auto">
            <a:xfrm>
              <a:off x="7226767" y="5468779"/>
              <a:ext cx="35907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0.35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5" name="TextBox 8"/>
            <p:cNvSpPr txBox="1">
              <a:spLocks noChangeArrowheads="1"/>
            </p:cNvSpPr>
            <p:nvPr/>
          </p:nvSpPr>
          <p:spPr bwMode="auto">
            <a:xfrm>
              <a:off x="7244138" y="6306979"/>
              <a:ext cx="10259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1600" baseline="-25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2" name="Rectangle 361"/>
          <p:cNvSpPr/>
          <p:nvPr/>
        </p:nvSpPr>
        <p:spPr>
          <a:xfrm>
            <a:off x="5042821" y="1450918"/>
            <a:ext cx="2395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rtl="0">
              <a:spcBef>
                <a:spcPct val="20000"/>
              </a:spcBef>
              <a:defRPr/>
            </a:pPr>
            <a:r>
              <a:rPr lang="en-US" sz="1200" kern="0" dirty="0" smtClean="0">
                <a:solidFill>
                  <a:schemeClr val="tx1"/>
                </a:solidFill>
                <a:latin typeface="Arial"/>
                <a:cs typeface="Arial"/>
              </a:rPr>
              <a:t>cf., 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U. Schneider’s talk</a:t>
            </a:r>
            <a:endParaRPr lang="en-US" sz="11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8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  <p:bldP spid="3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Pumping </a:t>
            </a:r>
            <a:r>
              <a:rPr lang="en-US" sz="4400" dirty="0" smtClean="0">
                <a:solidFill>
                  <a:schemeClr val="tx1"/>
                </a:solidFill>
              </a:rPr>
              <a:t>the</a:t>
            </a:r>
            <a:r>
              <a:rPr lang="en-US" sz="4400" dirty="0" smtClean="0">
                <a:solidFill>
                  <a:schemeClr val="tx1"/>
                </a:solidFill>
              </a:rPr>
              <a:t> boundary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One-dimensional topological pump</a:t>
            </a:r>
            <a:endParaRPr lang="en-US" dirty="0"/>
          </a:p>
        </p:txBody>
      </p:sp>
      <p:sp>
        <p:nvSpPr>
          <p:cNvPr id="107" name="Rectangle 3"/>
          <p:cNvSpPr txBox="1">
            <a:spLocks noChangeArrowheads="1"/>
          </p:cNvSpPr>
          <p:nvPr/>
        </p:nvSpPr>
        <p:spPr bwMode="auto">
          <a:xfrm>
            <a:off x="838200" y="1371600"/>
            <a:ext cx="746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Off-diagonal Harper model: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rtl="0">
              <a:spcBef>
                <a:spcPct val="20000"/>
              </a:spcBef>
              <a:buFont typeface="Arial" pitchFamily="34" charset="0"/>
              <a:buChar char="•"/>
            </a:pPr>
            <a:endParaRPr lang="en-US" sz="2400" i="1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algn="ctr" rtl="0">
              <a:spcBef>
                <a:spcPct val="20000"/>
              </a:spcBef>
            </a:pPr>
            <a:endParaRPr lang="en-US" sz="2400" i="1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2400" i="1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2400" i="1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r>
              <a:rPr lang="en-US" sz="2400" i="1" kern="0" dirty="0" smtClean="0">
                <a:solidFill>
                  <a:schemeClr val="tx1"/>
                </a:solidFill>
                <a:latin typeface="+mn-lt"/>
                <a:cs typeface="+mn-cs"/>
              </a:rPr>
              <a:t>	</a:t>
            </a:r>
          </a:p>
          <a:p>
            <a:pPr marL="342900" lvl="0" indent="-342900" rtl="0">
              <a:spcBef>
                <a:spcPct val="20000"/>
              </a:spcBef>
            </a:pPr>
            <a:endParaRPr lang="en-US" sz="24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lvl="0" indent="-342900" rtl="0">
              <a:spcBef>
                <a:spcPct val="20000"/>
              </a:spcBef>
            </a:pPr>
            <a:endParaRPr lang="en-US" sz="180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Object 75"/>
          <p:cNvGraphicFramePr>
            <a:graphicFrameLocks noChangeAspect="1"/>
          </p:cNvGraphicFramePr>
          <p:nvPr>
            <p:extLst/>
          </p:nvPr>
        </p:nvGraphicFramePr>
        <p:xfrm>
          <a:off x="1092200" y="2046288"/>
          <a:ext cx="506412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55" name="Equation" r:id="rId3" imgW="2844720" imgH="355320" progId="Equation.DSMT4">
                  <p:embed/>
                </p:oleObj>
              </mc:Choice>
              <mc:Fallback>
                <p:oleObj name="Equation" r:id="rId3" imgW="2844720" imgH="355320" progId="Equation.DSMT4">
                  <p:embed/>
                  <p:pic>
                    <p:nvPicPr>
                      <p:cNvPr id="3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2046288"/>
                        <a:ext cx="506412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4395787" y="2816225"/>
            <a:ext cx="3775075" cy="307975"/>
            <a:chOff x="5063360" y="1749623"/>
            <a:chExt cx="3775840" cy="307777"/>
          </a:xfrm>
        </p:grpSpPr>
        <p:cxnSp>
          <p:nvCxnSpPr>
            <p:cNvPr id="14" name="Straight Connector 9"/>
            <p:cNvCxnSpPr>
              <a:cxnSpLocks noChangeShapeType="1"/>
            </p:cNvCxnSpPr>
            <p:nvPr/>
          </p:nvCxnSpPr>
          <p:spPr bwMode="auto">
            <a:xfrm flipH="1" flipV="1">
              <a:off x="5246240" y="1930750"/>
              <a:ext cx="2612870" cy="1580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15" name="Oval 14"/>
            <p:cNvSpPr/>
            <p:nvPr/>
          </p:nvSpPr>
          <p:spPr bwMode="auto">
            <a:xfrm>
              <a:off x="742030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785911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18271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70560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8167050" y="1933553"/>
              <a:ext cx="486629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8710960" y="1749623"/>
              <a:ext cx="1282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870020" y="185245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063360" y="184982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14"/>
          <p:cNvGrpSpPr/>
          <p:nvPr/>
        </p:nvGrpSpPr>
        <p:grpSpPr>
          <a:xfrm>
            <a:off x="1143000" y="3886200"/>
            <a:ext cx="2819399" cy="1773728"/>
            <a:chOff x="3709971" y="3681413"/>
            <a:chExt cx="2819399" cy="1773728"/>
          </a:xfrm>
        </p:grpSpPr>
        <p:sp>
          <p:nvSpPr>
            <p:cNvPr id="25" name="Flowchart: Summing Junction 42"/>
            <p:cNvSpPr>
              <a:spLocks noChangeArrowheads="1"/>
            </p:cNvSpPr>
            <p:nvPr/>
          </p:nvSpPr>
          <p:spPr bwMode="auto">
            <a:xfrm>
              <a:off x="4745098" y="4724449"/>
              <a:ext cx="152549" cy="152498"/>
            </a:xfrm>
            <a:prstGeom prst="flowChartSummingJunction">
              <a:avLst/>
            </a:prstGeom>
            <a:noFill/>
            <a:ln w="9525" algn="ctr">
              <a:solidFill>
                <a:srgbClr val="33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43"/>
            <p:cNvSpPr txBox="1">
              <a:spLocks noChangeArrowheads="1"/>
            </p:cNvSpPr>
            <p:nvPr/>
          </p:nvSpPr>
          <p:spPr bwMode="auto">
            <a:xfrm>
              <a:off x="4572000" y="4648200"/>
              <a:ext cx="12836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3200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44"/>
            <p:cNvSpPr txBox="1">
              <a:spLocks noChangeArrowheads="1"/>
            </p:cNvSpPr>
            <p:nvPr/>
          </p:nvSpPr>
          <p:spPr bwMode="auto">
            <a:xfrm>
              <a:off x="5750731" y="5141024"/>
              <a:ext cx="202032" cy="314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rtl="0"/>
              <a:r>
                <a:rPr lang="en-US" sz="20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baseline="-25000" dirty="0" err="1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32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45"/>
            <p:cNvSpPr txBox="1">
              <a:spLocks noChangeArrowheads="1"/>
            </p:cNvSpPr>
            <p:nvPr/>
          </p:nvSpPr>
          <p:spPr bwMode="auto">
            <a:xfrm>
              <a:off x="6278543" y="4683824"/>
              <a:ext cx="2508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rtl="0"/>
              <a:r>
                <a:rPr lang="en-US" sz="20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baseline="-25000" dirty="0" err="1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xy</a:t>
              </a:r>
              <a:endParaRPr lang="en-US" sz="32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48"/>
            <p:cNvSpPr txBox="1">
              <a:spLocks noChangeArrowheads="1"/>
            </p:cNvSpPr>
            <p:nvPr/>
          </p:nvSpPr>
          <p:spPr bwMode="auto">
            <a:xfrm>
              <a:off x="4461783" y="3681413"/>
              <a:ext cx="11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10"/>
            <p:cNvCxnSpPr>
              <a:cxnSpLocks noChangeShapeType="1"/>
              <a:stCxn id="34" idx="3"/>
            </p:cNvCxnSpPr>
            <p:nvPr/>
          </p:nvCxnSpPr>
          <p:spPr bwMode="auto">
            <a:xfrm flipH="1">
              <a:off x="5507286" y="4097759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sp>
          <p:nvSpPr>
            <p:cNvPr id="34" name="Oval 33"/>
            <p:cNvSpPr/>
            <p:nvPr/>
          </p:nvSpPr>
          <p:spPr bwMode="auto">
            <a:xfrm>
              <a:off x="5980642" y="3949123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Straight Connector 12"/>
            <p:cNvCxnSpPr>
              <a:cxnSpLocks noChangeShapeType="1"/>
              <a:endCxn id="45" idx="1"/>
            </p:cNvCxnSpPr>
            <p:nvPr/>
          </p:nvCxnSpPr>
          <p:spPr bwMode="auto">
            <a:xfrm>
              <a:off x="5507286" y="4097759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rot="5400000">
              <a:off x="5754257" y="3807807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45" name="Oval 44"/>
            <p:cNvSpPr/>
            <p:nvPr/>
          </p:nvSpPr>
          <p:spPr bwMode="auto">
            <a:xfrm>
              <a:off x="5980642" y="4479545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7" name="Straight Connector 24"/>
            <p:cNvCxnSpPr>
              <a:cxnSpLocks noChangeShapeType="1"/>
            </p:cNvCxnSpPr>
            <p:nvPr/>
          </p:nvCxnSpPr>
          <p:spPr bwMode="auto">
            <a:xfrm rot="5400000">
              <a:off x="5754257" y="4338228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61" name="Straight Arrow Connector 46"/>
            <p:cNvCxnSpPr>
              <a:cxnSpLocks noChangeShapeType="1"/>
            </p:cNvCxnSpPr>
            <p:nvPr/>
          </p:nvCxnSpPr>
          <p:spPr bwMode="auto">
            <a:xfrm flipV="1">
              <a:off x="3815413" y="3856551"/>
              <a:ext cx="578298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2" name="Straight Arrow Connector 49"/>
            <p:cNvCxnSpPr>
              <a:cxnSpLocks noChangeShapeType="1"/>
            </p:cNvCxnSpPr>
            <p:nvPr/>
          </p:nvCxnSpPr>
          <p:spPr bwMode="auto">
            <a:xfrm rot="5400000" flipV="1">
              <a:off x="3583730" y="4092738"/>
              <a:ext cx="46336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TextBox 50"/>
            <p:cNvSpPr txBox="1">
              <a:spLocks noChangeArrowheads="1"/>
            </p:cNvSpPr>
            <p:nvPr/>
          </p:nvSpPr>
          <p:spPr bwMode="auto">
            <a:xfrm>
              <a:off x="3709971" y="4271880"/>
              <a:ext cx="11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4010564" y="3955215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Straight Connector 10"/>
            <p:cNvCxnSpPr>
              <a:cxnSpLocks noChangeShapeType="1"/>
              <a:endCxn id="72" idx="7"/>
            </p:cNvCxnSpPr>
            <p:nvPr/>
          </p:nvCxnSpPr>
          <p:spPr bwMode="auto">
            <a:xfrm flipH="1">
              <a:off x="4196067" y="4092276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70" name="Straight Connector 12"/>
            <p:cNvCxnSpPr>
              <a:cxnSpLocks noChangeShapeType="1"/>
              <a:stCxn id="68" idx="5"/>
            </p:cNvCxnSpPr>
            <p:nvPr/>
          </p:nvCxnSpPr>
          <p:spPr bwMode="auto">
            <a:xfrm>
              <a:off x="4196067" y="4103851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71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43038" y="3813899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72" name="Oval 71"/>
            <p:cNvSpPr/>
            <p:nvPr/>
          </p:nvSpPr>
          <p:spPr bwMode="auto">
            <a:xfrm>
              <a:off x="4010564" y="4474062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3" name="Straight Connector 24"/>
            <p:cNvCxnSpPr>
              <a:cxnSpLocks noChangeShapeType="1"/>
            </p:cNvCxnSpPr>
            <p:nvPr/>
          </p:nvCxnSpPr>
          <p:spPr bwMode="auto">
            <a:xfrm rot="5400000">
              <a:off x="4443038" y="4332745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74" name="Straight Connector 10"/>
            <p:cNvCxnSpPr>
              <a:cxnSpLocks noChangeShapeType="1"/>
              <a:stCxn id="75" idx="3"/>
            </p:cNvCxnSpPr>
            <p:nvPr/>
          </p:nvCxnSpPr>
          <p:spPr bwMode="auto">
            <a:xfrm flipH="1">
              <a:off x="4837189" y="4092276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sp>
          <p:nvSpPr>
            <p:cNvPr id="75" name="Oval 74"/>
            <p:cNvSpPr/>
            <p:nvPr/>
          </p:nvSpPr>
          <p:spPr bwMode="auto">
            <a:xfrm>
              <a:off x="5310545" y="3943640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Straight Connector 12"/>
            <p:cNvCxnSpPr>
              <a:cxnSpLocks noChangeShapeType="1"/>
              <a:endCxn id="78" idx="1"/>
            </p:cNvCxnSpPr>
            <p:nvPr/>
          </p:nvCxnSpPr>
          <p:spPr bwMode="auto">
            <a:xfrm>
              <a:off x="4837189" y="4092276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7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5084160" y="3802324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78" name="Oval 77"/>
            <p:cNvSpPr/>
            <p:nvPr/>
          </p:nvSpPr>
          <p:spPr bwMode="auto">
            <a:xfrm>
              <a:off x="5310545" y="4474062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Straight Connector 24"/>
            <p:cNvCxnSpPr>
              <a:cxnSpLocks noChangeShapeType="1"/>
            </p:cNvCxnSpPr>
            <p:nvPr/>
          </p:nvCxnSpPr>
          <p:spPr bwMode="auto">
            <a:xfrm rot="5400000">
              <a:off x="5084160" y="4332745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80" name="Oval 79"/>
            <p:cNvSpPr/>
            <p:nvPr/>
          </p:nvSpPr>
          <p:spPr bwMode="auto">
            <a:xfrm>
              <a:off x="4659775" y="3950825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659775" y="4481247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8" name="Straight Connector 10"/>
            <p:cNvCxnSpPr>
              <a:cxnSpLocks noChangeShapeType="1"/>
            </p:cNvCxnSpPr>
            <p:nvPr/>
          </p:nvCxnSpPr>
          <p:spPr bwMode="auto">
            <a:xfrm flipH="1">
              <a:off x="5481514" y="4622725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99" name="Straight Connector 12"/>
            <p:cNvCxnSpPr>
              <a:cxnSpLocks noChangeShapeType="1"/>
              <a:endCxn id="101" idx="1"/>
            </p:cNvCxnSpPr>
            <p:nvPr/>
          </p:nvCxnSpPr>
          <p:spPr bwMode="auto">
            <a:xfrm>
              <a:off x="5481514" y="4622725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sp>
          <p:nvSpPr>
            <p:cNvPr id="101" name="Oval 100"/>
            <p:cNvSpPr/>
            <p:nvPr/>
          </p:nvSpPr>
          <p:spPr bwMode="auto">
            <a:xfrm>
              <a:off x="5954870" y="5004511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" name="Straight Connector 24"/>
            <p:cNvCxnSpPr>
              <a:cxnSpLocks noChangeShapeType="1"/>
            </p:cNvCxnSpPr>
            <p:nvPr/>
          </p:nvCxnSpPr>
          <p:spPr bwMode="auto">
            <a:xfrm rot="5400000">
              <a:off x="5728485" y="4863194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103" name="Straight Connector 10"/>
            <p:cNvCxnSpPr>
              <a:cxnSpLocks noChangeShapeType="1"/>
              <a:endCxn id="106" idx="7"/>
            </p:cNvCxnSpPr>
            <p:nvPr/>
          </p:nvCxnSpPr>
          <p:spPr bwMode="auto">
            <a:xfrm flipH="1">
              <a:off x="4170295" y="4617242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104" name="Straight Connector 12"/>
            <p:cNvCxnSpPr>
              <a:cxnSpLocks noChangeShapeType="1"/>
            </p:cNvCxnSpPr>
            <p:nvPr/>
          </p:nvCxnSpPr>
          <p:spPr bwMode="auto">
            <a:xfrm>
              <a:off x="4170295" y="4628817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sp>
          <p:nvSpPr>
            <p:cNvPr id="106" name="Oval 105"/>
            <p:cNvSpPr/>
            <p:nvPr/>
          </p:nvSpPr>
          <p:spPr bwMode="auto">
            <a:xfrm>
              <a:off x="3984792" y="4999028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8" name="Straight Connector 24"/>
            <p:cNvCxnSpPr>
              <a:cxnSpLocks noChangeShapeType="1"/>
            </p:cNvCxnSpPr>
            <p:nvPr/>
          </p:nvCxnSpPr>
          <p:spPr bwMode="auto">
            <a:xfrm rot="5400000">
              <a:off x="4417266" y="4857711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109" name="Straight Connector 10"/>
            <p:cNvCxnSpPr>
              <a:cxnSpLocks noChangeShapeType="1"/>
            </p:cNvCxnSpPr>
            <p:nvPr/>
          </p:nvCxnSpPr>
          <p:spPr bwMode="auto">
            <a:xfrm flipH="1">
              <a:off x="4811417" y="4617242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cxnSp>
          <p:nvCxnSpPr>
            <p:cNvPr id="110" name="Straight Connector 12"/>
            <p:cNvCxnSpPr>
              <a:cxnSpLocks noChangeShapeType="1"/>
              <a:endCxn id="112" idx="1"/>
            </p:cNvCxnSpPr>
            <p:nvPr/>
          </p:nvCxnSpPr>
          <p:spPr bwMode="auto">
            <a:xfrm>
              <a:off x="4811417" y="4617242"/>
              <a:ext cx="505183" cy="407288"/>
            </a:xfrm>
            <a:prstGeom prst="line">
              <a:avLst/>
            </a:prstGeom>
            <a:noFill/>
            <a:ln w="38100" cmpd="dbl" algn="ctr">
              <a:solidFill>
                <a:srgbClr val="336600"/>
              </a:solidFill>
              <a:round/>
              <a:headEnd/>
              <a:tailEnd/>
            </a:ln>
          </p:spPr>
        </p:cxnSp>
        <p:sp>
          <p:nvSpPr>
            <p:cNvPr id="112" name="Oval 111"/>
            <p:cNvSpPr/>
            <p:nvPr/>
          </p:nvSpPr>
          <p:spPr bwMode="auto">
            <a:xfrm>
              <a:off x="5284773" y="4999028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3" name="Straight Connector 24"/>
            <p:cNvCxnSpPr>
              <a:cxnSpLocks noChangeShapeType="1"/>
            </p:cNvCxnSpPr>
            <p:nvPr/>
          </p:nvCxnSpPr>
          <p:spPr bwMode="auto">
            <a:xfrm rot="5400000">
              <a:off x="5058388" y="4857711"/>
              <a:ext cx="0" cy="452771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114" name="Oval 113"/>
            <p:cNvSpPr/>
            <p:nvPr/>
          </p:nvSpPr>
          <p:spPr bwMode="auto">
            <a:xfrm>
              <a:off x="4634003" y="5006213"/>
              <a:ext cx="217330" cy="17413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4648200" y="3581400"/>
            <a:ext cx="2846885" cy="2158320"/>
            <a:chOff x="5553150" y="4267200"/>
            <a:chExt cx="3501544" cy="2390214"/>
          </a:xfrm>
        </p:grpSpPr>
        <p:pic>
          <p:nvPicPr>
            <p:cNvPr id="117" name="Picture 22" descr="Ep_offdiagona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2580" y="4353910"/>
              <a:ext cx="3024203" cy="1990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TextBox 23"/>
            <p:cNvSpPr txBox="1">
              <a:spLocks noChangeArrowheads="1"/>
            </p:cNvSpPr>
            <p:nvPr/>
          </p:nvSpPr>
          <p:spPr bwMode="auto">
            <a:xfrm>
              <a:off x="5553150" y="5160774"/>
              <a:ext cx="173503" cy="306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8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TextBox 24"/>
            <p:cNvSpPr txBox="1">
              <a:spLocks noChangeArrowheads="1"/>
            </p:cNvSpPr>
            <p:nvPr/>
          </p:nvSpPr>
          <p:spPr bwMode="auto">
            <a:xfrm>
              <a:off x="7308101" y="6248400"/>
              <a:ext cx="195192" cy="40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ϕ</a:t>
              </a:r>
              <a:endParaRPr lang="en-US" sz="24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Box 25"/>
            <p:cNvSpPr txBox="1">
              <a:spLocks noChangeArrowheads="1"/>
            </p:cNvSpPr>
            <p:nvPr/>
          </p:nvSpPr>
          <p:spPr bwMode="auto">
            <a:xfrm>
              <a:off x="5927875" y="6288008"/>
              <a:ext cx="126184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TextBox 26"/>
            <p:cNvSpPr txBox="1">
              <a:spLocks noChangeArrowheads="1"/>
            </p:cNvSpPr>
            <p:nvPr/>
          </p:nvSpPr>
          <p:spPr bwMode="auto">
            <a:xfrm>
              <a:off x="8800354" y="6284947"/>
              <a:ext cx="254340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27"/>
            <p:cNvSpPr txBox="1">
              <a:spLocks noChangeArrowheads="1"/>
            </p:cNvSpPr>
            <p:nvPr/>
          </p:nvSpPr>
          <p:spPr bwMode="auto">
            <a:xfrm>
              <a:off x="5553150" y="6157430"/>
              <a:ext cx="400240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-2.5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28"/>
            <p:cNvSpPr txBox="1">
              <a:spLocks noChangeArrowheads="1"/>
            </p:cNvSpPr>
            <p:nvPr/>
          </p:nvSpPr>
          <p:spPr bwMode="auto">
            <a:xfrm>
              <a:off x="5597838" y="4267200"/>
              <a:ext cx="315459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2.5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4" name="Straight Arrow Connector 123"/>
          <p:cNvCxnSpPr>
            <a:cxnSpLocks noChangeShapeType="1"/>
          </p:cNvCxnSpPr>
          <p:nvPr/>
        </p:nvCxnSpPr>
        <p:spPr bwMode="auto">
          <a:xfrm flipV="1">
            <a:off x="5292320" y="3124200"/>
            <a:ext cx="1846667" cy="1133277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triangle" w="med" len="med"/>
          </a:ln>
        </p:spPr>
      </p:cxnSp>
      <p:sp>
        <p:nvSpPr>
          <p:cNvPr id="129" name="צורה חופשית 71"/>
          <p:cNvSpPr>
            <a:spLocks noChangeArrowheads="1"/>
          </p:cNvSpPr>
          <p:nvPr/>
        </p:nvSpPr>
        <p:spPr bwMode="auto">
          <a:xfrm>
            <a:off x="7016487" y="2754775"/>
            <a:ext cx="503237" cy="381000"/>
          </a:xfrm>
          <a:custGeom>
            <a:avLst/>
            <a:gdLst>
              <a:gd name="T0" fmla="*/ 69657 w 1219200"/>
              <a:gd name="T1" fmla="*/ 51372 h 903817"/>
              <a:gd name="T2" fmla="*/ 60950 w 1219200"/>
              <a:gd name="T3" fmla="*/ 47763 h 903817"/>
              <a:gd name="T4" fmla="*/ 52243 w 1219200"/>
              <a:gd name="T5" fmla="*/ 34770 h 903817"/>
              <a:gd name="T6" fmla="*/ 43535 w 1219200"/>
              <a:gd name="T7" fmla="*/ 8061 h 903817"/>
              <a:gd name="T8" fmla="*/ 34828 w 1219200"/>
              <a:gd name="T9" fmla="*/ 120 h 903817"/>
              <a:gd name="T10" fmla="*/ 26121 w 1219200"/>
              <a:gd name="T11" fmla="*/ 8782 h 903817"/>
              <a:gd name="T12" fmla="*/ 17414 w 1219200"/>
              <a:gd name="T13" fmla="*/ 34048 h 903817"/>
              <a:gd name="T14" fmla="*/ 8707 w 1219200"/>
              <a:gd name="T15" fmla="*/ 46319 h 903817"/>
              <a:gd name="T16" fmla="*/ 0 w 1219200"/>
              <a:gd name="T17" fmla="*/ 51372 h 903817"/>
              <a:gd name="T18" fmla="*/ 0 w 1219200"/>
              <a:gd name="T19" fmla="*/ 51372 h 903817"/>
              <a:gd name="T20" fmla="*/ 0 w 1219200"/>
              <a:gd name="T21" fmla="*/ 51372 h 9038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9200"/>
              <a:gd name="T34" fmla="*/ 0 h 903817"/>
              <a:gd name="T35" fmla="*/ 1219200 w 1219200"/>
              <a:gd name="T36" fmla="*/ 903817 h 90381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9200" h="903817">
                <a:moveTo>
                  <a:pt x="1219200" y="903817"/>
                </a:moveTo>
                <a:cubicBezTo>
                  <a:pt x="1168400" y="896408"/>
                  <a:pt x="1117600" y="889000"/>
                  <a:pt x="1066800" y="840317"/>
                </a:cubicBezTo>
                <a:cubicBezTo>
                  <a:pt x="1016000" y="791634"/>
                  <a:pt x="965200" y="728134"/>
                  <a:pt x="914400" y="611717"/>
                </a:cubicBezTo>
                <a:cubicBezTo>
                  <a:pt x="863600" y="495300"/>
                  <a:pt x="812800" y="243417"/>
                  <a:pt x="762000" y="141817"/>
                </a:cubicBezTo>
                <a:cubicBezTo>
                  <a:pt x="711200" y="40217"/>
                  <a:pt x="660400" y="0"/>
                  <a:pt x="609600" y="2117"/>
                </a:cubicBezTo>
                <a:cubicBezTo>
                  <a:pt x="558800" y="4234"/>
                  <a:pt x="508000" y="55034"/>
                  <a:pt x="457200" y="154517"/>
                </a:cubicBezTo>
                <a:cubicBezTo>
                  <a:pt x="406400" y="254000"/>
                  <a:pt x="355600" y="488950"/>
                  <a:pt x="304800" y="599017"/>
                </a:cubicBezTo>
                <a:cubicBezTo>
                  <a:pt x="254000" y="709084"/>
                  <a:pt x="203200" y="764117"/>
                  <a:pt x="152400" y="814917"/>
                </a:cubicBezTo>
                <a:cubicBezTo>
                  <a:pt x="101600" y="865717"/>
                  <a:pt x="0" y="903817"/>
                  <a:pt x="0" y="903817"/>
                </a:cubicBezTo>
              </a:path>
            </a:pathLst>
          </a:custGeom>
          <a:solidFill>
            <a:srgbClr val="33CC33">
              <a:alpha val="50195"/>
            </a:srgbClr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0" y="6602468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/>
            <a:r>
              <a:rPr lang="en-US" sz="1000" dirty="0" smtClean="0">
                <a:solidFill>
                  <a:schemeClr val="bg1"/>
                </a:solidFill>
              </a:rPr>
              <a:t>Y. Kraus, Y. </a:t>
            </a:r>
            <a:r>
              <a:rPr lang="en-US" sz="1000" dirty="0" err="1" smtClean="0">
                <a:solidFill>
                  <a:schemeClr val="bg1"/>
                </a:solidFill>
              </a:rPr>
              <a:t>Lahini</a:t>
            </a:r>
            <a:r>
              <a:rPr lang="en-US" sz="1000" dirty="0" smtClean="0">
                <a:solidFill>
                  <a:schemeClr val="bg1"/>
                </a:solidFill>
              </a:rPr>
              <a:t>,  Z. </a:t>
            </a:r>
            <a:r>
              <a:rPr lang="en-US" sz="1000" dirty="0" err="1" smtClean="0">
                <a:solidFill>
                  <a:schemeClr val="bg1"/>
                </a:solidFill>
              </a:rPr>
              <a:t>Ringel</a:t>
            </a:r>
            <a:r>
              <a:rPr lang="en-US" sz="1000" dirty="0" smtClean="0">
                <a:solidFill>
                  <a:schemeClr val="bg1"/>
                </a:solidFill>
              </a:rPr>
              <a:t>, M. </a:t>
            </a:r>
            <a:r>
              <a:rPr lang="en-US" sz="1000" dirty="0" err="1" smtClean="0">
                <a:solidFill>
                  <a:schemeClr val="bg1"/>
                </a:solidFill>
              </a:rPr>
              <a:t>Verbin</a:t>
            </a:r>
            <a:r>
              <a:rPr lang="en-US" sz="1000" dirty="0" smtClean="0">
                <a:solidFill>
                  <a:schemeClr val="bg1"/>
                </a:solidFill>
              </a:rPr>
              <a:t>, and OZ, Phys</a:t>
            </a:r>
            <a:r>
              <a:rPr lang="en-US" sz="1000" dirty="0" smtClean="0">
                <a:solidFill>
                  <a:schemeClr val="bg1"/>
                </a:solidFill>
              </a:rPr>
              <a:t>. Rev. </a:t>
            </a:r>
            <a:r>
              <a:rPr lang="en-US" sz="1000" dirty="0" err="1" smtClean="0">
                <a:solidFill>
                  <a:schemeClr val="bg1"/>
                </a:solidFill>
              </a:rPr>
              <a:t>Lett</a:t>
            </a:r>
            <a:r>
              <a:rPr lang="en-US" sz="1000" dirty="0" smtClean="0">
                <a:solidFill>
                  <a:schemeClr val="bg1"/>
                </a:solidFill>
              </a:rPr>
              <a:t>. </a:t>
            </a:r>
            <a:r>
              <a:rPr lang="en-US" sz="1000" b="1" dirty="0" smtClean="0">
                <a:solidFill>
                  <a:schemeClr val="bg1"/>
                </a:solidFill>
              </a:rPr>
              <a:t>109</a:t>
            </a:r>
            <a:r>
              <a:rPr lang="en-US" sz="1000" dirty="0" smtClean="0">
                <a:solidFill>
                  <a:schemeClr val="bg1"/>
                </a:solidFill>
              </a:rPr>
              <a:t>, 106402 (2012)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Left-Right Arrow 3"/>
          <p:cNvSpPr/>
          <p:nvPr/>
        </p:nvSpPr>
        <p:spPr bwMode="auto">
          <a:xfrm rot="20052760">
            <a:off x="2665810" y="3169370"/>
            <a:ext cx="1630563" cy="408217"/>
          </a:xfrm>
          <a:prstGeom prst="left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064812" flipH="1">
            <a:off x="2582247" y="2875802"/>
            <a:ext cx="143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dirty="0" smtClean="0"/>
              <a:t>dimensional</a:t>
            </a:r>
            <a:endParaRPr lang="en-US" sz="1800" dirty="0"/>
          </a:p>
        </p:txBody>
      </p:sp>
      <p:sp>
        <p:nvSpPr>
          <p:cNvPr id="82" name="TextBox 81"/>
          <p:cNvSpPr txBox="1"/>
          <p:nvPr/>
        </p:nvSpPr>
        <p:spPr>
          <a:xfrm flipH="1">
            <a:off x="2133600" y="3797082"/>
            <a:ext cx="143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dirty="0" smtClean="0"/>
              <a:t>extension</a:t>
            </a:r>
            <a:endParaRPr lang="en-US" sz="1800" dirty="0"/>
          </a:p>
        </p:txBody>
      </p:sp>
      <p:sp>
        <p:nvSpPr>
          <p:cNvPr id="84" name="TextBox 83"/>
          <p:cNvSpPr txBox="1"/>
          <p:nvPr/>
        </p:nvSpPr>
        <p:spPr>
          <a:xfrm flipH="1">
            <a:off x="3919268" y="2540542"/>
            <a:ext cx="143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dirty="0" smtClean="0"/>
              <a:t>reduction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88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4" grpId="0" animBg="1"/>
      <p:bldP spid="5" grpId="0"/>
      <p:bldP spid="82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42"/>
          <p:cNvGrpSpPr>
            <a:grpSpLocks/>
          </p:cNvGrpSpPr>
          <p:nvPr/>
        </p:nvGrpSpPr>
        <p:grpSpPr bwMode="auto">
          <a:xfrm>
            <a:off x="5510757" y="3886200"/>
            <a:ext cx="2985142" cy="2514600"/>
            <a:chOff x="5471855" y="4343400"/>
            <a:chExt cx="2757745" cy="2286000"/>
          </a:xfrm>
        </p:grpSpPr>
        <p:pic>
          <p:nvPicPr>
            <p:cNvPr id="62" name="Picture 47" descr="Measurements_adiabatic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4813" y="4343400"/>
              <a:ext cx="274478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38"/>
            <p:cNvSpPr>
              <a:spLocks noChangeArrowheads="1"/>
            </p:cNvSpPr>
            <p:nvPr/>
          </p:nvSpPr>
          <p:spPr bwMode="auto">
            <a:xfrm rot="-3914331">
              <a:off x="7239527" y="5870901"/>
              <a:ext cx="1295400" cy="151232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46"/>
            <p:cNvSpPr txBox="1">
              <a:spLocks noChangeArrowheads="1"/>
            </p:cNvSpPr>
            <p:nvPr/>
          </p:nvSpPr>
          <p:spPr bwMode="auto">
            <a:xfrm>
              <a:off x="7861740" y="5715000"/>
              <a:ext cx="215460" cy="2797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5517930" y="5562600"/>
              <a:ext cx="152400" cy="533400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44"/>
            <p:cNvSpPr txBox="1">
              <a:spLocks noChangeArrowheads="1"/>
            </p:cNvSpPr>
            <p:nvPr/>
          </p:nvSpPr>
          <p:spPr bwMode="auto">
            <a:xfrm rot="16200000">
              <a:off x="5290117" y="5578023"/>
              <a:ext cx="562508" cy="199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intensity</a:t>
              </a:r>
              <a:endParaRPr lang="en-US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 rot="526727">
              <a:off x="6163248" y="6358597"/>
              <a:ext cx="457200" cy="152400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46"/>
            <p:cNvSpPr txBox="1">
              <a:spLocks noChangeArrowheads="1"/>
            </p:cNvSpPr>
            <p:nvPr/>
          </p:nvSpPr>
          <p:spPr bwMode="auto">
            <a:xfrm>
              <a:off x="6214240" y="6216870"/>
              <a:ext cx="241740" cy="27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Adiabatic </a:t>
            </a:r>
            <a:r>
              <a:rPr lang="en-US" dirty="0" smtClean="0"/>
              <a:t>pumping (1D+1)</a:t>
            </a:r>
            <a:endParaRPr lang="en-US" dirty="0"/>
          </a:p>
        </p:txBody>
      </p:sp>
      <p:sp>
        <p:nvSpPr>
          <p:cNvPr id="116" name="Rectangle 3"/>
          <p:cNvSpPr txBox="1">
            <a:spLocks noChangeArrowheads="1"/>
          </p:cNvSpPr>
          <p:nvPr/>
        </p:nvSpPr>
        <p:spPr bwMode="auto">
          <a:xfrm>
            <a:off x="838200" y="1360488"/>
            <a:ext cx="396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Pumping: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Adiabatic pumping: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off-diagonal </a:t>
            </a:r>
          </a:p>
        </p:txBody>
      </p:sp>
      <p:grpSp>
        <p:nvGrpSpPr>
          <p:cNvPr id="117" name="Group 36"/>
          <p:cNvGrpSpPr>
            <a:grpSpLocks/>
          </p:cNvGrpSpPr>
          <p:nvPr/>
        </p:nvGrpSpPr>
        <p:grpSpPr bwMode="auto">
          <a:xfrm>
            <a:off x="2843213" y="1905000"/>
            <a:ext cx="2846885" cy="2158320"/>
            <a:chOff x="5553150" y="4267200"/>
            <a:chExt cx="3501544" cy="2390214"/>
          </a:xfrm>
        </p:grpSpPr>
        <p:pic>
          <p:nvPicPr>
            <p:cNvPr id="118" name="Picture 22" descr="Ep_offdiagona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2580" y="4353910"/>
              <a:ext cx="3024203" cy="1990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TextBox 23"/>
            <p:cNvSpPr txBox="1">
              <a:spLocks noChangeArrowheads="1"/>
            </p:cNvSpPr>
            <p:nvPr/>
          </p:nvSpPr>
          <p:spPr bwMode="auto">
            <a:xfrm>
              <a:off x="5553150" y="5160774"/>
              <a:ext cx="173503" cy="306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8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Box 24"/>
            <p:cNvSpPr txBox="1">
              <a:spLocks noChangeArrowheads="1"/>
            </p:cNvSpPr>
            <p:nvPr/>
          </p:nvSpPr>
          <p:spPr bwMode="auto">
            <a:xfrm>
              <a:off x="7308101" y="6248400"/>
              <a:ext cx="195192" cy="40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ϕ</a:t>
              </a:r>
              <a:endParaRPr lang="en-US" sz="24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TextBox 25"/>
            <p:cNvSpPr txBox="1">
              <a:spLocks noChangeArrowheads="1"/>
            </p:cNvSpPr>
            <p:nvPr/>
          </p:nvSpPr>
          <p:spPr bwMode="auto">
            <a:xfrm>
              <a:off x="5927875" y="6288008"/>
              <a:ext cx="126184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26"/>
            <p:cNvSpPr txBox="1">
              <a:spLocks noChangeArrowheads="1"/>
            </p:cNvSpPr>
            <p:nvPr/>
          </p:nvSpPr>
          <p:spPr bwMode="auto">
            <a:xfrm>
              <a:off x="8800354" y="6284947"/>
              <a:ext cx="254340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27"/>
            <p:cNvSpPr txBox="1">
              <a:spLocks noChangeArrowheads="1"/>
            </p:cNvSpPr>
            <p:nvPr/>
          </p:nvSpPr>
          <p:spPr bwMode="auto">
            <a:xfrm>
              <a:off x="5553150" y="6157430"/>
              <a:ext cx="400240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-2.5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TextBox 28"/>
            <p:cNvSpPr txBox="1">
              <a:spLocks noChangeArrowheads="1"/>
            </p:cNvSpPr>
            <p:nvPr/>
          </p:nvSpPr>
          <p:spPr bwMode="auto">
            <a:xfrm>
              <a:off x="5597838" y="4267200"/>
              <a:ext cx="315459" cy="2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2.5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5" name="Straight Arrow Connector 124"/>
          <p:cNvCxnSpPr>
            <a:cxnSpLocks noChangeShapeType="1"/>
            <a:endCxn id="143" idx="1"/>
          </p:cNvCxnSpPr>
          <p:nvPr/>
        </p:nvCxnSpPr>
        <p:spPr bwMode="auto">
          <a:xfrm flipV="1">
            <a:off x="3644872" y="1710568"/>
            <a:ext cx="2930553" cy="752620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triangle" w="med" len="med"/>
          </a:ln>
        </p:spPr>
      </p:cxnSp>
      <p:cxnSp>
        <p:nvCxnSpPr>
          <p:cNvPr id="126" name="Straight Arrow Connector 125"/>
          <p:cNvCxnSpPr>
            <a:cxnSpLocks noChangeShapeType="1"/>
            <a:endCxn id="147" idx="1"/>
          </p:cNvCxnSpPr>
          <p:nvPr/>
        </p:nvCxnSpPr>
        <p:spPr bwMode="auto">
          <a:xfrm>
            <a:off x="4334566" y="2402830"/>
            <a:ext cx="2240858" cy="363662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triangle" w="med" len="med"/>
          </a:ln>
        </p:spPr>
      </p:cxnSp>
      <p:cxnSp>
        <p:nvCxnSpPr>
          <p:cNvPr id="127" name="Straight Arrow Connector 126"/>
          <p:cNvCxnSpPr>
            <a:cxnSpLocks noChangeShapeType="1"/>
          </p:cNvCxnSpPr>
          <p:nvPr/>
        </p:nvCxnSpPr>
        <p:spPr bwMode="auto">
          <a:xfrm flipV="1">
            <a:off x="3646488" y="1970088"/>
            <a:ext cx="0" cy="1828800"/>
          </a:xfrm>
          <a:prstGeom prst="straightConnector1">
            <a:avLst/>
          </a:prstGeom>
          <a:noFill/>
          <a:ln w="19050" algn="ctr">
            <a:solidFill>
              <a:srgbClr val="33CC33">
                <a:alpha val="50195"/>
              </a:srgbClr>
            </a:solidFill>
            <a:round/>
            <a:headEnd/>
            <a:tailEnd/>
          </a:ln>
        </p:spPr>
      </p:cxnSp>
      <p:cxnSp>
        <p:nvCxnSpPr>
          <p:cNvPr id="128" name="Straight Arrow Connector 127"/>
          <p:cNvCxnSpPr>
            <a:cxnSpLocks noChangeShapeType="1"/>
            <a:endCxn id="151" idx="1"/>
          </p:cNvCxnSpPr>
          <p:nvPr/>
        </p:nvCxnSpPr>
        <p:spPr bwMode="auto">
          <a:xfrm>
            <a:off x="5177405" y="2470590"/>
            <a:ext cx="1398020" cy="1300334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triangle" w="med" len="med"/>
          </a:ln>
        </p:spPr>
      </p:cxnSp>
      <p:grpSp>
        <p:nvGrpSpPr>
          <p:cNvPr id="129" name="Group 63"/>
          <p:cNvGrpSpPr>
            <a:grpSpLocks/>
          </p:cNvGrpSpPr>
          <p:nvPr/>
        </p:nvGrpSpPr>
        <p:grpSpPr bwMode="auto">
          <a:xfrm>
            <a:off x="5943600" y="4325112"/>
            <a:ext cx="1828800" cy="2209800"/>
            <a:chOff x="2438400" y="2133600"/>
            <a:chExt cx="1564822" cy="1905000"/>
          </a:xfrm>
        </p:grpSpPr>
        <p:pic>
          <p:nvPicPr>
            <p:cNvPr id="130" name="Picture 7" descr="Setup2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38400" y="2133600"/>
              <a:ext cx="156482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1" name="Straight Arrow Connector 59"/>
            <p:cNvCxnSpPr>
              <a:cxnSpLocks noChangeShapeType="1"/>
            </p:cNvCxnSpPr>
            <p:nvPr/>
          </p:nvCxnSpPr>
          <p:spPr bwMode="auto">
            <a:xfrm flipV="1">
              <a:off x="2483070" y="2514600"/>
              <a:ext cx="304800" cy="4953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2" name="TextBox 60"/>
            <p:cNvSpPr txBox="1">
              <a:spLocks noChangeArrowheads="1"/>
            </p:cNvSpPr>
            <p:nvPr/>
          </p:nvSpPr>
          <p:spPr bwMode="auto">
            <a:xfrm>
              <a:off x="2806724" y="2241330"/>
              <a:ext cx="993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33" name="Object 7"/>
          <p:cNvGraphicFramePr>
            <a:graphicFrameLocks noChangeAspect="1"/>
          </p:cNvGraphicFramePr>
          <p:nvPr>
            <p:extLst/>
          </p:nvPr>
        </p:nvGraphicFramePr>
        <p:xfrm>
          <a:off x="3810000" y="4248750"/>
          <a:ext cx="11064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974" name="Equation" r:id="rId7" imgW="583920" imgH="253800" progId="Equation.DSMT4">
                  <p:embed/>
                </p:oleObj>
              </mc:Choice>
              <mc:Fallback>
                <p:oleObj name="Equation" r:id="rId7" imgW="583920" imgH="253800" progId="Equation.DSMT4">
                  <p:embed/>
                  <p:pic>
                    <p:nvPicPr>
                      <p:cNvPr id="13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248750"/>
                        <a:ext cx="1106487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4" name="Group 60"/>
          <p:cNvGrpSpPr>
            <a:grpSpLocks/>
          </p:cNvGrpSpPr>
          <p:nvPr/>
        </p:nvGrpSpPr>
        <p:grpSpPr bwMode="auto">
          <a:xfrm>
            <a:off x="1365373" y="5375920"/>
            <a:ext cx="2978027" cy="186680"/>
            <a:chOff x="5063360" y="1849820"/>
            <a:chExt cx="2978630" cy="186560"/>
          </a:xfrm>
        </p:grpSpPr>
        <p:cxnSp>
          <p:nvCxnSpPr>
            <p:cNvPr id="135" name="Straight Connector 9"/>
            <p:cNvCxnSpPr>
              <a:cxnSpLocks noChangeShapeType="1"/>
            </p:cNvCxnSpPr>
            <p:nvPr/>
          </p:nvCxnSpPr>
          <p:spPr bwMode="auto">
            <a:xfrm flipH="1" flipV="1">
              <a:off x="5246240" y="1930750"/>
              <a:ext cx="2612870" cy="1580"/>
            </a:xfrm>
            <a:prstGeom prst="line">
              <a:avLst/>
            </a:prstGeom>
            <a:noFill/>
            <a:ln w="38100" cmpd="dbl" algn="ctr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136" name="Oval 135"/>
            <p:cNvSpPr/>
            <p:nvPr/>
          </p:nvSpPr>
          <p:spPr bwMode="auto">
            <a:xfrm>
              <a:off x="742030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785911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618271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6705600" y="185350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5870020" y="185245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5063360" y="184982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extrusionH="57150">
              <a:bevelT w="1270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2" name="Group 59"/>
          <p:cNvGrpSpPr/>
          <p:nvPr/>
        </p:nvGrpSpPr>
        <p:grpSpPr>
          <a:xfrm>
            <a:off x="6575425" y="1306512"/>
            <a:ext cx="1417695" cy="979639"/>
            <a:chOff x="6651625" y="1077912"/>
            <a:chExt cx="1417695" cy="979639"/>
          </a:xfrm>
        </p:grpSpPr>
        <p:pic>
          <p:nvPicPr>
            <p:cNvPr id="143" name="Picture 29" descr="Density_16pi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51625" y="1077912"/>
              <a:ext cx="1196975" cy="8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4" name="TextBox 44"/>
            <p:cNvSpPr txBox="1">
              <a:spLocks noChangeArrowheads="1"/>
            </p:cNvSpPr>
            <p:nvPr/>
          </p:nvSpPr>
          <p:spPr bwMode="auto">
            <a:xfrm>
              <a:off x="7212600" y="1811330"/>
              <a:ext cx="913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TextBox 28"/>
            <p:cNvSpPr txBox="1">
              <a:spLocks noChangeArrowheads="1"/>
            </p:cNvSpPr>
            <p:nvPr/>
          </p:nvSpPr>
          <p:spPr bwMode="auto">
            <a:xfrm rot="16200000">
              <a:off x="7648916" y="1361883"/>
              <a:ext cx="594617" cy="246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density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6" name="Group 60"/>
          <p:cNvGrpSpPr/>
          <p:nvPr/>
        </p:nvGrpSpPr>
        <p:grpSpPr>
          <a:xfrm>
            <a:off x="6575424" y="2362200"/>
            <a:ext cx="1415066" cy="979926"/>
            <a:chOff x="6651624" y="2144712"/>
            <a:chExt cx="1415066" cy="979926"/>
          </a:xfrm>
        </p:grpSpPr>
        <p:pic>
          <p:nvPicPr>
            <p:cNvPr id="147" name="Picture 30" descr="Density_1pi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51624" y="2144712"/>
              <a:ext cx="1197864" cy="80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8" name="TextBox 45"/>
            <p:cNvSpPr txBox="1">
              <a:spLocks noChangeArrowheads="1"/>
            </p:cNvSpPr>
            <p:nvPr/>
          </p:nvSpPr>
          <p:spPr bwMode="auto">
            <a:xfrm>
              <a:off x="7213011" y="2878417"/>
              <a:ext cx="913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" name="TextBox 28"/>
            <p:cNvSpPr txBox="1">
              <a:spLocks noChangeArrowheads="1"/>
            </p:cNvSpPr>
            <p:nvPr/>
          </p:nvSpPr>
          <p:spPr bwMode="auto">
            <a:xfrm rot="16200000">
              <a:off x="7646286" y="2401626"/>
              <a:ext cx="594617" cy="246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density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0" name="Group 63"/>
          <p:cNvGrpSpPr/>
          <p:nvPr/>
        </p:nvGrpSpPr>
        <p:grpSpPr>
          <a:xfrm>
            <a:off x="6575425" y="3366705"/>
            <a:ext cx="1417695" cy="976892"/>
            <a:chOff x="6651625" y="3211512"/>
            <a:chExt cx="1417695" cy="976892"/>
          </a:xfrm>
        </p:grpSpPr>
        <p:pic>
          <p:nvPicPr>
            <p:cNvPr id="151" name="Picture 31" descr="Density_04pi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51625" y="3211512"/>
              <a:ext cx="1197864" cy="80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" name="TextBox 46"/>
            <p:cNvSpPr txBox="1">
              <a:spLocks noChangeArrowheads="1"/>
            </p:cNvSpPr>
            <p:nvPr/>
          </p:nvSpPr>
          <p:spPr bwMode="auto">
            <a:xfrm>
              <a:off x="7212792" y="3942183"/>
              <a:ext cx="913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TextBox 28"/>
            <p:cNvSpPr txBox="1">
              <a:spLocks noChangeArrowheads="1"/>
            </p:cNvSpPr>
            <p:nvPr/>
          </p:nvSpPr>
          <p:spPr bwMode="auto">
            <a:xfrm rot="16200000">
              <a:off x="7648916" y="3510466"/>
              <a:ext cx="594617" cy="246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density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1" name="Object 75"/>
          <p:cNvGraphicFramePr>
            <a:graphicFrameLocks noChangeAspect="1"/>
          </p:cNvGraphicFramePr>
          <p:nvPr>
            <p:extLst/>
          </p:nvPr>
        </p:nvGraphicFramePr>
        <p:xfrm>
          <a:off x="714375" y="5856288"/>
          <a:ext cx="506571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975" name="Equation" r:id="rId12" imgW="2844720" imgH="355320" progId="Equation.DSMT4">
                  <p:embed/>
                </p:oleObj>
              </mc:Choice>
              <mc:Fallback>
                <p:oleObj name="Equation" r:id="rId12" imgW="2844720" imgH="355320" progId="Equation.DSMT4">
                  <p:embed/>
                  <p:pic>
                    <p:nvPicPr>
                      <p:cNvPr id="51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5856288"/>
                        <a:ext cx="5065713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0" y="6602468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/>
            <a:r>
              <a:rPr lang="en-US" sz="1000" dirty="0" smtClean="0">
                <a:solidFill>
                  <a:schemeClr val="bg1"/>
                </a:solidFill>
              </a:rPr>
              <a:t>Y. Kraus, Y. </a:t>
            </a:r>
            <a:r>
              <a:rPr lang="en-US" sz="1000" dirty="0" err="1" smtClean="0">
                <a:solidFill>
                  <a:schemeClr val="bg1"/>
                </a:solidFill>
              </a:rPr>
              <a:t>Lahini</a:t>
            </a:r>
            <a:r>
              <a:rPr lang="en-US" sz="1000" dirty="0" smtClean="0">
                <a:solidFill>
                  <a:schemeClr val="bg1"/>
                </a:solidFill>
              </a:rPr>
              <a:t>,  Z. </a:t>
            </a:r>
            <a:r>
              <a:rPr lang="en-US" sz="1000" dirty="0" err="1" smtClean="0">
                <a:solidFill>
                  <a:schemeClr val="bg1"/>
                </a:solidFill>
              </a:rPr>
              <a:t>Ringel</a:t>
            </a:r>
            <a:r>
              <a:rPr lang="en-US" sz="1000" dirty="0" smtClean="0">
                <a:solidFill>
                  <a:schemeClr val="bg1"/>
                </a:solidFill>
              </a:rPr>
              <a:t>, M. </a:t>
            </a:r>
            <a:r>
              <a:rPr lang="en-US" sz="1000" dirty="0" err="1" smtClean="0">
                <a:solidFill>
                  <a:schemeClr val="bg1"/>
                </a:solidFill>
              </a:rPr>
              <a:t>Verbin</a:t>
            </a:r>
            <a:r>
              <a:rPr lang="en-US" sz="1000" dirty="0" smtClean="0">
                <a:solidFill>
                  <a:schemeClr val="bg1"/>
                </a:solidFill>
              </a:rPr>
              <a:t>, and OZ, Phys</a:t>
            </a:r>
            <a:r>
              <a:rPr lang="en-US" sz="1000" dirty="0" smtClean="0">
                <a:solidFill>
                  <a:schemeClr val="bg1"/>
                </a:solidFill>
              </a:rPr>
              <a:t>. Rev. </a:t>
            </a:r>
            <a:r>
              <a:rPr lang="en-US" sz="1000" dirty="0" err="1" smtClean="0">
                <a:solidFill>
                  <a:schemeClr val="bg1"/>
                </a:solidFill>
              </a:rPr>
              <a:t>Lett</a:t>
            </a:r>
            <a:r>
              <a:rPr lang="en-US" sz="1000" dirty="0" smtClean="0">
                <a:solidFill>
                  <a:schemeClr val="bg1"/>
                </a:solidFill>
              </a:rPr>
              <a:t>. </a:t>
            </a:r>
            <a:r>
              <a:rPr lang="en-US" sz="1000" b="1" dirty="0" smtClean="0">
                <a:solidFill>
                  <a:schemeClr val="bg1"/>
                </a:solidFill>
              </a:rPr>
              <a:t>109</a:t>
            </a:r>
            <a:r>
              <a:rPr lang="en-US" sz="1000" dirty="0" smtClean="0">
                <a:solidFill>
                  <a:schemeClr val="bg1"/>
                </a:solidFill>
              </a:rPr>
              <a:t>, 106402 (2012)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71177E-7 L 0.07621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21 0.00162 L 0.16788 0.001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79838"/>
            <a:ext cx="45719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Fibonacci pumping</a:t>
            </a:r>
            <a:endParaRPr lang="en-US" sz="2800" dirty="0"/>
          </a:p>
        </p:txBody>
      </p:sp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4" cstate="print"/>
          <a:srcRect l="12325" b="10558"/>
          <a:stretch>
            <a:fillRect/>
          </a:stretch>
        </p:blipFill>
        <p:spPr bwMode="auto">
          <a:xfrm>
            <a:off x="2769066" y="1379838"/>
            <a:ext cx="4008436" cy="306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5" cstate="print"/>
          <a:srcRect l="12325" b="10558"/>
          <a:stretch>
            <a:fillRect/>
          </a:stretch>
        </p:blipFill>
        <p:spPr bwMode="auto">
          <a:xfrm>
            <a:off x="2769066" y="1379838"/>
            <a:ext cx="4008360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6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7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8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9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10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1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9" name="Picture 11"/>
          <p:cNvPicPr>
            <a:picLocks noChangeAspect="1" noChangeArrowheads="1"/>
          </p:cNvPicPr>
          <p:nvPr/>
        </p:nvPicPr>
        <p:blipFill>
          <a:blip r:embed="rId12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0" name="Picture 12"/>
          <p:cNvPicPr>
            <a:picLocks noChangeAspect="1" noChangeArrowheads="1"/>
          </p:cNvPicPr>
          <p:nvPr/>
        </p:nvPicPr>
        <p:blipFill>
          <a:blip r:embed="rId13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1" name="Picture 13"/>
          <p:cNvPicPr>
            <a:picLocks noChangeAspect="1" noChangeArrowheads="1"/>
          </p:cNvPicPr>
          <p:nvPr/>
        </p:nvPicPr>
        <p:blipFill>
          <a:blip r:embed="rId14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2" name="Picture 14"/>
          <p:cNvPicPr>
            <a:picLocks noChangeAspect="1" noChangeArrowheads="1"/>
          </p:cNvPicPr>
          <p:nvPr/>
        </p:nvPicPr>
        <p:blipFill>
          <a:blip r:embed="rId15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3" name="Picture 15"/>
          <p:cNvPicPr>
            <a:picLocks noChangeAspect="1" noChangeArrowheads="1"/>
          </p:cNvPicPr>
          <p:nvPr/>
        </p:nvPicPr>
        <p:blipFill>
          <a:blip r:embed="rId16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4" name="Picture 16"/>
          <p:cNvPicPr>
            <a:picLocks noChangeAspect="1" noChangeArrowheads="1"/>
          </p:cNvPicPr>
          <p:nvPr/>
        </p:nvPicPr>
        <p:blipFill>
          <a:blip r:embed="rId17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5" name="Picture 17"/>
          <p:cNvPicPr>
            <a:picLocks noChangeAspect="1" noChangeArrowheads="1"/>
          </p:cNvPicPr>
          <p:nvPr/>
        </p:nvPicPr>
        <p:blipFill>
          <a:blip r:embed="rId18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6" name="Picture 18"/>
          <p:cNvPicPr>
            <a:picLocks noChangeAspect="1" noChangeArrowheads="1"/>
          </p:cNvPicPr>
          <p:nvPr/>
        </p:nvPicPr>
        <p:blipFill>
          <a:blip r:embed="rId19" cstate="print"/>
          <a:srcRect l="12325" b="10558"/>
          <a:stretch>
            <a:fillRect/>
          </a:stretch>
        </p:blipFill>
        <p:spPr bwMode="auto">
          <a:xfrm>
            <a:off x="2769066" y="1379838"/>
            <a:ext cx="4008425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7" name="Picture 19"/>
          <p:cNvPicPr>
            <a:picLocks noChangeAspect="1" noChangeArrowheads="1"/>
          </p:cNvPicPr>
          <p:nvPr/>
        </p:nvPicPr>
        <p:blipFill>
          <a:blip r:embed="rId20" cstate="print"/>
          <a:srcRect l="12325" b="10558"/>
          <a:stretch>
            <a:fillRect/>
          </a:stretch>
        </p:blipFill>
        <p:spPr bwMode="auto">
          <a:xfrm>
            <a:off x="2769066" y="1379838"/>
            <a:ext cx="4008360" cy="30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8" name="Picture 20"/>
          <p:cNvPicPr>
            <a:picLocks noChangeAspect="1" noChangeArrowheads="1"/>
          </p:cNvPicPr>
          <p:nvPr/>
        </p:nvPicPr>
        <p:blipFill>
          <a:blip r:embed="rId21" cstate="print"/>
          <a:srcRect l="12325" b="10558"/>
          <a:stretch>
            <a:fillRect/>
          </a:stretch>
        </p:blipFill>
        <p:spPr bwMode="auto">
          <a:xfrm>
            <a:off x="2769066" y="1379838"/>
            <a:ext cx="4008436" cy="306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69" name="Picture 2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09800" y="1371600"/>
            <a:ext cx="45719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7476031" y="2971800"/>
            <a:ext cx="1316037" cy="855663"/>
            <a:chOff x="6913609" y="914400"/>
            <a:chExt cx="1315991" cy="855821"/>
          </a:xfrm>
        </p:grpSpPr>
        <p:pic>
          <p:nvPicPr>
            <p:cNvPr id="25" name="Picture 26" descr="Density_boundary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214260" y="914400"/>
              <a:ext cx="101534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7693230" y="1524000"/>
              <a:ext cx="10259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 rot="-5400000">
              <a:off x="6739362" y="1122807"/>
              <a:ext cx="59471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density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>
            <a:off x="1981200" y="2819400"/>
            <a:ext cx="1143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5"/>
          <p:cNvGrpSpPr/>
          <p:nvPr/>
        </p:nvGrpSpPr>
        <p:grpSpPr>
          <a:xfrm>
            <a:off x="457200" y="2971800"/>
            <a:ext cx="1291262" cy="914400"/>
            <a:chOff x="714656" y="4648200"/>
            <a:chExt cx="1291262" cy="914400"/>
          </a:xfrm>
        </p:grpSpPr>
        <p:pic>
          <p:nvPicPr>
            <p:cNvPr id="32" name="Picture 26" descr="Density_boundary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flipH="1">
              <a:off x="990600" y="4648200"/>
              <a:ext cx="1015318" cy="68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29"/>
            <p:cNvSpPr txBox="1">
              <a:spLocks noChangeArrowheads="1"/>
            </p:cNvSpPr>
            <p:nvPr/>
          </p:nvSpPr>
          <p:spPr bwMode="auto">
            <a:xfrm>
              <a:off x="1494304" y="5316424"/>
              <a:ext cx="102596" cy="24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0"/>
            <p:cNvSpPr txBox="1">
              <a:spLocks noChangeArrowheads="1"/>
            </p:cNvSpPr>
            <p:nvPr/>
          </p:nvSpPr>
          <p:spPr bwMode="auto">
            <a:xfrm rot="16200000">
              <a:off x="540468" y="4915278"/>
              <a:ext cx="594605" cy="24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density</a:t>
              </a:r>
              <a:endParaRPr lang="en-US" sz="16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6096000" y="2766092"/>
            <a:ext cx="1295400" cy="281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285999" y="1480005"/>
            <a:ext cx="4580355" cy="3244395"/>
            <a:chOff x="1619862" y="3490926"/>
            <a:chExt cx="3744450" cy="2652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619862" y="3490926"/>
              <a:ext cx="3744450" cy="265230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1833092" y="3534075"/>
              <a:ext cx="501320" cy="32242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63"/>
          <p:cNvGrpSpPr>
            <a:grpSpLocks/>
          </p:cNvGrpSpPr>
          <p:nvPr/>
        </p:nvGrpSpPr>
        <p:grpSpPr bwMode="auto">
          <a:xfrm>
            <a:off x="6561988" y="4210046"/>
            <a:ext cx="1828800" cy="2209800"/>
            <a:chOff x="2438400" y="2133600"/>
            <a:chExt cx="1564822" cy="1905000"/>
          </a:xfrm>
        </p:grpSpPr>
        <p:pic>
          <p:nvPicPr>
            <p:cNvPr id="39" name="Picture 7" descr="Setup2.jpg"/>
            <p:cNvPicPr>
              <a:picLocks noChangeAspect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438400" y="2133600"/>
              <a:ext cx="156482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Straight Arrow Connector 59"/>
            <p:cNvCxnSpPr>
              <a:cxnSpLocks noChangeShapeType="1"/>
            </p:cNvCxnSpPr>
            <p:nvPr/>
          </p:nvCxnSpPr>
          <p:spPr bwMode="auto">
            <a:xfrm flipV="1">
              <a:off x="2483070" y="2514600"/>
              <a:ext cx="304800" cy="4953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1" name="TextBox 60"/>
            <p:cNvSpPr txBox="1">
              <a:spLocks noChangeArrowheads="1"/>
            </p:cNvSpPr>
            <p:nvPr/>
          </p:nvSpPr>
          <p:spPr bwMode="auto">
            <a:xfrm>
              <a:off x="2806724" y="2241330"/>
              <a:ext cx="993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0" y="6611779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GB" sz="1000" dirty="0">
                <a:solidFill>
                  <a:schemeClr val="bg1"/>
                </a:solidFill>
              </a:rPr>
              <a:t>M. </a:t>
            </a:r>
            <a:r>
              <a:rPr lang="en-GB" sz="1000" dirty="0" err="1">
                <a:solidFill>
                  <a:schemeClr val="bg1"/>
                </a:solidFill>
              </a:rPr>
              <a:t>Verbin</a:t>
            </a:r>
            <a:r>
              <a:rPr lang="en-GB" sz="1000" dirty="0">
                <a:solidFill>
                  <a:schemeClr val="bg1"/>
                </a:solidFill>
              </a:rPr>
              <a:t> , OZ, </a:t>
            </a:r>
            <a:r>
              <a:rPr lang="en-GB" sz="1000" dirty="0">
                <a:solidFill>
                  <a:schemeClr val="bg1"/>
                </a:solidFill>
              </a:rPr>
              <a:t>Y. </a:t>
            </a:r>
            <a:r>
              <a:rPr lang="en-GB" sz="1000" dirty="0" err="1">
                <a:solidFill>
                  <a:schemeClr val="bg1"/>
                </a:solidFill>
              </a:rPr>
              <a:t>Lahini</a:t>
            </a:r>
            <a:r>
              <a:rPr lang="en-GB" sz="1000" dirty="0">
                <a:solidFill>
                  <a:schemeClr val="bg1"/>
                </a:solidFill>
              </a:rPr>
              <a:t>, Y</a:t>
            </a:r>
            <a:r>
              <a:rPr lang="en-GB" sz="1000" dirty="0">
                <a:solidFill>
                  <a:schemeClr val="bg1"/>
                </a:solidFill>
              </a:rPr>
              <a:t>. E. Kraus, </a:t>
            </a:r>
            <a:r>
              <a:rPr lang="en-GB" sz="1000" dirty="0">
                <a:solidFill>
                  <a:schemeClr val="bg1"/>
                </a:solidFill>
              </a:rPr>
              <a:t>and Y. Silberberg, 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PRB 91, 064201 (2015)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200" y="5715000"/>
            <a:ext cx="5775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1000" dirty="0" smtClean="0">
                <a:solidFill>
                  <a:schemeClr val="tx1"/>
                </a:solidFill>
              </a:rPr>
              <a:t>In atoms</a:t>
            </a:r>
          </a:p>
          <a:p>
            <a:pPr rtl="0"/>
            <a:r>
              <a:rPr lang="en-US" sz="1000" dirty="0"/>
              <a:t>M.</a:t>
            </a:r>
            <a:r>
              <a:rPr lang="en-US" sz="1000" dirty="0" smtClean="0"/>
              <a:t>. </a:t>
            </a:r>
            <a:r>
              <a:rPr lang="en-US" sz="1000" dirty="0"/>
              <a:t>Lohse</a:t>
            </a:r>
            <a:r>
              <a:rPr lang="en-US" sz="1000" dirty="0" smtClean="0"/>
              <a:t>, Nat</a:t>
            </a:r>
            <a:r>
              <a:rPr lang="en-US" sz="1000" dirty="0"/>
              <a:t>. Phys. </a:t>
            </a:r>
            <a:r>
              <a:rPr lang="en-US" sz="1000" b="1" dirty="0"/>
              <a:t>12</a:t>
            </a:r>
            <a:r>
              <a:rPr lang="en-US" sz="1000" dirty="0"/>
              <a:t>, </a:t>
            </a:r>
            <a:r>
              <a:rPr lang="en-US" sz="1000" dirty="0" smtClean="0"/>
              <a:t>350 </a:t>
            </a:r>
            <a:r>
              <a:rPr lang="en-US" sz="1000" dirty="0"/>
              <a:t>(2016</a:t>
            </a:r>
            <a:r>
              <a:rPr lang="en-US" sz="1000" dirty="0" smtClean="0"/>
              <a:t>).</a:t>
            </a:r>
          </a:p>
          <a:p>
            <a:pPr rtl="0"/>
            <a:r>
              <a:rPr lang="en-US" sz="1000" dirty="0" smtClean="0"/>
              <a:t>S. Nakajima et </a:t>
            </a:r>
            <a:r>
              <a:rPr lang="en-US" sz="1000" dirty="0"/>
              <a:t>al. </a:t>
            </a:r>
            <a:r>
              <a:rPr lang="en-US" sz="1000" dirty="0" smtClean="0"/>
              <a:t>Nat</a:t>
            </a:r>
            <a:r>
              <a:rPr lang="en-US" sz="1000" dirty="0"/>
              <a:t>. Phys. 12, </a:t>
            </a:r>
            <a:r>
              <a:rPr lang="en-US" sz="1000" dirty="0" smtClean="0"/>
              <a:t>296 </a:t>
            </a:r>
            <a:r>
              <a:rPr lang="en-US" sz="1000" dirty="0"/>
              <a:t>(2016)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8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8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8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8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28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28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28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8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8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8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85128" y="2730647"/>
            <a:ext cx="3958672" cy="3060553"/>
            <a:chOff x="4876800" y="4267200"/>
            <a:chExt cx="2587072" cy="20001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45143" b="56043"/>
            <a:stretch/>
          </p:blipFill>
          <p:spPr>
            <a:xfrm>
              <a:off x="5558872" y="4267200"/>
              <a:ext cx="1905000" cy="200013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876800" y="4419599"/>
              <a:ext cx="1143000" cy="3632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775335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2D photonic topological </a:t>
            </a:r>
            <a:r>
              <a:rPr lang="en-US" dirty="0">
                <a:solidFill>
                  <a:schemeClr val="bg1"/>
                </a:solidFill>
              </a:rPr>
              <a:t>pump (2D + 2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5410200" cy="51054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Topological charge pump in each direction: 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marL="0" indent="0" eaLnBrk="1" hangingPunct="1">
              <a:buNone/>
            </a:pPr>
            <a:endParaRPr lang="en-US" sz="1600" dirty="0" smtClean="0"/>
          </a:p>
        </p:txBody>
      </p:sp>
      <p:graphicFrame>
        <p:nvGraphicFramePr>
          <p:cNvPr id="78" name="Object 75"/>
          <p:cNvGraphicFramePr>
            <a:graphicFrameLocks noChangeAspect="1"/>
          </p:cNvGraphicFramePr>
          <p:nvPr>
            <p:extLst/>
          </p:nvPr>
        </p:nvGraphicFramePr>
        <p:xfrm>
          <a:off x="3348037" y="2319338"/>
          <a:ext cx="45005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4" name="Equation" r:id="rId4" imgW="2527200" imgH="279360" progId="Equation.DSMT4">
                  <p:embed/>
                </p:oleObj>
              </mc:Choice>
              <mc:Fallback>
                <p:oleObj name="Equation" r:id="rId4" imgW="2527200" imgH="279360" progId="Equation.DSMT4">
                  <p:embed/>
                  <p:pic>
                    <p:nvPicPr>
                      <p:cNvPr id="78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7" y="2319338"/>
                        <a:ext cx="4500563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5"/>
          <p:cNvGraphicFramePr>
            <a:graphicFrameLocks noChangeAspect="1"/>
          </p:cNvGraphicFramePr>
          <p:nvPr>
            <p:extLst/>
          </p:nvPr>
        </p:nvGraphicFramePr>
        <p:xfrm>
          <a:off x="1920875" y="1836738"/>
          <a:ext cx="52435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5" name="Equation" r:id="rId6" imgW="2946240" imgH="355320" progId="Equation.DSMT4">
                  <p:embed/>
                </p:oleObj>
              </mc:Choice>
              <mc:Fallback>
                <p:oleObj name="Equation" r:id="rId6" imgW="2946240" imgH="355320" progId="Equation.DSMT4">
                  <p:embed/>
                  <p:pic>
                    <p:nvPicPr>
                      <p:cNvPr id="79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1836738"/>
                        <a:ext cx="524351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233" r="50187" b="60453"/>
          <a:stretch/>
        </p:blipFill>
        <p:spPr>
          <a:xfrm>
            <a:off x="1648652" y="3403747"/>
            <a:ext cx="2052637" cy="1744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81001"/>
            <a:ext cx="914399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0">
              <a:spcBef>
                <a:spcPct val="20000"/>
              </a:spcBef>
              <a:defRPr/>
            </a:pPr>
            <a:r>
              <a:rPr lang="de-DE" sz="1000" dirty="0">
                <a:solidFill>
                  <a:schemeClr val="bg1"/>
                </a:solidFill>
              </a:rPr>
              <a:t>OZ, S. Huang, J. </a:t>
            </a:r>
            <a:r>
              <a:rPr lang="de-DE" sz="1000" dirty="0" err="1">
                <a:solidFill>
                  <a:schemeClr val="bg1"/>
                </a:solidFill>
              </a:rPr>
              <a:t>Guglielmon</a:t>
            </a:r>
            <a:r>
              <a:rPr lang="de-DE" sz="1000" dirty="0">
                <a:solidFill>
                  <a:schemeClr val="bg1"/>
                </a:solidFill>
              </a:rPr>
              <a:t>, M. Wang, K. Chen, Y. E. Kraus, </a:t>
            </a:r>
            <a:r>
              <a:rPr lang="de-DE" sz="1000" dirty="0" err="1">
                <a:solidFill>
                  <a:schemeClr val="bg1"/>
                </a:solidFill>
              </a:rPr>
              <a:t>and</a:t>
            </a:r>
            <a:r>
              <a:rPr lang="de-DE" sz="1000" dirty="0">
                <a:solidFill>
                  <a:schemeClr val="bg1"/>
                </a:solidFill>
              </a:rPr>
              <a:t> M. </a:t>
            </a:r>
            <a:r>
              <a:rPr lang="de-DE" sz="1000" dirty="0">
                <a:solidFill>
                  <a:schemeClr val="bg1"/>
                </a:solidFill>
              </a:rPr>
              <a:t>C. </a:t>
            </a:r>
            <a:r>
              <a:rPr lang="de-DE" sz="1000" dirty="0" err="1" smtClean="0">
                <a:solidFill>
                  <a:schemeClr val="bg1"/>
                </a:solidFill>
              </a:rPr>
              <a:t>Rechtsman</a:t>
            </a:r>
            <a:r>
              <a:rPr lang="de-DE" sz="10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Nature </a:t>
            </a:r>
            <a:r>
              <a:rPr lang="en-US" sz="1200" b="1" dirty="0">
                <a:solidFill>
                  <a:schemeClr val="bg1"/>
                </a:solidFill>
              </a:rPr>
              <a:t>553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59 </a:t>
            </a:r>
            <a:r>
              <a:rPr lang="en-US" sz="1200" dirty="0">
                <a:solidFill>
                  <a:schemeClr val="bg1"/>
                </a:solidFill>
              </a:rPr>
              <a:t>(2018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  <a:p>
            <a:pPr lvl="1" rtl="0">
              <a:spcBef>
                <a:spcPct val="20000"/>
              </a:spcBef>
              <a:defRPr/>
            </a:pPr>
            <a:endParaRPr lang="en-US" sz="1200" kern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335" y="5831988"/>
            <a:ext cx="6956592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rtl="0">
              <a:spcBef>
                <a:spcPct val="20000"/>
              </a:spcBef>
              <a:defRPr/>
            </a:pPr>
            <a:r>
              <a:rPr lang="en-US" sz="1200" kern="0" dirty="0" smtClean="0">
                <a:solidFill>
                  <a:schemeClr val="tx1"/>
                </a:solidFill>
                <a:latin typeface="Arial"/>
                <a:cs typeface="Arial"/>
              </a:rPr>
              <a:t>cf., 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K. Kraus, Z. </a:t>
            </a:r>
            <a:r>
              <a:rPr lang="en-US" sz="1200" kern="0" dirty="0" err="1">
                <a:solidFill>
                  <a:srgbClr val="000000"/>
                </a:solidFill>
                <a:latin typeface="Arial"/>
                <a:cs typeface="Arial"/>
              </a:rPr>
              <a:t>Ringel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, and OZ, PRL </a:t>
            </a:r>
            <a:r>
              <a:rPr lang="en-US" sz="1200" b="1" kern="0" dirty="0">
                <a:solidFill>
                  <a:srgbClr val="000000"/>
                </a:solidFill>
                <a:latin typeface="Arial"/>
                <a:cs typeface="Arial"/>
              </a:rPr>
              <a:t>111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, 226401 (2013)</a:t>
            </a:r>
          </a:p>
          <a:p>
            <a:pPr lvl="1" rtl="0">
              <a:spcBef>
                <a:spcPct val="20000"/>
              </a:spcBef>
              <a:defRPr/>
            </a:pPr>
            <a:r>
              <a:rPr lang="en-US" sz="1200" kern="0" dirty="0" smtClean="0">
                <a:solidFill>
                  <a:schemeClr val="tx1"/>
                </a:solidFill>
                <a:latin typeface="Arial"/>
                <a:cs typeface="Arial"/>
              </a:rPr>
              <a:t>And also Hannah’s talk, </a:t>
            </a:r>
            <a:r>
              <a:rPr lang="en-US" sz="1100" kern="0" dirty="0">
                <a:solidFill>
                  <a:schemeClr val="tx1"/>
                </a:solidFill>
                <a:latin typeface="Arial"/>
                <a:cs typeface="Arial"/>
              </a:rPr>
              <a:t>PRL </a:t>
            </a:r>
            <a:r>
              <a:rPr lang="en-US" sz="1100" b="1" kern="0" dirty="0">
                <a:solidFill>
                  <a:schemeClr val="tx1"/>
                </a:solidFill>
                <a:latin typeface="Arial"/>
                <a:cs typeface="Arial"/>
              </a:rPr>
              <a:t>115</a:t>
            </a:r>
            <a:r>
              <a:rPr lang="en-US" sz="1100" kern="0" dirty="0">
                <a:solidFill>
                  <a:schemeClr val="tx1"/>
                </a:solidFill>
                <a:latin typeface="Arial"/>
                <a:cs typeface="Arial"/>
              </a:rPr>
              <a:t>, 195303 (2015),  PRA </a:t>
            </a:r>
            <a:r>
              <a:rPr lang="en-US" sz="1100" b="1" kern="0" dirty="0">
                <a:solidFill>
                  <a:schemeClr val="tx1"/>
                </a:solidFill>
                <a:latin typeface="Arial"/>
                <a:cs typeface="Arial"/>
              </a:rPr>
              <a:t>93</a:t>
            </a:r>
            <a:r>
              <a:rPr lang="en-US" sz="1100" kern="0" dirty="0">
                <a:solidFill>
                  <a:schemeClr val="tx1"/>
                </a:solidFill>
                <a:latin typeface="Arial"/>
                <a:cs typeface="Arial"/>
              </a:rPr>
              <a:t>, 043827 (2016), PRB </a:t>
            </a:r>
            <a:r>
              <a:rPr lang="en-US" sz="1100" b="1" kern="0" dirty="0">
                <a:solidFill>
                  <a:schemeClr val="tx1"/>
                </a:solidFill>
                <a:latin typeface="Arial"/>
                <a:cs typeface="Arial"/>
              </a:rPr>
              <a:t>93</a:t>
            </a:r>
            <a:r>
              <a:rPr lang="en-US" sz="1100" kern="0" dirty="0">
                <a:solidFill>
                  <a:schemeClr val="tx1"/>
                </a:solidFill>
                <a:latin typeface="Arial"/>
                <a:cs typeface="Arial"/>
              </a:rPr>
              <a:t> 245113 (2016) with H. Price, T. Ozawa, N. Goldman, and I. </a:t>
            </a:r>
            <a:r>
              <a:rPr lang="en-US" sz="1100" kern="0" dirty="0" err="1">
                <a:solidFill>
                  <a:schemeClr val="tx1"/>
                </a:solidFill>
                <a:latin typeface="Arial"/>
                <a:cs typeface="Arial"/>
              </a:rPr>
              <a:t>Carusotto</a:t>
            </a:r>
            <a:endParaRPr lang="en-US" sz="11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775335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2D photonic topological </a:t>
            </a:r>
            <a:r>
              <a:rPr lang="en-US" dirty="0">
                <a:solidFill>
                  <a:schemeClr val="bg1"/>
                </a:solidFill>
              </a:rPr>
              <a:t>pump (2D + 2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5410200" cy="51054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Topological charge pump in each direction: 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marL="0" indent="0" eaLnBrk="1" hangingPunct="1">
              <a:buNone/>
            </a:pPr>
            <a:endParaRPr lang="en-US" sz="1600" dirty="0" smtClean="0"/>
          </a:p>
        </p:txBody>
      </p:sp>
      <p:graphicFrame>
        <p:nvGraphicFramePr>
          <p:cNvPr id="78" name="Object 75"/>
          <p:cNvGraphicFramePr>
            <a:graphicFrameLocks noChangeAspect="1"/>
          </p:cNvGraphicFramePr>
          <p:nvPr>
            <p:extLst/>
          </p:nvPr>
        </p:nvGraphicFramePr>
        <p:xfrm>
          <a:off x="3348037" y="2319338"/>
          <a:ext cx="45005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50" name="Equation" r:id="rId3" imgW="2527200" imgH="279360" progId="Equation.DSMT4">
                  <p:embed/>
                </p:oleObj>
              </mc:Choice>
              <mc:Fallback>
                <p:oleObj name="Equation" r:id="rId3" imgW="2527200" imgH="279360" progId="Equation.DSMT4">
                  <p:embed/>
                  <p:pic>
                    <p:nvPicPr>
                      <p:cNvPr id="78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7" y="2319338"/>
                        <a:ext cx="4500563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5"/>
          <p:cNvGraphicFramePr>
            <a:graphicFrameLocks noChangeAspect="1"/>
          </p:cNvGraphicFramePr>
          <p:nvPr>
            <p:extLst/>
          </p:nvPr>
        </p:nvGraphicFramePr>
        <p:xfrm>
          <a:off x="1920875" y="1836738"/>
          <a:ext cx="52435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51" name="Equation" r:id="rId5" imgW="2946240" imgH="355320" progId="Equation.DSMT4">
                  <p:embed/>
                </p:oleObj>
              </mc:Choice>
              <mc:Fallback>
                <p:oleObj name="Equation" r:id="rId5" imgW="2946240" imgH="355320" progId="Equation.DSMT4">
                  <p:embed/>
                  <p:pic>
                    <p:nvPicPr>
                      <p:cNvPr id="79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1836738"/>
                        <a:ext cx="524351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85800" y="2743200"/>
            <a:ext cx="7742520" cy="3027362"/>
            <a:chOff x="1295400" y="3771195"/>
            <a:chExt cx="6725251" cy="26296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400" y="3815800"/>
              <a:ext cx="6725251" cy="2585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295400" y="3815800"/>
              <a:ext cx="228600" cy="3752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658025" y="3771195"/>
              <a:ext cx="228600" cy="3752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581001"/>
            <a:ext cx="914399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0">
              <a:spcBef>
                <a:spcPct val="20000"/>
              </a:spcBef>
              <a:defRPr/>
            </a:pPr>
            <a:r>
              <a:rPr lang="de-DE" sz="1000" dirty="0">
                <a:solidFill>
                  <a:schemeClr val="bg1"/>
                </a:solidFill>
              </a:rPr>
              <a:t>OZ, S. Huang, J. </a:t>
            </a:r>
            <a:r>
              <a:rPr lang="de-DE" sz="1000" dirty="0" err="1">
                <a:solidFill>
                  <a:schemeClr val="bg1"/>
                </a:solidFill>
              </a:rPr>
              <a:t>Guglielmon</a:t>
            </a:r>
            <a:r>
              <a:rPr lang="de-DE" sz="1000" dirty="0">
                <a:solidFill>
                  <a:schemeClr val="bg1"/>
                </a:solidFill>
              </a:rPr>
              <a:t>, M. Wang, K. Chen, Y. E. Kraus, </a:t>
            </a:r>
            <a:r>
              <a:rPr lang="de-DE" sz="1000" dirty="0" err="1">
                <a:solidFill>
                  <a:schemeClr val="bg1"/>
                </a:solidFill>
              </a:rPr>
              <a:t>and</a:t>
            </a:r>
            <a:r>
              <a:rPr lang="de-DE" sz="1000" dirty="0">
                <a:solidFill>
                  <a:schemeClr val="bg1"/>
                </a:solidFill>
              </a:rPr>
              <a:t> M. </a:t>
            </a:r>
            <a:r>
              <a:rPr lang="de-DE" sz="1000" dirty="0">
                <a:solidFill>
                  <a:schemeClr val="bg1"/>
                </a:solidFill>
              </a:rPr>
              <a:t>C. </a:t>
            </a:r>
            <a:r>
              <a:rPr lang="de-DE" sz="1000" dirty="0" err="1" smtClean="0">
                <a:solidFill>
                  <a:schemeClr val="bg1"/>
                </a:solidFill>
              </a:rPr>
              <a:t>Rechtsman</a:t>
            </a:r>
            <a:r>
              <a:rPr lang="de-DE" sz="10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Nature </a:t>
            </a:r>
            <a:r>
              <a:rPr lang="en-US" sz="1200" b="1" dirty="0">
                <a:solidFill>
                  <a:schemeClr val="bg1"/>
                </a:solidFill>
              </a:rPr>
              <a:t>553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59 </a:t>
            </a:r>
            <a:r>
              <a:rPr lang="en-US" sz="1200" dirty="0">
                <a:solidFill>
                  <a:schemeClr val="bg1"/>
                </a:solidFill>
              </a:rPr>
              <a:t>(2018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  <a:p>
            <a:pPr lvl="1" rtl="0">
              <a:spcBef>
                <a:spcPct val="20000"/>
              </a:spcBef>
              <a:defRPr/>
            </a:pPr>
            <a:endParaRPr lang="en-US" sz="1200" kern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3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40510"/>
              </p:ext>
            </p:extLst>
          </p:nvPr>
        </p:nvGraphicFramePr>
        <p:xfrm>
          <a:off x="4181475" y="5793601"/>
          <a:ext cx="39147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52" name="Equation" r:id="rId8" imgW="2361960" imgH="419040" progId="Equation.DSMT4">
                  <p:embed/>
                </p:oleObj>
              </mc:Choice>
              <mc:Fallback>
                <p:oleObj name="Equation" r:id="rId8" imgW="2361960" imgH="419040" progId="Equation.DSMT4">
                  <p:embed/>
                  <p:pic>
                    <p:nvPicPr>
                      <p:cNvPr id="11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5793601"/>
                        <a:ext cx="3914775" cy="6921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25103"/>
              </p:ext>
            </p:extLst>
          </p:nvPr>
        </p:nvGraphicFramePr>
        <p:xfrm>
          <a:off x="1066800" y="5751512"/>
          <a:ext cx="24288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53" name="Equation" r:id="rId10" imgW="1409400" imgH="457200" progId="Equation.DSMT4">
                  <p:embed/>
                </p:oleObj>
              </mc:Choice>
              <mc:Fallback>
                <p:oleObj name="Equation" r:id="rId10" imgW="1409400" imgH="457200" progId="Equation.DSMT4">
                  <p:embed/>
                  <p:pic>
                    <p:nvPicPr>
                      <p:cNvPr id="12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751512"/>
                        <a:ext cx="2428875" cy="7889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0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3348" y="2209800"/>
            <a:ext cx="3958672" cy="3060553"/>
            <a:chOff x="4876800" y="4267200"/>
            <a:chExt cx="2587072" cy="20001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5143" b="56043"/>
            <a:stretch/>
          </p:blipFill>
          <p:spPr>
            <a:xfrm>
              <a:off x="5558872" y="4267200"/>
              <a:ext cx="1905000" cy="20001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876800" y="4419599"/>
              <a:ext cx="1143000" cy="3632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775335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2D photonic topological pump (2D + 2)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0" y="1600200"/>
            <a:ext cx="4732414" cy="4495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81001"/>
            <a:ext cx="914399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0">
              <a:spcBef>
                <a:spcPct val="20000"/>
              </a:spcBef>
              <a:defRPr/>
            </a:pPr>
            <a:r>
              <a:rPr lang="de-DE" sz="1000" dirty="0">
                <a:solidFill>
                  <a:schemeClr val="bg1"/>
                </a:solidFill>
              </a:rPr>
              <a:t>OZ, S. Huang, J. </a:t>
            </a:r>
            <a:r>
              <a:rPr lang="de-DE" sz="1000" dirty="0" err="1">
                <a:solidFill>
                  <a:schemeClr val="bg1"/>
                </a:solidFill>
              </a:rPr>
              <a:t>Guglielmon</a:t>
            </a:r>
            <a:r>
              <a:rPr lang="de-DE" sz="1000" dirty="0">
                <a:solidFill>
                  <a:schemeClr val="bg1"/>
                </a:solidFill>
              </a:rPr>
              <a:t>, M. Wang, K. Chen, Y. E. Kraus, </a:t>
            </a:r>
            <a:r>
              <a:rPr lang="de-DE" sz="1000" dirty="0" err="1">
                <a:solidFill>
                  <a:schemeClr val="bg1"/>
                </a:solidFill>
              </a:rPr>
              <a:t>and</a:t>
            </a:r>
            <a:r>
              <a:rPr lang="de-DE" sz="1000" dirty="0">
                <a:solidFill>
                  <a:schemeClr val="bg1"/>
                </a:solidFill>
              </a:rPr>
              <a:t> M. </a:t>
            </a:r>
            <a:r>
              <a:rPr lang="de-DE" sz="1000" dirty="0">
                <a:solidFill>
                  <a:schemeClr val="bg1"/>
                </a:solidFill>
              </a:rPr>
              <a:t>C. </a:t>
            </a:r>
            <a:r>
              <a:rPr lang="de-DE" sz="1000" dirty="0" err="1" smtClean="0">
                <a:solidFill>
                  <a:schemeClr val="bg1"/>
                </a:solidFill>
              </a:rPr>
              <a:t>Rechtsman</a:t>
            </a:r>
            <a:r>
              <a:rPr lang="de-DE" sz="10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Nature </a:t>
            </a:r>
            <a:r>
              <a:rPr lang="en-US" sz="1200" b="1" dirty="0">
                <a:solidFill>
                  <a:schemeClr val="bg1"/>
                </a:solidFill>
              </a:rPr>
              <a:t>553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59 </a:t>
            </a:r>
            <a:r>
              <a:rPr lang="en-US" sz="1200" dirty="0">
                <a:solidFill>
                  <a:schemeClr val="bg1"/>
                </a:solidFill>
              </a:rPr>
              <a:t>(2018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  <a:p>
            <a:pPr lvl="1" rtl="0">
              <a:spcBef>
                <a:spcPct val="20000"/>
              </a:spcBef>
              <a:defRPr/>
            </a:pPr>
            <a:endParaRPr lang="en-US" sz="1200" kern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2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3348" y="2209800"/>
            <a:ext cx="3958672" cy="3060553"/>
            <a:chOff x="4876800" y="4267200"/>
            <a:chExt cx="2587072" cy="20001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5143" b="56043"/>
            <a:stretch/>
          </p:blipFill>
          <p:spPr>
            <a:xfrm>
              <a:off x="5558872" y="4267200"/>
              <a:ext cx="1905000" cy="20001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876800" y="4419599"/>
              <a:ext cx="1143000" cy="3632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775335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2D photonic topological pump (2D + 2)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84396"/>
            <a:ext cx="2405399" cy="42412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581001"/>
            <a:ext cx="914399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0">
              <a:spcBef>
                <a:spcPct val="20000"/>
              </a:spcBef>
              <a:defRPr/>
            </a:pPr>
            <a:r>
              <a:rPr lang="de-DE" sz="1000" dirty="0">
                <a:solidFill>
                  <a:schemeClr val="bg1"/>
                </a:solidFill>
              </a:rPr>
              <a:t>OZ, S. Huang, J. </a:t>
            </a:r>
            <a:r>
              <a:rPr lang="de-DE" sz="1000" dirty="0" err="1">
                <a:solidFill>
                  <a:schemeClr val="bg1"/>
                </a:solidFill>
              </a:rPr>
              <a:t>Guglielmon</a:t>
            </a:r>
            <a:r>
              <a:rPr lang="de-DE" sz="1000" dirty="0">
                <a:solidFill>
                  <a:schemeClr val="bg1"/>
                </a:solidFill>
              </a:rPr>
              <a:t>, M. Wang, K. Chen, Y. E. Kraus, </a:t>
            </a:r>
            <a:r>
              <a:rPr lang="de-DE" sz="1000" dirty="0" err="1">
                <a:solidFill>
                  <a:schemeClr val="bg1"/>
                </a:solidFill>
              </a:rPr>
              <a:t>and</a:t>
            </a:r>
            <a:r>
              <a:rPr lang="de-DE" sz="1000" dirty="0">
                <a:solidFill>
                  <a:schemeClr val="bg1"/>
                </a:solidFill>
              </a:rPr>
              <a:t> M. </a:t>
            </a:r>
            <a:r>
              <a:rPr lang="de-DE" sz="1000" dirty="0">
                <a:solidFill>
                  <a:schemeClr val="bg1"/>
                </a:solidFill>
              </a:rPr>
              <a:t>C. </a:t>
            </a:r>
            <a:r>
              <a:rPr lang="de-DE" sz="1000" dirty="0" err="1" smtClean="0">
                <a:solidFill>
                  <a:schemeClr val="bg1"/>
                </a:solidFill>
              </a:rPr>
              <a:t>Rechtsman</a:t>
            </a:r>
            <a:r>
              <a:rPr lang="de-DE" sz="10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Nature </a:t>
            </a:r>
            <a:r>
              <a:rPr lang="en-US" sz="1200" b="1" dirty="0">
                <a:solidFill>
                  <a:schemeClr val="bg1"/>
                </a:solidFill>
              </a:rPr>
              <a:t>553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59 </a:t>
            </a:r>
            <a:r>
              <a:rPr lang="en-US" sz="1200" dirty="0">
                <a:solidFill>
                  <a:schemeClr val="bg1"/>
                </a:solidFill>
              </a:rPr>
              <a:t>(2018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  <a:p>
            <a:pPr lvl="1" rtl="0">
              <a:spcBef>
                <a:spcPct val="20000"/>
              </a:spcBef>
              <a:defRPr/>
            </a:pPr>
            <a:endParaRPr lang="en-US" sz="1200" kern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34150" y="5862460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1000" dirty="0" smtClean="0">
                <a:solidFill>
                  <a:schemeClr val="tx1"/>
                </a:solidFill>
              </a:rPr>
              <a:t>In atoms</a:t>
            </a:r>
          </a:p>
          <a:p>
            <a:pPr rtl="0"/>
            <a:r>
              <a:rPr lang="en-US" sz="1000" dirty="0">
                <a:solidFill>
                  <a:schemeClr val="tx1"/>
                </a:solidFill>
              </a:rPr>
              <a:t>Nature 553, 55 (2018)</a:t>
            </a:r>
          </a:p>
        </p:txBody>
      </p:sp>
    </p:spTree>
    <p:extLst>
      <p:ext uri="{BB962C8B-B14F-4D97-AF65-F5344CB8AC3E}">
        <p14:creationId xmlns:p14="http://schemas.microsoft.com/office/powerpoint/2010/main" val="26311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Energy resolution through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fluorescent </a:t>
            </a:r>
            <a:r>
              <a:rPr lang="en-US" sz="4400" dirty="0" smtClean="0">
                <a:solidFill>
                  <a:schemeClr val="tx1"/>
                </a:solidFill>
              </a:rPr>
              <a:t>beating of modes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33400" y="838200"/>
            <a:ext cx="8077200" cy="4648199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9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47002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Accessing </a:t>
            </a:r>
            <a:r>
              <a:rPr lang="en-US" dirty="0"/>
              <a:t>topological boundary phenomena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/>
              <a:t>photonic waveguide </a:t>
            </a:r>
            <a:r>
              <a:rPr lang="en-US" dirty="0"/>
              <a:t>arrays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286071"/>
            <a:ext cx="914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defRPr/>
            </a:pPr>
            <a:endParaRPr lang="en-US" sz="1200" b="1" dirty="0">
              <a:solidFill>
                <a:schemeClr val="tx1"/>
              </a:solidFill>
            </a:endParaRPr>
          </a:p>
          <a:p>
            <a:pPr algn="ctr" rtl="0">
              <a:defRPr/>
            </a:pPr>
            <a:r>
              <a:rPr lang="en-US" sz="1200" dirty="0"/>
              <a:t>PRL </a:t>
            </a:r>
            <a:r>
              <a:rPr lang="en-US" sz="1200" b="1" dirty="0"/>
              <a:t>109</a:t>
            </a:r>
            <a:r>
              <a:rPr lang="en-US" sz="1200" dirty="0"/>
              <a:t>, 106402 (2012); </a:t>
            </a:r>
            <a:r>
              <a:rPr lang="en-US" sz="1200" dirty="0" smtClean="0"/>
              <a:t>PRL</a:t>
            </a:r>
            <a:r>
              <a:rPr lang="en-US" sz="1200" dirty="0"/>
              <a:t> </a:t>
            </a:r>
            <a:r>
              <a:rPr lang="en-US" sz="1200" b="1" dirty="0"/>
              <a:t>109</a:t>
            </a:r>
            <a:r>
              <a:rPr lang="en-US" sz="1200" dirty="0"/>
              <a:t>, 116404 (2012</a:t>
            </a:r>
            <a:r>
              <a:rPr lang="en-US" sz="1200" dirty="0" smtClean="0"/>
              <a:t>); </a:t>
            </a:r>
            <a:r>
              <a:rPr lang="en-US" sz="1200" i="1" dirty="0" smtClean="0"/>
              <a:t>PRL</a:t>
            </a:r>
            <a:r>
              <a:rPr lang="en-US" sz="1200" dirty="0" smtClean="0"/>
              <a:t> </a:t>
            </a:r>
            <a:r>
              <a:rPr lang="en-US" sz="1200" b="1" dirty="0"/>
              <a:t>110</a:t>
            </a:r>
            <a:r>
              <a:rPr lang="en-US" sz="1200" dirty="0"/>
              <a:t>, 076403 (2013</a:t>
            </a:r>
            <a:r>
              <a:rPr lang="en-US" sz="1200" dirty="0" smtClean="0"/>
              <a:t>); </a:t>
            </a:r>
            <a:r>
              <a:rPr lang="en-US" sz="1200" i="1" dirty="0" smtClean="0"/>
              <a:t>PRL</a:t>
            </a:r>
            <a:r>
              <a:rPr lang="en-US" sz="1200" dirty="0" smtClean="0"/>
              <a:t> </a:t>
            </a:r>
            <a:r>
              <a:rPr lang="en-US" sz="1200" b="1" dirty="0" smtClean="0"/>
              <a:t>111</a:t>
            </a:r>
            <a:r>
              <a:rPr lang="en-US" sz="1200" dirty="0" smtClean="0"/>
              <a:t>, 226401 </a:t>
            </a:r>
            <a:r>
              <a:rPr lang="en-US" sz="1200" dirty="0"/>
              <a:t>(2013</a:t>
            </a:r>
            <a:r>
              <a:rPr lang="en-US" sz="1200" dirty="0" smtClean="0"/>
              <a:t>); </a:t>
            </a:r>
          </a:p>
          <a:p>
            <a:pPr algn="ctr" rtl="0">
              <a:defRPr/>
            </a:pPr>
            <a:r>
              <a:rPr lang="en-US" sz="1200" dirty="0" smtClean="0"/>
              <a:t>PRB </a:t>
            </a:r>
            <a:r>
              <a:rPr lang="en-US" sz="1200" b="1" dirty="0" smtClean="0"/>
              <a:t>91</a:t>
            </a:r>
            <a:r>
              <a:rPr lang="en-US" sz="1200" dirty="0" smtClean="0"/>
              <a:t>, 064201 (2015</a:t>
            </a:r>
            <a:r>
              <a:rPr lang="en-US" sz="1200" dirty="0"/>
              <a:t>); </a:t>
            </a:r>
            <a:r>
              <a:rPr lang="en-US" sz="1200" dirty="0" smtClean="0"/>
              <a:t>PRL </a:t>
            </a:r>
            <a:r>
              <a:rPr lang="en-US" sz="1200" b="1" dirty="0" smtClean="0"/>
              <a:t>115</a:t>
            </a:r>
            <a:r>
              <a:rPr lang="en-US" sz="1200" dirty="0" smtClean="0"/>
              <a:t>, 195303 (2015</a:t>
            </a:r>
            <a:r>
              <a:rPr lang="en-US" sz="1200" dirty="0"/>
              <a:t>), </a:t>
            </a:r>
            <a:r>
              <a:rPr lang="en-US" sz="1200" dirty="0" smtClean="0"/>
              <a:t>PRA </a:t>
            </a:r>
            <a:r>
              <a:rPr lang="en-US" sz="1200" b="1" dirty="0"/>
              <a:t>93</a:t>
            </a:r>
            <a:r>
              <a:rPr lang="en-US" sz="1200" dirty="0"/>
              <a:t>, </a:t>
            </a:r>
            <a:r>
              <a:rPr lang="en-US" sz="1200" dirty="0" smtClean="0"/>
              <a:t>043827 </a:t>
            </a:r>
            <a:r>
              <a:rPr lang="en-US" sz="1200" dirty="0"/>
              <a:t>(2016</a:t>
            </a:r>
            <a:r>
              <a:rPr lang="en-US" sz="1200" dirty="0" smtClean="0"/>
              <a:t>), PRB </a:t>
            </a:r>
            <a:r>
              <a:rPr lang="en-US" sz="1200" b="1" dirty="0" smtClean="0"/>
              <a:t>93</a:t>
            </a:r>
            <a:r>
              <a:rPr lang="en-US" sz="1200" dirty="0" smtClean="0"/>
              <a:t>, 245113 </a:t>
            </a:r>
            <a:r>
              <a:rPr lang="en-US" sz="1200" dirty="0"/>
              <a:t>(</a:t>
            </a:r>
            <a:r>
              <a:rPr lang="en-US" sz="1200" dirty="0" smtClean="0"/>
              <a:t>2016), </a:t>
            </a:r>
          </a:p>
          <a:p>
            <a:pPr algn="ctr" rtl="0">
              <a:defRPr/>
            </a:pPr>
            <a:r>
              <a:rPr lang="en-US" sz="1200" dirty="0" smtClean="0"/>
              <a:t>Nat. Phys. </a:t>
            </a:r>
            <a:r>
              <a:rPr lang="en-US" sz="1200" b="1" dirty="0" smtClean="0"/>
              <a:t>12</a:t>
            </a:r>
            <a:r>
              <a:rPr lang="en-US" sz="1200" dirty="0" smtClean="0"/>
              <a:t>, 350 </a:t>
            </a:r>
            <a:r>
              <a:rPr lang="en-US" sz="1200" dirty="0"/>
              <a:t>(</a:t>
            </a:r>
            <a:r>
              <a:rPr lang="en-US" sz="1200" dirty="0" smtClean="0"/>
              <a:t>2016); Nat</a:t>
            </a:r>
            <a:r>
              <a:rPr lang="en-US" sz="1200" dirty="0"/>
              <a:t>. Phys. </a:t>
            </a:r>
            <a:r>
              <a:rPr lang="en-US" sz="1200" b="1" dirty="0"/>
              <a:t>12</a:t>
            </a:r>
            <a:r>
              <a:rPr lang="en-US" sz="1200" dirty="0"/>
              <a:t>, </a:t>
            </a:r>
            <a:r>
              <a:rPr lang="en-US" sz="1200" dirty="0" smtClean="0"/>
              <a:t>624 </a:t>
            </a:r>
            <a:r>
              <a:rPr lang="en-US" sz="1200" dirty="0"/>
              <a:t>(2016</a:t>
            </a:r>
            <a:r>
              <a:rPr lang="en-US" sz="1200" dirty="0" smtClean="0"/>
              <a:t>); Nature </a:t>
            </a:r>
            <a:r>
              <a:rPr lang="en-US" sz="1200" b="1" dirty="0" smtClean="0"/>
              <a:t>553</a:t>
            </a:r>
            <a:r>
              <a:rPr lang="en-US" sz="1200" dirty="0" smtClean="0"/>
              <a:t>, 55 (2018) </a:t>
            </a:r>
            <a:r>
              <a:rPr lang="en-US" sz="1200" dirty="0"/>
              <a:t>&amp; Nature </a:t>
            </a:r>
            <a:r>
              <a:rPr lang="en-US" sz="1200" b="1" dirty="0"/>
              <a:t>553</a:t>
            </a:r>
            <a:r>
              <a:rPr lang="en-US" sz="1200" dirty="0"/>
              <a:t>, </a:t>
            </a:r>
            <a:r>
              <a:rPr lang="en-US" sz="1200" dirty="0" smtClean="0"/>
              <a:t>59 </a:t>
            </a:r>
            <a:r>
              <a:rPr lang="en-US" sz="1200" dirty="0"/>
              <a:t>(2018</a:t>
            </a:r>
            <a:r>
              <a:rPr lang="en-US" sz="1200" dirty="0" smtClean="0"/>
              <a:t>),</a:t>
            </a:r>
          </a:p>
          <a:p>
            <a:pPr algn="ctr" rtl="0">
              <a:defRPr/>
            </a:pPr>
            <a:r>
              <a:rPr lang="en-US" sz="1200" dirty="0"/>
              <a:t>arXiv:1802.04173 </a:t>
            </a:r>
            <a:r>
              <a:rPr lang="en-US" sz="1200" dirty="0" smtClean="0">
                <a:solidFill>
                  <a:srgbClr val="1C1C1C"/>
                </a:solidFill>
                <a:latin typeface="Georgia" panose="02040502050405020303" pitchFamily="18" charset="0"/>
              </a:rPr>
              <a:t>&amp; </a:t>
            </a:r>
            <a:r>
              <a:rPr lang="en-US" sz="1200" dirty="0" smtClean="0"/>
              <a:t>arXiv:1805.05209</a:t>
            </a:r>
            <a:endParaRPr lang="en-US" sz="1200" dirty="0"/>
          </a:p>
          <a:p>
            <a:pPr algn="ctr" rtl="0">
              <a:defRPr/>
            </a:pPr>
            <a:endParaRPr lang="en-US" sz="1200" dirty="0">
              <a:solidFill>
                <a:srgbClr val="336600"/>
              </a:solidFill>
            </a:endParaRPr>
          </a:p>
          <a:p>
            <a:pPr algn="ctr" rtl="0">
              <a:defRPr/>
            </a:pPr>
            <a:endParaRPr lang="en-US" sz="1200" dirty="0">
              <a:solidFill>
                <a:srgbClr val="3366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31" b="51185"/>
          <a:stretch/>
        </p:blipFill>
        <p:spPr>
          <a:xfrm>
            <a:off x="191352" y="6004087"/>
            <a:ext cx="1219200" cy="320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2" y="5565027"/>
            <a:ext cx="762000" cy="37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6946" r="7920" b="28531"/>
          <a:stretch/>
        </p:blipFill>
        <p:spPr>
          <a:xfrm>
            <a:off x="191352" y="6410067"/>
            <a:ext cx="1334352" cy="27080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209800" y="2820161"/>
            <a:ext cx="4876800" cy="1030173"/>
            <a:chOff x="762000" y="5115022"/>
            <a:chExt cx="4876800" cy="1030173"/>
          </a:xfrm>
        </p:grpSpPr>
        <p:sp>
          <p:nvSpPr>
            <p:cNvPr id="18" name="Rectangle 17"/>
            <p:cNvSpPr/>
            <p:nvPr/>
          </p:nvSpPr>
          <p:spPr>
            <a:xfrm>
              <a:off x="1066800" y="5265424"/>
              <a:ext cx="43434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0"/>
              <a:r>
                <a:rPr lang="en-US" sz="1400" dirty="0">
                  <a:solidFill>
                    <a:srgbClr val="5E5E5E"/>
                  </a:solidFill>
                  <a:latin typeface="Georgia" panose="02040502050405020303" pitchFamily="18" charset="0"/>
                </a:rPr>
                <a:t>T. Ozawa, H. M. Price, A. </a:t>
              </a:r>
              <a:r>
                <a:rPr lang="en-US" sz="1400" dirty="0" err="1">
                  <a:solidFill>
                    <a:srgbClr val="5E5E5E"/>
                  </a:solidFill>
                  <a:latin typeface="Georgia" panose="02040502050405020303" pitchFamily="18" charset="0"/>
                </a:rPr>
                <a:t>Amo</a:t>
              </a:r>
              <a:r>
                <a:rPr lang="en-US" sz="1400" dirty="0">
                  <a:solidFill>
                    <a:srgbClr val="5E5E5E"/>
                  </a:solidFill>
                  <a:latin typeface="Georgia" panose="02040502050405020303" pitchFamily="18" charset="0"/>
                </a:rPr>
                <a:t>, N. Goldman, M. </a:t>
              </a:r>
              <a:r>
                <a:rPr lang="en-US" sz="1400" dirty="0" err="1">
                  <a:solidFill>
                    <a:srgbClr val="5E5E5E"/>
                  </a:solidFill>
                  <a:latin typeface="Georgia" panose="02040502050405020303" pitchFamily="18" charset="0"/>
                </a:rPr>
                <a:t>Hafezi</a:t>
              </a:r>
              <a:r>
                <a:rPr lang="en-US" sz="1400" dirty="0">
                  <a:solidFill>
                    <a:srgbClr val="5E5E5E"/>
                  </a:solidFill>
                  <a:latin typeface="Georgia" panose="02040502050405020303" pitchFamily="18" charset="0"/>
                </a:rPr>
                <a:t>, L. Lu, M. </a:t>
              </a:r>
              <a:r>
                <a:rPr lang="en-US" sz="1400" dirty="0" err="1">
                  <a:solidFill>
                    <a:srgbClr val="5E5E5E"/>
                  </a:solidFill>
                  <a:latin typeface="Georgia" panose="02040502050405020303" pitchFamily="18" charset="0"/>
                </a:rPr>
                <a:t>Rechtsman</a:t>
              </a:r>
              <a:r>
                <a:rPr lang="en-US" sz="1400" dirty="0">
                  <a:solidFill>
                    <a:srgbClr val="5E5E5E"/>
                  </a:solidFill>
                  <a:latin typeface="Georgia" panose="02040502050405020303" pitchFamily="18" charset="0"/>
                </a:rPr>
                <a:t>, D. Schuster, J. Simon, OZ, and I. </a:t>
              </a:r>
              <a:r>
                <a:rPr lang="en-US" sz="1400" dirty="0" err="1">
                  <a:solidFill>
                    <a:srgbClr val="5E5E5E"/>
                  </a:solidFill>
                  <a:latin typeface="Georgia" panose="02040502050405020303" pitchFamily="18" charset="0"/>
                </a:rPr>
                <a:t>Carusotto</a:t>
              </a:r>
              <a:r>
                <a:rPr lang="en-US" sz="1400" dirty="0">
                  <a:solidFill>
                    <a:srgbClr val="5E5E5E"/>
                  </a:solidFill>
                  <a:latin typeface="Georgia" panose="02040502050405020303" pitchFamily="18" charset="0"/>
                </a:rPr>
                <a:t>, </a:t>
              </a:r>
              <a:r>
                <a:rPr lang="en-US" sz="1400" u="sng" dirty="0" smtClean="0">
                  <a:solidFill>
                    <a:srgbClr val="1C1C1C"/>
                  </a:solidFill>
                  <a:latin typeface="Georgia" panose="02040502050405020303" pitchFamily="18" charset="0"/>
                </a:rPr>
                <a:t>arXiv:1802.04173</a:t>
              </a:r>
              <a:endParaRPr lang="en-US" sz="1400" dirty="0"/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762000" y="5115022"/>
              <a:ext cx="4876800" cy="1030173"/>
            </a:xfrm>
            <a:prstGeom prst="round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1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Aharonov</a:t>
            </a:r>
            <a:r>
              <a:rPr lang="en-US" sz="2800" dirty="0" smtClean="0"/>
              <a:t>-Bohm cages</a:t>
            </a:r>
            <a:endParaRPr lang="en-US" sz="2800" dirty="0"/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0" y="6611779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M. Kremer, I. </a:t>
            </a:r>
            <a:r>
              <a:rPr lang="en-US" sz="1000" dirty="0" err="1" smtClean="0">
                <a:solidFill>
                  <a:schemeClr val="bg1"/>
                </a:solidFill>
              </a:rPr>
              <a:t>Petrides</a:t>
            </a:r>
            <a:r>
              <a:rPr lang="en-US" sz="1000" dirty="0" smtClean="0">
                <a:solidFill>
                  <a:schemeClr val="bg1"/>
                </a:solidFill>
              </a:rPr>
              <a:t>, E. Meyer, M. Heinrich, OZ, </a:t>
            </a:r>
            <a:r>
              <a:rPr lang="en-US" sz="1000" dirty="0">
                <a:solidFill>
                  <a:schemeClr val="bg1"/>
                </a:solidFill>
              </a:rPr>
              <a:t>and </a:t>
            </a:r>
            <a:r>
              <a:rPr lang="en-US" sz="1000" dirty="0" smtClean="0">
                <a:solidFill>
                  <a:schemeClr val="bg1"/>
                </a:solidFill>
              </a:rPr>
              <a:t>A. </a:t>
            </a:r>
            <a:r>
              <a:rPr lang="en-US" sz="1000" dirty="0">
                <a:solidFill>
                  <a:schemeClr val="bg1"/>
                </a:solidFill>
              </a:rPr>
              <a:t>Szameit</a:t>
            </a:r>
            <a:r>
              <a:rPr lang="en-US" sz="1000" dirty="0" smtClean="0">
                <a:solidFill>
                  <a:schemeClr val="bg1"/>
                </a:solidFill>
              </a:rPr>
              <a:t>arXiv:1805.05209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95300" y="1752600"/>
            <a:ext cx="3810000" cy="2114931"/>
            <a:chOff x="1250079" y="2707882"/>
            <a:chExt cx="2943504" cy="163393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2707882"/>
              <a:ext cx="2440983" cy="13517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079" y="3720321"/>
              <a:ext cx="551250" cy="621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72000" y="1600200"/>
            <a:ext cx="3820885" cy="2743201"/>
            <a:chOff x="4572000" y="1600200"/>
            <a:chExt cx="3820885" cy="27432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42433"/>
            <a:stretch/>
          </p:blipFill>
          <p:spPr>
            <a:xfrm>
              <a:off x="4572000" y="1600200"/>
              <a:ext cx="3820885" cy="27432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572000" y="1600200"/>
              <a:ext cx="304800" cy="304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4597400" y="3210172"/>
              <a:ext cx="304800" cy="304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6715" y="4038600"/>
            <a:ext cx="2455659" cy="2243372"/>
            <a:chOff x="1106715" y="4038600"/>
            <a:chExt cx="2455659" cy="22433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5751" y="4197338"/>
              <a:ext cx="2416623" cy="208463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106715" y="4038600"/>
              <a:ext cx="417285" cy="3048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3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Aharonov</a:t>
            </a:r>
            <a:r>
              <a:rPr lang="en-US" sz="2800" dirty="0" smtClean="0"/>
              <a:t>-Bohm cages</a:t>
            </a:r>
            <a:endParaRPr lang="en-US" sz="2800" dirty="0"/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0" y="6611779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M. Kremer, I. </a:t>
            </a:r>
            <a:r>
              <a:rPr lang="en-US" sz="1000" dirty="0" err="1" smtClean="0">
                <a:solidFill>
                  <a:schemeClr val="bg1"/>
                </a:solidFill>
              </a:rPr>
              <a:t>Petrides</a:t>
            </a:r>
            <a:r>
              <a:rPr lang="en-US" sz="1000" dirty="0" smtClean="0">
                <a:solidFill>
                  <a:schemeClr val="bg1"/>
                </a:solidFill>
              </a:rPr>
              <a:t>, E. Meyer, M. Heinrich, OZ, </a:t>
            </a:r>
            <a:r>
              <a:rPr lang="en-US" sz="1000" dirty="0">
                <a:solidFill>
                  <a:schemeClr val="bg1"/>
                </a:solidFill>
              </a:rPr>
              <a:t>and </a:t>
            </a:r>
            <a:r>
              <a:rPr lang="en-US" sz="1000" dirty="0" smtClean="0">
                <a:solidFill>
                  <a:schemeClr val="bg1"/>
                </a:solidFill>
              </a:rPr>
              <a:t>A. </a:t>
            </a:r>
            <a:r>
              <a:rPr lang="en-US" sz="1000" dirty="0">
                <a:solidFill>
                  <a:schemeClr val="bg1"/>
                </a:solidFill>
              </a:rPr>
              <a:t>Szameit</a:t>
            </a:r>
            <a:r>
              <a:rPr lang="en-US" sz="1000" dirty="0" smtClean="0">
                <a:solidFill>
                  <a:schemeClr val="bg1"/>
                </a:solidFill>
              </a:rPr>
              <a:t>arXiv:1805.05209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95300" y="1752600"/>
            <a:ext cx="3810000" cy="2114931"/>
            <a:chOff x="1250079" y="2707882"/>
            <a:chExt cx="2943504" cy="163393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2707882"/>
              <a:ext cx="2440983" cy="13517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079" y="3720321"/>
              <a:ext cx="551250" cy="6215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106715" y="4038600"/>
            <a:ext cx="2455659" cy="2243372"/>
            <a:chOff x="1106715" y="4038600"/>
            <a:chExt cx="2455659" cy="22433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751" y="4197338"/>
              <a:ext cx="2416623" cy="208463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106715" y="4038600"/>
              <a:ext cx="417285" cy="3048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38600" y="1600200"/>
            <a:ext cx="4620779" cy="2085816"/>
            <a:chOff x="4182668" y="1600200"/>
            <a:chExt cx="4620779" cy="20858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8000" y="1739601"/>
              <a:ext cx="3511511" cy="19464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t="5063" r="9159"/>
            <a:stretch/>
          </p:blipFill>
          <p:spPr>
            <a:xfrm>
              <a:off x="7480042" y="1981200"/>
              <a:ext cx="1323405" cy="15210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318000" y="1600200"/>
              <a:ext cx="406400" cy="3810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82668" y="2499519"/>
              <a:ext cx="406400" cy="3810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232" y="4279900"/>
            <a:ext cx="2790574" cy="1020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16575"/>
          <a:stretch/>
        </p:blipFill>
        <p:spPr>
          <a:xfrm>
            <a:off x="7305086" y="4249578"/>
            <a:ext cx="1534114" cy="1048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626482" y="4216812"/>
                <a:ext cx="2372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82" y="4216812"/>
                <a:ext cx="237244" cy="276999"/>
              </a:xfrm>
              <a:prstGeom prst="rect">
                <a:avLst/>
              </a:prstGeom>
              <a:blipFill>
                <a:blip r:embed="rId10"/>
                <a:stretch>
                  <a:fillRect l="-23077" r="-2307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7601082" y="5095513"/>
                <a:ext cx="2372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∓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82" y="5095513"/>
                <a:ext cx="237244" cy="276999"/>
              </a:xfrm>
              <a:prstGeom prst="rect">
                <a:avLst/>
              </a:prstGeom>
              <a:blipFill>
                <a:blip r:embed="rId11"/>
                <a:stretch>
                  <a:fillRect l="-25641" r="-230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 bwMode="auto">
          <a:xfrm>
            <a:off x="4510902" y="4203700"/>
            <a:ext cx="62807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510902" y="3759200"/>
            <a:ext cx="412330" cy="855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4824937" y="5628077"/>
                <a:ext cx="2642390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937" y="5628077"/>
                <a:ext cx="2642390" cy="7035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5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Quantum interference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99" y="4805680"/>
            <a:ext cx="2868947" cy="1770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On-chip entanglement</a:t>
            </a:r>
            <a:endParaRPr lang="en-US" sz="2800" dirty="0"/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0" y="6611779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J.-L. </a:t>
            </a:r>
            <a:r>
              <a:rPr lang="en-US" sz="1000" dirty="0" err="1" smtClean="0">
                <a:solidFill>
                  <a:schemeClr val="bg1"/>
                </a:solidFill>
              </a:rPr>
              <a:t>Tambasco</a:t>
            </a:r>
            <a:r>
              <a:rPr lang="en-US" sz="1000" dirty="0" smtClean="0">
                <a:solidFill>
                  <a:schemeClr val="bg1"/>
                </a:solidFill>
              </a:rPr>
              <a:t>, G. </a:t>
            </a:r>
            <a:r>
              <a:rPr lang="en-US" sz="1000" dirty="0" err="1" smtClean="0">
                <a:solidFill>
                  <a:schemeClr val="bg1"/>
                </a:solidFill>
              </a:rPr>
              <a:t>Corrielli</a:t>
            </a:r>
            <a:r>
              <a:rPr lang="en-US" sz="1000" dirty="0" smtClean="0">
                <a:solidFill>
                  <a:schemeClr val="bg1"/>
                </a:solidFill>
              </a:rPr>
              <a:t>, R. </a:t>
            </a:r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smtClean="0">
                <a:solidFill>
                  <a:schemeClr val="bg1"/>
                </a:solidFill>
              </a:rPr>
              <a:t>Chapman, A. </a:t>
            </a:r>
            <a:r>
              <a:rPr lang="it-IT" sz="1000" dirty="0" smtClean="0">
                <a:solidFill>
                  <a:schemeClr val="bg1"/>
                </a:solidFill>
              </a:rPr>
              <a:t>Crespi, OZ, R. </a:t>
            </a:r>
            <a:r>
              <a:rPr lang="it-IT" sz="1000" dirty="0" err="1" smtClean="0">
                <a:solidFill>
                  <a:schemeClr val="bg1"/>
                </a:solidFill>
              </a:rPr>
              <a:t>Osellame</a:t>
            </a:r>
            <a:r>
              <a:rPr lang="it-IT" sz="1000" dirty="0" smtClean="0">
                <a:solidFill>
                  <a:schemeClr val="bg1"/>
                </a:solidFill>
              </a:rPr>
              <a:t>, and A. </a:t>
            </a:r>
            <a:r>
              <a:rPr lang="it-IT" sz="1000" dirty="0" err="1" smtClean="0">
                <a:solidFill>
                  <a:schemeClr val="bg1"/>
                </a:solidFill>
              </a:rPr>
              <a:t>Peruzzo</a:t>
            </a:r>
            <a:r>
              <a:rPr lang="it-IT" sz="1000" dirty="0" smtClean="0">
                <a:solidFill>
                  <a:schemeClr val="bg1"/>
                </a:solidFill>
              </a:rPr>
              <a:t>, </a:t>
            </a:r>
            <a:r>
              <a:rPr lang="it-IT" sz="1000" dirty="0" err="1" smtClean="0">
                <a:solidFill>
                  <a:schemeClr val="bg1"/>
                </a:solidFill>
              </a:rPr>
              <a:t>accepted</a:t>
            </a:r>
            <a:r>
              <a:rPr lang="it-IT" sz="1000" dirty="0" smtClean="0">
                <a:solidFill>
                  <a:schemeClr val="bg1"/>
                </a:solidFill>
              </a:rPr>
              <a:t> to Sci. </a:t>
            </a:r>
            <a:r>
              <a:rPr lang="it-IT" sz="1000" dirty="0" err="1" smtClean="0">
                <a:solidFill>
                  <a:schemeClr val="bg1"/>
                </a:solidFill>
              </a:rPr>
              <a:t>Adv</a:t>
            </a:r>
            <a:r>
              <a:rPr lang="it-IT" sz="1000" dirty="0" smtClean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63584"/>
            <a:ext cx="3582597" cy="3276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19600" y="1371600"/>
            <a:ext cx="4182028" cy="3465616"/>
            <a:chOff x="4504772" y="1524000"/>
            <a:chExt cx="4182028" cy="34656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4772" y="1713016"/>
              <a:ext cx="4182028" cy="3276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504772" y="1676400"/>
              <a:ext cx="448228" cy="1524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741225" y="1524000"/>
              <a:ext cx="152400" cy="304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9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056" y="228600"/>
            <a:ext cx="8229600" cy="11430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93451" y="1183096"/>
            <a:ext cx="455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Photonic topological pumps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791200" y="3275317"/>
            <a:ext cx="15577" cy="312548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4" descr="Zoha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505" y="1753484"/>
            <a:ext cx="785852" cy="10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036929" y="2779157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Kobi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Kraus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(RIP)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4677" y="2771984"/>
            <a:ext cx="1061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Zohar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Ringel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(HUJI)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" name="Picture 8" descr="Yoav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8692" y="1752600"/>
            <a:ext cx="800164" cy="102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3308838" y="2779157"/>
            <a:ext cx="970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Yoav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Lahini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(Tel-Aviv)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13202"/>
          <a:stretch/>
        </p:blipFill>
        <p:spPr>
          <a:xfrm>
            <a:off x="4731884" y="1752600"/>
            <a:ext cx="781528" cy="101938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68594" y="2779157"/>
            <a:ext cx="1322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Yaron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Silberberg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Weizmann)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578823" y="3576016"/>
            <a:ext cx="4996588" cy="5384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00702" y="3733800"/>
            <a:ext cx="455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Quantum interference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47956" y="4705285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Alexander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Szameit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(Rostock)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79998" y="4705284"/>
            <a:ext cx="1072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Mark Kremer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(Rostock)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07185" y="6110008"/>
            <a:ext cx="128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Ioannis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Petrides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(ETH)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752600"/>
            <a:ext cx="786056" cy="102302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48" name="Straight Connector 47"/>
          <p:cNvCxnSpPr/>
          <p:nvPr/>
        </p:nvCxnSpPr>
        <p:spPr bwMode="auto">
          <a:xfrm flipH="1">
            <a:off x="5780127" y="3268084"/>
            <a:ext cx="2609707" cy="7233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9" name="Picture 2" descr="Mikael C. Rechtsm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10264" r="10151"/>
          <a:stretch/>
        </p:blipFill>
        <p:spPr bwMode="auto">
          <a:xfrm>
            <a:off x="7757365" y="1745866"/>
            <a:ext cx="820031" cy="1031180"/>
          </a:xfrm>
          <a:prstGeom prst="rect">
            <a:avLst/>
          </a:prstGeom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7444267" y="2779157"/>
            <a:ext cx="1446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Mikael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Rechtsman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(Penn state)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" name="Picture 2" descr="psu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43" y="1750954"/>
            <a:ext cx="933389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954338" y="2779156"/>
            <a:ext cx="1632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Jonathan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Guglielmon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(Penn state)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61771" y="3288268"/>
            <a:ext cx="257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AB-cages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1122" name="Picture 2" descr="Alexander Szamei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77" y="3770368"/>
            <a:ext cx="693227" cy="9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 descr="Mark Kreme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7" t="21892" r="25473" b="10108"/>
          <a:stretch/>
        </p:blipFill>
        <p:spPr bwMode="auto">
          <a:xfrm>
            <a:off x="7558904" y="3767100"/>
            <a:ext cx="709320" cy="92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r="15848"/>
          <a:stretch/>
        </p:blipFill>
        <p:spPr>
          <a:xfrm>
            <a:off x="6914049" y="5118100"/>
            <a:ext cx="685800" cy="977583"/>
          </a:xfrm>
          <a:prstGeom prst="rect">
            <a:avLst/>
          </a:prstGeom>
        </p:spPr>
      </p:pic>
      <p:pic>
        <p:nvPicPr>
          <p:cNvPr id="261126" name="Picture 6" descr="Roberto Osellam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54" y="4370444"/>
            <a:ext cx="8096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8" name="Picture 8" descr="Alberto Peruzz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r="14473"/>
          <a:stretch/>
        </p:blipFill>
        <p:spPr bwMode="auto">
          <a:xfrm>
            <a:off x="4308463" y="4363028"/>
            <a:ext cx="797800" cy="12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30" name="Picture 10" descr="http://qplab.org/wp-content/uploads/2014/08/jean-luc-photo-e145938565110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06" y="4363028"/>
            <a:ext cx="919963" cy="12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637911" y="5638800"/>
            <a:ext cx="1554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Jean-Luc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Tambasco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(RMIT)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01573" y="5638800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Alberto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Peruzzo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(RMIT)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89418" y="5638800"/>
            <a:ext cx="142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Roberto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Osellame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(Milano)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waveguide array</a:t>
            </a:r>
            <a:endParaRPr lang="en-US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38200" y="139085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waveguide: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1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photonic crystal:</a:t>
            </a:r>
          </a:p>
          <a:p>
            <a:pPr rtl="0"/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  <a:cs typeface="+mn-cs"/>
              </a:rPr>
              <a:t>    </a:t>
            </a:r>
            <a:r>
              <a:rPr lang="en-US" sz="1200" kern="0" dirty="0" err="1" smtClean="0">
                <a:solidFill>
                  <a:schemeClr val="tx1"/>
                </a:solidFill>
                <a:latin typeface="+mn-lt"/>
                <a:cs typeface="+mn-cs"/>
              </a:rPr>
              <a:t>Szameit</a:t>
            </a:r>
            <a:r>
              <a:rPr lang="en-US" sz="1200" kern="0" dirty="0">
                <a:solidFill>
                  <a:schemeClr val="tx1"/>
                </a:solidFill>
                <a:latin typeface="+mn-lt"/>
                <a:cs typeface="+mn-cs"/>
              </a:rPr>
              <a:t>, A. </a:t>
            </a:r>
            <a:r>
              <a:rPr lang="en-US" sz="1200" kern="0" dirty="0">
                <a:solidFill>
                  <a:schemeClr val="tx1"/>
                </a:solidFill>
                <a:latin typeface="+mn-lt"/>
                <a:cs typeface="+mn-cs"/>
              </a:rPr>
              <a:t>et </a:t>
            </a:r>
            <a:r>
              <a:rPr lang="en-US" sz="1200" kern="0" dirty="0" smtClean="0">
                <a:solidFill>
                  <a:schemeClr val="tx1"/>
                </a:solidFill>
                <a:latin typeface="+mn-lt"/>
                <a:cs typeface="+mn-cs"/>
              </a:rPr>
              <a:t>al., Opt</a:t>
            </a:r>
            <a:r>
              <a:rPr lang="en-US" sz="1200" kern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en-US" sz="1200" kern="0" dirty="0" smtClean="0">
                <a:solidFill>
                  <a:schemeClr val="tx1"/>
                </a:solidFill>
                <a:latin typeface="+mn-lt"/>
                <a:cs typeface="+mn-cs"/>
              </a:rPr>
              <a:t>Expr. </a:t>
            </a:r>
            <a:r>
              <a:rPr lang="en-US" sz="1200" kern="0" dirty="0">
                <a:solidFill>
                  <a:schemeClr val="tx1"/>
                </a:solidFill>
                <a:latin typeface="+mn-lt"/>
                <a:cs typeface="+mn-cs"/>
              </a:rPr>
              <a:t>15, </a:t>
            </a:r>
            <a:r>
              <a:rPr lang="en-US" sz="1200" kern="0" dirty="0" smtClean="0">
                <a:solidFill>
                  <a:schemeClr val="tx1"/>
                </a:solidFill>
                <a:latin typeface="+mn-lt"/>
                <a:cs typeface="+mn-cs"/>
              </a:rPr>
              <a:t>1579 </a:t>
            </a:r>
            <a:r>
              <a:rPr lang="en-US" sz="1200" kern="0" dirty="0">
                <a:solidFill>
                  <a:schemeClr val="tx1"/>
                </a:solidFill>
                <a:latin typeface="+mn-lt"/>
                <a:cs typeface="+mn-cs"/>
              </a:rPr>
              <a:t>(2007</a:t>
            </a:r>
            <a:r>
              <a:rPr lang="en-US" sz="1200" kern="0" dirty="0" smtClean="0">
                <a:solidFill>
                  <a:schemeClr val="tx1"/>
                </a:solidFill>
                <a:latin typeface="+mn-lt"/>
                <a:cs typeface="+mn-cs"/>
              </a:rPr>
              <a:t>).</a:t>
            </a:r>
          </a:p>
          <a:p>
            <a:pPr rtl="0"/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Lahini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PRL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103,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013901 (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tight binding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propagation replaces 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1" name="Object 75"/>
          <p:cNvGraphicFramePr>
            <a:graphicFrameLocks noChangeAspect="1"/>
          </p:cNvGraphicFramePr>
          <p:nvPr>
            <p:extLst/>
          </p:nvPr>
        </p:nvGraphicFramePr>
        <p:xfrm>
          <a:off x="1295400" y="1926020"/>
          <a:ext cx="1295400" cy="43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00" name="Equation" r:id="rId3" imgW="685800" imgH="228600" progId="Equation.DSMT4">
                  <p:embed/>
                </p:oleObj>
              </mc:Choice>
              <mc:Fallback>
                <p:oleObj name="Equation" r:id="rId3" imgW="685800" imgH="228600" progId="Equation.DSMT4">
                  <p:embed/>
                  <p:pic>
                    <p:nvPicPr>
                      <p:cNvPr id="51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26020"/>
                        <a:ext cx="1295400" cy="43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207778"/>
              </p:ext>
            </p:extLst>
          </p:nvPr>
        </p:nvGraphicFramePr>
        <p:xfrm>
          <a:off x="1289050" y="4538662"/>
          <a:ext cx="336708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01" name="Equation" r:id="rId5" imgW="1854000" imgH="228600" progId="Equation.DSMT4">
                  <p:embed/>
                </p:oleObj>
              </mc:Choice>
              <mc:Fallback>
                <p:oleObj name="Equation" r:id="rId5" imgW="1854000" imgH="228600" progId="Equation.DSMT4">
                  <p:embed/>
                  <p:pic>
                    <p:nvPicPr>
                      <p:cNvPr id="5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4538662"/>
                        <a:ext cx="336708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5867400" y="1589690"/>
            <a:ext cx="1981200" cy="1828800"/>
            <a:chOff x="5636422" y="762000"/>
            <a:chExt cx="2057400" cy="1981200"/>
          </a:xfrm>
        </p:grpSpPr>
        <p:grpSp>
          <p:nvGrpSpPr>
            <p:cNvPr id="54" name="Group 21"/>
            <p:cNvGrpSpPr/>
            <p:nvPr/>
          </p:nvGrpSpPr>
          <p:grpSpPr>
            <a:xfrm>
              <a:off x="5636422" y="933777"/>
              <a:ext cx="2057400" cy="1692495"/>
              <a:chOff x="5636422" y="933777"/>
              <a:chExt cx="2057400" cy="1692495"/>
            </a:xfrm>
            <a:solidFill>
              <a:srgbClr val="FF6600"/>
            </a:solidFill>
          </p:grpSpPr>
          <p:sp>
            <p:nvSpPr>
              <p:cNvPr id="56" name="Rectangle 55"/>
              <p:cNvSpPr/>
              <p:nvPr/>
            </p:nvSpPr>
            <p:spPr bwMode="auto">
              <a:xfrm rot="2700000">
                <a:off x="6565674" y="738979"/>
                <a:ext cx="198895" cy="20574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5839938" y="2423399"/>
                <a:ext cx="190777" cy="202873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7296150" y="933777"/>
                <a:ext cx="190777" cy="20287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5" name="Cube 7"/>
            <p:cNvSpPr>
              <a:spLocks noChangeArrowheads="1"/>
            </p:cNvSpPr>
            <p:nvPr/>
          </p:nvSpPr>
          <p:spPr bwMode="auto">
            <a:xfrm>
              <a:off x="5715000" y="762000"/>
              <a:ext cx="1905000" cy="1981200"/>
            </a:xfrm>
            <a:prstGeom prst="cube">
              <a:avLst>
                <a:gd name="adj" fmla="val 79069"/>
              </a:avLst>
            </a:prstGeom>
            <a:solidFill>
              <a:srgbClr val="FFFF66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2"/>
          <p:cNvGrpSpPr>
            <a:grpSpLocks/>
          </p:cNvGrpSpPr>
          <p:nvPr/>
        </p:nvGrpSpPr>
        <p:grpSpPr bwMode="auto">
          <a:xfrm>
            <a:off x="5815013" y="2275490"/>
            <a:ext cx="522287" cy="644525"/>
            <a:chOff x="5573110" y="1600200"/>
            <a:chExt cx="522890" cy="643760"/>
          </a:xfrm>
        </p:grpSpPr>
        <p:cxnSp>
          <p:nvCxnSpPr>
            <p:cNvPr id="60" name="Straight Arrow Connector 49"/>
            <p:cNvCxnSpPr>
              <a:cxnSpLocks noChangeShapeType="1"/>
            </p:cNvCxnSpPr>
            <p:nvPr/>
          </p:nvCxnSpPr>
          <p:spPr bwMode="auto">
            <a:xfrm flipV="1">
              <a:off x="5573110" y="1862960"/>
              <a:ext cx="381000" cy="381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1" name="TextBox 50"/>
            <p:cNvSpPr txBox="1">
              <a:spLocks noChangeArrowheads="1"/>
            </p:cNvSpPr>
            <p:nvPr/>
          </p:nvSpPr>
          <p:spPr bwMode="auto">
            <a:xfrm>
              <a:off x="5996614" y="1600200"/>
              <a:ext cx="993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צורה חופשית 71"/>
          <p:cNvSpPr>
            <a:spLocks noChangeArrowheads="1"/>
          </p:cNvSpPr>
          <p:nvPr/>
        </p:nvSpPr>
        <p:spPr bwMode="auto">
          <a:xfrm>
            <a:off x="5931282" y="2808890"/>
            <a:ext cx="414338" cy="381000"/>
          </a:xfrm>
          <a:custGeom>
            <a:avLst/>
            <a:gdLst>
              <a:gd name="T0" fmla="*/ 69657 w 1219200"/>
              <a:gd name="T1" fmla="*/ 51372 h 903817"/>
              <a:gd name="T2" fmla="*/ 60950 w 1219200"/>
              <a:gd name="T3" fmla="*/ 47763 h 903817"/>
              <a:gd name="T4" fmla="*/ 52243 w 1219200"/>
              <a:gd name="T5" fmla="*/ 34770 h 903817"/>
              <a:gd name="T6" fmla="*/ 43536 w 1219200"/>
              <a:gd name="T7" fmla="*/ 8061 h 903817"/>
              <a:gd name="T8" fmla="*/ 34828 w 1219200"/>
              <a:gd name="T9" fmla="*/ 120 h 903817"/>
              <a:gd name="T10" fmla="*/ 26121 w 1219200"/>
              <a:gd name="T11" fmla="*/ 8782 h 903817"/>
              <a:gd name="T12" fmla="*/ 17414 w 1219200"/>
              <a:gd name="T13" fmla="*/ 34048 h 903817"/>
              <a:gd name="T14" fmla="*/ 8707 w 1219200"/>
              <a:gd name="T15" fmla="*/ 46319 h 903817"/>
              <a:gd name="T16" fmla="*/ 0 w 1219200"/>
              <a:gd name="T17" fmla="*/ 51372 h 903817"/>
              <a:gd name="T18" fmla="*/ 0 w 1219200"/>
              <a:gd name="T19" fmla="*/ 51372 h 903817"/>
              <a:gd name="T20" fmla="*/ 0 w 1219200"/>
              <a:gd name="T21" fmla="*/ 51372 h 9038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9200"/>
              <a:gd name="T34" fmla="*/ 0 h 903817"/>
              <a:gd name="T35" fmla="*/ 1219200 w 1219200"/>
              <a:gd name="T36" fmla="*/ 903817 h 90381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9200" h="903817">
                <a:moveTo>
                  <a:pt x="1219200" y="903817"/>
                </a:moveTo>
                <a:cubicBezTo>
                  <a:pt x="1168400" y="896408"/>
                  <a:pt x="1117600" y="889000"/>
                  <a:pt x="1066800" y="840317"/>
                </a:cubicBezTo>
                <a:cubicBezTo>
                  <a:pt x="1016000" y="791634"/>
                  <a:pt x="965200" y="728134"/>
                  <a:pt x="914400" y="611717"/>
                </a:cubicBezTo>
                <a:cubicBezTo>
                  <a:pt x="863600" y="495300"/>
                  <a:pt x="812800" y="243417"/>
                  <a:pt x="762000" y="141817"/>
                </a:cubicBezTo>
                <a:cubicBezTo>
                  <a:pt x="711200" y="40217"/>
                  <a:pt x="660400" y="0"/>
                  <a:pt x="609600" y="2117"/>
                </a:cubicBezTo>
                <a:cubicBezTo>
                  <a:pt x="558800" y="4234"/>
                  <a:pt x="508000" y="55034"/>
                  <a:pt x="457200" y="154517"/>
                </a:cubicBezTo>
                <a:cubicBezTo>
                  <a:pt x="406400" y="254000"/>
                  <a:pt x="355600" y="488950"/>
                  <a:pt x="304800" y="599017"/>
                </a:cubicBezTo>
                <a:cubicBezTo>
                  <a:pt x="254000" y="709084"/>
                  <a:pt x="203200" y="764117"/>
                  <a:pt x="152400" y="814917"/>
                </a:cubicBezTo>
                <a:cubicBezTo>
                  <a:pt x="101600" y="865717"/>
                  <a:pt x="0" y="903817"/>
                  <a:pt x="0" y="903817"/>
                </a:cubicBezTo>
              </a:path>
            </a:pathLst>
          </a:custGeom>
          <a:solidFill>
            <a:srgbClr val="33CC33">
              <a:alpha val="50195"/>
            </a:srgbClr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4964113" y="3951890"/>
            <a:ext cx="3265487" cy="2067910"/>
            <a:chOff x="5573713" y="2743200"/>
            <a:chExt cx="3265487" cy="2067910"/>
          </a:xfrm>
        </p:grpSpPr>
        <p:grpSp>
          <p:nvGrpSpPr>
            <p:cNvPr id="64" name="Group 47"/>
            <p:cNvGrpSpPr>
              <a:grpSpLocks/>
            </p:cNvGrpSpPr>
            <p:nvPr/>
          </p:nvGrpSpPr>
          <p:grpSpPr bwMode="auto">
            <a:xfrm>
              <a:off x="5691349" y="2743200"/>
              <a:ext cx="3147851" cy="1828800"/>
              <a:chOff x="5562600" y="2514600"/>
              <a:chExt cx="3297750" cy="1981200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562600" y="2686377"/>
                <a:ext cx="2057400" cy="1681109"/>
                <a:chOff x="5636422" y="933777"/>
                <a:chExt cx="2057400" cy="1681109"/>
              </a:xfrm>
              <a:solidFill>
                <a:srgbClr val="FF6600"/>
              </a:solidFill>
            </p:grpSpPr>
            <p:sp>
              <p:nvSpPr>
                <p:cNvPr id="86" name="Rectangle 23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" name="Oval 24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Oval 25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964620" y="2686377"/>
                <a:ext cx="2057400" cy="1681109"/>
                <a:chOff x="5636422" y="933777"/>
                <a:chExt cx="2057400" cy="1681109"/>
              </a:xfrm>
              <a:solidFill>
                <a:srgbClr val="FF6600"/>
              </a:solidFill>
            </p:grpSpPr>
            <p:sp>
              <p:nvSpPr>
                <p:cNvPr id="82" name="Rectangle 81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3" name="Group 34"/>
              <p:cNvGrpSpPr/>
              <p:nvPr/>
            </p:nvGrpSpPr>
            <p:grpSpPr>
              <a:xfrm>
                <a:off x="6358760" y="2686377"/>
                <a:ext cx="2057400" cy="1681109"/>
                <a:chOff x="5636422" y="933777"/>
                <a:chExt cx="2057400" cy="1681109"/>
              </a:xfrm>
              <a:solidFill>
                <a:srgbClr val="FF6600"/>
              </a:solidFill>
            </p:grpSpPr>
            <p:sp>
              <p:nvSpPr>
                <p:cNvPr id="79" name="Rectangle 78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4" name="Group 40"/>
              <p:cNvGrpSpPr/>
              <p:nvPr/>
            </p:nvGrpSpPr>
            <p:grpSpPr>
              <a:xfrm>
                <a:off x="6760780" y="2686377"/>
                <a:ext cx="2057400" cy="1681109"/>
                <a:chOff x="5636422" y="933777"/>
                <a:chExt cx="2057400" cy="1681109"/>
              </a:xfrm>
              <a:solidFill>
                <a:srgbClr val="FF6600"/>
              </a:solidFill>
            </p:grpSpPr>
            <p:sp>
              <p:nvSpPr>
                <p:cNvPr id="76" name="Rectangle 75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5" name="Cube 26"/>
              <p:cNvSpPr>
                <a:spLocks noChangeArrowheads="1"/>
              </p:cNvSpPr>
              <p:nvPr/>
            </p:nvSpPr>
            <p:spPr bwMode="auto">
              <a:xfrm>
                <a:off x="5586127" y="2514600"/>
                <a:ext cx="3274223" cy="1981200"/>
              </a:xfrm>
              <a:prstGeom prst="cube">
                <a:avLst>
                  <a:gd name="adj" fmla="val 79069"/>
                </a:avLst>
              </a:prstGeom>
              <a:solidFill>
                <a:srgbClr val="FFFF66">
                  <a:alpha val="50195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52"/>
            <p:cNvGrpSpPr>
              <a:grpSpLocks/>
            </p:cNvGrpSpPr>
            <p:nvPr/>
          </p:nvGrpSpPr>
          <p:grpSpPr bwMode="auto">
            <a:xfrm>
              <a:off x="5573713" y="3470275"/>
              <a:ext cx="522287" cy="644525"/>
              <a:chOff x="5573110" y="1600200"/>
              <a:chExt cx="522890" cy="643760"/>
            </a:xfrm>
          </p:grpSpPr>
          <p:cxnSp>
            <p:nvCxnSpPr>
              <p:cNvPr id="69" name="Straight Arrow Connector 49"/>
              <p:cNvCxnSpPr>
                <a:cxnSpLocks noChangeShapeType="1"/>
              </p:cNvCxnSpPr>
              <p:nvPr/>
            </p:nvCxnSpPr>
            <p:spPr bwMode="auto">
              <a:xfrm flipV="1">
                <a:off x="5573110" y="1862960"/>
                <a:ext cx="381000" cy="38100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70" name="TextBox 50"/>
              <p:cNvSpPr txBox="1">
                <a:spLocks noChangeArrowheads="1"/>
              </p:cNvSpPr>
              <p:nvPr/>
            </p:nvSpPr>
            <p:spPr bwMode="auto">
              <a:xfrm>
                <a:off x="5996614" y="1600200"/>
                <a:ext cx="993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dirty="0">
                    <a:solidFill>
                      <a:schemeClr val="bg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endParaRPr lang="en-US" sz="2000" baseline="-250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6" name="Group 52"/>
            <p:cNvGrpSpPr>
              <a:grpSpLocks/>
            </p:cNvGrpSpPr>
            <p:nvPr/>
          </p:nvGrpSpPr>
          <p:grpSpPr bwMode="auto">
            <a:xfrm>
              <a:off x="5742106" y="4503333"/>
              <a:ext cx="1008164" cy="307777"/>
              <a:chOff x="5573107" y="2022384"/>
              <a:chExt cx="429519" cy="307411"/>
            </a:xfrm>
          </p:grpSpPr>
          <p:cxnSp>
            <p:nvCxnSpPr>
              <p:cNvPr id="67" name="Straight Arrow Connector 49"/>
              <p:cNvCxnSpPr>
                <a:cxnSpLocks noChangeShapeType="1"/>
              </p:cNvCxnSpPr>
              <p:nvPr/>
            </p:nvCxnSpPr>
            <p:spPr bwMode="auto">
              <a:xfrm>
                <a:off x="5573107" y="2209075"/>
                <a:ext cx="292179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8" name="TextBox 50"/>
              <p:cNvSpPr txBox="1">
                <a:spLocks noChangeArrowheads="1"/>
              </p:cNvSpPr>
              <p:nvPr/>
            </p:nvSpPr>
            <p:spPr bwMode="auto">
              <a:xfrm>
                <a:off x="5906702" y="2022384"/>
                <a:ext cx="95924" cy="307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sz="2000" baseline="-25000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48"/>
          <p:cNvGrpSpPr>
            <a:grpSpLocks/>
          </p:cNvGrpSpPr>
          <p:nvPr/>
        </p:nvGrpSpPr>
        <p:grpSpPr bwMode="auto">
          <a:xfrm>
            <a:off x="5124615" y="5171090"/>
            <a:ext cx="1633537" cy="381000"/>
            <a:chOff x="5605684" y="3886200"/>
            <a:chExt cx="1701384" cy="381000"/>
          </a:xfrm>
        </p:grpSpPr>
        <p:sp>
          <p:nvSpPr>
            <p:cNvPr id="90" name="צורה חופשית 71"/>
            <p:cNvSpPr>
              <a:spLocks noChangeArrowheads="1"/>
            </p:cNvSpPr>
            <p:nvPr/>
          </p:nvSpPr>
          <p:spPr bwMode="auto">
            <a:xfrm>
              <a:off x="5605684" y="3886200"/>
              <a:ext cx="503204" cy="381000"/>
            </a:xfrm>
            <a:custGeom>
              <a:avLst/>
              <a:gdLst>
                <a:gd name="T0" fmla="*/ 69647 w 1219200"/>
                <a:gd name="T1" fmla="*/ 51372 h 903817"/>
                <a:gd name="T2" fmla="*/ 60942 w 1219200"/>
                <a:gd name="T3" fmla="*/ 47763 h 903817"/>
                <a:gd name="T4" fmla="*/ 52235 w 1219200"/>
                <a:gd name="T5" fmla="*/ 34770 h 903817"/>
                <a:gd name="T6" fmla="*/ 43530 w 1219200"/>
                <a:gd name="T7" fmla="*/ 8061 h 903817"/>
                <a:gd name="T8" fmla="*/ 34824 w 1219200"/>
                <a:gd name="T9" fmla="*/ 120 h 903817"/>
                <a:gd name="T10" fmla="*/ 26118 w 1219200"/>
                <a:gd name="T11" fmla="*/ 8782 h 903817"/>
                <a:gd name="T12" fmla="*/ 17412 w 1219200"/>
                <a:gd name="T13" fmla="*/ 34048 h 903817"/>
                <a:gd name="T14" fmla="*/ 8706 w 1219200"/>
                <a:gd name="T15" fmla="*/ 46319 h 903817"/>
                <a:gd name="T16" fmla="*/ 0 w 1219200"/>
                <a:gd name="T17" fmla="*/ 51372 h 903817"/>
                <a:gd name="T18" fmla="*/ 0 w 1219200"/>
                <a:gd name="T19" fmla="*/ 51372 h 903817"/>
                <a:gd name="T20" fmla="*/ 0 w 1219200"/>
                <a:gd name="T21" fmla="*/ 51372 h 9038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9200"/>
                <a:gd name="T34" fmla="*/ 0 h 903817"/>
                <a:gd name="T35" fmla="*/ 1219200 w 1219200"/>
                <a:gd name="T36" fmla="*/ 903817 h 9038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9200" h="903817">
                  <a:moveTo>
                    <a:pt x="1219200" y="903817"/>
                  </a:moveTo>
                  <a:cubicBezTo>
                    <a:pt x="1168400" y="896408"/>
                    <a:pt x="1117600" y="889000"/>
                    <a:pt x="1066800" y="840317"/>
                  </a:cubicBezTo>
                  <a:cubicBezTo>
                    <a:pt x="1016000" y="791634"/>
                    <a:pt x="965200" y="728134"/>
                    <a:pt x="914400" y="611717"/>
                  </a:cubicBezTo>
                  <a:cubicBezTo>
                    <a:pt x="863600" y="495300"/>
                    <a:pt x="812800" y="243417"/>
                    <a:pt x="762000" y="141817"/>
                  </a:cubicBezTo>
                  <a:cubicBezTo>
                    <a:pt x="711200" y="40217"/>
                    <a:pt x="660400" y="0"/>
                    <a:pt x="609600" y="2117"/>
                  </a:cubicBezTo>
                  <a:cubicBezTo>
                    <a:pt x="558800" y="4234"/>
                    <a:pt x="508000" y="55034"/>
                    <a:pt x="457200" y="154517"/>
                  </a:cubicBezTo>
                  <a:cubicBezTo>
                    <a:pt x="406400" y="254000"/>
                    <a:pt x="355600" y="488950"/>
                    <a:pt x="304800" y="599017"/>
                  </a:cubicBezTo>
                  <a:cubicBezTo>
                    <a:pt x="254000" y="709084"/>
                    <a:pt x="203200" y="764117"/>
                    <a:pt x="152400" y="814917"/>
                  </a:cubicBezTo>
                  <a:cubicBezTo>
                    <a:pt x="101600" y="865717"/>
                    <a:pt x="0" y="903817"/>
                    <a:pt x="0" y="903817"/>
                  </a:cubicBezTo>
                </a:path>
              </a:pathLst>
            </a:custGeom>
            <a:solidFill>
              <a:srgbClr val="33CC33">
                <a:alpha val="50195"/>
              </a:srgbClr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צורה חופשית 71"/>
            <p:cNvSpPr>
              <a:spLocks noChangeArrowheads="1"/>
            </p:cNvSpPr>
            <p:nvPr/>
          </p:nvSpPr>
          <p:spPr bwMode="auto">
            <a:xfrm>
              <a:off x="6007704" y="3886200"/>
              <a:ext cx="503204" cy="381000"/>
            </a:xfrm>
            <a:custGeom>
              <a:avLst/>
              <a:gdLst>
                <a:gd name="T0" fmla="*/ 69647 w 1219200"/>
                <a:gd name="T1" fmla="*/ 51372 h 903817"/>
                <a:gd name="T2" fmla="*/ 60942 w 1219200"/>
                <a:gd name="T3" fmla="*/ 47763 h 903817"/>
                <a:gd name="T4" fmla="*/ 52235 w 1219200"/>
                <a:gd name="T5" fmla="*/ 34770 h 903817"/>
                <a:gd name="T6" fmla="*/ 43530 w 1219200"/>
                <a:gd name="T7" fmla="*/ 8061 h 903817"/>
                <a:gd name="T8" fmla="*/ 34824 w 1219200"/>
                <a:gd name="T9" fmla="*/ 120 h 903817"/>
                <a:gd name="T10" fmla="*/ 26118 w 1219200"/>
                <a:gd name="T11" fmla="*/ 8782 h 903817"/>
                <a:gd name="T12" fmla="*/ 17412 w 1219200"/>
                <a:gd name="T13" fmla="*/ 34048 h 903817"/>
                <a:gd name="T14" fmla="*/ 8706 w 1219200"/>
                <a:gd name="T15" fmla="*/ 46319 h 903817"/>
                <a:gd name="T16" fmla="*/ 0 w 1219200"/>
                <a:gd name="T17" fmla="*/ 51372 h 903817"/>
                <a:gd name="T18" fmla="*/ 0 w 1219200"/>
                <a:gd name="T19" fmla="*/ 51372 h 903817"/>
                <a:gd name="T20" fmla="*/ 0 w 1219200"/>
                <a:gd name="T21" fmla="*/ 51372 h 9038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9200"/>
                <a:gd name="T34" fmla="*/ 0 h 903817"/>
                <a:gd name="T35" fmla="*/ 1219200 w 1219200"/>
                <a:gd name="T36" fmla="*/ 903817 h 9038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9200" h="903817">
                  <a:moveTo>
                    <a:pt x="1219200" y="903817"/>
                  </a:moveTo>
                  <a:cubicBezTo>
                    <a:pt x="1168400" y="896408"/>
                    <a:pt x="1117600" y="889000"/>
                    <a:pt x="1066800" y="840317"/>
                  </a:cubicBezTo>
                  <a:cubicBezTo>
                    <a:pt x="1016000" y="791634"/>
                    <a:pt x="965200" y="728134"/>
                    <a:pt x="914400" y="611717"/>
                  </a:cubicBezTo>
                  <a:cubicBezTo>
                    <a:pt x="863600" y="495300"/>
                    <a:pt x="812800" y="243417"/>
                    <a:pt x="762000" y="141817"/>
                  </a:cubicBezTo>
                  <a:cubicBezTo>
                    <a:pt x="711200" y="40217"/>
                    <a:pt x="660400" y="0"/>
                    <a:pt x="609600" y="2117"/>
                  </a:cubicBezTo>
                  <a:cubicBezTo>
                    <a:pt x="558800" y="4234"/>
                    <a:pt x="508000" y="55034"/>
                    <a:pt x="457200" y="154517"/>
                  </a:cubicBezTo>
                  <a:cubicBezTo>
                    <a:pt x="406400" y="254000"/>
                    <a:pt x="355600" y="488950"/>
                    <a:pt x="304800" y="599017"/>
                  </a:cubicBezTo>
                  <a:cubicBezTo>
                    <a:pt x="254000" y="709084"/>
                    <a:pt x="203200" y="764117"/>
                    <a:pt x="152400" y="814917"/>
                  </a:cubicBezTo>
                  <a:cubicBezTo>
                    <a:pt x="101600" y="865717"/>
                    <a:pt x="0" y="903817"/>
                    <a:pt x="0" y="903817"/>
                  </a:cubicBezTo>
                </a:path>
              </a:pathLst>
            </a:custGeom>
            <a:solidFill>
              <a:srgbClr val="33CC33">
                <a:alpha val="50195"/>
              </a:srgbClr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צורה חופשית 71"/>
            <p:cNvSpPr>
              <a:spLocks noChangeArrowheads="1"/>
            </p:cNvSpPr>
            <p:nvPr/>
          </p:nvSpPr>
          <p:spPr bwMode="auto">
            <a:xfrm>
              <a:off x="6401844" y="3886200"/>
              <a:ext cx="503204" cy="381000"/>
            </a:xfrm>
            <a:custGeom>
              <a:avLst/>
              <a:gdLst>
                <a:gd name="T0" fmla="*/ 69647 w 1219200"/>
                <a:gd name="T1" fmla="*/ 51372 h 903817"/>
                <a:gd name="T2" fmla="*/ 60942 w 1219200"/>
                <a:gd name="T3" fmla="*/ 47763 h 903817"/>
                <a:gd name="T4" fmla="*/ 52235 w 1219200"/>
                <a:gd name="T5" fmla="*/ 34770 h 903817"/>
                <a:gd name="T6" fmla="*/ 43530 w 1219200"/>
                <a:gd name="T7" fmla="*/ 8061 h 903817"/>
                <a:gd name="T8" fmla="*/ 34824 w 1219200"/>
                <a:gd name="T9" fmla="*/ 120 h 903817"/>
                <a:gd name="T10" fmla="*/ 26118 w 1219200"/>
                <a:gd name="T11" fmla="*/ 8782 h 903817"/>
                <a:gd name="T12" fmla="*/ 17412 w 1219200"/>
                <a:gd name="T13" fmla="*/ 34048 h 903817"/>
                <a:gd name="T14" fmla="*/ 8706 w 1219200"/>
                <a:gd name="T15" fmla="*/ 46319 h 903817"/>
                <a:gd name="T16" fmla="*/ 0 w 1219200"/>
                <a:gd name="T17" fmla="*/ 51372 h 903817"/>
                <a:gd name="T18" fmla="*/ 0 w 1219200"/>
                <a:gd name="T19" fmla="*/ 51372 h 903817"/>
                <a:gd name="T20" fmla="*/ 0 w 1219200"/>
                <a:gd name="T21" fmla="*/ 51372 h 9038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9200"/>
                <a:gd name="T34" fmla="*/ 0 h 903817"/>
                <a:gd name="T35" fmla="*/ 1219200 w 1219200"/>
                <a:gd name="T36" fmla="*/ 903817 h 9038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9200" h="903817">
                  <a:moveTo>
                    <a:pt x="1219200" y="903817"/>
                  </a:moveTo>
                  <a:cubicBezTo>
                    <a:pt x="1168400" y="896408"/>
                    <a:pt x="1117600" y="889000"/>
                    <a:pt x="1066800" y="840317"/>
                  </a:cubicBezTo>
                  <a:cubicBezTo>
                    <a:pt x="1016000" y="791634"/>
                    <a:pt x="965200" y="728134"/>
                    <a:pt x="914400" y="611717"/>
                  </a:cubicBezTo>
                  <a:cubicBezTo>
                    <a:pt x="863600" y="495300"/>
                    <a:pt x="812800" y="243417"/>
                    <a:pt x="762000" y="141817"/>
                  </a:cubicBezTo>
                  <a:cubicBezTo>
                    <a:pt x="711200" y="40217"/>
                    <a:pt x="660400" y="0"/>
                    <a:pt x="609600" y="2117"/>
                  </a:cubicBezTo>
                  <a:cubicBezTo>
                    <a:pt x="558800" y="4234"/>
                    <a:pt x="508000" y="55034"/>
                    <a:pt x="457200" y="154517"/>
                  </a:cubicBezTo>
                  <a:cubicBezTo>
                    <a:pt x="406400" y="254000"/>
                    <a:pt x="355600" y="488950"/>
                    <a:pt x="304800" y="599017"/>
                  </a:cubicBezTo>
                  <a:cubicBezTo>
                    <a:pt x="254000" y="709084"/>
                    <a:pt x="203200" y="764117"/>
                    <a:pt x="152400" y="814917"/>
                  </a:cubicBezTo>
                  <a:cubicBezTo>
                    <a:pt x="101600" y="865717"/>
                    <a:pt x="0" y="903817"/>
                    <a:pt x="0" y="903817"/>
                  </a:cubicBezTo>
                </a:path>
              </a:pathLst>
            </a:custGeom>
            <a:solidFill>
              <a:srgbClr val="33CC33">
                <a:alpha val="50195"/>
              </a:srgbClr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צורה חופשית 71"/>
            <p:cNvSpPr>
              <a:spLocks noChangeArrowheads="1"/>
            </p:cNvSpPr>
            <p:nvPr/>
          </p:nvSpPr>
          <p:spPr bwMode="auto">
            <a:xfrm>
              <a:off x="6803864" y="3886200"/>
              <a:ext cx="503204" cy="381000"/>
            </a:xfrm>
            <a:custGeom>
              <a:avLst/>
              <a:gdLst>
                <a:gd name="T0" fmla="*/ 69647 w 1219200"/>
                <a:gd name="T1" fmla="*/ 51372 h 903817"/>
                <a:gd name="T2" fmla="*/ 60942 w 1219200"/>
                <a:gd name="T3" fmla="*/ 47763 h 903817"/>
                <a:gd name="T4" fmla="*/ 52235 w 1219200"/>
                <a:gd name="T5" fmla="*/ 34770 h 903817"/>
                <a:gd name="T6" fmla="*/ 43530 w 1219200"/>
                <a:gd name="T7" fmla="*/ 8061 h 903817"/>
                <a:gd name="T8" fmla="*/ 34824 w 1219200"/>
                <a:gd name="T9" fmla="*/ 120 h 903817"/>
                <a:gd name="T10" fmla="*/ 26118 w 1219200"/>
                <a:gd name="T11" fmla="*/ 8782 h 903817"/>
                <a:gd name="T12" fmla="*/ 17412 w 1219200"/>
                <a:gd name="T13" fmla="*/ 34048 h 903817"/>
                <a:gd name="T14" fmla="*/ 8706 w 1219200"/>
                <a:gd name="T15" fmla="*/ 46319 h 903817"/>
                <a:gd name="T16" fmla="*/ 0 w 1219200"/>
                <a:gd name="T17" fmla="*/ 51372 h 903817"/>
                <a:gd name="T18" fmla="*/ 0 w 1219200"/>
                <a:gd name="T19" fmla="*/ 51372 h 903817"/>
                <a:gd name="T20" fmla="*/ 0 w 1219200"/>
                <a:gd name="T21" fmla="*/ 51372 h 9038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9200"/>
                <a:gd name="T34" fmla="*/ 0 h 903817"/>
                <a:gd name="T35" fmla="*/ 1219200 w 1219200"/>
                <a:gd name="T36" fmla="*/ 903817 h 9038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9200" h="903817">
                  <a:moveTo>
                    <a:pt x="1219200" y="903817"/>
                  </a:moveTo>
                  <a:cubicBezTo>
                    <a:pt x="1168400" y="896408"/>
                    <a:pt x="1117600" y="889000"/>
                    <a:pt x="1066800" y="840317"/>
                  </a:cubicBezTo>
                  <a:cubicBezTo>
                    <a:pt x="1016000" y="791634"/>
                    <a:pt x="965200" y="728134"/>
                    <a:pt x="914400" y="611717"/>
                  </a:cubicBezTo>
                  <a:cubicBezTo>
                    <a:pt x="863600" y="495300"/>
                    <a:pt x="812800" y="243417"/>
                    <a:pt x="762000" y="141817"/>
                  </a:cubicBezTo>
                  <a:cubicBezTo>
                    <a:pt x="711200" y="40217"/>
                    <a:pt x="660400" y="0"/>
                    <a:pt x="609600" y="2117"/>
                  </a:cubicBezTo>
                  <a:cubicBezTo>
                    <a:pt x="558800" y="4234"/>
                    <a:pt x="508000" y="55034"/>
                    <a:pt x="457200" y="154517"/>
                  </a:cubicBezTo>
                  <a:cubicBezTo>
                    <a:pt x="406400" y="254000"/>
                    <a:pt x="355600" y="488950"/>
                    <a:pt x="304800" y="599017"/>
                  </a:cubicBezTo>
                  <a:cubicBezTo>
                    <a:pt x="254000" y="709084"/>
                    <a:pt x="203200" y="764117"/>
                    <a:pt x="152400" y="814917"/>
                  </a:cubicBezTo>
                  <a:cubicBezTo>
                    <a:pt x="101600" y="865717"/>
                    <a:pt x="0" y="903817"/>
                    <a:pt x="0" y="903817"/>
                  </a:cubicBezTo>
                </a:path>
              </a:pathLst>
            </a:custGeom>
            <a:solidFill>
              <a:srgbClr val="33CC33">
                <a:alpha val="50195"/>
              </a:srgbClr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03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</a:t>
            </a:r>
            <a:r>
              <a:rPr lang="en-US" dirty="0"/>
              <a:t>waveguide array</a:t>
            </a:r>
          </a:p>
        </p:txBody>
      </p:sp>
      <p:sp>
        <p:nvSpPr>
          <p:cNvPr id="129" name="Rectangle 3"/>
          <p:cNvSpPr txBox="1">
            <a:spLocks noChangeArrowheads="1"/>
          </p:cNvSpPr>
          <p:nvPr/>
        </p:nvSpPr>
        <p:spPr bwMode="auto">
          <a:xfrm>
            <a:off x="838200" y="1371600"/>
            <a:ext cx="487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Diagonal modulation: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baseline="-25000" dirty="0">
              <a:solidFill>
                <a:srgbClr val="3366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baseline="-25000" dirty="0">
              <a:solidFill>
                <a:srgbClr val="3366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kern="0" baseline="-25000" dirty="0">
              <a:solidFill>
                <a:srgbClr val="3366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-2500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Off-diagonal modulation:</a:t>
            </a:r>
          </a:p>
        </p:txBody>
      </p:sp>
      <p:graphicFrame>
        <p:nvGraphicFramePr>
          <p:cNvPr id="130" name="Object 3"/>
          <p:cNvGraphicFramePr>
            <a:graphicFrameLocks noChangeAspect="1"/>
          </p:cNvGraphicFramePr>
          <p:nvPr>
            <p:extLst/>
          </p:nvPr>
        </p:nvGraphicFramePr>
        <p:xfrm>
          <a:off x="1234531" y="4668183"/>
          <a:ext cx="303510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22" name="Equation" r:id="rId3" imgW="1434960" imgH="228600" progId="Equation.DSMT4">
                  <p:embed/>
                </p:oleObj>
              </mc:Choice>
              <mc:Fallback>
                <p:oleObj name="Equation" r:id="rId3" imgW="1434960" imgH="228600" progId="Equation.DSMT4">
                  <p:embed/>
                  <p:pic>
                    <p:nvPicPr>
                      <p:cNvPr id="1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531" y="4668183"/>
                        <a:ext cx="3035102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3"/>
          <p:cNvGraphicFramePr>
            <a:graphicFrameLocks noChangeAspect="1"/>
          </p:cNvGraphicFramePr>
          <p:nvPr>
            <p:extLst/>
          </p:nvPr>
        </p:nvGraphicFramePr>
        <p:xfrm>
          <a:off x="1143000" y="2438400"/>
          <a:ext cx="348793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23" name="Equation" r:id="rId5" imgW="1739880" imgH="228600" progId="Equation.DSMT4">
                  <p:embed/>
                </p:oleObj>
              </mc:Choice>
              <mc:Fallback>
                <p:oleObj name="Equation" r:id="rId5" imgW="1739880" imgH="228600" progId="Equation.DSMT4">
                  <p:embed/>
                  <p:pic>
                    <p:nvPicPr>
                      <p:cNvPr id="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38400"/>
                        <a:ext cx="348793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2" name="Group 131"/>
          <p:cNvGrpSpPr/>
          <p:nvPr/>
        </p:nvGrpSpPr>
        <p:grpSpPr>
          <a:xfrm>
            <a:off x="5008180" y="1524000"/>
            <a:ext cx="3297620" cy="2078420"/>
            <a:chOff x="5617780" y="1752600"/>
            <a:chExt cx="3297620" cy="2078420"/>
          </a:xfrm>
        </p:grpSpPr>
        <p:grpSp>
          <p:nvGrpSpPr>
            <p:cNvPr id="133" name="Group 59"/>
            <p:cNvGrpSpPr/>
            <p:nvPr/>
          </p:nvGrpSpPr>
          <p:grpSpPr>
            <a:xfrm>
              <a:off x="5715000" y="1752600"/>
              <a:ext cx="3200400" cy="1828800"/>
              <a:chOff x="5562600" y="1828800"/>
              <a:chExt cx="3352800" cy="1981200"/>
            </a:xfrm>
          </p:grpSpPr>
          <p:grpSp>
            <p:nvGrpSpPr>
              <p:cNvPr id="138" name="Group 22"/>
              <p:cNvGrpSpPr/>
              <p:nvPr/>
            </p:nvGrpSpPr>
            <p:grpSpPr bwMode="auto">
              <a:xfrm>
                <a:off x="5562600" y="2000577"/>
                <a:ext cx="2057400" cy="1681109"/>
                <a:chOff x="5636422" y="933777"/>
                <a:chExt cx="2057400" cy="1681109"/>
              </a:xfrm>
              <a:solidFill>
                <a:srgbClr val="B84A00"/>
              </a:solidFill>
            </p:grpSpPr>
            <p:sp>
              <p:nvSpPr>
                <p:cNvPr id="152" name="Rectangle 151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4" name="Oval 153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39" name="Group 28"/>
              <p:cNvGrpSpPr/>
              <p:nvPr/>
            </p:nvGrpSpPr>
            <p:grpSpPr bwMode="auto">
              <a:xfrm>
                <a:off x="5964620" y="2000577"/>
                <a:ext cx="2057400" cy="1681109"/>
                <a:chOff x="5636422" y="933777"/>
                <a:chExt cx="2057400" cy="1681109"/>
              </a:xfrm>
              <a:solidFill>
                <a:srgbClr val="FF9D5B"/>
              </a:solidFill>
            </p:grpSpPr>
            <p:sp>
              <p:nvSpPr>
                <p:cNvPr id="149" name="Rectangle 148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0" name="Group 34"/>
              <p:cNvGrpSpPr/>
              <p:nvPr/>
            </p:nvGrpSpPr>
            <p:grpSpPr bwMode="auto">
              <a:xfrm>
                <a:off x="6358760" y="2000577"/>
                <a:ext cx="2057400" cy="1681109"/>
                <a:chOff x="5636422" y="933777"/>
                <a:chExt cx="2057400" cy="1681109"/>
              </a:xfrm>
              <a:solidFill>
                <a:srgbClr val="FF6600"/>
              </a:solidFill>
            </p:grpSpPr>
            <p:sp>
              <p:nvSpPr>
                <p:cNvPr id="146" name="Rectangle 145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8" name="Oval 147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1" name="Group 40"/>
              <p:cNvGrpSpPr/>
              <p:nvPr/>
            </p:nvGrpSpPr>
            <p:grpSpPr bwMode="auto">
              <a:xfrm>
                <a:off x="6760780" y="2000577"/>
                <a:ext cx="2057400" cy="1681109"/>
                <a:chOff x="5636422" y="933777"/>
                <a:chExt cx="2057400" cy="1681109"/>
              </a:xfrm>
              <a:solidFill>
                <a:srgbClr val="FFC8A3"/>
              </a:solidFill>
            </p:grpSpPr>
            <p:sp>
              <p:nvSpPr>
                <p:cNvPr id="143" name="Rectangle 142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 bwMode="auto">
                <a:xfrm>
                  <a:off x="5840033" y="2412013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Oval 144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2" name="Cube 26"/>
              <p:cNvSpPr>
                <a:spLocks noChangeArrowheads="1"/>
              </p:cNvSpPr>
              <p:nvPr/>
            </p:nvSpPr>
            <p:spPr bwMode="auto">
              <a:xfrm>
                <a:off x="5641178" y="1828800"/>
                <a:ext cx="3274222" cy="1981200"/>
              </a:xfrm>
              <a:prstGeom prst="cube">
                <a:avLst>
                  <a:gd name="adj" fmla="val 79069"/>
                </a:avLst>
              </a:prstGeom>
              <a:solidFill>
                <a:srgbClr val="FFFF66">
                  <a:alpha val="40000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34" name="Straight Arrow Connector 49"/>
            <p:cNvCxnSpPr>
              <a:cxnSpLocks noChangeShapeType="1"/>
            </p:cNvCxnSpPr>
            <p:nvPr/>
          </p:nvCxnSpPr>
          <p:spPr bwMode="auto">
            <a:xfrm flipV="1">
              <a:off x="5617780" y="2826827"/>
              <a:ext cx="380561" cy="38145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5" name="TextBox 134"/>
            <p:cNvSpPr txBox="1">
              <a:spLocks noChangeArrowheads="1"/>
            </p:cNvSpPr>
            <p:nvPr/>
          </p:nvSpPr>
          <p:spPr bwMode="auto">
            <a:xfrm>
              <a:off x="6040796" y="2563755"/>
              <a:ext cx="99271" cy="308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6" name="Straight Arrow Connector 49"/>
            <p:cNvCxnSpPr>
              <a:cxnSpLocks noChangeShapeType="1"/>
            </p:cNvCxnSpPr>
            <p:nvPr/>
          </p:nvCxnSpPr>
          <p:spPr bwMode="auto">
            <a:xfrm>
              <a:off x="5786173" y="3710156"/>
              <a:ext cx="6858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7" name="TextBox 50"/>
            <p:cNvSpPr txBox="1">
              <a:spLocks noChangeArrowheads="1"/>
            </p:cNvSpPr>
            <p:nvPr/>
          </p:nvSpPr>
          <p:spPr bwMode="auto">
            <a:xfrm>
              <a:off x="6548165" y="3523243"/>
              <a:ext cx="225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845270" y="4038600"/>
            <a:ext cx="3460530" cy="2071305"/>
            <a:chOff x="5454870" y="4267200"/>
            <a:chExt cx="3460530" cy="2071305"/>
          </a:xfrm>
        </p:grpSpPr>
        <p:grpSp>
          <p:nvGrpSpPr>
            <p:cNvPr id="156" name="Group 60"/>
            <p:cNvGrpSpPr/>
            <p:nvPr/>
          </p:nvGrpSpPr>
          <p:grpSpPr>
            <a:xfrm>
              <a:off x="5583630" y="4267200"/>
              <a:ext cx="3331770" cy="1828800"/>
              <a:chOff x="5278830" y="4343400"/>
              <a:chExt cx="3636570" cy="1981200"/>
            </a:xfrm>
          </p:grpSpPr>
          <p:grpSp>
            <p:nvGrpSpPr>
              <p:cNvPr id="161" name="Group 22"/>
              <p:cNvGrpSpPr/>
              <p:nvPr/>
            </p:nvGrpSpPr>
            <p:grpSpPr bwMode="auto">
              <a:xfrm>
                <a:off x="5278830" y="4515177"/>
                <a:ext cx="2057400" cy="1669723"/>
                <a:chOff x="5636422" y="933777"/>
                <a:chExt cx="2057400" cy="1669723"/>
              </a:xfrm>
              <a:solidFill>
                <a:srgbClr val="FF6600"/>
              </a:solidFill>
            </p:grpSpPr>
            <p:sp>
              <p:nvSpPr>
                <p:cNvPr id="175" name="Rectangle 174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 bwMode="auto">
                <a:xfrm>
                  <a:off x="5817551" y="240062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2" name="Group 28"/>
              <p:cNvGrpSpPr/>
              <p:nvPr/>
            </p:nvGrpSpPr>
            <p:grpSpPr bwMode="auto">
              <a:xfrm>
                <a:off x="5596770" y="4515177"/>
                <a:ext cx="2057400" cy="1669723"/>
                <a:chOff x="5636422" y="933777"/>
                <a:chExt cx="2057400" cy="1669723"/>
              </a:xfrm>
              <a:solidFill>
                <a:srgbClr val="FF6600"/>
              </a:solidFill>
            </p:grpSpPr>
            <p:sp>
              <p:nvSpPr>
                <p:cNvPr id="172" name="Rectangle 171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Oval 172"/>
                <p:cNvSpPr/>
                <p:nvPr/>
              </p:nvSpPr>
              <p:spPr bwMode="auto">
                <a:xfrm>
                  <a:off x="5817551" y="240062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" name="Oval 173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3" name="Group 34"/>
              <p:cNvGrpSpPr/>
              <p:nvPr/>
            </p:nvGrpSpPr>
            <p:grpSpPr bwMode="auto">
              <a:xfrm>
                <a:off x="6306210" y="4515177"/>
                <a:ext cx="2057400" cy="1669723"/>
                <a:chOff x="5636422" y="933777"/>
                <a:chExt cx="2057400" cy="1669723"/>
              </a:xfrm>
              <a:solidFill>
                <a:srgbClr val="FF6600"/>
              </a:solidFill>
            </p:grpSpPr>
            <p:sp>
              <p:nvSpPr>
                <p:cNvPr id="169" name="Rectangle 168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 bwMode="auto">
                <a:xfrm>
                  <a:off x="5817551" y="240062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Oval 170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4" name="Group 40"/>
              <p:cNvGrpSpPr/>
              <p:nvPr/>
            </p:nvGrpSpPr>
            <p:grpSpPr bwMode="auto">
              <a:xfrm>
                <a:off x="6781800" y="4515177"/>
                <a:ext cx="2057400" cy="1669723"/>
                <a:chOff x="5636422" y="933777"/>
                <a:chExt cx="2057400" cy="1669723"/>
              </a:xfrm>
              <a:solidFill>
                <a:srgbClr val="FF6600"/>
              </a:solidFill>
            </p:grpSpPr>
            <p:sp>
              <p:nvSpPr>
                <p:cNvPr id="166" name="Rectangle 165"/>
                <p:cNvSpPr/>
                <p:nvPr/>
              </p:nvSpPr>
              <p:spPr bwMode="auto">
                <a:xfrm rot="2700000">
                  <a:off x="6565674" y="738979"/>
                  <a:ext cx="198895" cy="20574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Oval 166"/>
                <p:cNvSpPr/>
                <p:nvPr/>
              </p:nvSpPr>
              <p:spPr bwMode="auto">
                <a:xfrm>
                  <a:off x="5817551" y="240062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8" name="Oval 167"/>
                <p:cNvSpPr/>
                <p:nvPr/>
              </p:nvSpPr>
              <p:spPr bwMode="auto">
                <a:xfrm>
                  <a:off x="7296150" y="933777"/>
                  <a:ext cx="190777" cy="202873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65" name="Cube 26"/>
              <p:cNvSpPr>
                <a:spLocks noChangeArrowheads="1"/>
              </p:cNvSpPr>
              <p:nvPr/>
            </p:nvSpPr>
            <p:spPr bwMode="auto">
              <a:xfrm>
                <a:off x="5334000" y="4343400"/>
                <a:ext cx="3581400" cy="1981200"/>
              </a:xfrm>
              <a:prstGeom prst="cube">
                <a:avLst>
                  <a:gd name="adj" fmla="val 79069"/>
                </a:avLst>
              </a:prstGeom>
              <a:solidFill>
                <a:srgbClr val="FFFF66">
                  <a:alpha val="40000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57" name="Straight Arrow Connector 49"/>
            <p:cNvCxnSpPr>
              <a:cxnSpLocks noChangeShapeType="1"/>
            </p:cNvCxnSpPr>
            <p:nvPr/>
          </p:nvCxnSpPr>
          <p:spPr bwMode="auto">
            <a:xfrm flipV="1">
              <a:off x="5454870" y="5334312"/>
              <a:ext cx="380561" cy="38145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8" name="TextBox 157"/>
            <p:cNvSpPr txBox="1">
              <a:spLocks noChangeArrowheads="1"/>
            </p:cNvSpPr>
            <p:nvPr/>
          </p:nvSpPr>
          <p:spPr bwMode="auto">
            <a:xfrm>
              <a:off x="5877886" y="5071240"/>
              <a:ext cx="99271" cy="308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9" name="Straight Arrow Connector 49"/>
            <p:cNvCxnSpPr>
              <a:cxnSpLocks noChangeShapeType="1"/>
            </p:cNvCxnSpPr>
            <p:nvPr/>
          </p:nvCxnSpPr>
          <p:spPr bwMode="auto">
            <a:xfrm>
              <a:off x="5644283" y="6217641"/>
              <a:ext cx="6858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60" name="TextBox 50"/>
            <p:cNvSpPr txBox="1">
              <a:spLocks noChangeArrowheads="1"/>
            </p:cNvSpPr>
            <p:nvPr/>
          </p:nvSpPr>
          <p:spPr bwMode="auto">
            <a:xfrm>
              <a:off x="6406275" y="6030728"/>
              <a:ext cx="225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" y="2514600"/>
            <a:ext cx="8420100" cy="3837421"/>
            <a:chOff x="114300" y="2514600"/>
            <a:chExt cx="8420100" cy="3837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1000" y="2514600"/>
              <a:ext cx="4343400" cy="383742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300" y="5334000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0"/>
              <a:r>
                <a:rPr lang="de-DE" sz="1000" dirty="0">
                  <a:solidFill>
                    <a:schemeClr val="tx1"/>
                  </a:solidFill>
                </a:rPr>
                <a:t>A. </a:t>
              </a:r>
              <a:r>
                <a:rPr lang="de-DE" sz="1000" dirty="0" err="1" smtClean="0">
                  <a:solidFill>
                    <a:schemeClr val="tx1"/>
                  </a:solidFill>
                </a:rPr>
                <a:t>Szameit</a:t>
              </a:r>
              <a:r>
                <a:rPr lang="de-DE" sz="1000" dirty="0" smtClean="0">
                  <a:solidFill>
                    <a:schemeClr val="tx1"/>
                  </a:solidFill>
                </a:rPr>
                <a:t> et al., </a:t>
              </a:r>
              <a:r>
                <a:rPr lang="de-DE" sz="1000" dirty="0" err="1">
                  <a:solidFill>
                    <a:schemeClr val="tx1"/>
                  </a:solidFill>
                </a:rPr>
                <a:t>Opt</a:t>
              </a:r>
              <a:r>
                <a:rPr lang="de-DE" sz="1000" dirty="0">
                  <a:solidFill>
                    <a:schemeClr val="tx1"/>
                  </a:solidFill>
                </a:rPr>
                <a:t>.</a:t>
              </a:r>
            </a:p>
            <a:p>
              <a:pPr algn="ctr" rtl="0"/>
              <a:r>
                <a:rPr lang="en-US" sz="1000" dirty="0">
                  <a:solidFill>
                    <a:schemeClr val="tx1"/>
                  </a:solidFill>
                </a:rPr>
                <a:t>Express 13, 10 552 (2005).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</a:t>
            </a:r>
            <a:r>
              <a:rPr lang="en-US" dirty="0"/>
              <a:t>waveguide array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7638"/>
            <a:ext cx="5637500" cy="19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grpSp>
        <p:nvGrpSpPr>
          <p:cNvPr id="27" name="Group 19"/>
          <p:cNvGrpSpPr/>
          <p:nvPr/>
        </p:nvGrpSpPr>
        <p:grpSpPr>
          <a:xfrm>
            <a:off x="6244799" y="2738945"/>
            <a:ext cx="2003425" cy="2286000"/>
            <a:chOff x="6705600" y="1752600"/>
            <a:chExt cx="2003425" cy="2286000"/>
          </a:xfrm>
        </p:grpSpPr>
        <p:grpSp>
          <p:nvGrpSpPr>
            <p:cNvPr id="28" name="Group 13"/>
            <p:cNvGrpSpPr/>
            <p:nvPr/>
          </p:nvGrpSpPr>
          <p:grpSpPr>
            <a:xfrm>
              <a:off x="6705600" y="1752600"/>
              <a:ext cx="2003425" cy="2286000"/>
              <a:chOff x="6705600" y="1752600"/>
              <a:chExt cx="2003425" cy="2286000"/>
            </a:xfrm>
          </p:grpSpPr>
          <p:pic>
            <p:nvPicPr>
              <p:cNvPr id="31" name="Picture 30" descr="Setup1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705600" y="1752600"/>
                <a:ext cx="200342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2" name="Straight Arrow Connector 59"/>
              <p:cNvCxnSpPr>
                <a:cxnSpLocks noChangeShapeType="1"/>
              </p:cNvCxnSpPr>
              <p:nvPr/>
            </p:nvCxnSpPr>
            <p:spPr bwMode="auto">
              <a:xfrm flipV="1">
                <a:off x="6781800" y="2069593"/>
                <a:ext cx="356218" cy="57454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3" name="TextBox 60"/>
              <p:cNvSpPr txBox="1">
                <a:spLocks noChangeArrowheads="1"/>
              </p:cNvSpPr>
              <p:nvPr/>
            </p:nvSpPr>
            <p:spPr bwMode="auto">
              <a:xfrm>
                <a:off x="7160053" y="1752600"/>
                <a:ext cx="116152" cy="357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33660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endParaRPr lang="en-US" sz="2000" baseline="-2500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9" name="Straight Arrow Connector 49"/>
            <p:cNvCxnSpPr>
              <a:cxnSpLocks noChangeShapeType="1"/>
            </p:cNvCxnSpPr>
            <p:nvPr/>
          </p:nvCxnSpPr>
          <p:spPr bwMode="auto">
            <a:xfrm>
              <a:off x="7505208" y="3505200"/>
              <a:ext cx="4572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" name="TextBox 50"/>
            <p:cNvSpPr txBox="1">
              <a:spLocks noChangeArrowheads="1"/>
            </p:cNvSpPr>
            <p:nvPr/>
          </p:nvSpPr>
          <p:spPr bwMode="auto">
            <a:xfrm>
              <a:off x="8004448" y="3429000"/>
              <a:ext cx="225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2000" baseline="-25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838200" y="1371600"/>
            <a:ext cx="6400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Setup: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input:     single site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output:   distribution</a:t>
            </a:r>
            <a:endParaRPr kumimoji="0" lang="en-US" sz="1800" b="0" i="1" u="none" strike="noStrike" kern="0" cap="none" spc="0" normalizeH="0" baseline="-2500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overlap with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eigenstates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expansion according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eigenstates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chemical potential</a:t>
            </a:r>
          </a:p>
        </p:txBody>
      </p:sp>
      <p:sp>
        <p:nvSpPr>
          <p:cNvPr id="35" name="Freeform 34"/>
          <p:cNvSpPr/>
          <p:nvPr/>
        </p:nvSpPr>
        <p:spPr bwMode="auto">
          <a:xfrm>
            <a:off x="7032819" y="2581681"/>
            <a:ext cx="1096536" cy="255766"/>
          </a:xfrm>
          <a:custGeom>
            <a:avLst/>
            <a:gdLst>
              <a:gd name="connsiteX0" fmla="*/ 0 w 1096536"/>
              <a:gd name="connsiteY0" fmla="*/ 192576 h 255766"/>
              <a:gd name="connsiteX1" fmla="*/ 11151 w 1096536"/>
              <a:gd name="connsiteY1" fmla="*/ 196293 h 255766"/>
              <a:gd name="connsiteX2" fmla="*/ 22302 w 1096536"/>
              <a:gd name="connsiteY2" fmla="*/ 185142 h 255766"/>
              <a:gd name="connsiteX3" fmla="*/ 33453 w 1096536"/>
              <a:gd name="connsiteY3" fmla="*/ 177708 h 255766"/>
              <a:gd name="connsiteX4" fmla="*/ 40887 w 1096536"/>
              <a:gd name="connsiteY4" fmla="*/ 162840 h 255766"/>
              <a:gd name="connsiteX5" fmla="*/ 44604 w 1096536"/>
              <a:gd name="connsiteY5" fmla="*/ 147971 h 255766"/>
              <a:gd name="connsiteX6" fmla="*/ 55756 w 1096536"/>
              <a:gd name="connsiteY6" fmla="*/ 151688 h 255766"/>
              <a:gd name="connsiteX7" fmla="*/ 63190 w 1096536"/>
              <a:gd name="connsiteY7" fmla="*/ 140537 h 255766"/>
              <a:gd name="connsiteX8" fmla="*/ 66907 w 1096536"/>
              <a:gd name="connsiteY8" fmla="*/ 129386 h 255766"/>
              <a:gd name="connsiteX9" fmla="*/ 92926 w 1096536"/>
              <a:gd name="connsiteY9" fmla="*/ 118235 h 255766"/>
              <a:gd name="connsiteX10" fmla="*/ 104078 w 1096536"/>
              <a:gd name="connsiteY10" fmla="*/ 110801 h 255766"/>
              <a:gd name="connsiteX11" fmla="*/ 111512 w 1096536"/>
              <a:gd name="connsiteY11" fmla="*/ 103366 h 255766"/>
              <a:gd name="connsiteX12" fmla="*/ 122663 w 1096536"/>
              <a:gd name="connsiteY12" fmla="*/ 114518 h 255766"/>
              <a:gd name="connsiteX13" fmla="*/ 133814 w 1096536"/>
              <a:gd name="connsiteY13" fmla="*/ 107084 h 255766"/>
              <a:gd name="connsiteX14" fmla="*/ 144965 w 1096536"/>
              <a:gd name="connsiteY14" fmla="*/ 95932 h 255766"/>
              <a:gd name="connsiteX15" fmla="*/ 167268 w 1096536"/>
              <a:gd name="connsiteY15" fmla="*/ 103366 h 255766"/>
              <a:gd name="connsiteX16" fmla="*/ 178419 w 1096536"/>
              <a:gd name="connsiteY16" fmla="*/ 107084 h 255766"/>
              <a:gd name="connsiteX17" fmla="*/ 185853 w 1096536"/>
              <a:gd name="connsiteY17" fmla="*/ 99649 h 255766"/>
              <a:gd name="connsiteX18" fmla="*/ 197004 w 1096536"/>
              <a:gd name="connsiteY18" fmla="*/ 84781 h 255766"/>
              <a:gd name="connsiteX19" fmla="*/ 219307 w 1096536"/>
              <a:gd name="connsiteY19" fmla="*/ 81064 h 255766"/>
              <a:gd name="connsiteX20" fmla="*/ 237892 w 1096536"/>
              <a:gd name="connsiteY20" fmla="*/ 88498 h 255766"/>
              <a:gd name="connsiteX21" fmla="*/ 252760 w 1096536"/>
              <a:gd name="connsiteY21" fmla="*/ 66196 h 255766"/>
              <a:gd name="connsiteX22" fmla="*/ 260195 w 1096536"/>
              <a:gd name="connsiteY22" fmla="*/ 73630 h 255766"/>
              <a:gd name="connsiteX23" fmla="*/ 275063 w 1096536"/>
              <a:gd name="connsiteY23" fmla="*/ 47610 h 255766"/>
              <a:gd name="connsiteX24" fmla="*/ 282497 w 1096536"/>
              <a:gd name="connsiteY24" fmla="*/ 29025 h 255766"/>
              <a:gd name="connsiteX25" fmla="*/ 286214 w 1096536"/>
              <a:gd name="connsiteY25" fmla="*/ 3005 h 255766"/>
              <a:gd name="connsiteX26" fmla="*/ 293648 w 1096536"/>
              <a:gd name="connsiteY26" fmla="*/ 10440 h 255766"/>
              <a:gd name="connsiteX27" fmla="*/ 297365 w 1096536"/>
              <a:gd name="connsiteY27" fmla="*/ 25308 h 255766"/>
              <a:gd name="connsiteX28" fmla="*/ 301082 w 1096536"/>
              <a:gd name="connsiteY28" fmla="*/ 36459 h 255766"/>
              <a:gd name="connsiteX29" fmla="*/ 315951 w 1096536"/>
              <a:gd name="connsiteY29" fmla="*/ 40176 h 255766"/>
              <a:gd name="connsiteX30" fmla="*/ 319668 w 1096536"/>
              <a:gd name="connsiteY30" fmla="*/ 58762 h 255766"/>
              <a:gd name="connsiteX31" fmla="*/ 327102 w 1096536"/>
              <a:gd name="connsiteY31" fmla="*/ 69913 h 255766"/>
              <a:gd name="connsiteX32" fmla="*/ 319668 w 1096536"/>
              <a:gd name="connsiteY32" fmla="*/ 107084 h 255766"/>
              <a:gd name="connsiteX33" fmla="*/ 312234 w 1096536"/>
              <a:gd name="connsiteY33" fmla="*/ 129386 h 255766"/>
              <a:gd name="connsiteX34" fmla="*/ 312234 w 1096536"/>
              <a:gd name="connsiteY34" fmla="*/ 188859 h 255766"/>
              <a:gd name="connsiteX35" fmla="*/ 338253 w 1096536"/>
              <a:gd name="connsiteY35" fmla="*/ 173991 h 255766"/>
              <a:gd name="connsiteX36" fmla="*/ 353121 w 1096536"/>
              <a:gd name="connsiteY36" fmla="*/ 144254 h 255766"/>
              <a:gd name="connsiteX37" fmla="*/ 364273 w 1096536"/>
              <a:gd name="connsiteY37" fmla="*/ 136820 h 255766"/>
              <a:gd name="connsiteX38" fmla="*/ 371707 w 1096536"/>
              <a:gd name="connsiteY38" fmla="*/ 147971 h 255766"/>
              <a:gd name="connsiteX39" fmla="*/ 367990 w 1096536"/>
              <a:gd name="connsiteY39" fmla="*/ 181425 h 255766"/>
              <a:gd name="connsiteX40" fmla="*/ 375424 w 1096536"/>
              <a:gd name="connsiteY40" fmla="*/ 170274 h 255766"/>
              <a:gd name="connsiteX41" fmla="*/ 386575 w 1096536"/>
              <a:gd name="connsiteY41" fmla="*/ 177708 h 255766"/>
              <a:gd name="connsiteX42" fmla="*/ 420029 w 1096536"/>
              <a:gd name="connsiteY42" fmla="*/ 162840 h 255766"/>
              <a:gd name="connsiteX43" fmla="*/ 427463 w 1096536"/>
              <a:gd name="connsiteY43" fmla="*/ 181425 h 255766"/>
              <a:gd name="connsiteX44" fmla="*/ 438614 w 1096536"/>
              <a:gd name="connsiteY44" fmla="*/ 177708 h 255766"/>
              <a:gd name="connsiteX45" fmla="*/ 464634 w 1096536"/>
              <a:gd name="connsiteY45" fmla="*/ 136820 h 255766"/>
              <a:gd name="connsiteX46" fmla="*/ 468351 w 1096536"/>
              <a:gd name="connsiteY46" fmla="*/ 155405 h 255766"/>
              <a:gd name="connsiteX47" fmla="*/ 472068 w 1096536"/>
              <a:gd name="connsiteY47" fmla="*/ 144254 h 255766"/>
              <a:gd name="connsiteX48" fmla="*/ 490653 w 1096536"/>
              <a:gd name="connsiteY48" fmla="*/ 125669 h 255766"/>
              <a:gd name="connsiteX49" fmla="*/ 501804 w 1096536"/>
              <a:gd name="connsiteY49" fmla="*/ 136820 h 255766"/>
              <a:gd name="connsiteX50" fmla="*/ 505521 w 1096536"/>
              <a:gd name="connsiteY50" fmla="*/ 121952 h 255766"/>
              <a:gd name="connsiteX51" fmla="*/ 538975 w 1096536"/>
              <a:gd name="connsiteY51" fmla="*/ 69913 h 255766"/>
              <a:gd name="connsiteX52" fmla="*/ 535258 w 1096536"/>
              <a:gd name="connsiteY52" fmla="*/ 110801 h 255766"/>
              <a:gd name="connsiteX53" fmla="*/ 561278 w 1096536"/>
              <a:gd name="connsiteY53" fmla="*/ 81064 h 255766"/>
              <a:gd name="connsiteX54" fmla="*/ 602165 w 1096536"/>
              <a:gd name="connsiteY54" fmla="*/ 36459 h 255766"/>
              <a:gd name="connsiteX55" fmla="*/ 583580 w 1096536"/>
              <a:gd name="connsiteY55" fmla="*/ 103366 h 255766"/>
              <a:gd name="connsiteX56" fmla="*/ 576146 w 1096536"/>
              <a:gd name="connsiteY56" fmla="*/ 121952 h 255766"/>
              <a:gd name="connsiteX57" fmla="*/ 602165 w 1096536"/>
              <a:gd name="connsiteY57" fmla="*/ 99649 h 255766"/>
              <a:gd name="connsiteX58" fmla="*/ 631902 w 1096536"/>
              <a:gd name="connsiteY58" fmla="*/ 84781 h 255766"/>
              <a:gd name="connsiteX59" fmla="*/ 635619 w 1096536"/>
              <a:gd name="connsiteY59" fmla="*/ 173991 h 255766"/>
              <a:gd name="connsiteX60" fmla="*/ 650487 w 1096536"/>
              <a:gd name="connsiteY60" fmla="*/ 159123 h 255766"/>
              <a:gd name="connsiteX61" fmla="*/ 654204 w 1096536"/>
              <a:gd name="connsiteY61" fmla="*/ 170274 h 255766"/>
              <a:gd name="connsiteX62" fmla="*/ 661639 w 1096536"/>
              <a:gd name="connsiteY62" fmla="*/ 188859 h 255766"/>
              <a:gd name="connsiteX63" fmla="*/ 680224 w 1096536"/>
              <a:gd name="connsiteY63" fmla="*/ 192576 h 255766"/>
              <a:gd name="connsiteX64" fmla="*/ 691375 w 1096536"/>
              <a:gd name="connsiteY64" fmla="*/ 200010 h 255766"/>
              <a:gd name="connsiteX65" fmla="*/ 717395 w 1096536"/>
              <a:gd name="connsiteY65" fmla="*/ 196293 h 255766"/>
              <a:gd name="connsiteX66" fmla="*/ 747131 w 1096536"/>
              <a:gd name="connsiteY66" fmla="*/ 200010 h 255766"/>
              <a:gd name="connsiteX67" fmla="*/ 754565 w 1096536"/>
              <a:gd name="connsiteY67" fmla="*/ 229747 h 255766"/>
              <a:gd name="connsiteX68" fmla="*/ 758282 w 1096536"/>
              <a:gd name="connsiteY68" fmla="*/ 214879 h 255766"/>
              <a:gd name="connsiteX69" fmla="*/ 765717 w 1096536"/>
              <a:gd name="connsiteY69" fmla="*/ 222313 h 255766"/>
              <a:gd name="connsiteX70" fmla="*/ 776868 w 1096536"/>
              <a:gd name="connsiteY70" fmla="*/ 229747 h 255766"/>
              <a:gd name="connsiteX71" fmla="*/ 802887 w 1096536"/>
              <a:gd name="connsiteY71" fmla="*/ 244615 h 255766"/>
              <a:gd name="connsiteX72" fmla="*/ 814039 w 1096536"/>
              <a:gd name="connsiteY72" fmla="*/ 233464 h 255766"/>
              <a:gd name="connsiteX73" fmla="*/ 817756 w 1096536"/>
              <a:gd name="connsiteY73" fmla="*/ 244615 h 255766"/>
              <a:gd name="connsiteX74" fmla="*/ 847492 w 1096536"/>
              <a:gd name="connsiteY74" fmla="*/ 218596 h 255766"/>
              <a:gd name="connsiteX75" fmla="*/ 851209 w 1096536"/>
              <a:gd name="connsiteY75" fmla="*/ 233464 h 255766"/>
              <a:gd name="connsiteX76" fmla="*/ 854926 w 1096536"/>
              <a:gd name="connsiteY76" fmla="*/ 222313 h 255766"/>
              <a:gd name="connsiteX77" fmla="*/ 851209 w 1096536"/>
              <a:gd name="connsiteY77" fmla="*/ 203727 h 255766"/>
              <a:gd name="connsiteX78" fmla="*/ 836341 w 1096536"/>
              <a:gd name="connsiteY78" fmla="*/ 200010 h 255766"/>
              <a:gd name="connsiteX79" fmla="*/ 840058 w 1096536"/>
              <a:gd name="connsiteY79" fmla="*/ 177708 h 255766"/>
              <a:gd name="connsiteX80" fmla="*/ 843775 w 1096536"/>
              <a:gd name="connsiteY80" fmla="*/ 166557 h 255766"/>
              <a:gd name="connsiteX81" fmla="*/ 840058 w 1096536"/>
              <a:gd name="connsiteY81" fmla="*/ 185142 h 255766"/>
              <a:gd name="connsiteX82" fmla="*/ 847492 w 1096536"/>
              <a:gd name="connsiteY82" fmla="*/ 166557 h 255766"/>
              <a:gd name="connsiteX83" fmla="*/ 873512 w 1096536"/>
              <a:gd name="connsiteY83" fmla="*/ 129386 h 255766"/>
              <a:gd name="connsiteX84" fmla="*/ 888380 w 1096536"/>
              <a:gd name="connsiteY84" fmla="*/ 95932 h 255766"/>
              <a:gd name="connsiteX85" fmla="*/ 899531 w 1096536"/>
              <a:gd name="connsiteY85" fmla="*/ 103366 h 255766"/>
              <a:gd name="connsiteX86" fmla="*/ 921834 w 1096536"/>
              <a:gd name="connsiteY86" fmla="*/ 73630 h 255766"/>
              <a:gd name="connsiteX87" fmla="*/ 936702 w 1096536"/>
              <a:gd name="connsiteY87" fmla="*/ 40176 h 255766"/>
              <a:gd name="connsiteX88" fmla="*/ 932985 w 1096536"/>
              <a:gd name="connsiteY88" fmla="*/ 66196 h 255766"/>
              <a:gd name="connsiteX89" fmla="*/ 925551 w 1096536"/>
              <a:gd name="connsiteY89" fmla="*/ 88498 h 255766"/>
              <a:gd name="connsiteX90" fmla="*/ 940419 w 1096536"/>
              <a:gd name="connsiteY90" fmla="*/ 40176 h 255766"/>
              <a:gd name="connsiteX91" fmla="*/ 936702 w 1096536"/>
              <a:gd name="connsiteY91" fmla="*/ 73630 h 255766"/>
              <a:gd name="connsiteX92" fmla="*/ 921834 w 1096536"/>
              <a:gd name="connsiteY92" fmla="*/ 99649 h 255766"/>
              <a:gd name="connsiteX93" fmla="*/ 918117 w 1096536"/>
              <a:gd name="connsiteY93" fmla="*/ 110801 h 255766"/>
              <a:gd name="connsiteX94" fmla="*/ 925551 w 1096536"/>
              <a:gd name="connsiteY94" fmla="*/ 99649 h 255766"/>
              <a:gd name="connsiteX95" fmla="*/ 932985 w 1096536"/>
              <a:gd name="connsiteY95" fmla="*/ 147971 h 255766"/>
              <a:gd name="connsiteX96" fmla="*/ 944136 w 1096536"/>
              <a:gd name="connsiteY96" fmla="*/ 144254 h 255766"/>
              <a:gd name="connsiteX97" fmla="*/ 951570 w 1096536"/>
              <a:gd name="connsiteY97" fmla="*/ 185142 h 255766"/>
              <a:gd name="connsiteX98" fmla="*/ 959004 w 1096536"/>
              <a:gd name="connsiteY98" fmla="*/ 196293 h 255766"/>
              <a:gd name="connsiteX99" fmla="*/ 973873 w 1096536"/>
              <a:gd name="connsiteY99" fmla="*/ 211162 h 255766"/>
              <a:gd name="connsiteX100" fmla="*/ 985024 w 1096536"/>
              <a:gd name="connsiteY100" fmla="*/ 207444 h 255766"/>
              <a:gd name="connsiteX101" fmla="*/ 992458 w 1096536"/>
              <a:gd name="connsiteY101" fmla="*/ 214879 h 255766"/>
              <a:gd name="connsiteX102" fmla="*/ 999892 w 1096536"/>
              <a:gd name="connsiteY102" fmla="*/ 207444 h 255766"/>
              <a:gd name="connsiteX103" fmla="*/ 1011043 w 1096536"/>
              <a:gd name="connsiteY103" fmla="*/ 188859 h 255766"/>
              <a:gd name="connsiteX104" fmla="*/ 1018478 w 1096536"/>
              <a:gd name="connsiteY104" fmla="*/ 196293 h 255766"/>
              <a:gd name="connsiteX105" fmla="*/ 1022195 w 1096536"/>
              <a:gd name="connsiteY105" fmla="*/ 211162 h 255766"/>
              <a:gd name="connsiteX106" fmla="*/ 1029629 w 1096536"/>
              <a:gd name="connsiteY106" fmla="*/ 203727 h 255766"/>
              <a:gd name="connsiteX107" fmla="*/ 1040780 w 1096536"/>
              <a:gd name="connsiteY107" fmla="*/ 200010 h 255766"/>
              <a:gd name="connsiteX108" fmla="*/ 1051931 w 1096536"/>
              <a:gd name="connsiteY108" fmla="*/ 192576 h 255766"/>
              <a:gd name="connsiteX109" fmla="*/ 1063082 w 1096536"/>
              <a:gd name="connsiteY109" fmla="*/ 192576 h 255766"/>
              <a:gd name="connsiteX110" fmla="*/ 1070517 w 1096536"/>
              <a:gd name="connsiteY110" fmla="*/ 185142 h 255766"/>
              <a:gd name="connsiteX111" fmla="*/ 1077951 w 1096536"/>
              <a:gd name="connsiteY111" fmla="*/ 196293 h 255766"/>
              <a:gd name="connsiteX112" fmla="*/ 1089102 w 1096536"/>
              <a:gd name="connsiteY112" fmla="*/ 218596 h 255766"/>
              <a:gd name="connsiteX113" fmla="*/ 1096536 w 1096536"/>
              <a:gd name="connsiteY113" fmla="*/ 255766 h 25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096536" h="255766">
                <a:moveTo>
                  <a:pt x="0" y="192576"/>
                </a:moveTo>
                <a:cubicBezTo>
                  <a:pt x="3717" y="193815"/>
                  <a:pt x="7434" y="197532"/>
                  <a:pt x="11151" y="196293"/>
                </a:cubicBezTo>
                <a:cubicBezTo>
                  <a:pt x="16138" y="194631"/>
                  <a:pt x="18264" y="188507"/>
                  <a:pt x="22302" y="185142"/>
                </a:cubicBezTo>
                <a:cubicBezTo>
                  <a:pt x="25734" y="182282"/>
                  <a:pt x="29736" y="180186"/>
                  <a:pt x="33453" y="177708"/>
                </a:cubicBezTo>
                <a:cubicBezTo>
                  <a:pt x="35931" y="172752"/>
                  <a:pt x="38941" y="168028"/>
                  <a:pt x="40887" y="162840"/>
                </a:cubicBezTo>
                <a:cubicBezTo>
                  <a:pt x="42681" y="158056"/>
                  <a:pt x="40517" y="151036"/>
                  <a:pt x="44604" y="147971"/>
                </a:cubicBezTo>
                <a:cubicBezTo>
                  <a:pt x="47739" y="145620"/>
                  <a:pt x="52039" y="150449"/>
                  <a:pt x="55756" y="151688"/>
                </a:cubicBezTo>
                <a:cubicBezTo>
                  <a:pt x="58234" y="147971"/>
                  <a:pt x="61192" y="144533"/>
                  <a:pt x="63190" y="140537"/>
                </a:cubicBezTo>
                <a:cubicBezTo>
                  <a:pt x="64942" y="137033"/>
                  <a:pt x="64459" y="132445"/>
                  <a:pt x="66907" y="129386"/>
                </a:cubicBezTo>
                <a:cubicBezTo>
                  <a:pt x="73324" y="121364"/>
                  <a:pt x="83998" y="120467"/>
                  <a:pt x="92926" y="118235"/>
                </a:cubicBezTo>
                <a:cubicBezTo>
                  <a:pt x="96643" y="115757"/>
                  <a:pt x="100589" y="113592"/>
                  <a:pt x="104078" y="110801"/>
                </a:cubicBezTo>
                <a:cubicBezTo>
                  <a:pt x="106815" y="108612"/>
                  <a:pt x="108075" y="102679"/>
                  <a:pt x="111512" y="103366"/>
                </a:cubicBezTo>
                <a:cubicBezTo>
                  <a:pt x="116667" y="104397"/>
                  <a:pt x="118946" y="110801"/>
                  <a:pt x="122663" y="114518"/>
                </a:cubicBezTo>
                <a:cubicBezTo>
                  <a:pt x="126380" y="112040"/>
                  <a:pt x="130382" y="109944"/>
                  <a:pt x="133814" y="107084"/>
                </a:cubicBezTo>
                <a:cubicBezTo>
                  <a:pt x="137852" y="103719"/>
                  <a:pt x="139740" y="96513"/>
                  <a:pt x="144965" y="95932"/>
                </a:cubicBezTo>
                <a:cubicBezTo>
                  <a:pt x="152753" y="95066"/>
                  <a:pt x="159834" y="100888"/>
                  <a:pt x="167268" y="103366"/>
                </a:cubicBezTo>
                <a:lnTo>
                  <a:pt x="178419" y="107084"/>
                </a:lnTo>
                <a:cubicBezTo>
                  <a:pt x="180897" y="104606"/>
                  <a:pt x="183609" y="102341"/>
                  <a:pt x="185853" y="99649"/>
                </a:cubicBezTo>
                <a:cubicBezTo>
                  <a:pt x="189819" y="94890"/>
                  <a:pt x="191589" y="87789"/>
                  <a:pt x="197004" y="84781"/>
                </a:cubicBezTo>
                <a:cubicBezTo>
                  <a:pt x="203592" y="81121"/>
                  <a:pt x="211873" y="82303"/>
                  <a:pt x="219307" y="81064"/>
                </a:cubicBezTo>
                <a:cubicBezTo>
                  <a:pt x="224235" y="88457"/>
                  <a:pt x="226607" y="99783"/>
                  <a:pt x="237892" y="88498"/>
                </a:cubicBezTo>
                <a:cubicBezTo>
                  <a:pt x="244210" y="82180"/>
                  <a:pt x="252760" y="66196"/>
                  <a:pt x="252760" y="66196"/>
                </a:cubicBezTo>
                <a:cubicBezTo>
                  <a:pt x="255238" y="68674"/>
                  <a:pt x="256690" y="73630"/>
                  <a:pt x="260195" y="73630"/>
                </a:cubicBezTo>
                <a:cubicBezTo>
                  <a:pt x="274945" y="73630"/>
                  <a:pt x="272814" y="55106"/>
                  <a:pt x="275063" y="47610"/>
                </a:cubicBezTo>
                <a:cubicBezTo>
                  <a:pt x="276980" y="41219"/>
                  <a:pt x="280019" y="35220"/>
                  <a:pt x="282497" y="29025"/>
                </a:cubicBezTo>
                <a:cubicBezTo>
                  <a:pt x="283736" y="20352"/>
                  <a:pt x="281706" y="10518"/>
                  <a:pt x="286214" y="3005"/>
                </a:cubicBezTo>
                <a:cubicBezTo>
                  <a:pt x="288017" y="0"/>
                  <a:pt x="292081" y="7305"/>
                  <a:pt x="293648" y="10440"/>
                </a:cubicBezTo>
                <a:cubicBezTo>
                  <a:pt x="295933" y="15009"/>
                  <a:pt x="295962" y="20396"/>
                  <a:pt x="297365" y="25308"/>
                </a:cubicBezTo>
                <a:cubicBezTo>
                  <a:pt x="298441" y="29075"/>
                  <a:pt x="298022" y="34011"/>
                  <a:pt x="301082" y="36459"/>
                </a:cubicBezTo>
                <a:cubicBezTo>
                  <a:pt x="305071" y="39650"/>
                  <a:pt x="310995" y="38937"/>
                  <a:pt x="315951" y="40176"/>
                </a:cubicBezTo>
                <a:cubicBezTo>
                  <a:pt x="317190" y="46371"/>
                  <a:pt x="317450" y="52846"/>
                  <a:pt x="319668" y="58762"/>
                </a:cubicBezTo>
                <a:cubicBezTo>
                  <a:pt x="321237" y="62945"/>
                  <a:pt x="327102" y="65446"/>
                  <a:pt x="327102" y="69913"/>
                </a:cubicBezTo>
                <a:cubicBezTo>
                  <a:pt x="327102" y="82549"/>
                  <a:pt x="322733" y="94826"/>
                  <a:pt x="319668" y="107084"/>
                </a:cubicBezTo>
                <a:cubicBezTo>
                  <a:pt x="317767" y="114686"/>
                  <a:pt x="312234" y="129386"/>
                  <a:pt x="312234" y="129386"/>
                </a:cubicBezTo>
                <a:cubicBezTo>
                  <a:pt x="311651" y="134050"/>
                  <a:pt x="302905" y="184195"/>
                  <a:pt x="312234" y="188859"/>
                </a:cubicBezTo>
                <a:cubicBezTo>
                  <a:pt x="321169" y="193326"/>
                  <a:pt x="329580" y="178947"/>
                  <a:pt x="338253" y="173991"/>
                </a:cubicBezTo>
                <a:cubicBezTo>
                  <a:pt x="343209" y="164079"/>
                  <a:pt x="346766" y="153333"/>
                  <a:pt x="353121" y="144254"/>
                </a:cubicBezTo>
                <a:cubicBezTo>
                  <a:pt x="355683" y="140594"/>
                  <a:pt x="359892" y="135944"/>
                  <a:pt x="364273" y="136820"/>
                </a:cubicBezTo>
                <a:cubicBezTo>
                  <a:pt x="368654" y="137696"/>
                  <a:pt x="369229" y="144254"/>
                  <a:pt x="371707" y="147971"/>
                </a:cubicBezTo>
                <a:cubicBezTo>
                  <a:pt x="370468" y="159122"/>
                  <a:pt x="366146" y="170358"/>
                  <a:pt x="367990" y="181425"/>
                </a:cubicBezTo>
                <a:cubicBezTo>
                  <a:pt x="368724" y="185832"/>
                  <a:pt x="371043" y="171150"/>
                  <a:pt x="375424" y="170274"/>
                </a:cubicBezTo>
                <a:cubicBezTo>
                  <a:pt x="379805" y="169398"/>
                  <a:pt x="382858" y="175230"/>
                  <a:pt x="386575" y="177708"/>
                </a:cubicBezTo>
                <a:cubicBezTo>
                  <a:pt x="389827" y="176082"/>
                  <a:pt x="417473" y="161745"/>
                  <a:pt x="420029" y="162840"/>
                </a:cubicBezTo>
                <a:cubicBezTo>
                  <a:pt x="426162" y="165468"/>
                  <a:pt x="424985" y="175230"/>
                  <a:pt x="427463" y="181425"/>
                </a:cubicBezTo>
                <a:cubicBezTo>
                  <a:pt x="431180" y="180186"/>
                  <a:pt x="435844" y="180479"/>
                  <a:pt x="438614" y="177708"/>
                </a:cubicBezTo>
                <a:cubicBezTo>
                  <a:pt x="443328" y="172994"/>
                  <a:pt x="460336" y="143983"/>
                  <a:pt x="464634" y="136820"/>
                </a:cubicBezTo>
                <a:cubicBezTo>
                  <a:pt x="465873" y="143015"/>
                  <a:pt x="463884" y="150938"/>
                  <a:pt x="468351" y="155405"/>
                </a:cubicBezTo>
                <a:cubicBezTo>
                  <a:pt x="471121" y="158175"/>
                  <a:pt x="470316" y="147758"/>
                  <a:pt x="472068" y="144254"/>
                </a:cubicBezTo>
                <a:cubicBezTo>
                  <a:pt x="478263" y="131864"/>
                  <a:pt x="479502" y="133103"/>
                  <a:pt x="490653" y="125669"/>
                </a:cubicBezTo>
                <a:cubicBezTo>
                  <a:pt x="515478" y="82223"/>
                  <a:pt x="501804" y="97954"/>
                  <a:pt x="501804" y="136820"/>
                </a:cubicBezTo>
                <a:cubicBezTo>
                  <a:pt x="501804" y="141929"/>
                  <a:pt x="503040" y="126418"/>
                  <a:pt x="505521" y="121952"/>
                </a:cubicBezTo>
                <a:cubicBezTo>
                  <a:pt x="515536" y="103926"/>
                  <a:pt x="538975" y="69913"/>
                  <a:pt x="538975" y="69913"/>
                </a:cubicBezTo>
                <a:cubicBezTo>
                  <a:pt x="537736" y="83542"/>
                  <a:pt x="537193" y="97253"/>
                  <a:pt x="535258" y="110801"/>
                </a:cubicBezTo>
                <a:cubicBezTo>
                  <a:pt x="532343" y="131207"/>
                  <a:pt x="502864" y="154082"/>
                  <a:pt x="561278" y="81064"/>
                </a:cubicBezTo>
                <a:cubicBezTo>
                  <a:pt x="577896" y="60292"/>
                  <a:pt x="586316" y="52308"/>
                  <a:pt x="602165" y="36459"/>
                </a:cubicBezTo>
                <a:cubicBezTo>
                  <a:pt x="595302" y="63913"/>
                  <a:pt x="592972" y="75188"/>
                  <a:pt x="583580" y="103366"/>
                </a:cubicBezTo>
                <a:cubicBezTo>
                  <a:pt x="581470" y="109696"/>
                  <a:pt x="569603" y="123261"/>
                  <a:pt x="576146" y="121952"/>
                </a:cubicBezTo>
                <a:cubicBezTo>
                  <a:pt x="587347" y="119712"/>
                  <a:pt x="593026" y="106503"/>
                  <a:pt x="602165" y="99649"/>
                </a:cubicBezTo>
                <a:cubicBezTo>
                  <a:pt x="616208" y="89116"/>
                  <a:pt x="618182" y="89354"/>
                  <a:pt x="631902" y="84781"/>
                </a:cubicBezTo>
                <a:cubicBezTo>
                  <a:pt x="633141" y="114518"/>
                  <a:pt x="628401" y="145117"/>
                  <a:pt x="635619" y="173991"/>
                </a:cubicBezTo>
                <a:cubicBezTo>
                  <a:pt x="637319" y="180791"/>
                  <a:pt x="643614" y="160498"/>
                  <a:pt x="650487" y="159123"/>
                </a:cubicBezTo>
                <a:cubicBezTo>
                  <a:pt x="654329" y="158355"/>
                  <a:pt x="652828" y="166605"/>
                  <a:pt x="654204" y="170274"/>
                </a:cubicBezTo>
                <a:cubicBezTo>
                  <a:pt x="656547" y="176521"/>
                  <a:pt x="656573" y="184517"/>
                  <a:pt x="661639" y="188859"/>
                </a:cubicBezTo>
                <a:cubicBezTo>
                  <a:pt x="666436" y="192970"/>
                  <a:pt x="674029" y="191337"/>
                  <a:pt x="680224" y="192576"/>
                </a:cubicBezTo>
                <a:cubicBezTo>
                  <a:pt x="683941" y="195054"/>
                  <a:pt x="686908" y="200010"/>
                  <a:pt x="691375" y="200010"/>
                </a:cubicBezTo>
                <a:cubicBezTo>
                  <a:pt x="737309" y="200010"/>
                  <a:pt x="681496" y="184328"/>
                  <a:pt x="717395" y="196293"/>
                </a:cubicBezTo>
                <a:cubicBezTo>
                  <a:pt x="729246" y="231845"/>
                  <a:pt x="705186" y="172046"/>
                  <a:pt x="747131" y="200010"/>
                </a:cubicBezTo>
                <a:cubicBezTo>
                  <a:pt x="755632" y="205678"/>
                  <a:pt x="754565" y="229747"/>
                  <a:pt x="754565" y="229747"/>
                </a:cubicBezTo>
                <a:cubicBezTo>
                  <a:pt x="755804" y="224791"/>
                  <a:pt x="754031" y="217713"/>
                  <a:pt x="758282" y="214879"/>
                </a:cubicBezTo>
                <a:cubicBezTo>
                  <a:pt x="761198" y="212935"/>
                  <a:pt x="762980" y="220124"/>
                  <a:pt x="765717" y="222313"/>
                </a:cubicBezTo>
                <a:cubicBezTo>
                  <a:pt x="769205" y="225104"/>
                  <a:pt x="773151" y="227269"/>
                  <a:pt x="776868" y="229747"/>
                </a:cubicBezTo>
                <a:cubicBezTo>
                  <a:pt x="806320" y="219930"/>
                  <a:pt x="797882" y="214583"/>
                  <a:pt x="802887" y="244615"/>
                </a:cubicBezTo>
                <a:cubicBezTo>
                  <a:pt x="806604" y="240898"/>
                  <a:pt x="808782" y="233464"/>
                  <a:pt x="814039" y="233464"/>
                </a:cubicBezTo>
                <a:cubicBezTo>
                  <a:pt x="817957" y="233464"/>
                  <a:pt x="813891" y="245259"/>
                  <a:pt x="817756" y="244615"/>
                </a:cubicBezTo>
                <a:cubicBezTo>
                  <a:pt x="823202" y="243707"/>
                  <a:pt x="842157" y="223931"/>
                  <a:pt x="847492" y="218596"/>
                </a:cubicBezTo>
                <a:cubicBezTo>
                  <a:pt x="848731" y="223552"/>
                  <a:pt x="846640" y="231179"/>
                  <a:pt x="851209" y="233464"/>
                </a:cubicBezTo>
                <a:cubicBezTo>
                  <a:pt x="854713" y="235216"/>
                  <a:pt x="854926" y="226231"/>
                  <a:pt x="854926" y="222313"/>
                </a:cubicBezTo>
                <a:cubicBezTo>
                  <a:pt x="854926" y="215995"/>
                  <a:pt x="855254" y="208581"/>
                  <a:pt x="851209" y="203727"/>
                </a:cubicBezTo>
                <a:cubicBezTo>
                  <a:pt x="847939" y="199802"/>
                  <a:pt x="841297" y="201249"/>
                  <a:pt x="836341" y="200010"/>
                </a:cubicBezTo>
                <a:cubicBezTo>
                  <a:pt x="837580" y="192576"/>
                  <a:pt x="838423" y="185065"/>
                  <a:pt x="840058" y="177708"/>
                </a:cubicBezTo>
                <a:cubicBezTo>
                  <a:pt x="840908" y="173883"/>
                  <a:pt x="843775" y="162639"/>
                  <a:pt x="843775" y="166557"/>
                </a:cubicBezTo>
                <a:cubicBezTo>
                  <a:pt x="843775" y="172875"/>
                  <a:pt x="833740" y="185142"/>
                  <a:pt x="840058" y="185142"/>
                </a:cubicBezTo>
                <a:cubicBezTo>
                  <a:pt x="846730" y="185142"/>
                  <a:pt x="844297" y="172415"/>
                  <a:pt x="847492" y="166557"/>
                </a:cubicBezTo>
                <a:cubicBezTo>
                  <a:pt x="876820" y="112788"/>
                  <a:pt x="849355" y="169645"/>
                  <a:pt x="873512" y="129386"/>
                </a:cubicBezTo>
                <a:cubicBezTo>
                  <a:pt x="883190" y="113257"/>
                  <a:pt x="883556" y="110406"/>
                  <a:pt x="888380" y="95932"/>
                </a:cubicBezTo>
                <a:cubicBezTo>
                  <a:pt x="892097" y="98410"/>
                  <a:pt x="895814" y="105844"/>
                  <a:pt x="899531" y="103366"/>
                </a:cubicBezTo>
                <a:cubicBezTo>
                  <a:pt x="909840" y="96493"/>
                  <a:pt x="915134" y="84052"/>
                  <a:pt x="921834" y="73630"/>
                </a:cubicBezTo>
                <a:cubicBezTo>
                  <a:pt x="930766" y="59736"/>
                  <a:pt x="932229" y="53596"/>
                  <a:pt x="936702" y="40176"/>
                </a:cubicBezTo>
                <a:cubicBezTo>
                  <a:pt x="935463" y="48849"/>
                  <a:pt x="934955" y="57659"/>
                  <a:pt x="932985" y="66196"/>
                </a:cubicBezTo>
                <a:cubicBezTo>
                  <a:pt x="931223" y="73831"/>
                  <a:pt x="925551" y="96334"/>
                  <a:pt x="925551" y="88498"/>
                </a:cubicBezTo>
                <a:cubicBezTo>
                  <a:pt x="925551" y="66907"/>
                  <a:pt x="932065" y="56883"/>
                  <a:pt x="940419" y="40176"/>
                </a:cubicBezTo>
                <a:cubicBezTo>
                  <a:pt x="945159" y="59136"/>
                  <a:pt x="946811" y="53412"/>
                  <a:pt x="936702" y="73630"/>
                </a:cubicBezTo>
                <a:cubicBezTo>
                  <a:pt x="932235" y="82565"/>
                  <a:pt x="926301" y="90714"/>
                  <a:pt x="921834" y="99649"/>
                </a:cubicBezTo>
                <a:cubicBezTo>
                  <a:pt x="920082" y="103154"/>
                  <a:pt x="914199" y="110801"/>
                  <a:pt x="918117" y="110801"/>
                </a:cubicBezTo>
                <a:cubicBezTo>
                  <a:pt x="922585" y="110801"/>
                  <a:pt x="923073" y="103366"/>
                  <a:pt x="925551" y="99649"/>
                </a:cubicBezTo>
                <a:cubicBezTo>
                  <a:pt x="924521" y="110978"/>
                  <a:pt x="909438" y="144046"/>
                  <a:pt x="932985" y="147971"/>
                </a:cubicBezTo>
                <a:cubicBezTo>
                  <a:pt x="936850" y="148615"/>
                  <a:pt x="940419" y="145493"/>
                  <a:pt x="944136" y="144254"/>
                </a:cubicBezTo>
                <a:cubicBezTo>
                  <a:pt x="945417" y="154505"/>
                  <a:pt x="945840" y="173682"/>
                  <a:pt x="951570" y="185142"/>
                </a:cubicBezTo>
                <a:cubicBezTo>
                  <a:pt x="953568" y="189138"/>
                  <a:pt x="956097" y="192901"/>
                  <a:pt x="959004" y="196293"/>
                </a:cubicBezTo>
                <a:cubicBezTo>
                  <a:pt x="963566" y="201615"/>
                  <a:pt x="973873" y="211162"/>
                  <a:pt x="973873" y="211162"/>
                </a:cubicBezTo>
                <a:cubicBezTo>
                  <a:pt x="977590" y="209923"/>
                  <a:pt x="981182" y="206676"/>
                  <a:pt x="985024" y="207444"/>
                </a:cubicBezTo>
                <a:cubicBezTo>
                  <a:pt x="988461" y="208131"/>
                  <a:pt x="988953" y="214879"/>
                  <a:pt x="992458" y="214879"/>
                </a:cubicBezTo>
                <a:cubicBezTo>
                  <a:pt x="995963" y="214879"/>
                  <a:pt x="997855" y="210296"/>
                  <a:pt x="999892" y="207444"/>
                </a:cubicBezTo>
                <a:cubicBezTo>
                  <a:pt x="1004091" y="201565"/>
                  <a:pt x="1007326" y="195054"/>
                  <a:pt x="1011043" y="188859"/>
                </a:cubicBezTo>
                <a:cubicBezTo>
                  <a:pt x="1013521" y="191337"/>
                  <a:pt x="1016911" y="193158"/>
                  <a:pt x="1018478" y="196293"/>
                </a:cubicBezTo>
                <a:cubicBezTo>
                  <a:pt x="1020763" y="200862"/>
                  <a:pt x="1017944" y="208328"/>
                  <a:pt x="1022195" y="211162"/>
                </a:cubicBezTo>
                <a:cubicBezTo>
                  <a:pt x="1025111" y="213106"/>
                  <a:pt x="1026624" y="205530"/>
                  <a:pt x="1029629" y="203727"/>
                </a:cubicBezTo>
                <a:cubicBezTo>
                  <a:pt x="1032989" y="201711"/>
                  <a:pt x="1037276" y="201762"/>
                  <a:pt x="1040780" y="200010"/>
                </a:cubicBezTo>
                <a:cubicBezTo>
                  <a:pt x="1044776" y="198012"/>
                  <a:pt x="1048214" y="195054"/>
                  <a:pt x="1051931" y="192576"/>
                </a:cubicBezTo>
                <a:cubicBezTo>
                  <a:pt x="1070046" y="165404"/>
                  <a:pt x="1050491" y="188379"/>
                  <a:pt x="1063082" y="192576"/>
                </a:cubicBezTo>
                <a:cubicBezTo>
                  <a:pt x="1066407" y="193684"/>
                  <a:pt x="1068039" y="187620"/>
                  <a:pt x="1070517" y="185142"/>
                </a:cubicBezTo>
                <a:cubicBezTo>
                  <a:pt x="1072995" y="188859"/>
                  <a:pt x="1075953" y="192297"/>
                  <a:pt x="1077951" y="196293"/>
                </a:cubicBezTo>
                <a:cubicBezTo>
                  <a:pt x="1093343" y="227077"/>
                  <a:pt x="1067793" y="186630"/>
                  <a:pt x="1089102" y="218596"/>
                </a:cubicBezTo>
                <a:cubicBezTo>
                  <a:pt x="1093012" y="253790"/>
                  <a:pt x="1084886" y="244116"/>
                  <a:pt x="1096536" y="255766"/>
                </a:cubicBezTo>
              </a:path>
            </a:pathLst>
          </a:custGeom>
          <a:solidFill>
            <a:srgbClr val="FF0000">
              <a:alpha val="50196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 descr="laser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196615">
            <a:off x="6134815" y="4958538"/>
            <a:ext cx="502168" cy="793750"/>
          </a:xfrm>
          <a:prstGeom prst="rect">
            <a:avLst/>
          </a:prstGeom>
        </p:spPr>
      </p:pic>
      <p:pic>
        <p:nvPicPr>
          <p:cNvPr id="37" name="Picture 36" descr="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418992">
            <a:off x="7402553" y="1850283"/>
            <a:ext cx="1067588" cy="502578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 bwMode="auto">
          <a:xfrm>
            <a:off x="6504929" y="4842383"/>
            <a:ext cx="45720" cy="255766"/>
          </a:xfrm>
          <a:custGeom>
            <a:avLst/>
            <a:gdLst>
              <a:gd name="connsiteX0" fmla="*/ 0 w 1096536"/>
              <a:gd name="connsiteY0" fmla="*/ 192576 h 255766"/>
              <a:gd name="connsiteX1" fmla="*/ 11151 w 1096536"/>
              <a:gd name="connsiteY1" fmla="*/ 196293 h 255766"/>
              <a:gd name="connsiteX2" fmla="*/ 22302 w 1096536"/>
              <a:gd name="connsiteY2" fmla="*/ 185142 h 255766"/>
              <a:gd name="connsiteX3" fmla="*/ 33453 w 1096536"/>
              <a:gd name="connsiteY3" fmla="*/ 177708 h 255766"/>
              <a:gd name="connsiteX4" fmla="*/ 40887 w 1096536"/>
              <a:gd name="connsiteY4" fmla="*/ 162840 h 255766"/>
              <a:gd name="connsiteX5" fmla="*/ 44604 w 1096536"/>
              <a:gd name="connsiteY5" fmla="*/ 147971 h 255766"/>
              <a:gd name="connsiteX6" fmla="*/ 55756 w 1096536"/>
              <a:gd name="connsiteY6" fmla="*/ 151688 h 255766"/>
              <a:gd name="connsiteX7" fmla="*/ 63190 w 1096536"/>
              <a:gd name="connsiteY7" fmla="*/ 140537 h 255766"/>
              <a:gd name="connsiteX8" fmla="*/ 66907 w 1096536"/>
              <a:gd name="connsiteY8" fmla="*/ 129386 h 255766"/>
              <a:gd name="connsiteX9" fmla="*/ 92926 w 1096536"/>
              <a:gd name="connsiteY9" fmla="*/ 118235 h 255766"/>
              <a:gd name="connsiteX10" fmla="*/ 104078 w 1096536"/>
              <a:gd name="connsiteY10" fmla="*/ 110801 h 255766"/>
              <a:gd name="connsiteX11" fmla="*/ 111512 w 1096536"/>
              <a:gd name="connsiteY11" fmla="*/ 103366 h 255766"/>
              <a:gd name="connsiteX12" fmla="*/ 122663 w 1096536"/>
              <a:gd name="connsiteY12" fmla="*/ 114518 h 255766"/>
              <a:gd name="connsiteX13" fmla="*/ 133814 w 1096536"/>
              <a:gd name="connsiteY13" fmla="*/ 107084 h 255766"/>
              <a:gd name="connsiteX14" fmla="*/ 144965 w 1096536"/>
              <a:gd name="connsiteY14" fmla="*/ 95932 h 255766"/>
              <a:gd name="connsiteX15" fmla="*/ 167268 w 1096536"/>
              <a:gd name="connsiteY15" fmla="*/ 103366 h 255766"/>
              <a:gd name="connsiteX16" fmla="*/ 178419 w 1096536"/>
              <a:gd name="connsiteY16" fmla="*/ 107084 h 255766"/>
              <a:gd name="connsiteX17" fmla="*/ 185853 w 1096536"/>
              <a:gd name="connsiteY17" fmla="*/ 99649 h 255766"/>
              <a:gd name="connsiteX18" fmla="*/ 197004 w 1096536"/>
              <a:gd name="connsiteY18" fmla="*/ 84781 h 255766"/>
              <a:gd name="connsiteX19" fmla="*/ 219307 w 1096536"/>
              <a:gd name="connsiteY19" fmla="*/ 81064 h 255766"/>
              <a:gd name="connsiteX20" fmla="*/ 237892 w 1096536"/>
              <a:gd name="connsiteY20" fmla="*/ 88498 h 255766"/>
              <a:gd name="connsiteX21" fmla="*/ 252760 w 1096536"/>
              <a:gd name="connsiteY21" fmla="*/ 66196 h 255766"/>
              <a:gd name="connsiteX22" fmla="*/ 260195 w 1096536"/>
              <a:gd name="connsiteY22" fmla="*/ 73630 h 255766"/>
              <a:gd name="connsiteX23" fmla="*/ 275063 w 1096536"/>
              <a:gd name="connsiteY23" fmla="*/ 47610 h 255766"/>
              <a:gd name="connsiteX24" fmla="*/ 282497 w 1096536"/>
              <a:gd name="connsiteY24" fmla="*/ 29025 h 255766"/>
              <a:gd name="connsiteX25" fmla="*/ 286214 w 1096536"/>
              <a:gd name="connsiteY25" fmla="*/ 3005 h 255766"/>
              <a:gd name="connsiteX26" fmla="*/ 293648 w 1096536"/>
              <a:gd name="connsiteY26" fmla="*/ 10440 h 255766"/>
              <a:gd name="connsiteX27" fmla="*/ 297365 w 1096536"/>
              <a:gd name="connsiteY27" fmla="*/ 25308 h 255766"/>
              <a:gd name="connsiteX28" fmla="*/ 301082 w 1096536"/>
              <a:gd name="connsiteY28" fmla="*/ 36459 h 255766"/>
              <a:gd name="connsiteX29" fmla="*/ 315951 w 1096536"/>
              <a:gd name="connsiteY29" fmla="*/ 40176 h 255766"/>
              <a:gd name="connsiteX30" fmla="*/ 319668 w 1096536"/>
              <a:gd name="connsiteY30" fmla="*/ 58762 h 255766"/>
              <a:gd name="connsiteX31" fmla="*/ 327102 w 1096536"/>
              <a:gd name="connsiteY31" fmla="*/ 69913 h 255766"/>
              <a:gd name="connsiteX32" fmla="*/ 319668 w 1096536"/>
              <a:gd name="connsiteY32" fmla="*/ 107084 h 255766"/>
              <a:gd name="connsiteX33" fmla="*/ 312234 w 1096536"/>
              <a:gd name="connsiteY33" fmla="*/ 129386 h 255766"/>
              <a:gd name="connsiteX34" fmla="*/ 312234 w 1096536"/>
              <a:gd name="connsiteY34" fmla="*/ 188859 h 255766"/>
              <a:gd name="connsiteX35" fmla="*/ 338253 w 1096536"/>
              <a:gd name="connsiteY35" fmla="*/ 173991 h 255766"/>
              <a:gd name="connsiteX36" fmla="*/ 353121 w 1096536"/>
              <a:gd name="connsiteY36" fmla="*/ 144254 h 255766"/>
              <a:gd name="connsiteX37" fmla="*/ 364273 w 1096536"/>
              <a:gd name="connsiteY37" fmla="*/ 136820 h 255766"/>
              <a:gd name="connsiteX38" fmla="*/ 371707 w 1096536"/>
              <a:gd name="connsiteY38" fmla="*/ 147971 h 255766"/>
              <a:gd name="connsiteX39" fmla="*/ 367990 w 1096536"/>
              <a:gd name="connsiteY39" fmla="*/ 181425 h 255766"/>
              <a:gd name="connsiteX40" fmla="*/ 375424 w 1096536"/>
              <a:gd name="connsiteY40" fmla="*/ 170274 h 255766"/>
              <a:gd name="connsiteX41" fmla="*/ 386575 w 1096536"/>
              <a:gd name="connsiteY41" fmla="*/ 177708 h 255766"/>
              <a:gd name="connsiteX42" fmla="*/ 420029 w 1096536"/>
              <a:gd name="connsiteY42" fmla="*/ 162840 h 255766"/>
              <a:gd name="connsiteX43" fmla="*/ 427463 w 1096536"/>
              <a:gd name="connsiteY43" fmla="*/ 181425 h 255766"/>
              <a:gd name="connsiteX44" fmla="*/ 438614 w 1096536"/>
              <a:gd name="connsiteY44" fmla="*/ 177708 h 255766"/>
              <a:gd name="connsiteX45" fmla="*/ 464634 w 1096536"/>
              <a:gd name="connsiteY45" fmla="*/ 136820 h 255766"/>
              <a:gd name="connsiteX46" fmla="*/ 468351 w 1096536"/>
              <a:gd name="connsiteY46" fmla="*/ 155405 h 255766"/>
              <a:gd name="connsiteX47" fmla="*/ 472068 w 1096536"/>
              <a:gd name="connsiteY47" fmla="*/ 144254 h 255766"/>
              <a:gd name="connsiteX48" fmla="*/ 490653 w 1096536"/>
              <a:gd name="connsiteY48" fmla="*/ 125669 h 255766"/>
              <a:gd name="connsiteX49" fmla="*/ 501804 w 1096536"/>
              <a:gd name="connsiteY49" fmla="*/ 136820 h 255766"/>
              <a:gd name="connsiteX50" fmla="*/ 505521 w 1096536"/>
              <a:gd name="connsiteY50" fmla="*/ 121952 h 255766"/>
              <a:gd name="connsiteX51" fmla="*/ 538975 w 1096536"/>
              <a:gd name="connsiteY51" fmla="*/ 69913 h 255766"/>
              <a:gd name="connsiteX52" fmla="*/ 535258 w 1096536"/>
              <a:gd name="connsiteY52" fmla="*/ 110801 h 255766"/>
              <a:gd name="connsiteX53" fmla="*/ 561278 w 1096536"/>
              <a:gd name="connsiteY53" fmla="*/ 81064 h 255766"/>
              <a:gd name="connsiteX54" fmla="*/ 602165 w 1096536"/>
              <a:gd name="connsiteY54" fmla="*/ 36459 h 255766"/>
              <a:gd name="connsiteX55" fmla="*/ 583580 w 1096536"/>
              <a:gd name="connsiteY55" fmla="*/ 103366 h 255766"/>
              <a:gd name="connsiteX56" fmla="*/ 576146 w 1096536"/>
              <a:gd name="connsiteY56" fmla="*/ 121952 h 255766"/>
              <a:gd name="connsiteX57" fmla="*/ 602165 w 1096536"/>
              <a:gd name="connsiteY57" fmla="*/ 99649 h 255766"/>
              <a:gd name="connsiteX58" fmla="*/ 631902 w 1096536"/>
              <a:gd name="connsiteY58" fmla="*/ 84781 h 255766"/>
              <a:gd name="connsiteX59" fmla="*/ 635619 w 1096536"/>
              <a:gd name="connsiteY59" fmla="*/ 173991 h 255766"/>
              <a:gd name="connsiteX60" fmla="*/ 650487 w 1096536"/>
              <a:gd name="connsiteY60" fmla="*/ 159123 h 255766"/>
              <a:gd name="connsiteX61" fmla="*/ 654204 w 1096536"/>
              <a:gd name="connsiteY61" fmla="*/ 170274 h 255766"/>
              <a:gd name="connsiteX62" fmla="*/ 661639 w 1096536"/>
              <a:gd name="connsiteY62" fmla="*/ 188859 h 255766"/>
              <a:gd name="connsiteX63" fmla="*/ 680224 w 1096536"/>
              <a:gd name="connsiteY63" fmla="*/ 192576 h 255766"/>
              <a:gd name="connsiteX64" fmla="*/ 691375 w 1096536"/>
              <a:gd name="connsiteY64" fmla="*/ 200010 h 255766"/>
              <a:gd name="connsiteX65" fmla="*/ 717395 w 1096536"/>
              <a:gd name="connsiteY65" fmla="*/ 196293 h 255766"/>
              <a:gd name="connsiteX66" fmla="*/ 747131 w 1096536"/>
              <a:gd name="connsiteY66" fmla="*/ 200010 h 255766"/>
              <a:gd name="connsiteX67" fmla="*/ 754565 w 1096536"/>
              <a:gd name="connsiteY67" fmla="*/ 229747 h 255766"/>
              <a:gd name="connsiteX68" fmla="*/ 758282 w 1096536"/>
              <a:gd name="connsiteY68" fmla="*/ 214879 h 255766"/>
              <a:gd name="connsiteX69" fmla="*/ 765717 w 1096536"/>
              <a:gd name="connsiteY69" fmla="*/ 222313 h 255766"/>
              <a:gd name="connsiteX70" fmla="*/ 776868 w 1096536"/>
              <a:gd name="connsiteY70" fmla="*/ 229747 h 255766"/>
              <a:gd name="connsiteX71" fmla="*/ 802887 w 1096536"/>
              <a:gd name="connsiteY71" fmla="*/ 244615 h 255766"/>
              <a:gd name="connsiteX72" fmla="*/ 814039 w 1096536"/>
              <a:gd name="connsiteY72" fmla="*/ 233464 h 255766"/>
              <a:gd name="connsiteX73" fmla="*/ 817756 w 1096536"/>
              <a:gd name="connsiteY73" fmla="*/ 244615 h 255766"/>
              <a:gd name="connsiteX74" fmla="*/ 847492 w 1096536"/>
              <a:gd name="connsiteY74" fmla="*/ 218596 h 255766"/>
              <a:gd name="connsiteX75" fmla="*/ 851209 w 1096536"/>
              <a:gd name="connsiteY75" fmla="*/ 233464 h 255766"/>
              <a:gd name="connsiteX76" fmla="*/ 854926 w 1096536"/>
              <a:gd name="connsiteY76" fmla="*/ 222313 h 255766"/>
              <a:gd name="connsiteX77" fmla="*/ 851209 w 1096536"/>
              <a:gd name="connsiteY77" fmla="*/ 203727 h 255766"/>
              <a:gd name="connsiteX78" fmla="*/ 836341 w 1096536"/>
              <a:gd name="connsiteY78" fmla="*/ 200010 h 255766"/>
              <a:gd name="connsiteX79" fmla="*/ 840058 w 1096536"/>
              <a:gd name="connsiteY79" fmla="*/ 177708 h 255766"/>
              <a:gd name="connsiteX80" fmla="*/ 843775 w 1096536"/>
              <a:gd name="connsiteY80" fmla="*/ 166557 h 255766"/>
              <a:gd name="connsiteX81" fmla="*/ 840058 w 1096536"/>
              <a:gd name="connsiteY81" fmla="*/ 185142 h 255766"/>
              <a:gd name="connsiteX82" fmla="*/ 847492 w 1096536"/>
              <a:gd name="connsiteY82" fmla="*/ 166557 h 255766"/>
              <a:gd name="connsiteX83" fmla="*/ 873512 w 1096536"/>
              <a:gd name="connsiteY83" fmla="*/ 129386 h 255766"/>
              <a:gd name="connsiteX84" fmla="*/ 888380 w 1096536"/>
              <a:gd name="connsiteY84" fmla="*/ 95932 h 255766"/>
              <a:gd name="connsiteX85" fmla="*/ 899531 w 1096536"/>
              <a:gd name="connsiteY85" fmla="*/ 103366 h 255766"/>
              <a:gd name="connsiteX86" fmla="*/ 921834 w 1096536"/>
              <a:gd name="connsiteY86" fmla="*/ 73630 h 255766"/>
              <a:gd name="connsiteX87" fmla="*/ 936702 w 1096536"/>
              <a:gd name="connsiteY87" fmla="*/ 40176 h 255766"/>
              <a:gd name="connsiteX88" fmla="*/ 932985 w 1096536"/>
              <a:gd name="connsiteY88" fmla="*/ 66196 h 255766"/>
              <a:gd name="connsiteX89" fmla="*/ 925551 w 1096536"/>
              <a:gd name="connsiteY89" fmla="*/ 88498 h 255766"/>
              <a:gd name="connsiteX90" fmla="*/ 940419 w 1096536"/>
              <a:gd name="connsiteY90" fmla="*/ 40176 h 255766"/>
              <a:gd name="connsiteX91" fmla="*/ 936702 w 1096536"/>
              <a:gd name="connsiteY91" fmla="*/ 73630 h 255766"/>
              <a:gd name="connsiteX92" fmla="*/ 921834 w 1096536"/>
              <a:gd name="connsiteY92" fmla="*/ 99649 h 255766"/>
              <a:gd name="connsiteX93" fmla="*/ 918117 w 1096536"/>
              <a:gd name="connsiteY93" fmla="*/ 110801 h 255766"/>
              <a:gd name="connsiteX94" fmla="*/ 925551 w 1096536"/>
              <a:gd name="connsiteY94" fmla="*/ 99649 h 255766"/>
              <a:gd name="connsiteX95" fmla="*/ 932985 w 1096536"/>
              <a:gd name="connsiteY95" fmla="*/ 147971 h 255766"/>
              <a:gd name="connsiteX96" fmla="*/ 944136 w 1096536"/>
              <a:gd name="connsiteY96" fmla="*/ 144254 h 255766"/>
              <a:gd name="connsiteX97" fmla="*/ 951570 w 1096536"/>
              <a:gd name="connsiteY97" fmla="*/ 185142 h 255766"/>
              <a:gd name="connsiteX98" fmla="*/ 959004 w 1096536"/>
              <a:gd name="connsiteY98" fmla="*/ 196293 h 255766"/>
              <a:gd name="connsiteX99" fmla="*/ 973873 w 1096536"/>
              <a:gd name="connsiteY99" fmla="*/ 211162 h 255766"/>
              <a:gd name="connsiteX100" fmla="*/ 985024 w 1096536"/>
              <a:gd name="connsiteY100" fmla="*/ 207444 h 255766"/>
              <a:gd name="connsiteX101" fmla="*/ 992458 w 1096536"/>
              <a:gd name="connsiteY101" fmla="*/ 214879 h 255766"/>
              <a:gd name="connsiteX102" fmla="*/ 999892 w 1096536"/>
              <a:gd name="connsiteY102" fmla="*/ 207444 h 255766"/>
              <a:gd name="connsiteX103" fmla="*/ 1011043 w 1096536"/>
              <a:gd name="connsiteY103" fmla="*/ 188859 h 255766"/>
              <a:gd name="connsiteX104" fmla="*/ 1018478 w 1096536"/>
              <a:gd name="connsiteY104" fmla="*/ 196293 h 255766"/>
              <a:gd name="connsiteX105" fmla="*/ 1022195 w 1096536"/>
              <a:gd name="connsiteY105" fmla="*/ 211162 h 255766"/>
              <a:gd name="connsiteX106" fmla="*/ 1029629 w 1096536"/>
              <a:gd name="connsiteY106" fmla="*/ 203727 h 255766"/>
              <a:gd name="connsiteX107" fmla="*/ 1040780 w 1096536"/>
              <a:gd name="connsiteY107" fmla="*/ 200010 h 255766"/>
              <a:gd name="connsiteX108" fmla="*/ 1051931 w 1096536"/>
              <a:gd name="connsiteY108" fmla="*/ 192576 h 255766"/>
              <a:gd name="connsiteX109" fmla="*/ 1063082 w 1096536"/>
              <a:gd name="connsiteY109" fmla="*/ 192576 h 255766"/>
              <a:gd name="connsiteX110" fmla="*/ 1070517 w 1096536"/>
              <a:gd name="connsiteY110" fmla="*/ 185142 h 255766"/>
              <a:gd name="connsiteX111" fmla="*/ 1077951 w 1096536"/>
              <a:gd name="connsiteY111" fmla="*/ 196293 h 255766"/>
              <a:gd name="connsiteX112" fmla="*/ 1089102 w 1096536"/>
              <a:gd name="connsiteY112" fmla="*/ 218596 h 255766"/>
              <a:gd name="connsiteX113" fmla="*/ 1096536 w 1096536"/>
              <a:gd name="connsiteY113" fmla="*/ 255766 h 25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096536" h="255766">
                <a:moveTo>
                  <a:pt x="0" y="192576"/>
                </a:moveTo>
                <a:cubicBezTo>
                  <a:pt x="3717" y="193815"/>
                  <a:pt x="7434" y="197532"/>
                  <a:pt x="11151" y="196293"/>
                </a:cubicBezTo>
                <a:cubicBezTo>
                  <a:pt x="16138" y="194631"/>
                  <a:pt x="18264" y="188507"/>
                  <a:pt x="22302" y="185142"/>
                </a:cubicBezTo>
                <a:cubicBezTo>
                  <a:pt x="25734" y="182282"/>
                  <a:pt x="29736" y="180186"/>
                  <a:pt x="33453" y="177708"/>
                </a:cubicBezTo>
                <a:cubicBezTo>
                  <a:pt x="35931" y="172752"/>
                  <a:pt x="38941" y="168028"/>
                  <a:pt x="40887" y="162840"/>
                </a:cubicBezTo>
                <a:cubicBezTo>
                  <a:pt x="42681" y="158056"/>
                  <a:pt x="40517" y="151036"/>
                  <a:pt x="44604" y="147971"/>
                </a:cubicBezTo>
                <a:cubicBezTo>
                  <a:pt x="47739" y="145620"/>
                  <a:pt x="52039" y="150449"/>
                  <a:pt x="55756" y="151688"/>
                </a:cubicBezTo>
                <a:cubicBezTo>
                  <a:pt x="58234" y="147971"/>
                  <a:pt x="61192" y="144533"/>
                  <a:pt x="63190" y="140537"/>
                </a:cubicBezTo>
                <a:cubicBezTo>
                  <a:pt x="64942" y="137033"/>
                  <a:pt x="64459" y="132445"/>
                  <a:pt x="66907" y="129386"/>
                </a:cubicBezTo>
                <a:cubicBezTo>
                  <a:pt x="73324" y="121364"/>
                  <a:pt x="83998" y="120467"/>
                  <a:pt x="92926" y="118235"/>
                </a:cubicBezTo>
                <a:cubicBezTo>
                  <a:pt x="96643" y="115757"/>
                  <a:pt x="100589" y="113592"/>
                  <a:pt x="104078" y="110801"/>
                </a:cubicBezTo>
                <a:cubicBezTo>
                  <a:pt x="106815" y="108612"/>
                  <a:pt x="108075" y="102679"/>
                  <a:pt x="111512" y="103366"/>
                </a:cubicBezTo>
                <a:cubicBezTo>
                  <a:pt x="116667" y="104397"/>
                  <a:pt x="118946" y="110801"/>
                  <a:pt x="122663" y="114518"/>
                </a:cubicBezTo>
                <a:cubicBezTo>
                  <a:pt x="126380" y="112040"/>
                  <a:pt x="130382" y="109944"/>
                  <a:pt x="133814" y="107084"/>
                </a:cubicBezTo>
                <a:cubicBezTo>
                  <a:pt x="137852" y="103719"/>
                  <a:pt x="139740" y="96513"/>
                  <a:pt x="144965" y="95932"/>
                </a:cubicBezTo>
                <a:cubicBezTo>
                  <a:pt x="152753" y="95066"/>
                  <a:pt x="159834" y="100888"/>
                  <a:pt x="167268" y="103366"/>
                </a:cubicBezTo>
                <a:lnTo>
                  <a:pt x="178419" y="107084"/>
                </a:lnTo>
                <a:cubicBezTo>
                  <a:pt x="180897" y="104606"/>
                  <a:pt x="183609" y="102341"/>
                  <a:pt x="185853" y="99649"/>
                </a:cubicBezTo>
                <a:cubicBezTo>
                  <a:pt x="189819" y="94890"/>
                  <a:pt x="191589" y="87789"/>
                  <a:pt x="197004" y="84781"/>
                </a:cubicBezTo>
                <a:cubicBezTo>
                  <a:pt x="203592" y="81121"/>
                  <a:pt x="211873" y="82303"/>
                  <a:pt x="219307" y="81064"/>
                </a:cubicBezTo>
                <a:cubicBezTo>
                  <a:pt x="224235" y="88457"/>
                  <a:pt x="226607" y="99783"/>
                  <a:pt x="237892" y="88498"/>
                </a:cubicBezTo>
                <a:cubicBezTo>
                  <a:pt x="244210" y="82180"/>
                  <a:pt x="252760" y="66196"/>
                  <a:pt x="252760" y="66196"/>
                </a:cubicBezTo>
                <a:cubicBezTo>
                  <a:pt x="255238" y="68674"/>
                  <a:pt x="256690" y="73630"/>
                  <a:pt x="260195" y="73630"/>
                </a:cubicBezTo>
                <a:cubicBezTo>
                  <a:pt x="274945" y="73630"/>
                  <a:pt x="272814" y="55106"/>
                  <a:pt x="275063" y="47610"/>
                </a:cubicBezTo>
                <a:cubicBezTo>
                  <a:pt x="276980" y="41219"/>
                  <a:pt x="280019" y="35220"/>
                  <a:pt x="282497" y="29025"/>
                </a:cubicBezTo>
                <a:cubicBezTo>
                  <a:pt x="283736" y="20352"/>
                  <a:pt x="281706" y="10518"/>
                  <a:pt x="286214" y="3005"/>
                </a:cubicBezTo>
                <a:cubicBezTo>
                  <a:pt x="288017" y="0"/>
                  <a:pt x="292081" y="7305"/>
                  <a:pt x="293648" y="10440"/>
                </a:cubicBezTo>
                <a:cubicBezTo>
                  <a:pt x="295933" y="15009"/>
                  <a:pt x="295962" y="20396"/>
                  <a:pt x="297365" y="25308"/>
                </a:cubicBezTo>
                <a:cubicBezTo>
                  <a:pt x="298441" y="29075"/>
                  <a:pt x="298022" y="34011"/>
                  <a:pt x="301082" y="36459"/>
                </a:cubicBezTo>
                <a:cubicBezTo>
                  <a:pt x="305071" y="39650"/>
                  <a:pt x="310995" y="38937"/>
                  <a:pt x="315951" y="40176"/>
                </a:cubicBezTo>
                <a:cubicBezTo>
                  <a:pt x="317190" y="46371"/>
                  <a:pt x="317450" y="52846"/>
                  <a:pt x="319668" y="58762"/>
                </a:cubicBezTo>
                <a:cubicBezTo>
                  <a:pt x="321237" y="62945"/>
                  <a:pt x="327102" y="65446"/>
                  <a:pt x="327102" y="69913"/>
                </a:cubicBezTo>
                <a:cubicBezTo>
                  <a:pt x="327102" y="82549"/>
                  <a:pt x="322733" y="94826"/>
                  <a:pt x="319668" y="107084"/>
                </a:cubicBezTo>
                <a:cubicBezTo>
                  <a:pt x="317767" y="114686"/>
                  <a:pt x="312234" y="129386"/>
                  <a:pt x="312234" y="129386"/>
                </a:cubicBezTo>
                <a:cubicBezTo>
                  <a:pt x="311651" y="134050"/>
                  <a:pt x="302905" y="184195"/>
                  <a:pt x="312234" y="188859"/>
                </a:cubicBezTo>
                <a:cubicBezTo>
                  <a:pt x="321169" y="193326"/>
                  <a:pt x="329580" y="178947"/>
                  <a:pt x="338253" y="173991"/>
                </a:cubicBezTo>
                <a:cubicBezTo>
                  <a:pt x="343209" y="164079"/>
                  <a:pt x="346766" y="153333"/>
                  <a:pt x="353121" y="144254"/>
                </a:cubicBezTo>
                <a:cubicBezTo>
                  <a:pt x="355683" y="140594"/>
                  <a:pt x="359892" y="135944"/>
                  <a:pt x="364273" y="136820"/>
                </a:cubicBezTo>
                <a:cubicBezTo>
                  <a:pt x="368654" y="137696"/>
                  <a:pt x="369229" y="144254"/>
                  <a:pt x="371707" y="147971"/>
                </a:cubicBezTo>
                <a:cubicBezTo>
                  <a:pt x="370468" y="159122"/>
                  <a:pt x="366146" y="170358"/>
                  <a:pt x="367990" y="181425"/>
                </a:cubicBezTo>
                <a:cubicBezTo>
                  <a:pt x="368724" y="185832"/>
                  <a:pt x="371043" y="171150"/>
                  <a:pt x="375424" y="170274"/>
                </a:cubicBezTo>
                <a:cubicBezTo>
                  <a:pt x="379805" y="169398"/>
                  <a:pt x="382858" y="175230"/>
                  <a:pt x="386575" y="177708"/>
                </a:cubicBezTo>
                <a:cubicBezTo>
                  <a:pt x="389827" y="176082"/>
                  <a:pt x="417473" y="161745"/>
                  <a:pt x="420029" y="162840"/>
                </a:cubicBezTo>
                <a:cubicBezTo>
                  <a:pt x="426162" y="165468"/>
                  <a:pt x="424985" y="175230"/>
                  <a:pt x="427463" y="181425"/>
                </a:cubicBezTo>
                <a:cubicBezTo>
                  <a:pt x="431180" y="180186"/>
                  <a:pt x="435844" y="180479"/>
                  <a:pt x="438614" y="177708"/>
                </a:cubicBezTo>
                <a:cubicBezTo>
                  <a:pt x="443328" y="172994"/>
                  <a:pt x="460336" y="143983"/>
                  <a:pt x="464634" y="136820"/>
                </a:cubicBezTo>
                <a:cubicBezTo>
                  <a:pt x="465873" y="143015"/>
                  <a:pt x="463884" y="150938"/>
                  <a:pt x="468351" y="155405"/>
                </a:cubicBezTo>
                <a:cubicBezTo>
                  <a:pt x="471121" y="158175"/>
                  <a:pt x="470316" y="147758"/>
                  <a:pt x="472068" y="144254"/>
                </a:cubicBezTo>
                <a:cubicBezTo>
                  <a:pt x="478263" y="131864"/>
                  <a:pt x="479502" y="133103"/>
                  <a:pt x="490653" y="125669"/>
                </a:cubicBezTo>
                <a:cubicBezTo>
                  <a:pt x="515478" y="82223"/>
                  <a:pt x="501804" y="97954"/>
                  <a:pt x="501804" y="136820"/>
                </a:cubicBezTo>
                <a:cubicBezTo>
                  <a:pt x="501804" y="141929"/>
                  <a:pt x="503040" y="126418"/>
                  <a:pt x="505521" y="121952"/>
                </a:cubicBezTo>
                <a:cubicBezTo>
                  <a:pt x="515536" y="103926"/>
                  <a:pt x="538975" y="69913"/>
                  <a:pt x="538975" y="69913"/>
                </a:cubicBezTo>
                <a:cubicBezTo>
                  <a:pt x="537736" y="83542"/>
                  <a:pt x="537193" y="97253"/>
                  <a:pt x="535258" y="110801"/>
                </a:cubicBezTo>
                <a:cubicBezTo>
                  <a:pt x="532343" y="131207"/>
                  <a:pt x="502864" y="154082"/>
                  <a:pt x="561278" y="81064"/>
                </a:cubicBezTo>
                <a:cubicBezTo>
                  <a:pt x="577896" y="60292"/>
                  <a:pt x="586316" y="52308"/>
                  <a:pt x="602165" y="36459"/>
                </a:cubicBezTo>
                <a:cubicBezTo>
                  <a:pt x="595302" y="63913"/>
                  <a:pt x="592972" y="75188"/>
                  <a:pt x="583580" y="103366"/>
                </a:cubicBezTo>
                <a:cubicBezTo>
                  <a:pt x="581470" y="109696"/>
                  <a:pt x="569603" y="123261"/>
                  <a:pt x="576146" y="121952"/>
                </a:cubicBezTo>
                <a:cubicBezTo>
                  <a:pt x="587347" y="119712"/>
                  <a:pt x="593026" y="106503"/>
                  <a:pt x="602165" y="99649"/>
                </a:cubicBezTo>
                <a:cubicBezTo>
                  <a:pt x="616208" y="89116"/>
                  <a:pt x="618182" y="89354"/>
                  <a:pt x="631902" y="84781"/>
                </a:cubicBezTo>
                <a:cubicBezTo>
                  <a:pt x="633141" y="114518"/>
                  <a:pt x="628401" y="145117"/>
                  <a:pt x="635619" y="173991"/>
                </a:cubicBezTo>
                <a:cubicBezTo>
                  <a:pt x="637319" y="180791"/>
                  <a:pt x="643614" y="160498"/>
                  <a:pt x="650487" y="159123"/>
                </a:cubicBezTo>
                <a:cubicBezTo>
                  <a:pt x="654329" y="158355"/>
                  <a:pt x="652828" y="166605"/>
                  <a:pt x="654204" y="170274"/>
                </a:cubicBezTo>
                <a:cubicBezTo>
                  <a:pt x="656547" y="176521"/>
                  <a:pt x="656573" y="184517"/>
                  <a:pt x="661639" y="188859"/>
                </a:cubicBezTo>
                <a:cubicBezTo>
                  <a:pt x="666436" y="192970"/>
                  <a:pt x="674029" y="191337"/>
                  <a:pt x="680224" y="192576"/>
                </a:cubicBezTo>
                <a:cubicBezTo>
                  <a:pt x="683941" y="195054"/>
                  <a:pt x="686908" y="200010"/>
                  <a:pt x="691375" y="200010"/>
                </a:cubicBezTo>
                <a:cubicBezTo>
                  <a:pt x="737309" y="200010"/>
                  <a:pt x="681496" y="184328"/>
                  <a:pt x="717395" y="196293"/>
                </a:cubicBezTo>
                <a:cubicBezTo>
                  <a:pt x="729246" y="231845"/>
                  <a:pt x="705186" y="172046"/>
                  <a:pt x="747131" y="200010"/>
                </a:cubicBezTo>
                <a:cubicBezTo>
                  <a:pt x="755632" y="205678"/>
                  <a:pt x="754565" y="229747"/>
                  <a:pt x="754565" y="229747"/>
                </a:cubicBezTo>
                <a:cubicBezTo>
                  <a:pt x="755804" y="224791"/>
                  <a:pt x="754031" y="217713"/>
                  <a:pt x="758282" y="214879"/>
                </a:cubicBezTo>
                <a:cubicBezTo>
                  <a:pt x="761198" y="212935"/>
                  <a:pt x="762980" y="220124"/>
                  <a:pt x="765717" y="222313"/>
                </a:cubicBezTo>
                <a:cubicBezTo>
                  <a:pt x="769205" y="225104"/>
                  <a:pt x="773151" y="227269"/>
                  <a:pt x="776868" y="229747"/>
                </a:cubicBezTo>
                <a:cubicBezTo>
                  <a:pt x="806320" y="219930"/>
                  <a:pt x="797882" y="214583"/>
                  <a:pt x="802887" y="244615"/>
                </a:cubicBezTo>
                <a:cubicBezTo>
                  <a:pt x="806604" y="240898"/>
                  <a:pt x="808782" y="233464"/>
                  <a:pt x="814039" y="233464"/>
                </a:cubicBezTo>
                <a:cubicBezTo>
                  <a:pt x="817957" y="233464"/>
                  <a:pt x="813891" y="245259"/>
                  <a:pt x="817756" y="244615"/>
                </a:cubicBezTo>
                <a:cubicBezTo>
                  <a:pt x="823202" y="243707"/>
                  <a:pt x="842157" y="223931"/>
                  <a:pt x="847492" y="218596"/>
                </a:cubicBezTo>
                <a:cubicBezTo>
                  <a:pt x="848731" y="223552"/>
                  <a:pt x="846640" y="231179"/>
                  <a:pt x="851209" y="233464"/>
                </a:cubicBezTo>
                <a:cubicBezTo>
                  <a:pt x="854713" y="235216"/>
                  <a:pt x="854926" y="226231"/>
                  <a:pt x="854926" y="222313"/>
                </a:cubicBezTo>
                <a:cubicBezTo>
                  <a:pt x="854926" y="215995"/>
                  <a:pt x="855254" y="208581"/>
                  <a:pt x="851209" y="203727"/>
                </a:cubicBezTo>
                <a:cubicBezTo>
                  <a:pt x="847939" y="199802"/>
                  <a:pt x="841297" y="201249"/>
                  <a:pt x="836341" y="200010"/>
                </a:cubicBezTo>
                <a:cubicBezTo>
                  <a:pt x="837580" y="192576"/>
                  <a:pt x="838423" y="185065"/>
                  <a:pt x="840058" y="177708"/>
                </a:cubicBezTo>
                <a:cubicBezTo>
                  <a:pt x="840908" y="173883"/>
                  <a:pt x="843775" y="162639"/>
                  <a:pt x="843775" y="166557"/>
                </a:cubicBezTo>
                <a:cubicBezTo>
                  <a:pt x="843775" y="172875"/>
                  <a:pt x="833740" y="185142"/>
                  <a:pt x="840058" y="185142"/>
                </a:cubicBezTo>
                <a:cubicBezTo>
                  <a:pt x="846730" y="185142"/>
                  <a:pt x="844297" y="172415"/>
                  <a:pt x="847492" y="166557"/>
                </a:cubicBezTo>
                <a:cubicBezTo>
                  <a:pt x="876820" y="112788"/>
                  <a:pt x="849355" y="169645"/>
                  <a:pt x="873512" y="129386"/>
                </a:cubicBezTo>
                <a:cubicBezTo>
                  <a:pt x="883190" y="113257"/>
                  <a:pt x="883556" y="110406"/>
                  <a:pt x="888380" y="95932"/>
                </a:cubicBezTo>
                <a:cubicBezTo>
                  <a:pt x="892097" y="98410"/>
                  <a:pt x="895814" y="105844"/>
                  <a:pt x="899531" y="103366"/>
                </a:cubicBezTo>
                <a:cubicBezTo>
                  <a:pt x="909840" y="96493"/>
                  <a:pt x="915134" y="84052"/>
                  <a:pt x="921834" y="73630"/>
                </a:cubicBezTo>
                <a:cubicBezTo>
                  <a:pt x="930766" y="59736"/>
                  <a:pt x="932229" y="53596"/>
                  <a:pt x="936702" y="40176"/>
                </a:cubicBezTo>
                <a:cubicBezTo>
                  <a:pt x="935463" y="48849"/>
                  <a:pt x="934955" y="57659"/>
                  <a:pt x="932985" y="66196"/>
                </a:cubicBezTo>
                <a:cubicBezTo>
                  <a:pt x="931223" y="73831"/>
                  <a:pt x="925551" y="96334"/>
                  <a:pt x="925551" y="88498"/>
                </a:cubicBezTo>
                <a:cubicBezTo>
                  <a:pt x="925551" y="66907"/>
                  <a:pt x="932065" y="56883"/>
                  <a:pt x="940419" y="40176"/>
                </a:cubicBezTo>
                <a:cubicBezTo>
                  <a:pt x="945159" y="59136"/>
                  <a:pt x="946811" y="53412"/>
                  <a:pt x="936702" y="73630"/>
                </a:cubicBezTo>
                <a:cubicBezTo>
                  <a:pt x="932235" y="82565"/>
                  <a:pt x="926301" y="90714"/>
                  <a:pt x="921834" y="99649"/>
                </a:cubicBezTo>
                <a:cubicBezTo>
                  <a:pt x="920082" y="103154"/>
                  <a:pt x="914199" y="110801"/>
                  <a:pt x="918117" y="110801"/>
                </a:cubicBezTo>
                <a:cubicBezTo>
                  <a:pt x="922585" y="110801"/>
                  <a:pt x="923073" y="103366"/>
                  <a:pt x="925551" y="99649"/>
                </a:cubicBezTo>
                <a:cubicBezTo>
                  <a:pt x="924521" y="110978"/>
                  <a:pt x="909438" y="144046"/>
                  <a:pt x="932985" y="147971"/>
                </a:cubicBezTo>
                <a:cubicBezTo>
                  <a:pt x="936850" y="148615"/>
                  <a:pt x="940419" y="145493"/>
                  <a:pt x="944136" y="144254"/>
                </a:cubicBezTo>
                <a:cubicBezTo>
                  <a:pt x="945417" y="154505"/>
                  <a:pt x="945840" y="173682"/>
                  <a:pt x="951570" y="185142"/>
                </a:cubicBezTo>
                <a:cubicBezTo>
                  <a:pt x="953568" y="189138"/>
                  <a:pt x="956097" y="192901"/>
                  <a:pt x="959004" y="196293"/>
                </a:cubicBezTo>
                <a:cubicBezTo>
                  <a:pt x="963566" y="201615"/>
                  <a:pt x="973873" y="211162"/>
                  <a:pt x="973873" y="211162"/>
                </a:cubicBezTo>
                <a:cubicBezTo>
                  <a:pt x="977590" y="209923"/>
                  <a:pt x="981182" y="206676"/>
                  <a:pt x="985024" y="207444"/>
                </a:cubicBezTo>
                <a:cubicBezTo>
                  <a:pt x="988461" y="208131"/>
                  <a:pt x="988953" y="214879"/>
                  <a:pt x="992458" y="214879"/>
                </a:cubicBezTo>
                <a:cubicBezTo>
                  <a:pt x="995963" y="214879"/>
                  <a:pt x="997855" y="210296"/>
                  <a:pt x="999892" y="207444"/>
                </a:cubicBezTo>
                <a:cubicBezTo>
                  <a:pt x="1004091" y="201565"/>
                  <a:pt x="1007326" y="195054"/>
                  <a:pt x="1011043" y="188859"/>
                </a:cubicBezTo>
                <a:cubicBezTo>
                  <a:pt x="1013521" y="191337"/>
                  <a:pt x="1016911" y="193158"/>
                  <a:pt x="1018478" y="196293"/>
                </a:cubicBezTo>
                <a:cubicBezTo>
                  <a:pt x="1020763" y="200862"/>
                  <a:pt x="1017944" y="208328"/>
                  <a:pt x="1022195" y="211162"/>
                </a:cubicBezTo>
                <a:cubicBezTo>
                  <a:pt x="1025111" y="213106"/>
                  <a:pt x="1026624" y="205530"/>
                  <a:pt x="1029629" y="203727"/>
                </a:cubicBezTo>
                <a:cubicBezTo>
                  <a:pt x="1032989" y="201711"/>
                  <a:pt x="1037276" y="201762"/>
                  <a:pt x="1040780" y="200010"/>
                </a:cubicBezTo>
                <a:cubicBezTo>
                  <a:pt x="1044776" y="198012"/>
                  <a:pt x="1048214" y="195054"/>
                  <a:pt x="1051931" y="192576"/>
                </a:cubicBezTo>
                <a:cubicBezTo>
                  <a:pt x="1070046" y="165404"/>
                  <a:pt x="1050491" y="188379"/>
                  <a:pt x="1063082" y="192576"/>
                </a:cubicBezTo>
                <a:cubicBezTo>
                  <a:pt x="1066407" y="193684"/>
                  <a:pt x="1068039" y="187620"/>
                  <a:pt x="1070517" y="185142"/>
                </a:cubicBezTo>
                <a:cubicBezTo>
                  <a:pt x="1072995" y="188859"/>
                  <a:pt x="1075953" y="192297"/>
                  <a:pt x="1077951" y="196293"/>
                </a:cubicBezTo>
                <a:cubicBezTo>
                  <a:pt x="1093343" y="227077"/>
                  <a:pt x="1067793" y="186630"/>
                  <a:pt x="1089102" y="218596"/>
                </a:cubicBezTo>
                <a:cubicBezTo>
                  <a:pt x="1093012" y="253790"/>
                  <a:pt x="1084886" y="244116"/>
                  <a:pt x="1096536" y="255766"/>
                </a:cubicBezTo>
              </a:path>
            </a:pathLst>
          </a:custGeom>
          <a:solidFill>
            <a:srgbClr val="FF0000">
              <a:alpha val="50196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752600" y="4214815"/>
                <a:ext cx="2642390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214815"/>
                <a:ext cx="2642390" cy="703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4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11076 -0.32199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-161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3" presetClass="exit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8" grpId="1" animBg="1"/>
      <p:bldP spid="38" grpId="2" animBg="1"/>
      <p:bldP spid="38" grpId="3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056" y="228600"/>
            <a:ext cx="8229600" cy="1143000"/>
          </a:xfrm>
        </p:spPr>
        <p:txBody>
          <a:bodyPr/>
          <a:lstStyle/>
          <a:p>
            <a:r>
              <a:rPr lang="en-US" dirty="0" smtClean="0"/>
              <a:t>Topological phase transitions and bulk-boundary</a:t>
            </a:r>
            <a:endParaRPr lang="en-US" dirty="0"/>
          </a:p>
        </p:txBody>
      </p:sp>
      <p:grpSp>
        <p:nvGrpSpPr>
          <p:cNvPr id="34" name="Group 102"/>
          <p:cNvGrpSpPr>
            <a:grpSpLocks/>
          </p:cNvGrpSpPr>
          <p:nvPr/>
        </p:nvGrpSpPr>
        <p:grpSpPr bwMode="auto">
          <a:xfrm>
            <a:off x="2791087" y="4332288"/>
            <a:ext cx="3576638" cy="1030287"/>
            <a:chOff x="3216166" y="4789215"/>
            <a:chExt cx="3576144" cy="1030013"/>
          </a:xfrm>
        </p:grpSpPr>
        <p:sp>
          <p:nvSpPr>
            <p:cNvPr id="35" name="Freeform 78"/>
            <p:cNvSpPr>
              <a:spLocks/>
            </p:cNvSpPr>
            <p:nvPr/>
          </p:nvSpPr>
          <p:spPr bwMode="auto">
            <a:xfrm>
              <a:off x="3216166" y="4789215"/>
              <a:ext cx="1213944" cy="402897"/>
            </a:xfrm>
            <a:custGeom>
              <a:avLst/>
              <a:gdLst>
                <a:gd name="T0" fmla="*/ 0 w 1030013"/>
                <a:gd name="T1" fmla="*/ 245242 h 402897"/>
                <a:gd name="T2" fmla="*/ 344123 w 1030013"/>
                <a:gd name="T3" fmla="*/ 371366 h 402897"/>
                <a:gd name="T4" fmla="*/ 894721 w 1030013"/>
                <a:gd name="T5" fmla="*/ 350345 h 402897"/>
                <a:gd name="T6" fmla="*/ 1187226 w 1030013"/>
                <a:gd name="T7" fmla="*/ 56055 h 402897"/>
                <a:gd name="T8" fmla="*/ 1686206 w 1030013"/>
                <a:gd name="T9" fmla="*/ 14014 h 402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013"/>
                <a:gd name="T16" fmla="*/ 0 h 402897"/>
                <a:gd name="T17" fmla="*/ 1030013 w 1030013"/>
                <a:gd name="T18" fmla="*/ 402897 h 4028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013" h="402897">
                  <a:moveTo>
                    <a:pt x="0" y="245242"/>
                  </a:moveTo>
                  <a:cubicBezTo>
                    <a:pt x="59558" y="299545"/>
                    <a:pt x="119117" y="353849"/>
                    <a:pt x="210206" y="371366"/>
                  </a:cubicBezTo>
                  <a:cubicBezTo>
                    <a:pt x="301295" y="388883"/>
                    <a:pt x="460703" y="402897"/>
                    <a:pt x="546537" y="350345"/>
                  </a:cubicBezTo>
                  <a:cubicBezTo>
                    <a:pt x="632372" y="297793"/>
                    <a:pt x="644634" y="112110"/>
                    <a:pt x="725213" y="56055"/>
                  </a:cubicBezTo>
                  <a:cubicBezTo>
                    <a:pt x="805792" y="0"/>
                    <a:pt x="1030013" y="14014"/>
                    <a:pt x="1030013" y="14014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9"/>
            <p:cNvSpPr>
              <a:spLocks/>
            </p:cNvSpPr>
            <p:nvPr/>
          </p:nvSpPr>
          <p:spPr bwMode="auto">
            <a:xfrm>
              <a:off x="3226675" y="5486400"/>
              <a:ext cx="1192925" cy="332828"/>
            </a:xfrm>
            <a:custGeom>
              <a:avLst/>
              <a:gdLst>
                <a:gd name="T0" fmla="*/ 0 w 1008993"/>
                <a:gd name="T1" fmla="*/ 102161 h 478221"/>
                <a:gd name="T2" fmla="*/ 503722 w 1008993"/>
                <a:gd name="T3" fmla="*/ 155309 h 478221"/>
                <a:gd name="T4" fmla="*/ 660047 w 1008993"/>
                <a:gd name="T5" fmla="*/ 66730 h 478221"/>
                <a:gd name="T6" fmla="*/ 816376 w 1008993"/>
                <a:gd name="T7" fmla="*/ 13583 h 478221"/>
                <a:gd name="T8" fmla="*/ 1129032 w 1008993"/>
                <a:gd name="T9" fmla="*/ 148222 h 478221"/>
                <a:gd name="T10" fmla="*/ 1337466 w 1008993"/>
                <a:gd name="T11" fmla="*/ 77359 h 478221"/>
                <a:gd name="T12" fmla="*/ 1667490 w 1008993"/>
                <a:gd name="T13" fmla="*/ 66730 h 4782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993"/>
                <a:gd name="T22" fmla="*/ 0 h 478221"/>
                <a:gd name="T23" fmla="*/ 1008993 w 1008993"/>
                <a:gd name="T24" fmla="*/ 478221 h 4782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993" h="478221">
                  <a:moveTo>
                    <a:pt x="0" y="303049"/>
                  </a:moveTo>
                  <a:cubicBezTo>
                    <a:pt x="119117" y="390635"/>
                    <a:pt x="238234" y="478221"/>
                    <a:pt x="304800" y="460704"/>
                  </a:cubicBezTo>
                  <a:cubicBezTo>
                    <a:pt x="371366" y="443187"/>
                    <a:pt x="367862" y="268014"/>
                    <a:pt x="399393" y="197945"/>
                  </a:cubicBezTo>
                  <a:cubicBezTo>
                    <a:pt x="430924" y="127876"/>
                    <a:pt x="446689" y="0"/>
                    <a:pt x="493986" y="40290"/>
                  </a:cubicBezTo>
                  <a:cubicBezTo>
                    <a:pt x="541283" y="80580"/>
                    <a:pt x="630621" y="408152"/>
                    <a:pt x="683173" y="439683"/>
                  </a:cubicBezTo>
                  <a:cubicBezTo>
                    <a:pt x="735725" y="471214"/>
                    <a:pt x="754994" y="269766"/>
                    <a:pt x="809297" y="229476"/>
                  </a:cubicBezTo>
                  <a:cubicBezTo>
                    <a:pt x="863600" y="189186"/>
                    <a:pt x="936296" y="193565"/>
                    <a:pt x="1008993" y="197945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auto">
            <a:xfrm flipH="1" flipV="1">
              <a:off x="5562600" y="4942486"/>
              <a:ext cx="1229708" cy="315311"/>
            </a:xfrm>
            <a:custGeom>
              <a:avLst/>
              <a:gdLst>
                <a:gd name="T0" fmla="*/ 0 w 1008993"/>
                <a:gd name="T1" fmla="*/ 86865 h 478221"/>
                <a:gd name="T2" fmla="*/ 551767 w 1008993"/>
                <a:gd name="T3" fmla="*/ 132054 h 478221"/>
                <a:gd name="T4" fmla="*/ 723005 w 1008993"/>
                <a:gd name="T5" fmla="*/ 56738 h 478221"/>
                <a:gd name="T6" fmla="*/ 894244 w 1008993"/>
                <a:gd name="T7" fmla="*/ 11548 h 478221"/>
                <a:gd name="T8" fmla="*/ 1236723 w 1008993"/>
                <a:gd name="T9" fmla="*/ 126029 h 478221"/>
                <a:gd name="T10" fmla="*/ 1465040 w 1008993"/>
                <a:gd name="T11" fmla="*/ 65776 h 478221"/>
                <a:gd name="T12" fmla="*/ 1826542 w 1008993"/>
                <a:gd name="T13" fmla="*/ 56738 h 4782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993"/>
                <a:gd name="T22" fmla="*/ 0 h 478221"/>
                <a:gd name="T23" fmla="*/ 1008993 w 1008993"/>
                <a:gd name="T24" fmla="*/ 478221 h 4782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993" h="478221">
                  <a:moveTo>
                    <a:pt x="0" y="303049"/>
                  </a:moveTo>
                  <a:cubicBezTo>
                    <a:pt x="119117" y="390635"/>
                    <a:pt x="238234" y="478221"/>
                    <a:pt x="304800" y="460704"/>
                  </a:cubicBezTo>
                  <a:cubicBezTo>
                    <a:pt x="371366" y="443187"/>
                    <a:pt x="367862" y="268014"/>
                    <a:pt x="399393" y="197945"/>
                  </a:cubicBezTo>
                  <a:cubicBezTo>
                    <a:pt x="430924" y="127876"/>
                    <a:pt x="446689" y="0"/>
                    <a:pt x="493986" y="40290"/>
                  </a:cubicBezTo>
                  <a:cubicBezTo>
                    <a:pt x="541283" y="80580"/>
                    <a:pt x="630621" y="408152"/>
                    <a:pt x="683173" y="439683"/>
                  </a:cubicBezTo>
                  <a:cubicBezTo>
                    <a:pt x="735725" y="471214"/>
                    <a:pt x="754994" y="269766"/>
                    <a:pt x="809297" y="229476"/>
                  </a:cubicBezTo>
                  <a:cubicBezTo>
                    <a:pt x="863600" y="189186"/>
                    <a:pt x="936296" y="193565"/>
                    <a:pt x="1008993" y="197945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81"/>
            <p:cNvSpPr>
              <a:spLocks/>
            </p:cNvSpPr>
            <p:nvPr/>
          </p:nvSpPr>
          <p:spPr bwMode="auto">
            <a:xfrm flipH="1">
              <a:off x="5552090" y="5378670"/>
              <a:ext cx="1240220" cy="326697"/>
            </a:xfrm>
            <a:custGeom>
              <a:avLst/>
              <a:gdLst>
                <a:gd name="T0" fmla="*/ 0 w 1030013"/>
                <a:gd name="T1" fmla="*/ 130752 h 402897"/>
                <a:gd name="T2" fmla="*/ 366955 w 1030013"/>
                <a:gd name="T3" fmla="*/ 197995 h 402897"/>
                <a:gd name="T4" fmla="*/ 954086 w 1030013"/>
                <a:gd name="T5" fmla="*/ 186788 h 402897"/>
                <a:gd name="T6" fmla="*/ 1266001 w 1030013"/>
                <a:gd name="T7" fmla="*/ 29885 h 402897"/>
                <a:gd name="T8" fmla="*/ 1798088 w 1030013"/>
                <a:gd name="T9" fmla="*/ 7472 h 402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013"/>
                <a:gd name="T16" fmla="*/ 0 h 402897"/>
                <a:gd name="T17" fmla="*/ 1030013 w 1030013"/>
                <a:gd name="T18" fmla="*/ 402897 h 4028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013" h="402897">
                  <a:moveTo>
                    <a:pt x="0" y="245242"/>
                  </a:moveTo>
                  <a:cubicBezTo>
                    <a:pt x="59558" y="299545"/>
                    <a:pt x="119117" y="353849"/>
                    <a:pt x="210206" y="371366"/>
                  </a:cubicBezTo>
                  <a:cubicBezTo>
                    <a:pt x="301295" y="388883"/>
                    <a:pt x="460703" y="402897"/>
                    <a:pt x="546537" y="350345"/>
                  </a:cubicBezTo>
                  <a:cubicBezTo>
                    <a:pt x="632372" y="297793"/>
                    <a:pt x="644634" y="112110"/>
                    <a:pt x="725213" y="56055"/>
                  </a:cubicBezTo>
                  <a:cubicBezTo>
                    <a:pt x="805792" y="0"/>
                    <a:pt x="1030013" y="14014"/>
                    <a:pt x="1030013" y="14014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9" name="Curved Connector 84"/>
            <p:cNvCxnSpPr>
              <a:cxnSpLocks noChangeShapeType="1"/>
            </p:cNvCxnSpPr>
            <p:nvPr/>
          </p:nvCxnSpPr>
          <p:spPr bwMode="auto">
            <a:xfrm>
              <a:off x="4409090" y="4803229"/>
              <a:ext cx="1143000" cy="586805"/>
            </a:xfrm>
            <a:prstGeom prst="curvedConnector3">
              <a:avLst>
                <a:gd name="adj1" fmla="val 50000"/>
              </a:avLst>
            </a:prstGeom>
            <a:noFill/>
            <a:ln w="139700" algn="ctr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40" name="Curved Connector 85"/>
            <p:cNvCxnSpPr>
              <a:cxnSpLocks noChangeShapeType="1"/>
              <a:endCxn id="36" idx="6"/>
            </p:cNvCxnSpPr>
            <p:nvPr/>
          </p:nvCxnSpPr>
          <p:spPr bwMode="auto">
            <a:xfrm rot="10800000" flipV="1">
              <a:off x="4419600" y="5126420"/>
              <a:ext cx="1143000" cy="497744"/>
            </a:xfrm>
            <a:prstGeom prst="curvedConnector3">
              <a:avLst>
                <a:gd name="adj1" fmla="val 50000"/>
              </a:avLst>
            </a:prstGeom>
            <a:noFill/>
            <a:ln w="139700" algn="ctr">
              <a:solidFill>
                <a:srgbClr val="33CC33"/>
              </a:solidFill>
              <a:round/>
              <a:headEnd/>
              <a:tailEnd/>
            </a:ln>
          </p:spPr>
        </p:cxnSp>
      </p:grpSp>
      <p:grpSp>
        <p:nvGrpSpPr>
          <p:cNvPr id="41" name="Group 107"/>
          <p:cNvGrpSpPr>
            <a:grpSpLocks/>
          </p:cNvGrpSpPr>
          <p:nvPr/>
        </p:nvGrpSpPr>
        <p:grpSpPr bwMode="auto">
          <a:xfrm>
            <a:off x="2546612" y="4191000"/>
            <a:ext cx="1295400" cy="1524000"/>
            <a:chOff x="2971800" y="4648200"/>
            <a:chExt cx="1295400" cy="1524000"/>
          </a:xfrm>
        </p:grpSpPr>
        <p:sp>
          <p:nvSpPr>
            <p:cNvPr id="42" name="Rounded Rectangle 88"/>
            <p:cNvSpPr>
              <a:spLocks noChangeArrowheads="1"/>
            </p:cNvSpPr>
            <p:nvPr/>
          </p:nvSpPr>
          <p:spPr bwMode="auto">
            <a:xfrm>
              <a:off x="2971800" y="4648200"/>
              <a:ext cx="1295400" cy="152400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44838" y="5029200"/>
              <a:ext cx="9906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6600"/>
                  </a:solidFill>
                  <a:latin typeface="+mn-lt"/>
                  <a:cs typeface="+mn-cs"/>
                </a:rPr>
                <a:t>bul</a:t>
              </a:r>
              <a:r>
                <a:rPr lang="en-US" sz="3200" b="1" dirty="0">
                  <a:solidFill>
                    <a:srgbClr val="FF6600"/>
                  </a:solidFill>
                  <a:latin typeface="+mn-lt"/>
                  <a:cs typeface="+mn-cs"/>
                </a:rPr>
                <a:t>k</a:t>
              </a:r>
            </a:p>
          </p:txBody>
        </p:sp>
      </p:grpSp>
      <p:grpSp>
        <p:nvGrpSpPr>
          <p:cNvPr id="44" name="Group 106"/>
          <p:cNvGrpSpPr>
            <a:grpSpLocks/>
          </p:cNvGrpSpPr>
          <p:nvPr/>
        </p:nvGrpSpPr>
        <p:grpSpPr bwMode="auto">
          <a:xfrm>
            <a:off x="5289812" y="4191000"/>
            <a:ext cx="1295400" cy="1524000"/>
            <a:chOff x="5715000" y="4648200"/>
            <a:chExt cx="1295400" cy="1524000"/>
          </a:xfrm>
        </p:grpSpPr>
        <p:sp>
          <p:nvSpPr>
            <p:cNvPr id="45" name="Rounded Rectangle 91"/>
            <p:cNvSpPr>
              <a:spLocks noChangeArrowheads="1"/>
            </p:cNvSpPr>
            <p:nvPr/>
          </p:nvSpPr>
          <p:spPr bwMode="auto">
            <a:xfrm>
              <a:off x="5715000" y="4648200"/>
              <a:ext cx="1295400" cy="152400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88038" y="5029200"/>
              <a:ext cx="9906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6600"/>
                  </a:solidFill>
                  <a:latin typeface="+mn-lt"/>
                  <a:cs typeface="+mn-cs"/>
                </a:rPr>
                <a:t>bul</a:t>
              </a:r>
              <a:r>
                <a:rPr lang="en-US" sz="3200" b="1" dirty="0">
                  <a:solidFill>
                    <a:srgbClr val="FF6600"/>
                  </a:solidFill>
                  <a:latin typeface="+mn-lt"/>
                  <a:cs typeface="+mn-cs"/>
                </a:rPr>
                <a:t>k</a:t>
              </a:r>
            </a:p>
          </p:txBody>
        </p:sp>
      </p:grpSp>
      <p:grpSp>
        <p:nvGrpSpPr>
          <p:cNvPr id="47" name="Group 104"/>
          <p:cNvGrpSpPr>
            <a:grpSpLocks/>
          </p:cNvGrpSpPr>
          <p:nvPr/>
        </p:nvGrpSpPr>
        <p:grpSpPr bwMode="auto">
          <a:xfrm>
            <a:off x="4143237" y="4191000"/>
            <a:ext cx="990600" cy="1524000"/>
            <a:chOff x="4567660" y="4648200"/>
            <a:chExt cx="990600" cy="1524000"/>
          </a:xfrm>
        </p:grpSpPr>
        <p:sp>
          <p:nvSpPr>
            <p:cNvPr id="48" name="Rounded Rectangle 93"/>
            <p:cNvSpPr>
              <a:spLocks noChangeArrowheads="1"/>
            </p:cNvSpPr>
            <p:nvPr/>
          </p:nvSpPr>
          <p:spPr bwMode="auto">
            <a:xfrm>
              <a:off x="4648200" y="4648200"/>
              <a:ext cx="838200" cy="152400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67660" y="5614988"/>
              <a:ext cx="99060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6600"/>
                  </a:solidFill>
                  <a:latin typeface="+mn-lt"/>
                  <a:cs typeface="+mn-cs"/>
                </a:rPr>
                <a:t>boundary</a:t>
              </a:r>
              <a:endParaRPr lang="en-US" sz="3200" b="1" dirty="0">
                <a:solidFill>
                  <a:srgbClr val="FF66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0" name="Group 96"/>
          <p:cNvGrpSpPr>
            <a:grpSpLocks/>
          </p:cNvGrpSpPr>
          <p:nvPr/>
        </p:nvGrpSpPr>
        <p:grpSpPr bwMode="auto">
          <a:xfrm>
            <a:off x="2439985" y="4195825"/>
            <a:ext cx="655838" cy="1258888"/>
            <a:chOff x="2886072" y="2057400"/>
            <a:chExt cx="655015" cy="1259355"/>
          </a:xfrm>
        </p:grpSpPr>
        <p:graphicFrame>
          <p:nvGraphicFramePr>
            <p:cNvPr id="5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8032077"/>
                </p:ext>
              </p:extLst>
            </p:nvPr>
          </p:nvGraphicFramePr>
          <p:xfrm>
            <a:off x="2890829" y="2931712"/>
            <a:ext cx="215629" cy="344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5" name="Equation" r:id="rId4" imgW="152280" imgH="228600" progId="Equation.DSMT4">
                    <p:embed/>
                  </p:oleObj>
                </mc:Choice>
                <mc:Fallback>
                  <p:oleObj name="Equation" r:id="rId4" imgW="152280" imgH="228600" progId="Equation.DSMT4">
                    <p:embed/>
                    <p:pic>
                      <p:nvPicPr>
                        <p:cNvPr id="5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829" y="2931712"/>
                          <a:ext cx="215629" cy="344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170607"/>
                </p:ext>
              </p:extLst>
            </p:nvPr>
          </p:nvGraphicFramePr>
          <p:xfrm>
            <a:off x="2886072" y="2309181"/>
            <a:ext cx="233070" cy="344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6" name="Equation" r:id="rId6" imgW="164880" imgH="228600" progId="Equation.DSMT4">
                    <p:embed/>
                  </p:oleObj>
                </mc:Choice>
                <mc:Fallback>
                  <p:oleObj name="Equation" r:id="rId6" imgW="164880" imgH="228600" progId="Equation.DSMT4">
                    <p:embed/>
                    <p:pic>
                      <p:nvPicPr>
                        <p:cNvPr id="5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072" y="2309181"/>
                          <a:ext cx="233070" cy="344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3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3219700" y="2234265"/>
              <a:ext cx="0" cy="108249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aphicFrame>
          <p:nvGraphicFramePr>
            <p:cNvPr id="54" name="Object 8"/>
            <p:cNvGraphicFramePr>
              <a:graphicFrameLocks noChangeAspect="1"/>
            </p:cNvGraphicFramePr>
            <p:nvPr/>
          </p:nvGraphicFramePr>
          <p:xfrm>
            <a:off x="3272298" y="2057400"/>
            <a:ext cx="268789" cy="343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7" name="Equation" r:id="rId8" imgW="190440" imgH="228600" progId="">
                    <p:embed/>
                  </p:oleObj>
                </mc:Choice>
                <mc:Fallback>
                  <p:oleObj name="Equation" r:id="rId8" imgW="190440" imgH="228600" progId="">
                    <p:embed/>
                    <p:pic>
                      <p:nvPicPr>
                        <p:cNvPr id="5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298" y="2057400"/>
                          <a:ext cx="268789" cy="3439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3166664" y="2417015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3162718" y="3018449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98"/>
          <p:cNvGrpSpPr>
            <a:grpSpLocks/>
          </p:cNvGrpSpPr>
          <p:nvPr/>
        </p:nvGrpSpPr>
        <p:grpSpPr bwMode="auto">
          <a:xfrm>
            <a:off x="6094420" y="4195825"/>
            <a:ext cx="687380" cy="1257300"/>
            <a:chOff x="6527588" y="2057739"/>
            <a:chExt cx="687523" cy="1257462"/>
          </a:xfrm>
        </p:grpSpPr>
        <p:graphicFrame>
          <p:nvGraphicFramePr>
            <p:cNvPr id="5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9274708"/>
                </p:ext>
              </p:extLst>
            </p:nvPr>
          </p:nvGraphicFramePr>
          <p:xfrm>
            <a:off x="6975349" y="2863568"/>
            <a:ext cx="233411" cy="344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8" name="Equation" r:id="rId10" imgW="164880" imgH="228600" progId="Equation.DSMT4">
                    <p:embed/>
                  </p:oleObj>
                </mc:Choice>
                <mc:Fallback>
                  <p:oleObj name="Equation" r:id="rId10" imgW="164880" imgH="228600" progId="Equation.DSMT4">
                    <p:embed/>
                    <p:pic>
                      <p:nvPicPr>
                        <p:cNvPr id="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75349" y="2863568"/>
                          <a:ext cx="233411" cy="344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2622448"/>
                </p:ext>
              </p:extLst>
            </p:nvPr>
          </p:nvGraphicFramePr>
          <p:xfrm>
            <a:off x="7000754" y="2328512"/>
            <a:ext cx="214357" cy="342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9" name="Equation" r:id="rId12" imgW="152280" imgH="228600" progId="Equation.DSMT4">
                    <p:embed/>
                  </p:oleObj>
                </mc:Choice>
                <mc:Fallback>
                  <p:oleObj name="Equation" r:id="rId12" imgW="152280" imgH="228600" progId="Equation.DSMT4">
                    <p:embed/>
                    <p:pic>
                      <p:nvPicPr>
                        <p:cNvPr id="6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0754" y="2328512"/>
                          <a:ext cx="214357" cy="3429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6833635" y="2232711"/>
              <a:ext cx="0" cy="108249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aphicFrame>
          <p:nvGraphicFramePr>
            <p:cNvPr id="62" name="Object 35"/>
            <p:cNvGraphicFramePr>
              <a:graphicFrameLocks noChangeAspect="1"/>
            </p:cNvGraphicFramePr>
            <p:nvPr/>
          </p:nvGraphicFramePr>
          <p:xfrm>
            <a:off x="6527588" y="2057739"/>
            <a:ext cx="268790" cy="343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0" name="Equation" r:id="rId14" imgW="190440" imgH="228600" progId="">
                    <p:embed/>
                  </p:oleObj>
                </mc:Choice>
                <mc:Fallback>
                  <p:oleObj name="Equation" r:id="rId14" imgW="190440" imgH="228600" progId="">
                    <p:embed/>
                    <p:pic>
                      <p:nvPicPr>
                        <p:cNvPr id="62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7588" y="2057739"/>
                          <a:ext cx="268790" cy="3439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Rectangle 54"/>
            <p:cNvSpPr>
              <a:spLocks noChangeArrowheads="1"/>
            </p:cNvSpPr>
            <p:nvPr/>
          </p:nvSpPr>
          <p:spPr bwMode="auto">
            <a:xfrm>
              <a:off x="6776652" y="2445010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55"/>
            <p:cNvSpPr>
              <a:spLocks noChangeArrowheads="1"/>
            </p:cNvSpPr>
            <p:nvPr/>
          </p:nvSpPr>
          <p:spPr bwMode="auto">
            <a:xfrm>
              <a:off x="6776652" y="2946593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105"/>
          <p:cNvGrpSpPr>
            <a:grpSpLocks/>
          </p:cNvGrpSpPr>
          <p:nvPr/>
        </p:nvGrpSpPr>
        <p:grpSpPr bwMode="auto">
          <a:xfrm>
            <a:off x="2592389" y="5454697"/>
            <a:ext cx="3910011" cy="259636"/>
            <a:chOff x="3043222" y="3316755"/>
            <a:chExt cx="3910799" cy="259168"/>
          </a:xfrm>
        </p:grpSpPr>
        <p:cxnSp>
          <p:nvCxnSpPr>
            <p:cNvPr id="66" name="Straight Arrow Connector 15"/>
            <p:cNvCxnSpPr>
              <a:cxnSpLocks noChangeShapeType="1"/>
            </p:cNvCxnSpPr>
            <p:nvPr/>
          </p:nvCxnSpPr>
          <p:spPr bwMode="auto">
            <a:xfrm>
              <a:off x="3219700" y="3316755"/>
              <a:ext cx="3615073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graphicFrame>
          <p:nvGraphicFramePr>
            <p:cNvPr id="67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935365"/>
                </p:ext>
              </p:extLst>
            </p:nvPr>
          </p:nvGraphicFramePr>
          <p:xfrm>
            <a:off x="4916849" y="3366751"/>
            <a:ext cx="179423" cy="209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1" name="Equation" r:id="rId15" imgW="126720" imgH="139680" progId="Equation.DSMT4">
                    <p:embed/>
                  </p:oleObj>
                </mc:Choice>
                <mc:Fallback>
                  <p:oleObj name="Equation" r:id="rId15" imgW="126720" imgH="139680" progId="Equation.DSMT4">
                    <p:embed/>
                    <p:pic>
                      <p:nvPicPr>
                        <p:cNvPr id="67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6849" y="3366751"/>
                          <a:ext cx="179423" cy="2091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1419171"/>
                </p:ext>
              </p:extLst>
            </p:nvPr>
          </p:nvGraphicFramePr>
          <p:xfrm>
            <a:off x="3043222" y="3350905"/>
            <a:ext cx="341381" cy="191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2" name="Equation" r:id="rId17" imgW="241200" imgH="126720" progId="Equation.DSMT4">
                    <p:embed/>
                  </p:oleObj>
                </mc:Choice>
                <mc:Fallback>
                  <p:oleObj name="Equation" r:id="rId17" imgW="241200" imgH="126720" progId="Equation.DSMT4">
                    <p:embed/>
                    <p:pic>
                      <p:nvPicPr>
                        <p:cNvPr id="68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3222" y="3350905"/>
                          <a:ext cx="341381" cy="1917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9413104"/>
                </p:ext>
              </p:extLst>
            </p:nvPr>
          </p:nvGraphicFramePr>
          <p:xfrm>
            <a:off x="6741253" y="3352493"/>
            <a:ext cx="212768" cy="1917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3" name="Equation" r:id="rId19" imgW="152280" imgH="126720" progId="Equation.DSMT4">
                    <p:embed/>
                  </p:oleObj>
                </mc:Choice>
                <mc:Fallback>
                  <p:oleObj name="Equation" r:id="rId19" imgW="152280" imgH="126720" progId="Equation.DSMT4">
                    <p:embed/>
                    <p:pic>
                      <p:nvPicPr>
                        <p:cNvPr id="69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41253" y="3352493"/>
                          <a:ext cx="212768" cy="1917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99"/>
          <p:cNvGrpSpPr>
            <a:grpSpLocks/>
          </p:cNvGrpSpPr>
          <p:nvPr/>
        </p:nvGrpSpPr>
        <p:grpSpPr bwMode="auto">
          <a:xfrm>
            <a:off x="2757491" y="2392363"/>
            <a:ext cx="3622675" cy="869950"/>
            <a:chOff x="3208742" y="2315918"/>
            <a:chExt cx="3622699" cy="870969"/>
          </a:xfrm>
        </p:grpSpPr>
        <p:sp>
          <p:nvSpPr>
            <p:cNvPr id="71" name="Freeform 37"/>
            <p:cNvSpPr>
              <a:spLocks/>
            </p:cNvSpPr>
            <p:nvPr/>
          </p:nvSpPr>
          <p:spPr bwMode="auto">
            <a:xfrm>
              <a:off x="3208742" y="2920153"/>
              <a:ext cx="3622699" cy="266734"/>
            </a:xfrm>
            <a:custGeom>
              <a:avLst/>
              <a:gdLst>
                <a:gd name="T0" fmla="*/ 0 w 1324304"/>
                <a:gd name="T1" fmla="*/ 47495 h 486979"/>
                <a:gd name="T2" fmla="*/ 5163705 w 1324304"/>
                <a:gd name="T3" fmla="*/ 38860 h 486979"/>
                <a:gd name="T4" fmla="*/ 9251649 w 1324304"/>
                <a:gd name="T5" fmla="*/ 2591 h 486979"/>
                <a:gd name="T6" fmla="*/ 11833495 w 1324304"/>
                <a:gd name="T7" fmla="*/ 23316 h 486979"/>
                <a:gd name="T8" fmla="*/ 13985037 w 1324304"/>
                <a:gd name="T9" fmla="*/ 76857 h 486979"/>
                <a:gd name="T10" fmla="*/ 16566913 w 1324304"/>
                <a:gd name="T11" fmla="*/ 42314 h 486979"/>
                <a:gd name="T12" fmla="*/ 18718444 w 1324304"/>
                <a:gd name="T13" fmla="*/ 54404 h 486979"/>
                <a:gd name="T14" fmla="*/ 22376080 w 1324304"/>
                <a:gd name="T15" fmla="*/ 9499 h 486979"/>
                <a:gd name="T16" fmla="*/ 25388241 w 1324304"/>
                <a:gd name="T17" fmla="*/ 23316 h 486979"/>
                <a:gd name="T18" fmla="*/ 27109470 w 1324304"/>
                <a:gd name="T19" fmla="*/ 26770 h 4869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4304"/>
                <a:gd name="T31" fmla="*/ 0 h 486979"/>
                <a:gd name="T32" fmla="*/ 1324304 w 1324304"/>
                <a:gd name="T33" fmla="*/ 486979 h 4869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4304" h="486979">
                  <a:moveTo>
                    <a:pt x="0" y="289034"/>
                  </a:moveTo>
                  <a:cubicBezTo>
                    <a:pt x="88462" y="285530"/>
                    <a:pt x="176924" y="282027"/>
                    <a:pt x="252248" y="236482"/>
                  </a:cubicBezTo>
                  <a:cubicBezTo>
                    <a:pt x="327572" y="190937"/>
                    <a:pt x="397642" y="31530"/>
                    <a:pt x="451945" y="15765"/>
                  </a:cubicBezTo>
                  <a:cubicBezTo>
                    <a:pt x="506248" y="0"/>
                    <a:pt x="539531" y="66565"/>
                    <a:pt x="578069" y="141889"/>
                  </a:cubicBezTo>
                  <a:cubicBezTo>
                    <a:pt x="616607" y="217213"/>
                    <a:pt x="644634" y="448441"/>
                    <a:pt x="683172" y="467710"/>
                  </a:cubicBezTo>
                  <a:cubicBezTo>
                    <a:pt x="721710" y="486979"/>
                    <a:pt x="770759" y="280275"/>
                    <a:pt x="809297" y="257503"/>
                  </a:cubicBezTo>
                  <a:cubicBezTo>
                    <a:pt x="847835" y="234731"/>
                    <a:pt x="867104" y="364358"/>
                    <a:pt x="914400" y="331075"/>
                  </a:cubicBezTo>
                  <a:cubicBezTo>
                    <a:pt x="961697" y="297792"/>
                    <a:pt x="1038773" y="89337"/>
                    <a:pt x="1093076" y="57806"/>
                  </a:cubicBezTo>
                  <a:cubicBezTo>
                    <a:pt x="1147379" y="26275"/>
                    <a:pt x="1201683" y="124372"/>
                    <a:pt x="1240221" y="141889"/>
                  </a:cubicBezTo>
                  <a:cubicBezTo>
                    <a:pt x="1278759" y="159406"/>
                    <a:pt x="1324304" y="162910"/>
                    <a:pt x="1324304" y="162910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8"/>
            <p:cNvSpPr>
              <a:spLocks/>
            </p:cNvSpPr>
            <p:nvPr/>
          </p:nvSpPr>
          <p:spPr bwMode="auto">
            <a:xfrm>
              <a:off x="3217508" y="2315918"/>
              <a:ext cx="3613933" cy="457259"/>
            </a:xfrm>
            <a:custGeom>
              <a:avLst/>
              <a:gdLst>
                <a:gd name="T0" fmla="*/ 0 w 1355835"/>
                <a:gd name="T1" fmla="*/ 132415 h 515007"/>
                <a:gd name="T2" fmla="*/ 4975962 w 1355835"/>
                <a:gd name="T3" fmla="*/ 102990 h 515007"/>
                <a:gd name="T4" fmla="*/ 7165393 w 1355835"/>
                <a:gd name="T5" fmla="*/ 264830 h 515007"/>
                <a:gd name="T6" fmla="*/ 8359617 w 1355835"/>
                <a:gd name="T7" fmla="*/ 301612 h 515007"/>
                <a:gd name="T8" fmla="*/ 10549047 w 1355835"/>
                <a:gd name="T9" fmla="*/ 264830 h 515007"/>
                <a:gd name="T10" fmla="*/ 13534611 w 1355835"/>
                <a:gd name="T11" fmla="*/ 117702 h 515007"/>
                <a:gd name="T12" fmla="*/ 17913438 w 1355835"/>
                <a:gd name="T13" fmla="*/ 36782 h 515007"/>
                <a:gd name="T14" fmla="*/ 20899026 w 1355835"/>
                <a:gd name="T15" fmla="*/ 338394 h 515007"/>
                <a:gd name="T16" fmla="*/ 23884609 w 1355835"/>
                <a:gd name="T17" fmla="*/ 169197 h 515007"/>
                <a:gd name="T18" fmla="*/ 25675930 w 1355835"/>
                <a:gd name="T19" fmla="*/ 154485 h 5150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5835"/>
                <a:gd name="T31" fmla="*/ 0 h 515007"/>
                <a:gd name="T32" fmla="*/ 1355835 w 1355835"/>
                <a:gd name="T33" fmla="*/ 515007 h 5150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5835" h="515007">
                  <a:moveTo>
                    <a:pt x="0" y="189187"/>
                  </a:moveTo>
                  <a:cubicBezTo>
                    <a:pt x="99848" y="152400"/>
                    <a:pt x="199697" y="115614"/>
                    <a:pt x="262759" y="147145"/>
                  </a:cubicBezTo>
                  <a:cubicBezTo>
                    <a:pt x="325821" y="178676"/>
                    <a:pt x="348594" y="331076"/>
                    <a:pt x="378373" y="378373"/>
                  </a:cubicBezTo>
                  <a:cubicBezTo>
                    <a:pt x="408152" y="425670"/>
                    <a:pt x="411656" y="430925"/>
                    <a:pt x="441435" y="430925"/>
                  </a:cubicBezTo>
                  <a:cubicBezTo>
                    <a:pt x="471214" y="430925"/>
                    <a:pt x="511504" y="422166"/>
                    <a:pt x="557049" y="378373"/>
                  </a:cubicBezTo>
                  <a:cubicBezTo>
                    <a:pt x="602594" y="334580"/>
                    <a:pt x="649890" y="222469"/>
                    <a:pt x="714704" y="168166"/>
                  </a:cubicBezTo>
                  <a:cubicBezTo>
                    <a:pt x="779518" y="113863"/>
                    <a:pt x="881117" y="0"/>
                    <a:pt x="945931" y="52552"/>
                  </a:cubicBezTo>
                  <a:cubicBezTo>
                    <a:pt x="1010745" y="105104"/>
                    <a:pt x="1051035" y="451945"/>
                    <a:pt x="1103587" y="483476"/>
                  </a:cubicBezTo>
                  <a:cubicBezTo>
                    <a:pt x="1156139" y="515007"/>
                    <a:pt x="1219201" y="285531"/>
                    <a:pt x="1261242" y="241738"/>
                  </a:cubicBezTo>
                  <a:cubicBezTo>
                    <a:pt x="1303283" y="197945"/>
                    <a:pt x="1329559" y="209331"/>
                    <a:pt x="1355835" y="220718"/>
                  </a:cubicBezTo>
                </a:path>
              </a:pathLst>
            </a:custGeom>
            <a:noFill/>
            <a:ln w="1397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105"/>
          <p:cNvGrpSpPr>
            <a:grpSpLocks/>
          </p:cNvGrpSpPr>
          <p:nvPr/>
        </p:nvGrpSpPr>
        <p:grpSpPr bwMode="auto">
          <a:xfrm>
            <a:off x="2673353" y="3389313"/>
            <a:ext cx="3784600" cy="268287"/>
            <a:chOff x="3124200" y="3313597"/>
            <a:chExt cx="3785363" cy="267803"/>
          </a:xfrm>
        </p:grpSpPr>
        <p:cxnSp>
          <p:nvCxnSpPr>
            <p:cNvPr id="74" name="Straight Arrow Connector 15"/>
            <p:cNvCxnSpPr>
              <a:cxnSpLocks noChangeShapeType="1"/>
            </p:cNvCxnSpPr>
            <p:nvPr/>
          </p:nvCxnSpPr>
          <p:spPr bwMode="auto">
            <a:xfrm>
              <a:off x="3219700" y="3316755"/>
              <a:ext cx="3615073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graphicFrame>
          <p:nvGraphicFramePr>
            <p:cNvPr id="75" name="Object 33"/>
            <p:cNvGraphicFramePr>
              <a:graphicFrameLocks noChangeAspect="1"/>
            </p:cNvGraphicFramePr>
            <p:nvPr/>
          </p:nvGraphicFramePr>
          <p:xfrm>
            <a:off x="4899601" y="3366478"/>
            <a:ext cx="215826" cy="210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4" name="Equation" r:id="rId21" imgW="152280" imgH="139680" progId="">
                    <p:embed/>
                  </p:oleObj>
                </mc:Choice>
                <mc:Fallback>
                  <p:oleObj name="Equation" r:id="rId21" imgW="152280" imgH="139680" progId="">
                    <p:embed/>
                    <p:pic>
                      <p:nvPicPr>
                        <p:cNvPr id="75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9601" y="3366478"/>
                          <a:ext cx="215826" cy="21001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36"/>
            <p:cNvGraphicFramePr>
              <a:graphicFrameLocks noChangeAspect="1"/>
            </p:cNvGraphicFramePr>
            <p:nvPr/>
          </p:nvGraphicFramePr>
          <p:xfrm>
            <a:off x="3124200" y="3313597"/>
            <a:ext cx="178752" cy="2678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5" name="Equation" r:id="rId23" imgW="126720" imgH="177480" progId="">
                    <p:embed/>
                  </p:oleObj>
                </mc:Choice>
                <mc:Fallback>
                  <p:oleObj name="Equation" r:id="rId23" imgW="126720" imgH="177480" progId="">
                    <p:embed/>
                    <p:pic>
                      <p:nvPicPr>
                        <p:cNvPr id="7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3597"/>
                          <a:ext cx="178752" cy="2678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37"/>
            <p:cNvGraphicFramePr>
              <a:graphicFrameLocks noChangeAspect="1"/>
            </p:cNvGraphicFramePr>
            <p:nvPr/>
          </p:nvGraphicFramePr>
          <p:xfrm>
            <a:off x="6785099" y="3324532"/>
            <a:ext cx="124464" cy="248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6" name="Equation" r:id="rId25" imgW="88560" imgH="164880" progId="">
                    <p:embed/>
                  </p:oleObj>
                </mc:Choice>
                <mc:Fallback>
                  <p:oleObj name="Equation" r:id="rId25" imgW="88560" imgH="164880" progId="">
                    <p:embed/>
                    <p:pic>
                      <p:nvPicPr>
                        <p:cNvPr id="77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5099" y="3324532"/>
                          <a:ext cx="124464" cy="2480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8" name="Group 96"/>
          <p:cNvGrpSpPr>
            <a:grpSpLocks/>
          </p:cNvGrpSpPr>
          <p:nvPr/>
        </p:nvGrpSpPr>
        <p:grpSpPr bwMode="auto">
          <a:xfrm>
            <a:off x="2439988" y="2133600"/>
            <a:ext cx="655838" cy="1258888"/>
            <a:chOff x="2886072" y="2057400"/>
            <a:chExt cx="655015" cy="1259355"/>
          </a:xfrm>
        </p:grpSpPr>
        <p:graphicFrame>
          <p:nvGraphicFramePr>
            <p:cNvPr id="7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2771496"/>
                </p:ext>
              </p:extLst>
            </p:nvPr>
          </p:nvGraphicFramePr>
          <p:xfrm>
            <a:off x="2890829" y="2931712"/>
            <a:ext cx="215629" cy="344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7" name="Equation" r:id="rId27" imgW="152280" imgH="228600" progId="Equation.DSMT4">
                    <p:embed/>
                  </p:oleObj>
                </mc:Choice>
                <mc:Fallback>
                  <p:oleObj name="Equation" r:id="rId27" imgW="152280" imgH="228600" progId="Equation.DSMT4">
                    <p:embed/>
                    <p:pic>
                      <p:nvPicPr>
                        <p:cNvPr id="7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829" y="2931712"/>
                          <a:ext cx="215629" cy="344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116497"/>
                </p:ext>
              </p:extLst>
            </p:nvPr>
          </p:nvGraphicFramePr>
          <p:xfrm>
            <a:off x="2886072" y="2309181"/>
            <a:ext cx="233070" cy="344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8" name="Equation" r:id="rId28" imgW="164880" imgH="228600" progId="Equation.DSMT4">
                    <p:embed/>
                  </p:oleObj>
                </mc:Choice>
                <mc:Fallback>
                  <p:oleObj name="Equation" r:id="rId28" imgW="164880" imgH="228600" progId="Equation.DSMT4">
                    <p:embed/>
                    <p:pic>
                      <p:nvPicPr>
                        <p:cNvPr id="8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072" y="2309181"/>
                          <a:ext cx="233070" cy="344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1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3219700" y="2234265"/>
              <a:ext cx="0" cy="108249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aphicFrame>
          <p:nvGraphicFramePr>
            <p:cNvPr id="82" name="Object 8"/>
            <p:cNvGraphicFramePr>
              <a:graphicFrameLocks noChangeAspect="1"/>
            </p:cNvGraphicFramePr>
            <p:nvPr/>
          </p:nvGraphicFramePr>
          <p:xfrm>
            <a:off x="3272298" y="2057400"/>
            <a:ext cx="268789" cy="343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9" name="Equation" r:id="rId29" imgW="190440" imgH="228600" progId="">
                    <p:embed/>
                  </p:oleObj>
                </mc:Choice>
                <mc:Fallback>
                  <p:oleObj name="Equation" r:id="rId29" imgW="190440" imgH="228600" progId="">
                    <p:embed/>
                    <p:pic>
                      <p:nvPicPr>
                        <p:cNvPr id="8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298" y="2057400"/>
                          <a:ext cx="268789" cy="3439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Rectangle 50"/>
            <p:cNvSpPr>
              <a:spLocks noChangeArrowheads="1"/>
            </p:cNvSpPr>
            <p:nvPr/>
          </p:nvSpPr>
          <p:spPr bwMode="auto">
            <a:xfrm>
              <a:off x="3166664" y="2417015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51"/>
            <p:cNvSpPr>
              <a:spLocks noChangeArrowheads="1"/>
            </p:cNvSpPr>
            <p:nvPr/>
          </p:nvSpPr>
          <p:spPr bwMode="auto">
            <a:xfrm>
              <a:off x="3162718" y="3018449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98"/>
          <p:cNvGrpSpPr>
            <a:grpSpLocks/>
          </p:cNvGrpSpPr>
          <p:nvPr/>
        </p:nvGrpSpPr>
        <p:grpSpPr bwMode="auto">
          <a:xfrm>
            <a:off x="6100770" y="2133600"/>
            <a:ext cx="681030" cy="1257300"/>
            <a:chOff x="6527588" y="2057739"/>
            <a:chExt cx="681172" cy="1257462"/>
          </a:xfrm>
        </p:grpSpPr>
        <p:graphicFrame>
          <p:nvGraphicFramePr>
            <p:cNvPr id="8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7406500"/>
                </p:ext>
              </p:extLst>
            </p:nvPr>
          </p:nvGraphicFramePr>
          <p:xfrm>
            <a:off x="6975349" y="2863568"/>
            <a:ext cx="233411" cy="344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0" name="Equation" r:id="rId30" imgW="164880" imgH="228600" progId="Equation.DSMT4">
                    <p:embed/>
                  </p:oleObj>
                </mc:Choice>
                <mc:Fallback>
                  <p:oleObj name="Equation" r:id="rId30" imgW="164880" imgH="228600" progId="Equation.DSMT4">
                    <p:embed/>
                    <p:pic>
                      <p:nvPicPr>
                        <p:cNvPr id="8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75349" y="2863568"/>
                          <a:ext cx="233411" cy="344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7828038"/>
                </p:ext>
              </p:extLst>
            </p:nvPr>
          </p:nvGraphicFramePr>
          <p:xfrm>
            <a:off x="6986463" y="2328512"/>
            <a:ext cx="214357" cy="342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1" name="Equation" r:id="rId32" imgW="152280" imgH="228600" progId="Equation.DSMT4">
                    <p:embed/>
                  </p:oleObj>
                </mc:Choice>
                <mc:Fallback>
                  <p:oleObj name="Equation" r:id="rId32" imgW="152280" imgH="228600" progId="Equation.DSMT4">
                    <p:embed/>
                    <p:pic>
                      <p:nvPicPr>
                        <p:cNvPr id="8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6463" y="2328512"/>
                          <a:ext cx="214357" cy="3429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8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6833635" y="2232711"/>
              <a:ext cx="0" cy="108249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aphicFrame>
          <p:nvGraphicFramePr>
            <p:cNvPr id="89" name="Object 35"/>
            <p:cNvGraphicFramePr>
              <a:graphicFrameLocks noChangeAspect="1"/>
            </p:cNvGraphicFramePr>
            <p:nvPr/>
          </p:nvGraphicFramePr>
          <p:xfrm>
            <a:off x="6527588" y="2057739"/>
            <a:ext cx="268790" cy="343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2" name="Equation" r:id="rId34" imgW="190440" imgH="228600" progId="">
                    <p:embed/>
                  </p:oleObj>
                </mc:Choice>
                <mc:Fallback>
                  <p:oleObj name="Equation" r:id="rId34" imgW="190440" imgH="228600" progId="">
                    <p:embed/>
                    <p:pic>
                      <p:nvPicPr>
                        <p:cNvPr id="89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7588" y="2057739"/>
                          <a:ext cx="268790" cy="3439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Rectangle 54"/>
            <p:cNvSpPr>
              <a:spLocks noChangeArrowheads="1"/>
            </p:cNvSpPr>
            <p:nvPr/>
          </p:nvSpPr>
          <p:spPr bwMode="auto">
            <a:xfrm>
              <a:off x="6776652" y="2445010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55"/>
            <p:cNvSpPr>
              <a:spLocks noChangeArrowheads="1"/>
            </p:cNvSpPr>
            <p:nvPr/>
          </p:nvSpPr>
          <p:spPr bwMode="auto">
            <a:xfrm>
              <a:off x="6776652" y="2946593"/>
              <a:ext cx="114401" cy="121780"/>
            </a:xfrm>
            <a:prstGeom prst="rect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137375"/>
              </p:ext>
            </p:extLst>
          </p:nvPr>
        </p:nvGraphicFramePr>
        <p:xfrm>
          <a:off x="4141853" y="1828800"/>
          <a:ext cx="88734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3" name="Equation" r:id="rId35" imgW="393480" imgH="203040" progId="Equation.DSMT4">
                  <p:embed/>
                </p:oleObj>
              </mc:Choice>
              <mc:Fallback>
                <p:oleObj name="Equation" r:id="rId35" imgW="393480" imgH="203040" progId="Equation.DSMT4">
                  <p:embed/>
                  <p:pic>
                    <p:nvPicPr>
                      <p:cNvPr id="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853" y="1828800"/>
                        <a:ext cx="88734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" name="Group 92"/>
          <p:cNvGrpSpPr/>
          <p:nvPr/>
        </p:nvGrpSpPr>
        <p:grpSpPr>
          <a:xfrm>
            <a:off x="3733800" y="2289155"/>
            <a:ext cx="1676400" cy="1063645"/>
            <a:chOff x="5486400" y="2136755"/>
            <a:chExt cx="1676400" cy="1063645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5486400" y="2136755"/>
              <a:ext cx="1676400" cy="1063645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873753" y="2380525"/>
              <a:ext cx="936154" cy="55399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 anchorCtr="0">
              <a:spAutoFit/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rgbClr val="969696"/>
                  </a:solidFill>
                  <a:latin typeface="+mn-lt"/>
                  <a:cs typeface="+mn-cs"/>
                </a:rPr>
                <a:t>phase</a:t>
              </a:r>
            </a:p>
            <a:p>
              <a:pPr algn="ctr">
                <a:defRPr/>
              </a:pPr>
              <a:r>
                <a:rPr lang="en-US" sz="1800" dirty="0" smtClean="0">
                  <a:solidFill>
                    <a:srgbClr val="969696"/>
                  </a:solidFill>
                  <a:latin typeface="+mn-lt"/>
                  <a:cs typeface="+mn-cs"/>
                </a:rPr>
                <a:t>transition</a:t>
              </a:r>
              <a:endParaRPr lang="en-US" sz="1800" dirty="0">
                <a:solidFill>
                  <a:srgbClr val="969696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5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Exciting </a:t>
            </a:r>
            <a:r>
              <a:rPr lang="en-US" sz="4400" dirty="0" smtClean="0">
                <a:solidFill>
                  <a:schemeClr val="tx1"/>
                </a:solidFill>
              </a:rPr>
              <a:t>the</a:t>
            </a:r>
            <a:r>
              <a:rPr lang="en-US" sz="4400" dirty="0" smtClean="0">
                <a:solidFill>
                  <a:schemeClr val="tx1"/>
                </a:solidFill>
              </a:rPr>
              <a:t> boundary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Floquet</a:t>
            </a:r>
            <a:r>
              <a:rPr lang="en-US" dirty="0" smtClean="0"/>
              <a:t> topological insulators</a:t>
            </a:r>
            <a:endParaRPr lang="en-US" dirty="0"/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0" y="6602468"/>
            <a:ext cx="91440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1000" dirty="0" smtClean="0">
                <a:solidFill>
                  <a:schemeClr val="bg1"/>
                </a:solidFill>
              </a:rPr>
              <a:t>T. </a:t>
            </a:r>
            <a:r>
              <a:rPr lang="en-US" sz="1000" dirty="0">
                <a:solidFill>
                  <a:schemeClr val="bg1"/>
                </a:solidFill>
              </a:rPr>
              <a:t>Oka and </a:t>
            </a:r>
            <a:r>
              <a:rPr lang="en-US" sz="1000" dirty="0" smtClean="0">
                <a:solidFill>
                  <a:schemeClr val="bg1"/>
                </a:solidFill>
              </a:rPr>
              <a:t>H. Aoki, Phys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Rev. </a:t>
            </a:r>
            <a:r>
              <a:rPr lang="en-US" sz="1000" dirty="0">
                <a:solidFill>
                  <a:schemeClr val="bg1"/>
                </a:solidFill>
              </a:rPr>
              <a:t>B 79, 081406(R) </a:t>
            </a:r>
            <a:r>
              <a:rPr lang="en-US" sz="1000" dirty="0" smtClean="0">
                <a:solidFill>
                  <a:schemeClr val="bg1"/>
                </a:solidFill>
              </a:rPr>
              <a:t>(2009); 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C. </a:t>
            </a:r>
            <a:r>
              <a:rPr lang="en-US" sz="1000" dirty="0" err="1">
                <a:solidFill>
                  <a:schemeClr val="bg1"/>
                </a:solidFill>
              </a:rPr>
              <a:t>Rechtsman</a:t>
            </a:r>
            <a:r>
              <a:rPr lang="en-US" sz="1000" dirty="0">
                <a:solidFill>
                  <a:schemeClr val="bg1"/>
                </a:solidFill>
              </a:rPr>
              <a:t> et al., </a:t>
            </a:r>
            <a:r>
              <a:rPr lang="fr-FR" sz="1000" dirty="0">
                <a:solidFill>
                  <a:schemeClr val="bg1"/>
                </a:solidFill>
              </a:rPr>
              <a:t>Nature </a:t>
            </a:r>
            <a:r>
              <a:rPr lang="fr-FR" sz="1000" b="1" dirty="0" smtClean="0">
                <a:solidFill>
                  <a:schemeClr val="bg1"/>
                </a:solidFill>
              </a:rPr>
              <a:t>496</a:t>
            </a:r>
            <a:r>
              <a:rPr lang="fr-FR" sz="1000" dirty="0">
                <a:solidFill>
                  <a:schemeClr val="bg1"/>
                </a:solidFill>
              </a:rPr>
              <a:t>, </a:t>
            </a:r>
            <a:r>
              <a:rPr lang="fr-FR" sz="1000" dirty="0" smtClean="0">
                <a:solidFill>
                  <a:schemeClr val="bg1"/>
                </a:solidFill>
              </a:rPr>
              <a:t>196</a:t>
            </a:r>
            <a:r>
              <a:rPr lang="fr-FR" sz="1000" dirty="0">
                <a:solidFill>
                  <a:schemeClr val="bg1"/>
                </a:solidFill>
              </a:rPr>
              <a:t> </a:t>
            </a:r>
            <a:r>
              <a:rPr lang="fr-FR" sz="1000" dirty="0" smtClean="0">
                <a:solidFill>
                  <a:schemeClr val="bg1"/>
                </a:solidFill>
              </a:rPr>
              <a:t>(2013)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5800" y="1600200"/>
            <a:ext cx="3124200" cy="2189000"/>
            <a:chOff x="1295400" y="1600200"/>
            <a:chExt cx="3124200" cy="2189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950" y="1600200"/>
              <a:ext cx="2932650" cy="2189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1295400" y="3429000"/>
              <a:ext cx="304800" cy="3602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7800" y="3876146"/>
            <a:ext cx="2623950" cy="2305792"/>
            <a:chOff x="5148450" y="1656608"/>
            <a:chExt cx="2623950" cy="23057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450" y="1656608"/>
              <a:ext cx="2623950" cy="2156000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 bwMode="auto">
            <a:xfrm>
              <a:off x="5257800" y="3609100"/>
              <a:ext cx="533400" cy="3533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733800"/>
            <a:ext cx="2743200" cy="2214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192" y="1791192"/>
            <a:ext cx="4451073" cy="1637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181856" y="2999232"/>
            <a:ext cx="228600" cy="152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6114288" y="2990088"/>
            <a:ext cx="228600" cy="152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253988" y="148356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dirty="0" smtClean="0"/>
              <a:t>Break z-invariance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838200" y="5888468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1000" dirty="0" smtClean="0">
                <a:solidFill>
                  <a:schemeClr val="tx1"/>
                </a:solidFill>
              </a:rPr>
              <a:t>In atoms</a:t>
            </a:r>
          </a:p>
          <a:p>
            <a:pPr rtl="0"/>
            <a:r>
              <a:rPr lang="en-US" sz="1000" dirty="0" smtClean="0">
                <a:solidFill>
                  <a:schemeClr val="tx1"/>
                </a:solidFill>
              </a:rPr>
              <a:t>G. </a:t>
            </a:r>
            <a:r>
              <a:rPr lang="en-US" sz="1000" dirty="0" err="1" smtClean="0">
                <a:solidFill>
                  <a:schemeClr val="tx1"/>
                </a:solidFill>
              </a:rPr>
              <a:t>Jotzu</a:t>
            </a:r>
            <a:r>
              <a:rPr lang="en-US" sz="1000" dirty="0" smtClean="0">
                <a:solidFill>
                  <a:schemeClr val="tx1"/>
                </a:solidFill>
              </a:rPr>
              <a:t> et al, Nature</a:t>
            </a:r>
            <a:r>
              <a:rPr lang="en-US" sz="1000" dirty="0">
                <a:solidFill>
                  <a:schemeClr val="tx1"/>
                </a:solidFill>
              </a:rPr>
              <a:t> </a:t>
            </a:r>
            <a:r>
              <a:rPr lang="en-US" sz="1000" b="1" dirty="0" smtClean="0">
                <a:solidFill>
                  <a:schemeClr val="tx1"/>
                </a:solidFill>
              </a:rPr>
              <a:t>515</a:t>
            </a:r>
            <a:r>
              <a:rPr lang="en-US" sz="1000" dirty="0">
                <a:solidFill>
                  <a:schemeClr val="tx1"/>
                </a:solidFill>
              </a:rPr>
              <a:t>, </a:t>
            </a:r>
            <a:r>
              <a:rPr lang="en-US" sz="1000" dirty="0" smtClean="0">
                <a:solidFill>
                  <a:schemeClr val="tx1"/>
                </a:solidFill>
              </a:rPr>
              <a:t>237 (2014)</a:t>
            </a:r>
          </a:p>
          <a:p>
            <a:pPr algn="ctr" rtl="0"/>
            <a:r>
              <a:rPr lang="en-US" sz="1000" dirty="0">
                <a:solidFill>
                  <a:schemeClr val="tx1"/>
                </a:solidFill>
              </a:rPr>
              <a:t>N. </a:t>
            </a:r>
            <a:r>
              <a:rPr lang="en-US" sz="1000" dirty="0" err="1" smtClean="0">
                <a:solidFill>
                  <a:schemeClr val="tx1"/>
                </a:solidFill>
              </a:rPr>
              <a:t>Fläschner</a:t>
            </a:r>
            <a:r>
              <a:rPr lang="en-US" sz="1000" dirty="0" smtClean="0">
                <a:solidFill>
                  <a:schemeClr val="tx1"/>
                </a:solidFill>
              </a:rPr>
              <a:t> et al., Science </a:t>
            </a:r>
            <a:r>
              <a:rPr lang="en-US" sz="1000" dirty="0">
                <a:solidFill>
                  <a:schemeClr val="tx1"/>
                </a:solidFill>
              </a:rPr>
              <a:t>352, 1091 (2016)</a:t>
            </a:r>
          </a:p>
          <a:p>
            <a:pPr rtl="0"/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ODED@7VY8MGMPVAWXY5K9" val="289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rtl="0">
          <a:defRPr sz="180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rtl="0">
          <a:defRPr sz="180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68286</TotalTime>
  <Words>951</Words>
  <Application>Microsoft Office PowerPoint</Application>
  <PresentationFormat>On-screen Show (4:3)</PresentationFormat>
  <Paragraphs>251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Cambria Math</vt:lpstr>
      <vt:lpstr>Georgia</vt:lpstr>
      <vt:lpstr>Times New Roman</vt:lpstr>
      <vt:lpstr>Default Design</vt:lpstr>
      <vt:lpstr>1_Default Design</vt:lpstr>
      <vt:lpstr>Equation</vt:lpstr>
      <vt:lpstr>Accessing topological boundary phenomena  using photonic waveguide arrays</vt:lpstr>
      <vt:lpstr>Accessing topological boundary phenomena  using photonic waveguide arrays</vt:lpstr>
      <vt:lpstr>Photonic waveguide array</vt:lpstr>
      <vt:lpstr>Photonic waveguide array</vt:lpstr>
      <vt:lpstr>Photonic waveguide array</vt:lpstr>
      <vt:lpstr>Experiment</vt:lpstr>
      <vt:lpstr>Topological phase transitions and bulk-boundary</vt:lpstr>
      <vt:lpstr>Exciting the boundary</vt:lpstr>
      <vt:lpstr>Floquet topological insulators</vt:lpstr>
      <vt:lpstr>Quasi-periodic models</vt:lpstr>
      <vt:lpstr>Pumping the boundary</vt:lpstr>
      <vt:lpstr>One-dimensional topological pump</vt:lpstr>
      <vt:lpstr>Adiabatic pumping (1D+1)</vt:lpstr>
      <vt:lpstr>Fibonacci pumping</vt:lpstr>
      <vt:lpstr>2D photonic topological pump (2D + 2)</vt:lpstr>
      <vt:lpstr>2D photonic topological pump (2D + 2)</vt:lpstr>
      <vt:lpstr>2D photonic topological pump (2D + 2)</vt:lpstr>
      <vt:lpstr>2D photonic topological pump (2D + 2)</vt:lpstr>
      <vt:lpstr>Energy resolution through fluorescent beating of modes</vt:lpstr>
      <vt:lpstr>Aharonov-Bohm cages</vt:lpstr>
      <vt:lpstr>Aharonov-Bohm cages</vt:lpstr>
      <vt:lpstr>Quantum interference</vt:lpstr>
      <vt:lpstr>On-chip entanglement</vt:lpstr>
      <vt:lpstr>Collaborators</vt:lpstr>
    </vt:vector>
  </TitlesOfParts>
  <Company>Weizamnn Institute of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Theory of Nonlinear Luttinger Liquids</dc:title>
  <dc:creator>Oded Zilberberg</dc:creator>
  <cp:lastModifiedBy>xris</cp:lastModifiedBy>
  <cp:revision>1155</cp:revision>
  <dcterms:created xsi:type="dcterms:W3CDTF">2009-01-12T08:36:51Z</dcterms:created>
  <dcterms:modified xsi:type="dcterms:W3CDTF">2018-07-31T06:28:19Z</dcterms:modified>
</cp:coreProperties>
</file>