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9" r:id="rId4"/>
    <p:sldId id="260" r:id="rId5"/>
    <p:sldId id="317" r:id="rId6"/>
    <p:sldId id="318" r:id="rId7"/>
    <p:sldId id="263" r:id="rId8"/>
    <p:sldId id="264" r:id="rId9"/>
    <p:sldId id="308" r:id="rId10"/>
    <p:sldId id="266" r:id="rId11"/>
    <p:sldId id="311" r:id="rId12"/>
    <p:sldId id="267" r:id="rId13"/>
    <p:sldId id="270" r:id="rId14"/>
    <p:sldId id="271" r:id="rId15"/>
    <p:sldId id="272" r:id="rId16"/>
    <p:sldId id="320" r:id="rId17"/>
    <p:sldId id="275" r:id="rId18"/>
    <p:sldId id="278" r:id="rId19"/>
    <p:sldId id="282" r:id="rId20"/>
    <p:sldId id="283" r:id="rId21"/>
    <p:sldId id="323" r:id="rId22"/>
    <p:sldId id="325" r:id="rId23"/>
    <p:sldId id="295" r:id="rId24"/>
    <p:sldId id="280" r:id="rId25"/>
  </p:sldIdLst>
  <p:sldSz cx="4610100" cy="346075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1493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12" cy="496493"/>
          </a:xfrm>
          <a:prstGeom prst="rect">
            <a:avLst/>
          </a:prstGeom>
        </p:spPr>
        <p:txBody>
          <a:bodyPr vert="horz" lIns="189496" tIns="94749" rIns="189496" bIns="94749" rtlCol="0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513" y="0"/>
            <a:ext cx="2945412" cy="496493"/>
          </a:xfrm>
          <a:prstGeom prst="rect">
            <a:avLst/>
          </a:prstGeom>
        </p:spPr>
        <p:txBody>
          <a:bodyPr vert="horz" lIns="189496" tIns="94749" rIns="189496" bIns="94749" rtlCol="0"/>
          <a:lstStyle>
            <a:lvl1pPr algn="r">
              <a:defRPr sz="2500"/>
            </a:lvl1pPr>
          </a:lstStyle>
          <a:p>
            <a:fld id="{D918801E-9739-4A94-B8C5-4A8620F2AD2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326"/>
            <a:ext cx="2945412" cy="496489"/>
          </a:xfrm>
          <a:prstGeom prst="rect">
            <a:avLst/>
          </a:prstGeom>
        </p:spPr>
        <p:txBody>
          <a:bodyPr vert="horz" lIns="189496" tIns="94749" rIns="189496" bIns="94749" rtlCol="0" anchor="b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513" y="9433326"/>
            <a:ext cx="2945412" cy="496489"/>
          </a:xfrm>
          <a:prstGeom prst="rect">
            <a:avLst/>
          </a:prstGeom>
        </p:spPr>
        <p:txBody>
          <a:bodyPr vert="horz" lIns="189496" tIns="94749" rIns="189496" bIns="94749" rtlCol="0" anchor="b"/>
          <a:lstStyle>
            <a:lvl1pPr algn="r">
              <a:defRPr sz="2500"/>
            </a:lvl1pPr>
          </a:lstStyle>
          <a:p>
            <a:fld id="{81772610-C3D7-4F04-A113-C6F04105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41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12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lIns="189496" tIns="94749" rIns="189496" bIns="94749"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92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lIns="189496" tIns="94749" rIns="189496" bIns="9474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lIns="189496" tIns="94749" rIns="189496" bIns="9474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0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89496" tIns="94749" rIns="189496" bIns="94749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3BF4-BAC3-4ED0-834B-35253F0FF17A}" type="datetime1">
              <a:rPr lang="en-US" smtClean="0"/>
              <a:t>8/15/2018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14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212" y="208226"/>
            <a:ext cx="2686516" cy="1605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18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7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90249" y="1624149"/>
            <a:ext cx="743762" cy="13971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16213" y="1624149"/>
            <a:ext cx="534580" cy="27943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8ECD8DE2-B1E5-49E7-9B6C-441F0D321C85}" type="datetime1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8/15/2018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673466" y="1624149"/>
            <a:ext cx="534580" cy="13971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D526-1890-4D21-A7E9-22FD09F36B92}" type="datetime1">
              <a:rPr lang="en-US" smtClean="0"/>
              <a:t>8/15/2018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E36-F593-4F6E-8133-20BC37CC2725}" type="datetime1">
              <a:rPr lang="en-US" smtClean="0"/>
              <a:t>8/15/2018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</a:pPr>
            <a:fld id="{81D60167-4931-47E6-BA6A-407CBD079E47}" type="slidenum">
              <a:rPr spc="-20" smtClean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A5B2-15F6-4BA1-B4B8-9E44EC753715}" type="datetime1">
              <a:rPr lang="en-US" smtClean="0"/>
              <a:t>8/15/2018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14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B4BA-CC7F-46A2-9B7F-D542A9162F14}" type="datetime1">
              <a:rPr lang="en-US" smtClean="0"/>
              <a:t>8/15/2018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</a:pPr>
            <a:fld id="{81D60167-4931-47E6-BA6A-407CBD079E47}" type="slidenum">
              <a:rPr spc="-20" smtClean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8" y="1072832"/>
            <a:ext cx="391858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6" y="1938020"/>
            <a:ext cx="32270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0249" y="1624149"/>
            <a:ext cx="743762" cy="13971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6213" y="1624149"/>
            <a:ext cx="534580" cy="27943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2544D971-40D0-4C22-8A6A-6EECC9E5A090}" type="datetime1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8/15/2018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3466" y="1624149"/>
            <a:ext cx="534580" cy="13971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2292" y="98879"/>
            <a:ext cx="3449446" cy="115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18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7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430" y="302139"/>
            <a:ext cx="3725240" cy="310626"/>
          </a:xfrm>
        </p:spPr>
        <p:txBody>
          <a:bodyPr lIns="0" tIns="0" rIns="0" bIns="0"/>
          <a:lstStyle>
            <a:lvl1pPr>
              <a:defRPr sz="201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0249" y="1624149"/>
            <a:ext cx="743762" cy="13971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6213" y="1624149"/>
            <a:ext cx="534580" cy="27943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FCB70D2C-D266-41D6-A7BF-84D261331151}" type="datetime1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8/15/2018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3466" y="1624149"/>
            <a:ext cx="534580" cy="13971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430" y="302139"/>
            <a:ext cx="3725240" cy="310626"/>
          </a:xfrm>
        </p:spPr>
        <p:txBody>
          <a:bodyPr lIns="0" tIns="0" rIns="0" bIns="0"/>
          <a:lstStyle>
            <a:lvl1pPr>
              <a:defRPr sz="201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3"/>
            <a:ext cx="20053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3"/>
            <a:ext cx="20053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90249" y="1624149"/>
            <a:ext cx="743762" cy="13971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16213" y="1624149"/>
            <a:ext cx="534580" cy="27943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2B12CEF5-E877-4343-BA9F-11E00851DC9D}" type="datetime1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8/15/2018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673466" y="1624149"/>
            <a:ext cx="534580" cy="13971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5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430" y="302139"/>
            <a:ext cx="3725240" cy="310626"/>
          </a:xfrm>
        </p:spPr>
        <p:txBody>
          <a:bodyPr lIns="0" tIns="0" rIns="0" bIns="0"/>
          <a:lstStyle>
            <a:lvl1pPr>
              <a:defRPr sz="201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90249" y="1624149"/>
            <a:ext cx="743762" cy="13971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6213" y="1624149"/>
            <a:ext cx="534580" cy="27943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F6A8DF63-65BF-42FD-90D7-5E4BCF250E77}" type="datetime1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8/15/2018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673466" y="1624149"/>
            <a:ext cx="534580" cy="13971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8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610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8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139700"/>
          </a:xfrm>
          <a:custGeom>
            <a:avLst/>
            <a:gdLst/>
            <a:ahLst/>
            <a:cxnLst/>
            <a:rect l="l" t="t" r="r" b="b"/>
            <a:pathLst>
              <a:path w="4608195" h="139700">
                <a:moveTo>
                  <a:pt x="0" y="139179"/>
                </a:moveTo>
                <a:lnTo>
                  <a:pt x="4608004" y="139179"/>
                </a:lnTo>
                <a:lnTo>
                  <a:pt x="4608004" y="0"/>
                </a:lnTo>
                <a:lnTo>
                  <a:pt x="0" y="0"/>
                </a:lnTo>
                <a:lnTo>
                  <a:pt x="0" y="139179"/>
                </a:lnTo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50089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643" y="1400378"/>
            <a:ext cx="3656812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1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F7CD-5C4B-4046-B7D7-59799D1CC46E}" type="datetime1">
              <a:rPr lang="en-US" smtClean="0"/>
              <a:t>8/15/2018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6540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430" y="302139"/>
            <a:ext cx="37252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6" y="795973"/>
            <a:ext cx="41490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5" y="3218498"/>
            <a:ext cx="1475231" cy="124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8210"/>
            <a:endParaRPr lang="en-US" sz="807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8"/>
            <a:ext cx="1060323" cy="124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8210"/>
            <a:fld id="{61BE318F-920C-43A8-AF53-8BCF61466F4B}" type="datetime1">
              <a:rPr lang="en-US" sz="807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18210"/>
              <a:t>8/15/2018</a:t>
            </a:fld>
            <a:endParaRPr lang="en-US" sz="807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8"/>
            <a:ext cx="1060323" cy="124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8210"/>
            <a:fld id="{B6F15528-21DE-4FAA-801E-634DDDAF4B2B}" type="slidenum">
              <a:rPr lang="en-US" sz="807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18210"/>
              <a:t>‹#›</a:t>
            </a:fld>
            <a:endParaRPr lang="en-US" sz="807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9105">
        <a:defRPr>
          <a:latin typeface="+mn-lt"/>
          <a:ea typeface="+mn-ea"/>
          <a:cs typeface="+mn-cs"/>
        </a:defRPr>
      </a:lvl2pPr>
      <a:lvl3pPr marL="418210">
        <a:defRPr>
          <a:latin typeface="+mn-lt"/>
          <a:ea typeface="+mn-ea"/>
          <a:cs typeface="+mn-cs"/>
        </a:defRPr>
      </a:lvl3pPr>
      <a:lvl4pPr marL="627315">
        <a:defRPr>
          <a:latin typeface="+mn-lt"/>
          <a:ea typeface="+mn-ea"/>
          <a:cs typeface="+mn-cs"/>
        </a:defRPr>
      </a:lvl4pPr>
      <a:lvl5pPr marL="836419">
        <a:defRPr>
          <a:latin typeface="+mn-lt"/>
          <a:ea typeface="+mn-ea"/>
          <a:cs typeface="+mn-cs"/>
        </a:defRPr>
      </a:lvl5pPr>
      <a:lvl6pPr marL="1045525">
        <a:defRPr>
          <a:latin typeface="+mn-lt"/>
          <a:ea typeface="+mn-ea"/>
          <a:cs typeface="+mn-cs"/>
        </a:defRPr>
      </a:lvl6pPr>
      <a:lvl7pPr marL="1254630">
        <a:defRPr>
          <a:latin typeface="+mn-lt"/>
          <a:ea typeface="+mn-ea"/>
          <a:cs typeface="+mn-cs"/>
        </a:defRPr>
      </a:lvl7pPr>
      <a:lvl8pPr marL="1463734">
        <a:defRPr>
          <a:latin typeface="+mn-lt"/>
          <a:ea typeface="+mn-ea"/>
          <a:cs typeface="+mn-cs"/>
        </a:defRPr>
      </a:lvl8pPr>
      <a:lvl9pPr marL="16728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9105">
        <a:defRPr>
          <a:latin typeface="+mn-lt"/>
          <a:ea typeface="+mn-ea"/>
          <a:cs typeface="+mn-cs"/>
        </a:defRPr>
      </a:lvl2pPr>
      <a:lvl3pPr marL="418210">
        <a:defRPr>
          <a:latin typeface="+mn-lt"/>
          <a:ea typeface="+mn-ea"/>
          <a:cs typeface="+mn-cs"/>
        </a:defRPr>
      </a:lvl3pPr>
      <a:lvl4pPr marL="627315">
        <a:defRPr>
          <a:latin typeface="+mn-lt"/>
          <a:ea typeface="+mn-ea"/>
          <a:cs typeface="+mn-cs"/>
        </a:defRPr>
      </a:lvl4pPr>
      <a:lvl5pPr marL="836419">
        <a:defRPr>
          <a:latin typeface="+mn-lt"/>
          <a:ea typeface="+mn-ea"/>
          <a:cs typeface="+mn-cs"/>
        </a:defRPr>
      </a:lvl5pPr>
      <a:lvl6pPr marL="1045525">
        <a:defRPr>
          <a:latin typeface="+mn-lt"/>
          <a:ea typeface="+mn-ea"/>
          <a:cs typeface="+mn-cs"/>
        </a:defRPr>
      </a:lvl6pPr>
      <a:lvl7pPr marL="1254630">
        <a:defRPr>
          <a:latin typeface="+mn-lt"/>
          <a:ea typeface="+mn-ea"/>
          <a:cs typeface="+mn-cs"/>
        </a:defRPr>
      </a:lvl7pPr>
      <a:lvl8pPr marL="1463734">
        <a:defRPr>
          <a:latin typeface="+mn-lt"/>
          <a:ea typeface="+mn-ea"/>
          <a:cs typeface="+mn-cs"/>
        </a:defRPr>
      </a:lvl8pPr>
      <a:lvl9pPr marL="167283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9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590.png"/><Relationship Id="rId4" Type="http://schemas.openxmlformats.org/officeDocument/2006/relationships/image" Target="../media/image50.png"/><Relationship Id="rId9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slide" Target="slide3.xm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7.bin"/><Relationship Id="rId4" Type="http://schemas.openxmlformats.org/officeDocument/2006/relationships/image" Target="../media/image55.wmf"/><Relationship Id="rId9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1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19.png"/><Relationship Id="rId5" Type="http://schemas.openxmlformats.org/officeDocument/2006/relationships/slide" Target="slide16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image" Target="../media/image25.png"/><Relationship Id="rId5" Type="http://schemas.openxmlformats.org/officeDocument/2006/relationships/slide" Target="slide16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" Target="slide9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81" y="872884"/>
            <a:ext cx="4114800" cy="50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 algn="ctr">
              <a:lnSpc>
                <a:spcPct val="106700"/>
              </a:lnSpc>
            </a:pPr>
            <a:r>
              <a:rPr lang="en-US" sz="1600" spc="-45" dirty="0" smtClean="0">
                <a:solidFill>
                  <a:srgbClr val="3333B2"/>
                </a:solidFill>
                <a:latin typeface="Tahoma"/>
                <a:cs typeface="Tahoma"/>
              </a:rPr>
              <a:t>Quantum and Classical thermodynamic machines: performance criteria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1450" y="2046927"/>
            <a:ext cx="4343400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Coworkers: W. Niedenzu, A. </a:t>
            </a:r>
            <a:r>
              <a:rPr lang="en-US" sz="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Kofman</a:t>
            </a:r>
            <a:r>
              <a:rPr lang="en-US" sz="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A. Ghosh, V. Mukherjee,</a:t>
            </a:r>
            <a:r>
              <a:rPr lang="en-US" sz="1000" spc="-10" dirty="0" smtClean="0"/>
              <a:t> </a:t>
            </a:r>
            <a:r>
              <a:rPr lang="en-US" sz="800" spc="-25" dirty="0" smtClean="0">
                <a:latin typeface="Arial"/>
                <a:cs typeface="Arial"/>
              </a:rPr>
              <a:t>WIS</a:t>
            </a:r>
          </a:p>
          <a:p>
            <a:pPr algn="l">
              <a:lnSpc>
                <a:spcPct val="100000"/>
              </a:lnSpc>
            </a:pPr>
            <a:r>
              <a:rPr lang="en-US" sz="800" spc="-25" dirty="0" smtClean="0">
                <a:latin typeface="Arial"/>
                <a:cs typeface="Arial"/>
              </a:rPr>
              <a:t>Collaborators: O. </a:t>
            </a:r>
            <a:r>
              <a:rPr lang="en-US" sz="800" spc="-25" dirty="0" err="1" smtClean="0">
                <a:latin typeface="Arial"/>
                <a:cs typeface="Arial"/>
              </a:rPr>
              <a:t>Mustercaplioglu</a:t>
            </a:r>
            <a:r>
              <a:rPr lang="en-US" sz="800" spc="-25" dirty="0" smtClean="0">
                <a:latin typeface="Arial"/>
                <a:cs typeface="Arial"/>
              </a:rPr>
              <a:t> (</a:t>
            </a:r>
            <a:r>
              <a:rPr lang="en-US" sz="800" spc="-25" dirty="0" err="1" smtClean="0">
                <a:latin typeface="Arial"/>
                <a:cs typeface="Arial"/>
              </a:rPr>
              <a:t>Koc</a:t>
            </a:r>
            <a:r>
              <a:rPr lang="en-US" sz="800" spc="-25" dirty="0" smtClean="0">
                <a:latin typeface="Arial"/>
                <a:cs typeface="Arial"/>
              </a:rPr>
              <a:t>), A. </a:t>
            </a:r>
            <a:r>
              <a:rPr lang="en-US" sz="800" spc="-25" dirty="0" err="1" smtClean="0">
                <a:latin typeface="Arial"/>
                <a:cs typeface="Arial"/>
              </a:rPr>
              <a:t>Lvovsky</a:t>
            </a:r>
            <a:r>
              <a:rPr lang="en-US" sz="800" spc="-25" dirty="0" smtClean="0">
                <a:latin typeface="Arial"/>
                <a:cs typeface="Arial"/>
              </a:rPr>
              <a:t> (Calgary), L. </a:t>
            </a:r>
            <a:r>
              <a:rPr lang="en-US" sz="800" spc="-25" dirty="0" err="1" smtClean="0">
                <a:latin typeface="Arial"/>
                <a:cs typeface="Arial"/>
              </a:rPr>
              <a:t>Davydovich</a:t>
            </a:r>
            <a:r>
              <a:rPr lang="en-US" sz="800" spc="-25" dirty="0" smtClean="0">
                <a:latin typeface="Arial"/>
                <a:cs typeface="Arial"/>
              </a:rPr>
              <a:t> (Rio), </a:t>
            </a:r>
            <a:r>
              <a:rPr lang="en-US" sz="800" spc="-25" dirty="0" err="1" smtClean="0">
                <a:latin typeface="Arial"/>
                <a:cs typeface="Arial"/>
              </a:rPr>
              <a:t>M.O.Scully</a:t>
            </a:r>
            <a:r>
              <a:rPr lang="en-US" sz="800" spc="-25" dirty="0" smtClean="0">
                <a:latin typeface="Arial"/>
                <a:cs typeface="Arial"/>
              </a:rPr>
              <a:t> (TAMU) 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25" y="140348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G. Kurizki</a:t>
            </a:r>
          </a:p>
          <a:p>
            <a:pPr algn="ctr">
              <a:lnSpc>
                <a:spcPct val="100000"/>
              </a:lnSpc>
            </a:pPr>
            <a:r>
              <a:rPr lang="en-US" sz="1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eizmann</a:t>
            </a:r>
            <a:r>
              <a:rPr lang="en-US" sz="1000" spc="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n-US" sz="1000" spc="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000" spc="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US" sz="10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79181"/>
            <a:ext cx="1390650" cy="561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71850" y="2925478"/>
            <a:ext cx="1396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Vilnius </a:t>
            </a:r>
            <a:r>
              <a:rPr lang="en-US" sz="1000" dirty="0" smtClean="0"/>
              <a:t>2018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4248150" y="3254375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endParaRPr lang="en-US" spc="-2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436046" y="1518670"/>
            <a:ext cx="1164818" cy="637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16" name="object 16"/>
          <p:cNvSpPr/>
          <p:nvPr/>
        </p:nvSpPr>
        <p:spPr>
          <a:xfrm>
            <a:off x="1369200" y="1292775"/>
            <a:ext cx="1360747" cy="229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17" name="object 17"/>
          <p:cNvSpPr/>
          <p:nvPr/>
        </p:nvSpPr>
        <p:spPr>
          <a:xfrm>
            <a:off x="2472550" y="1920517"/>
            <a:ext cx="114484" cy="79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18" name="object 18"/>
          <p:cNvSpPr/>
          <p:nvPr/>
        </p:nvSpPr>
        <p:spPr>
          <a:xfrm>
            <a:off x="1674235" y="2045758"/>
            <a:ext cx="193624" cy="123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19" name="object 19"/>
          <p:cNvSpPr/>
          <p:nvPr/>
        </p:nvSpPr>
        <p:spPr>
          <a:xfrm>
            <a:off x="2133323" y="766071"/>
            <a:ext cx="548090" cy="139904"/>
          </a:xfrm>
          <a:custGeom>
            <a:avLst/>
            <a:gdLst/>
            <a:ahLst/>
            <a:cxnLst/>
            <a:rect l="l" t="t" r="r" b="b"/>
            <a:pathLst>
              <a:path w="1087120" h="277495">
                <a:moveTo>
                  <a:pt x="947928" y="0"/>
                </a:moveTo>
                <a:lnTo>
                  <a:pt x="947928" y="69341"/>
                </a:lnTo>
                <a:lnTo>
                  <a:pt x="0" y="69341"/>
                </a:lnTo>
                <a:lnTo>
                  <a:pt x="0" y="208025"/>
                </a:lnTo>
                <a:lnTo>
                  <a:pt x="947928" y="208025"/>
                </a:lnTo>
                <a:lnTo>
                  <a:pt x="947928" y="277367"/>
                </a:lnTo>
                <a:lnTo>
                  <a:pt x="1086612" y="138683"/>
                </a:lnTo>
                <a:lnTo>
                  <a:pt x="947928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0" name="object 20"/>
          <p:cNvSpPr/>
          <p:nvPr/>
        </p:nvSpPr>
        <p:spPr>
          <a:xfrm>
            <a:off x="2133323" y="766071"/>
            <a:ext cx="548090" cy="139904"/>
          </a:xfrm>
          <a:custGeom>
            <a:avLst/>
            <a:gdLst/>
            <a:ahLst/>
            <a:cxnLst/>
            <a:rect l="l" t="t" r="r" b="b"/>
            <a:pathLst>
              <a:path w="1087120" h="277495">
                <a:moveTo>
                  <a:pt x="0" y="69341"/>
                </a:moveTo>
                <a:lnTo>
                  <a:pt x="947928" y="69341"/>
                </a:lnTo>
                <a:lnTo>
                  <a:pt x="947928" y="0"/>
                </a:lnTo>
                <a:lnTo>
                  <a:pt x="1086612" y="138683"/>
                </a:lnTo>
                <a:lnTo>
                  <a:pt x="947928" y="277367"/>
                </a:lnTo>
                <a:lnTo>
                  <a:pt x="947928" y="208025"/>
                </a:lnTo>
                <a:lnTo>
                  <a:pt x="0" y="208025"/>
                </a:lnTo>
                <a:lnTo>
                  <a:pt x="0" y="69341"/>
                </a:lnTo>
                <a:close/>
              </a:path>
            </a:pathLst>
          </a:custGeom>
          <a:ln w="25908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1" name="object 21"/>
          <p:cNvSpPr txBox="1"/>
          <p:nvPr/>
        </p:nvSpPr>
        <p:spPr>
          <a:xfrm>
            <a:off x="2309777" y="561903"/>
            <a:ext cx="132540" cy="18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1210" b="1" spc="-10" dirty="0">
                <a:latin typeface="Book Antiqua"/>
                <a:cs typeface="Book Antiqua"/>
              </a:rPr>
              <a:t>U</a:t>
            </a:r>
            <a:endParaRPr sz="121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38580" y="915515"/>
            <a:ext cx="185172" cy="133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3" name="object 23"/>
          <p:cNvSpPr/>
          <p:nvPr/>
        </p:nvSpPr>
        <p:spPr>
          <a:xfrm>
            <a:off x="1368432" y="711135"/>
            <a:ext cx="212832" cy="3380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4" name="object 24"/>
          <p:cNvSpPr/>
          <p:nvPr/>
        </p:nvSpPr>
        <p:spPr>
          <a:xfrm>
            <a:off x="1525943" y="813324"/>
            <a:ext cx="212064" cy="2358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5" name="object 25"/>
          <p:cNvSpPr/>
          <p:nvPr/>
        </p:nvSpPr>
        <p:spPr>
          <a:xfrm>
            <a:off x="1683455" y="608944"/>
            <a:ext cx="189014" cy="440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6" name="object 26"/>
          <p:cNvSpPr/>
          <p:nvPr/>
        </p:nvSpPr>
        <p:spPr>
          <a:xfrm>
            <a:off x="1454487" y="574367"/>
            <a:ext cx="117557" cy="1014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7" name="object 27"/>
          <p:cNvSpPr/>
          <p:nvPr/>
        </p:nvSpPr>
        <p:spPr>
          <a:xfrm>
            <a:off x="2857494" y="608944"/>
            <a:ext cx="185172" cy="440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8" name="object 28"/>
          <p:cNvSpPr/>
          <p:nvPr/>
        </p:nvSpPr>
        <p:spPr>
          <a:xfrm>
            <a:off x="2987345" y="711135"/>
            <a:ext cx="212832" cy="3380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9" name="object 29"/>
          <p:cNvSpPr/>
          <p:nvPr/>
        </p:nvSpPr>
        <p:spPr>
          <a:xfrm>
            <a:off x="3144857" y="813324"/>
            <a:ext cx="212064" cy="235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30" name="object 30"/>
          <p:cNvSpPr/>
          <p:nvPr/>
        </p:nvSpPr>
        <p:spPr>
          <a:xfrm>
            <a:off x="3302368" y="915515"/>
            <a:ext cx="189014" cy="133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35" name="object 35"/>
          <p:cNvSpPr txBox="1"/>
          <p:nvPr/>
        </p:nvSpPr>
        <p:spPr>
          <a:xfrm>
            <a:off x="476251" y="269325"/>
            <a:ext cx="3278870" cy="3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46"/>
            <a:r>
              <a:rPr lang="en-IN" sz="908" spc="-8" dirty="0" err="1" smtClean="0">
                <a:latin typeface="Book Antiqua"/>
                <a:cs typeface="Book Antiqua"/>
              </a:rPr>
              <a:t>Nonpassive</a:t>
            </a:r>
            <a:r>
              <a:rPr lang="en-IN" sz="908" spc="-8" dirty="0" smtClean="0">
                <a:latin typeface="Book Antiqua"/>
                <a:cs typeface="Book Antiqua"/>
              </a:rPr>
              <a:t>                passive: </a:t>
            </a:r>
            <a:r>
              <a:rPr sz="908" spc="-8" dirty="0" smtClean="0">
                <a:latin typeface="Book Antiqua"/>
                <a:cs typeface="Book Antiqua"/>
              </a:rPr>
              <a:t>U</a:t>
            </a:r>
            <a:r>
              <a:rPr sz="908" spc="-3" dirty="0" smtClean="0">
                <a:latin typeface="Book Antiqua"/>
                <a:cs typeface="Book Antiqua"/>
              </a:rPr>
              <a:t>n</a:t>
            </a:r>
            <a:r>
              <a:rPr sz="908" dirty="0" smtClean="0">
                <a:latin typeface="Book Antiqua"/>
                <a:cs typeface="Book Antiqua"/>
              </a:rPr>
              <a:t>ita</a:t>
            </a:r>
            <a:r>
              <a:rPr sz="908" spc="-3" dirty="0" smtClean="0">
                <a:latin typeface="Book Antiqua"/>
                <a:cs typeface="Book Antiqua"/>
              </a:rPr>
              <a:t>r</a:t>
            </a:r>
            <a:r>
              <a:rPr sz="908" dirty="0" smtClean="0">
                <a:latin typeface="Book Antiqua"/>
                <a:cs typeface="Book Antiqua"/>
              </a:rPr>
              <a:t>y </a:t>
            </a:r>
            <a:r>
              <a:rPr sz="908" spc="-3" dirty="0">
                <a:latin typeface="Book Antiqua"/>
                <a:cs typeface="Book Antiqua"/>
              </a:rPr>
              <a:t>r</a:t>
            </a:r>
            <a:r>
              <a:rPr sz="908" spc="-5" dirty="0">
                <a:latin typeface="Book Antiqua"/>
                <a:cs typeface="Book Antiqua"/>
              </a:rPr>
              <a:t>e</a:t>
            </a:r>
            <a:r>
              <a:rPr sz="908" spc="-3" dirty="0">
                <a:latin typeface="Book Antiqua"/>
                <a:cs typeface="Book Antiqua"/>
              </a:rPr>
              <a:t>sh</a:t>
            </a:r>
            <a:r>
              <a:rPr sz="908" spc="-5" dirty="0">
                <a:latin typeface="Book Antiqua"/>
                <a:cs typeface="Book Antiqua"/>
              </a:rPr>
              <a:t>u</a:t>
            </a:r>
            <a:r>
              <a:rPr sz="908" dirty="0">
                <a:latin typeface="Book Antiqua"/>
                <a:cs typeface="Book Antiqua"/>
              </a:rPr>
              <a:t>ffle</a:t>
            </a:r>
            <a:r>
              <a:rPr sz="908" spc="3" dirty="0">
                <a:latin typeface="Book Antiqua"/>
                <a:cs typeface="Book Antiqua"/>
              </a:rPr>
              <a:t> </a:t>
            </a:r>
            <a:r>
              <a:rPr sz="908" spc="-5" dirty="0">
                <a:latin typeface="Book Antiqua"/>
                <a:cs typeface="Book Antiqua"/>
              </a:rPr>
              <a:t>of</a:t>
            </a:r>
            <a:r>
              <a:rPr sz="908" spc="3" dirty="0">
                <a:latin typeface="Book Antiqua"/>
                <a:cs typeface="Book Antiqua"/>
              </a:rPr>
              <a:t> </a:t>
            </a:r>
            <a:r>
              <a:rPr sz="908" dirty="0">
                <a:latin typeface="Book Antiqua"/>
                <a:cs typeface="Book Antiqua"/>
              </a:rPr>
              <a:t>ei</a:t>
            </a:r>
            <a:r>
              <a:rPr sz="908" spc="-3" dirty="0">
                <a:latin typeface="Book Antiqua"/>
                <a:cs typeface="Book Antiqua"/>
              </a:rPr>
              <a:t>g</a:t>
            </a:r>
            <a:r>
              <a:rPr sz="908" dirty="0">
                <a:latin typeface="Book Antiqua"/>
                <a:cs typeface="Book Antiqua"/>
              </a:rPr>
              <a:t>e</a:t>
            </a:r>
            <a:r>
              <a:rPr sz="908" spc="-3" dirty="0">
                <a:latin typeface="Book Antiqua"/>
                <a:cs typeface="Book Antiqua"/>
              </a:rPr>
              <a:t>n</a:t>
            </a:r>
            <a:r>
              <a:rPr sz="908" spc="-8" dirty="0">
                <a:latin typeface="Book Antiqua"/>
                <a:cs typeface="Book Antiqua"/>
              </a:rPr>
              <a:t>v</a:t>
            </a:r>
            <a:r>
              <a:rPr sz="908" dirty="0">
                <a:latin typeface="Book Antiqua"/>
                <a:cs typeface="Book Antiqua"/>
              </a:rPr>
              <a:t>al</a:t>
            </a:r>
            <a:r>
              <a:rPr sz="908" spc="-5" dirty="0">
                <a:latin typeface="Book Antiqua"/>
                <a:cs typeface="Book Antiqua"/>
              </a:rPr>
              <a:t>ues</a:t>
            </a:r>
            <a:endParaRPr sz="908" dirty="0">
              <a:latin typeface="Book Antiqua"/>
              <a:cs typeface="Book Antiqua"/>
            </a:endParaRPr>
          </a:p>
          <a:p>
            <a:pPr marL="6403">
              <a:spcBef>
                <a:spcPts val="371"/>
              </a:spcBef>
            </a:pPr>
            <a:r>
              <a:rPr lang="en-IN" sz="908" b="1" dirty="0" smtClean="0">
                <a:latin typeface="Century Gothic"/>
                <a:cs typeface="Century Gothic"/>
              </a:rPr>
              <a:t>                        </a:t>
            </a:r>
            <a:r>
              <a:rPr sz="908" b="1" dirty="0" smtClean="0">
                <a:latin typeface="Century Gothic"/>
                <a:cs typeface="Century Gothic"/>
              </a:rPr>
              <a:t>P</a:t>
            </a:r>
            <a:endParaRPr sz="908" dirty="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12585" y="1069988"/>
            <a:ext cx="81957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908" b="1" dirty="0">
                <a:latin typeface="Century Gothic"/>
                <a:cs typeface="Century Gothic"/>
              </a:rPr>
              <a:t>n</a:t>
            </a:r>
            <a:endParaRPr sz="908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0590" y="472751"/>
            <a:ext cx="77475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908" b="1" dirty="0">
                <a:latin typeface="Century Gothic"/>
                <a:cs typeface="Century Gothic"/>
              </a:rPr>
              <a:t>P</a:t>
            </a:r>
            <a:endParaRPr sz="908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31371" y="1069988"/>
            <a:ext cx="81957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908" b="1" dirty="0">
                <a:latin typeface="Century Gothic"/>
                <a:cs typeface="Century Gothic"/>
              </a:rPr>
              <a:t>n</a:t>
            </a:r>
            <a:endParaRPr sz="908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58897" y="3254375"/>
            <a:ext cx="51223" cy="93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605" dirty="0">
                <a:solidFill>
                  <a:srgbClr val="564B3C"/>
                </a:solidFill>
                <a:latin typeface="Book Antiqua"/>
                <a:cs typeface="Book Antiqua"/>
              </a:rPr>
              <a:t>3</a:t>
            </a:r>
            <a:endParaRPr sz="605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66342" y="737838"/>
            <a:ext cx="643778" cy="248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807" b="1" spc="-8" dirty="0">
                <a:latin typeface="Book Antiqua"/>
                <a:cs typeface="Book Antiqua"/>
              </a:rPr>
              <a:t>Mon</a:t>
            </a:r>
            <a:r>
              <a:rPr sz="807" b="1" spc="-5" dirty="0">
                <a:latin typeface="Book Antiqua"/>
                <a:cs typeface="Book Antiqua"/>
              </a:rPr>
              <a:t>o</a:t>
            </a:r>
            <a:r>
              <a:rPr sz="807" b="1" spc="-8" dirty="0">
                <a:latin typeface="Book Antiqua"/>
                <a:cs typeface="Book Antiqua"/>
              </a:rPr>
              <a:t>t</a:t>
            </a:r>
            <a:r>
              <a:rPr sz="807" b="1" spc="-5" dirty="0">
                <a:latin typeface="Book Antiqua"/>
                <a:cs typeface="Book Antiqua"/>
              </a:rPr>
              <a:t>o</a:t>
            </a:r>
            <a:r>
              <a:rPr sz="807" b="1" spc="-8" dirty="0">
                <a:latin typeface="Book Antiqua"/>
                <a:cs typeface="Book Antiqua"/>
              </a:rPr>
              <a:t>n</a:t>
            </a:r>
            <a:r>
              <a:rPr sz="807" b="1" spc="-5" dirty="0">
                <a:latin typeface="Book Antiqua"/>
                <a:cs typeface="Book Antiqua"/>
              </a:rPr>
              <a:t>ic</a:t>
            </a:r>
            <a:endParaRPr sz="807" b="1" dirty="0">
              <a:latin typeface="Book Antiqua"/>
              <a:cs typeface="Book Antiqua"/>
            </a:endParaRPr>
          </a:p>
          <a:p>
            <a:pPr marL="6403"/>
            <a:r>
              <a:rPr sz="807" b="1" spc="-5" dirty="0">
                <a:latin typeface="Book Antiqua"/>
                <a:cs typeface="Book Antiqua"/>
              </a:rPr>
              <a:t>=</a:t>
            </a:r>
            <a:r>
              <a:rPr sz="807" b="1" spc="5" dirty="0">
                <a:latin typeface="Book Antiqua"/>
                <a:cs typeface="Book Antiqua"/>
              </a:rPr>
              <a:t> </a:t>
            </a:r>
            <a:r>
              <a:rPr sz="807" b="1" spc="-5" dirty="0">
                <a:latin typeface="Book Antiqua"/>
                <a:cs typeface="Book Antiqua"/>
              </a:rPr>
              <a:t>p</a:t>
            </a:r>
            <a:r>
              <a:rPr sz="807" b="1" spc="-3" dirty="0">
                <a:latin typeface="Book Antiqua"/>
                <a:cs typeface="Book Antiqua"/>
              </a:rPr>
              <a:t>a</a:t>
            </a:r>
            <a:r>
              <a:rPr sz="807" b="1" spc="-8" dirty="0">
                <a:latin typeface="Book Antiqua"/>
                <a:cs typeface="Book Antiqua"/>
              </a:rPr>
              <a:t>ss</a:t>
            </a:r>
            <a:r>
              <a:rPr sz="807" b="1" spc="-3" dirty="0">
                <a:latin typeface="Book Antiqua"/>
                <a:cs typeface="Book Antiqua"/>
              </a:rPr>
              <a:t>i</a:t>
            </a:r>
            <a:r>
              <a:rPr sz="807" b="1" spc="-8" dirty="0">
                <a:latin typeface="Book Antiqua"/>
                <a:cs typeface="Book Antiqua"/>
              </a:rPr>
              <a:t>v</a:t>
            </a:r>
            <a:r>
              <a:rPr sz="807" b="1" spc="-5" dirty="0">
                <a:latin typeface="Book Antiqua"/>
                <a:cs typeface="Book Antiqua"/>
              </a:rPr>
              <a:t>e</a:t>
            </a:r>
            <a:endParaRPr sz="807" b="1" dirty="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9661" y="1289534"/>
            <a:ext cx="393139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908" spc="3" dirty="0">
                <a:latin typeface="Book Antiqua"/>
                <a:cs typeface="Book Antiqua"/>
              </a:rPr>
              <a:t>P</a:t>
            </a:r>
            <a:r>
              <a:rPr sz="908" dirty="0">
                <a:latin typeface="Book Antiqua"/>
                <a:cs typeface="Book Antiqua"/>
              </a:rPr>
              <a:t>a</a:t>
            </a:r>
            <a:r>
              <a:rPr sz="908" spc="-3" dirty="0">
                <a:latin typeface="Book Antiqua"/>
                <a:cs typeface="Book Antiqua"/>
              </a:rPr>
              <a:t>ss</a:t>
            </a:r>
            <a:r>
              <a:rPr sz="908" spc="-5" dirty="0">
                <a:latin typeface="Book Antiqua"/>
                <a:cs typeface="Book Antiqua"/>
              </a:rPr>
              <a:t>iv</a:t>
            </a:r>
            <a:r>
              <a:rPr sz="908" dirty="0">
                <a:latin typeface="Book Antiqua"/>
                <a:cs typeface="Book Antiqua"/>
              </a:rPr>
              <a:t>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92521" y="46201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l-GR" sz="1200" dirty="0"/>
              <a:t>π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145306" y="125358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1200" dirty="0" smtClean="0">
                <a:solidFill>
                  <a:prstClr val="black"/>
                </a:solidFill>
              </a:rPr>
              <a:t>π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26694" y="1328003"/>
            <a:ext cx="181419" cy="15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68730" y="1707204"/>
            <a:ext cx="127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Passive - peaked at origin</a:t>
            </a:r>
          </a:p>
          <a:p>
            <a:r>
              <a:rPr lang="en-US" sz="800" b="1" dirty="0" smtClean="0"/>
              <a:t>non passive - displaced</a:t>
            </a:r>
            <a:endParaRPr lang="en-US" sz="800" b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213508" y="372025"/>
            <a:ext cx="29460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bject 96"/>
          <p:cNvSpPr txBox="1"/>
          <p:nvPr/>
        </p:nvSpPr>
        <p:spPr>
          <a:xfrm>
            <a:off x="171450" y="2477983"/>
            <a:ext cx="436864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spcBef>
                <a:spcPts val="35"/>
              </a:spcBef>
            </a:pPr>
            <a:r>
              <a:rPr sz="1100" spc="-20" dirty="0" smtClean="0">
                <a:latin typeface="Tahoma"/>
                <a:cs typeface="Tahoma"/>
              </a:rPr>
              <a:t>The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entro</a:t>
            </a:r>
            <a:r>
              <a:rPr sz="1100" spc="-85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of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0" i="1" spc="-40" dirty="0">
                <a:latin typeface="Bookman Old Style"/>
                <a:cs typeface="Bookman Old Style"/>
              </a:rPr>
              <a:t>ρ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>
                <a:latin typeface="Garamond"/>
                <a:cs typeface="Garamond"/>
              </a:rPr>
              <a:t>)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-35" dirty="0">
                <a:latin typeface="Tahoma"/>
                <a:cs typeface="Tahoma"/>
              </a:rPr>
              <a:t>is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lang="en-IN" sz="1100" spc="-50" dirty="0" smtClean="0">
                <a:latin typeface="Tahoma"/>
                <a:cs typeface="Tahoma"/>
              </a:rPr>
              <a:t>that of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lang="en-US" sz="1100" spc="-45" dirty="0" smtClean="0">
                <a:latin typeface="Tahoma"/>
                <a:cs typeface="Tahoma"/>
              </a:rPr>
              <a:t>its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b="1" spc="-30" dirty="0">
                <a:solidFill>
                  <a:srgbClr val="FF0000"/>
                </a:solidFill>
                <a:latin typeface="Gill Sans MT"/>
                <a:cs typeface="Gill Sans MT"/>
              </a:rPr>
              <a:t>passive</a:t>
            </a:r>
            <a:r>
              <a:rPr sz="1100" b="1" spc="9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1" spc="-25" dirty="0">
                <a:solidFill>
                  <a:srgbClr val="FF0000"/>
                </a:solidFill>
                <a:latin typeface="Gill Sans MT"/>
                <a:cs typeface="Gill Sans MT"/>
              </a:rPr>
              <a:t>state</a:t>
            </a:r>
            <a:r>
              <a:rPr sz="1100" b="1" spc="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0" i="1" dirty="0">
                <a:latin typeface="Bookman Old Style"/>
                <a:cs typeface="Bookman Old Style"/>
              </a:rPr>
              <a:t>π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 smtClean="0">
                <a:latin typeface="Garamond"/>
                <a:cs typeface="Garamond"/>
              </a:rPr>
              <a:t>)</a:t>
            </a:r>
            <a:r>
              <a:rPr sz="1100" spc="-35" dirty="0" smtClean="0">
                <a:latin typeface="Tahoma"/>
                <a:cs typeface="Tahoma"/>
              </a:rPr>
              <a:t>.</a:t>
            </a:r>
            <a:endParaRPr lang="en-US" sz="1100" spc="-35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54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055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054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055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054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055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054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055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054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055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054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055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054" y="568734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056" y="53273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2" y="771246"/>
                </a:lnTo>
                <a:lnTo>
                  <a:pt x="57518" y="790793"/>
                </a:lnTo>
                <a:lnTo>
                  <a:pt x="71998" y="792249"/>
                </a:lnTo>
                <a:lnTo>
                  <a:pt x="3734189" y="792249"/>
                </a:lnTo>
                <a:lnTo>
                  <a:pt x="3774310" y="779868"/>
                </a:lnTo>
                <a:lnTo>
                  <a:pt x="3800294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5055" y="53273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814" y="602131"/>
            <a:ext cx="156210" cy="85725"/>
          </a:xfrm>
          <a:custGeom>
            <a:avLst/>
            <a:gdLst/>
            <a:ahLst/>
            <a:cxnLst/>
            <a:rect l="l" t="t" r="r" b="b"/>
            <a:pathLst>
              <a:path w="156209" h="85725">
                <a:moveTo>
                  <a:pt x="105781" y="0"/>
                </a:moveTo>
                <a:lnTo>
                  <a:pt x="60762" y="14256"/>
                </a:lnTo>
                <a:lnTo>
                  <a:pt x="20446" y="35385"/>
                </a:lnTo>
                <a:lnTo>
                  <a:pt x="0" y="51664"/>
                </a:lnTo>
                <a:lnTo>
                  <a:pt x="10949" y="74438"/>
                </a:lnTo>
                <a:lnTo>
                  <a:pt x="56476" y="85610"/>
                </a:lnTo>
                <a:lnTo>
                  <a:pt x="67972" y="85628"/>
                </a:lnTo>
                <a:lnTo>
                  <a:pt x="79473" y="84437"/>
                </a:lnTo>
                <a:lnTo>
                  <a:pt x="124417" y="66756"/>
                </a:lnTo>
                <a:lnTo>
                  <a:pt x="156213" y="38607"/>
                </a:lnTo>
                <a:lnTo>
                  <a:pt x="142161" y="35214"/>
                </a:lnTo>
                <a:lnTo>
                  <a:pt x="129130" y="29445"/>
                </a:lnTo>
                <a:lnTo>
                  <a:pt x="118083" y="21513"/>
                </a:lnTo>
                <a:lnTo>
                  <a:pt x="109979" y="11628"/>
                </a:lnTo>
                <a:lnTo>
                  <a:pt x="105781" y="0"/>
                </a:lnTo>
                <a:close/>
              </a:path>
            </a:pathLst>
          </a:custGeom>
          <a:solidFill>
            <a:srgbClr val="FFBF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814" y="602131"/>
            <a:ext cx="156210" cy="85725"/>
          </a:xfrm>
          <a:custGeom>
            <a:avLst/>
            <a:gdLst/>
            <a:ahLst/>
            <a:cxnLst/>
            <a:rect l="l" t="t" r="r" b="b"/>
            <a:pathLst>
              <a:path w="156209" h="85725">
                <a:moveTo>
                  <a:pt x="0" y="51664"/>
                </a:moveTo>
                <a:lnTo>
                  <a:pt x="33235" y="27719"/>
                </a:lnTo>
                <a:lnTo>
                  <a:pt x="74225" y="8831"/>
                </a:lnTo>
                <a:lnTo>
                  <a:pt x="105781" y="0"/>
                </a:lnTo>
                <a:lnTo>
                  <a:pt x="109979" y="11628"/>
                </a:lnTo>
                <a:lnTo>
                  <a:pt x="118083" y="21513"/>
                </a:lnTo>
                <a:lnTo>
                  <a:pt x="129130" y="29445"/>
                </a:lnTo>
                <a:lnTo>
                  <a:pt x="142161" y="35214"/>
                </a:lnTo>
                <a:lnTo>
                  <a:pt x="156213" y="38607"/>
                </a:lnTo>
                <a:lnTo>
                  <a:pt x="145868" y="49500"/>
                </a:lnTo>
                <a:lnTo>
                  <a:pt x="113382" y="73212"/>
                </a:lnTo>
                <a:lnTo>
                  <a:pt x="67972" y="85628"/>
                </a:lnTo>
                <a:lnTo>
                  <a:pt x="56476" y="85610"/>
                </a:lnTo>
                <a:lnTo>
                  <a:pt x="44991" y="84437"/>
                </a:lnTo>
                <a:lnTo>
                  <a:pt x="33552" y="82153"/>
                </a:lnTo>
                <a:lnTo>
                  <a:pt x="22193" y="78804"/>
                </a:lnTo>
                <a:lnTo>
                  <a:pt x="10949" y="74438"/>
                </a:lnTo>
              </a:path>
            </a:pathLst>
          </a:custGeom>
          <a:ln w="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234" y="642134"/>
            <a:ext cx="192405" cy="204470"/>
          </a:xfrm>
          <a:custGeom>
            <a:avLst/>
            <a:gdLst/>
            <a:ahLst/>
            <a:cxnLst/>
            <a:rect l="l" t="t" r="r" b="b"/>
            <a:pathLst>
              <a:path w="192404" h="204469">
                <a:moveTo>
                  <a:pt x="2580" y="11662"/>
                </a:moveTo>
                <a:lnTo>
                  <a:pt x="2240" y="13108"/>
                </a:lnTo>
                <a:lnTo>
                  <a:pt x="984" y="20824"/>
                </a:lnTo>
                <a:lnTo>
                  <a:pt x="245" y="30031"/>
                </a:lnTo>
                <a:lnTo>
                  <a:pt x="0" y="40542"/>
                </a:lnTo>
                <a:lnTo>
                  <a:pt x="224" y="52168"/>
                </a:lnTo>
                <a:lnTo>
                  <a:pt x="3485" y="91864"/>
                </a:lnTo>
                <a:lnTo>
                  <a:pt x="10141" y="134851"/>
                </a:lnTo>
                <a:lnTo>
                  <a:pt x="19562" y="176065"/>
                </a:lnTo>
                <a:lnTo>
                  <a:pt x="57562" y="204090"/>
                </a:lnTo>
                <a:lnTo>
                  <a:pt x="72266" y="204381"/>
                </a:lnTo>
                <a:lnTo>
                  <a:pt x="81702" y="202765"/>
                </a:lnTo>
                <a:lnTo>
                  <a:pt x="122064" y="190393"/>
                </a:lnTo>
                <a:lnTo>
                  <a:pt x="165381" y="171524"/>
                </a:lnTo>
                <a:lnTo>
                  <a:pt x="192204" y="152313"/>
                </a:lnTo>
                <a:lnTo>
                  <a:pt x="188390" y="143330"/>
                </a:lnTo>
                <a:lnTo>
                  <a:pt x="184796" y="132786"/>
                </a:lnTo>
                <a:lnTo>
                  <a:pt x="175359" y="94440"/>
                </a:lnTo>
                <a:lnTo>
                  <a:pt x="167995" y="51621"/>
                </a:lnTo>
                <a:lnTo>
                  <a:pt x="164818" y="28362"/>
                </a:lnTo>
                <a:lnTo>
                  <a:pt x="35080" y="28362"/>
                </a:lnTo>
                <a:lnTo>
                  <a:pt x="21622" y="24948"/>
                </a:lnTo>
                <a:lnTo>
                  <a:pt x="10405" y="19117"/>
                </a:lnTo>
                <a:lnTo>
                  <a:pt x="2580" y="11662"/>
                </a:lnTo>
                <a:close/>
              </a:path>
              <a:path w="192404" h="204469">
                <a:moveTo>
                  <a:pt x="161523" y="0"/>
                </a:moveTo>
                <a:lnTo>
                  <a:pt x="110586" y="9280"/>
                </a:lnTo>
                <a:lnTo>
                  <a:pt x="45346" y="25854"/>
                </a:lnTo>
                <a:lnTo>
                  <a:pt x="35080" y="28362"/>
                </a:lnTo>
                <a:lnTo>
                  <a:pt x="164818" y="28362"/>
                </a:lnTo>
                <a:lnTo>
                  <a:pt x="164272" y="24141"/>
                </a:lnTo>
                <a:lnTo>
                  <a:pt x="162775" y="11520"/>
                </a:lnTo>
                <a:lnTo>
                  <a:pt x="16152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234" y="642134"/>
            <a:ext cx="192405" cy="204470"/>
          </a:xfrm>
          <a:custGeom>
            <a:avLst/>
            <a:gdLst/>
            <a:ahLst/>
            <a:cxnLst/>
            <a:rect l="l" t="t" r="r" b="b"/>
            <a:pathLst>
              <a:path w="192404" h="204469">
                <a:moveTo>
                  <a:pt x="2580" y="11662"/>
                </a:moveTo>
                <a:lnTo>
                  <a:pt x="10405" y="19117"/>
                </a:lnTo>
                <a:lnTo>
                  <a:pt x="21622" y="24948"/>
                </a:lnTo>
                <a:lnTo>
                  <a:pt x="35080" y="28362"/>
                </a:lnTo>
                <a:lnTo>
                  <a:pt x="45346" y="25854"/>
                </a:lnTo>
                <a:lnTo>
                  <a:pt x="56939" y="22881"/>
                </a:lnTo>
                <a:lnTo>
                  <a:pt x="69558" y="19590"/>
                </a:lnTo>
                <a:lnTo>
                  <a:pt x="82905" y="16129"/>
                </a:lnTo>
                <a:lnTo>
                  <a:pt x="124322" y="6188"/>
                </a:lnTo>
                <a:lnTo>
                  <a:pt x="161523" y="0"/>
                </a:lnTo>
                <a:lnTo>
                  <a:pt x="162775" y="11520"/>
                </a:lnTo>
                <a:lnTo>
                  <a:pt x="164272" y="24141"/>
                </a:lnTo>
                <a:lnTo>
                  <a:pt x="170215" y="65947"/>
                </a:lnTo>
                <a:lnTo>
                  <a:pt x="178278" y="108074"/>
                </a:lnTo>
                <a:lnTo>
                  <a:pt x="192204" y="152313"/>
                </a:lnTo>
                <a:lnTo>
                  <a:pt x="186296" y="158375"/>
                </a:lnTo>
                <a:lnTo>
                  <a:pt x="151815" y="178156"/>
                </a:lnTo>
                <a:lnTo>
                  <a:pt x="107321" y="195543"/>
                </a:lnTo>
                <a:lnTo>
                  <a:pt x="72266" y="204381"/>
                </a:lnTo>
                <a:lnTo>
                  <a:pt x="57562" y="204090"/>
                </a:lnTo>
                <a:lnTo>
                  <a:pt x="19562" y="176065"/>
                </a:lnTo>
                <a:lnTo>
                  <a:pt x="10141" y="134851"/>
                </a:lnTo>
                <a:lnTo>
                  <a:pt x="3485" y="91864"/>
                </a:lnTo>
                <a:lnTo>
                  <a:pt x="224" y="52168"/>
                </a:lnTo>
                <a:lnTo>
                  <a:pt x="0" y="40542"/>
                </a:lnTo>
                <a:lnTo>
                  <a:pt x="245" y="30031"/>
                </a:lnTo>
                <a:lnTo>
                  <a:pt x="984" y="20824"/>
                </a:lnTo>
                <a:lnTo>
                  <a:pt x="2240" y="13108"/>
                </a:lnTo>
                <a:lnTo>
                  <a:pt x="2580" y="11662"/>
                </a:lnTo>
                <a:close/>
              </a:path>
            </a:pathLst>
          </a:custGeom>
          <a:ln w="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608" y="670937"/>
            <a:ext cx="18415" cy="165735"/>
          </a:xfrm>
          <a:custGeom>
            <a:avLst/>
            <a:gdLst/>
            <a:ahLst/>
            <a:cxnLst/>
            <a:rect l="l" t="t" r="r" b="b"/>
            <a:pathLst>
              <a:path w="18415" h="165734">
                <a:moveTo>
                  <a:pt x="571" y="0"/>
                </a:moveTo>
                <a:lnTo>
                  <a:pt x="86" y="11538"/>
                </a:lnTo>
                <a:lnTo>
                  <a:pt x="0" y="23698"/>
                </a:lnTo>
                <a:lnTo>
                  <a:pt x="284" y="36363"/>
                </a:lnTo>
                <a:lnTo>
                  <a:pt x="3111" y="76226"/>
                </a:lnTo>
                <a:lnTo>
                  <a:pt x="8354" y="116455"/>
                </a:lnTo>
                <a:lnTo>
                  <a:pt x="15313" y="153913"/>
                </a:lnTo>
                <a:lnTo>
                  <a:pt x="17894" y="165242"/>
                </a:lnTo>
              </a:path>
            </a:pathLst>
          </a:custGeom>
          <a:ln w="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831" y="767280"/>
            <a:ext cx="51435" cy="31115"/>
          </a:xfrm>
          <a:custGeom>
            <a:avLst/>
            <a:gdLst/>
            <a:ahLst/>
            <a:cxnLst/>
            <a:rect l="l" t="t" r="r" b="b"/>
            <a:pathLst>
              <a:path w="51434" h="31115">
                <a:moveTo>
                  <a:pt x="50706" y="0"/>
                </a:moveTo>
                <a:lnTo>
                  <a:pt x="19754" y="30602"/>
                </a:lnTo>
                <a:lnTo>
                  <a:pt x="9337" y="29548"/>
                </a:lnTo>
                <a:lnTo>
                  <a:pt x="0" y="25014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760" y="725979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13848" y="0"/>
                </a:moveTo>
                <a:lnTo>
                  <a:pt x="0" y="1472"/>
                </a:lnTo>
                <a:lnTo>
                  <a:pt x="8378" y="34846"/>
                </a:lnTo>
                <a:lnTo>
                  <a:pt x="21984" y="30410"/>
                </a:lnTo>
                <a:lnTo>
                  <a:pt x="31550" y="25043"/>
                </a:lnTo>
                <a:lnTo>
                  <a:pt x="37251" y="19221"/>
                </a:lnTo>
                <a:lnTo>
                  <a:pt x="39261" y="13423"/>
                </a:lnTo>
                <a:lnTo>
                  <a:pt x="37751" y="8124"/>
                </a:lnTo>
                <a:lnTo>
                  <a:pt x="32897" y="3802"/>
                </a:lnTo>
                <a:lnTo>
                  <a:pt x="24871" y="935"/>
                </a:lnTo>
                <a:lnTo>
                  <a:pt x="138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6760" y="725979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1472"/>
                </a:moveTo>
                <a:lnTo>
                  <a:pt x="13848" y="0"/>
                </a:lnTo>
                <a:lnTo>
                  <a:pt x="24871" y="935"/>
                </a:lnTo>
                <a:lnTo>
                  <a:pt x="32897" y="3802"/>
                </a:lnTo>
                <a:lnTo>
                  <a:pt x="37751" y="8124"/>
                </a:lnTo>
                <a:lnTo>
                  <a:pt x="39261" y="13423"/>
                </a:lnTo>
                <a:lnTo>
                  <a:pt x="37251" y="19221"/>
                </a:lnTo>
                <a:lnTo>
                  <a:pt x="31550" y="25043"/>
                </a:lnTo>
                <a:lnTo>
                  <a:pt x="21984" y="30410"/>
                </a:lnTo>
                <a:lnTo>
                  <a:pt x="8378" y="34846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877" y="665240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5747" y="0"/>
                </a:moveTo>
                <a:lnTo>
                  <a:pt x="1663" y="1663"/>
                </a:lnTo>
                <a:lnTo>
                  <a:pt x="856" y="7309"/>
                </a:lnTo>
                <a:lnTo>
                  <a:pt x="0" y="12956"/>
                </a:lnTo>
                <a:lnTo>
                  <a:pt x="2470" y="22585"/>
                </a:lnTo>
                <a:lnTo>
                  <a:pt x="4940" y="26870"/>
                </a:lnTo>
                <a:lnTo>
                  <a:pt x="7360" y="31205"/>
                </a:lnTo>
                <a:lnTo>
                  <a:pt x="9830" y="30197"/>
                </a:lnTo>
                <a:lnTo>
                  <a:pt x="12250" y="20316"/>
                </a:lnTo>
                <a:lnTo>
                  <a:pt x="12250" y="11393"/>
                </a:lnTo>
                <a:lnTo>
                  <a:pt x="8973" y="5696"/>
                </a:lnTo>
                <a:lnTo>
                  <a:pt x="5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877" y="665240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8973" y="5696"/>
                </a:moveTo>
                <a:lnTo>
                  <a:pt x="12250" y="11393"/>
                </a:lnTo>
                <a:lnTo>
                  <a:pt x="12250" y="20316"/>
                </a:lnTo>
                <a:lnTo>
                  <a:pt x="11039" y="25257"/>
                </a:lnTo>
                <a:lnTo>
                  <a:pt x="9830" y="30197"/>
                </a:lnTo>
                <a:lnTo>
                  <a:pt x="7360" y="31205"/>
                </a:lnTo>
                <a:lnTo>
                  <a:pt x="4940" y="26870"/>
                </a:lnTo>
                <a:lnTo>
                  <a:pt x="2470" y="22585"/>
                </a:lnTo>
                <a:lnTo>
                  <a:pt x="0" y="12956"/>
                </a:lnTo>
                <a:lnTo>
                  <a:pt x="856" y="7309"/>
                </a:lnTo>
                <a:lnTo>
                  <a:pt x="1663" y="1663"/>
                </a:lnTo>
                <a:lnTo>
                  <a:pt x="5747" y="0"/>
                </a:lnTo>
                <a:lnTo>
                  <a:pt x="8973" y="5696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361" y="684095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4" h="29845">
                <a:moveTo>
                  <a:pt x="7411" y="0"/>
                </a:moveTo>
                <a:lnTo>
                  <a:pt x="0" y="756"/>
                </a:lnTo>
                <a:lnTo>
                  <a:pt x="504" y="15577"/>
                </a:lnTo>
                <a:lnTo>
                  <a:pt x="3327" y="22686"/>
                </a:lnTo>
                <a:lnTo>
                  <a:pt x="6100" y="29845"/>
                </a:lnTo>
                <a:lnTo>
                  <a:pt x="11192" y="29341"/>
                </a:lnTo>
                <a:lnTo>
                  <a:pt x="13362" y="21669"/>
                </a:lnTo>
                <a:lnTo>
                  <a:pt x="14014" y="7676"/>
                </a:lnTo>
                <a:lnTo>
                  <a:pt x="7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361" y="684095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4" h="29845">
                <a:moveTo>
                  <a:pt x="7411" y="0"/>
                </a:moveTo>
                <a:lnTo>
                  <a:pt x="14014" y="7676"/>
                </a:lnTo>
                <a:lnTo>
                  <a:pt x="13362" y="21669"/>
                </a:lnTo>
                <a:lnTo>
                  <a:pt x="11192" y="29341"/>
                </a:lnTo>
                <a:lnTo>
                  <a:pt x="6100" y="29845"/>
                </a:lnTo>
                <a:lnTo>
                  <a:pt x="3327" y="22686"/>
                </a:lnTo>
                <a:lnTo>
                  <a:pt x="504" y="15577"/>
                </a:lnTo>
                <a:lnTo>
                  <a:pt x="0" y="756"/>
                </a:lnTo>
                <a:lnTo>
                  <a:pt x="7411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423" y="657338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79" h="5079">
                <a:moveTo>
                  <a:pt x="17670" y="5078"/>
                </a:moveTo>
                <a:lnTo>
                  <a:pt x="9664" y="0"/>
                </a:lnTo>
                <a:lnTo>
                  <a:pt x="0" y="44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064" y="674126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79" h="5079">
                <a:moveTo>
                  <a:pt x="17656" y="5078"/>
                </a:moveTo>
                <a:lnTo>
                  <a:pt x="9667" y="0"/>
                </a:lnTo>
                <a:lnTo>
                  <a:pt x="0" y="4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190" y="774640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40">
                <a:moveTo>
                  <a:pt x="0" y="2419"/>
                </a:moveTo>
                <a:lnTo>
                  <a:pt x="170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073" y="770103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0" y="0"/>
                </a:moveTo>
                <a:lnTo>
                  <a:pt x="2823" y="146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8653" y="749836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0" y="705"/>
                </a:moveTo>
                <a:lnTo>
                  <a:pt x="2067" y="11847"/>
                </a:lnTo>
                <a:lnTo>
                  <a:pt x="17090" y="9780"/>
                </a:lnTo>
                <a:lnTo>
                  <a:pt x="174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081" y="754727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55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771" y="726394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90" h="12700">
                <a:moveTo>
                  <a:pt x="0" y="0"/>
                </a:moveTo>
                <a:lnTo>
                  <a:pt x="1764" y="3427"/>
                </a:lnTo>
                <a:lnTo>
                  <a:pt x="3478" y="6906"/>
                </a:lnTo>
                <a:lnTo>
                  <a:pt x="6654" y="7712"/>
                </a:lnTo>
                <a:lnTo>
                  <a:pt x="9830" y="8519"/>
                </a:lnTo>
                <a:lnTo>
                  <a:pt x="14469" y="6654"/>
                </a:lnTo>
                <a:lnTo>
                  <a:pt x="17140" y="7006"/>
                </a:lnTo>
                <a:lnTo>
                  <a:pt x="19813" y="7309"/>
                </a:lnTo>
                <a:lnTo>
                  <a:pt x="20569" y="9780"/>
                </a:lnTo>
                <a:lnTo>
                  <a:pt x="21325" y="122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308" y="725688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4" h="17145">
                <a:moveTo>
                  <a:pt x="0" y="17140"/>
                </a:moveTo>
                <a:lnTo>
                  <a:pt x="604" y="14216"/>
                </a:lnTo>
                <a:lnTo>
                  <a:pt x="1209" y="11242"/>
                </a:lnTo>
                <a:lnTo>
                  <a:pt x="3176" y="9780"/>
                </a:lnTo>
                <a:lnTo>
                  <a:pt x="5142" y="8368"/>
                </a:lnTo>
                <a:lnTo>
                  <a:pt x="8469" y="8368"/>
                </a:lnTo>
                <a:lnTo>
                  <a:pt x="10486" y="7006"/>
                </a:lnTo>
                <a:lnTo>
                  <a:pt x="12553" y="5646"/>
                </a:lnTo>
                <a:lnTo>
                  <a:pt x="13258" y="2822"/>
                </a:lnTo>
                <a:lnTo>
                  <a:pt x="140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7650" y="192243"/>
            <a:ext cx="2831465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30" dirty="0" smtClean="0">
                <a:solidFill>
                  <a:srgbClr val="3333B2"/>
                </a:solidFill>
                <a:latin typeface="Tahoma"/>
                <a:cs typeface="Tahoma"/>
              </a:rPr>
              <a:t>Our 1</a:t>
            </a:r>
            <a:r>
              <a:rPr lang="en-US" sz="1400" spc="-30" baseline="30000" dirty="0" smtClean="0">
                <a:solidFill>
                  <a:srgbClr val="3333B2"/>
                </a:solidFill>
                <a:latin typeface="Tahoma"/>
                <a:cs typeface="Tahoma"/>
              </a:rPr>
              <a:t>st</a:t>
            </a:r>
            <a:r>
              <a:rPr lang="en-US" sz="1400" spc="-30" dirty="0" smtClean="0">
                <a:solidFill>
                  <a:srgbClr val="3333B2"/>
                </a:solidFill>
                <a:latin typeface="Tahoma"/>
                <a:cs typeface="Tahoma"/>
              </a:rPr>
              <a:t> Law Reformulation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61340">
              <a:lnSpc>
                <a:spcPct val="100000"/>
              </a:lnSpc>
            </a:pPr>
            <a:r>
              <a:rPr sz="1200" b="1" spc="-35" dirty="0">
                <a:solidFill>
                  <a:srgbClr val="0000FF"/>
                </a:solidFill>
                <a:latin typeface="Gill Sans MT"/>
                <a:cs typeface="Gill Sans MT"/>
              </a:rPr>
              <a:t>Energy</a:t>
            </a:r>
            <a:r>
              <a:rPr sz="1200" b="1" spc="10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35" dirty="0">
                <a:solidFill>
                  <a:srgbClr val="0000FF"/>
                </a:solidFill>
                <a:latin typeface="Gill Sans MT"/>
                <a:cs typeface="Gill Sans MT"/>
              </a:rPr>
              <a:t>exchanged</a:t>
            </a:r>
            <a:r>
              <a:rPr sz="1200" b="1" spc="10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35" dirty="0">
                <a:solidFill>
                  <a:srgbClr val="0000FF"/>
                </a:solidFill>
                <a:latin typeface="Gill Sans MT"/>
                <a:cs typeface="Gill Sans MT"/>
              </a:rPr>
              <a:t>with</a:t>
            </a:r>
            <a:r>
              <a:rPr sz="1200" b="1" spc="105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35" dirty="0">
                <a:solidFill>
                  <a:srgbClr val="0000FF"/>
                </a:solidFill>
                <a:latin typeface="Gill Sans MT"/>
                <a:cs typeface="Gill Sans MT"/>
              </a:rPr>
              <a:t>the</a:t>
            </a:r>
            <a:r>
              <a:rPr sz="1200" b="1" spc="105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20" dirty="0">
                <a:solidFill>
                  <a:srgbClr val="0000FF"/>
                </a:solidFill>
                <a:latin typeface="Gill Sans MT"/>
                <a:cs typeface="Gill Sans MT"/>
              </a:rPr>
              <a:t>bath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90028" y="1116448"/>
            <a:ext cx="793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800" dirty="0">
              <a:latin typeface="Century"/>
              <a:cs typeface="Century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2970" y="877681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145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1055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1054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055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1054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1055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1054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1055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1054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1055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1054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1055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3" y="771247"/>
                </a:lnTo>
                <a:lnTo>
                  <a:pt x="57519" y="790793"/>
                </a:lnTo>
                <a:lnTo>
                  <a:pt x="71999" y="792249"/>
                </a:lnTo>
                <a:lnTo>
                  <a:pt x="3734190" y="792249"/>
                </a:lnTo>
                <a:lnTo>
                  <a:pt x="3774311" y="779868"/>
                </a:lnTo>
                <a:lnTo>
                  <a:pt x="3800295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1054" y="1499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5469" y="1463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720510"/>
                </a:lnTo>
                <a:lnTo>
                  <a:pt x="1506" y="734975"/>
                </a:lnTo>
                <a:lnTo>
                  <a:pt x="21172" y="771247"/>
                </a:lnTo>
                <a:lnTo>
                  <a:pt x="57518" y="790793"/>
                </a:lnTo>
                <a:lnTo>
                  <a:pt x="71998" y="792249"/>
                </a:lnTo>
                <a:lnTo>
                  <a:pt x="3734189" y="792249"/>
                </a:lnTo>
                <a:lnTo>
                  <a:pt x="3774310" y="779868"/>
                </a:lnTo>
                <a:lnTo>
                  <a:pt x="3800294" y="748219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65055" y="1463365"/>
            <a:ext cx="3806190" cy="792480"/>
          </a:xfrm>
          <a:custGeom>
            <a:avLst/>
            <a:gdLst/>
            <a:ahLst/>
            <a:cxnLst/>
            <a:rect l="l" t="t" r="r" b="b"/>
            <a:pathLst>
              <a:path w="3806190" h="792480">
                <a:moveTo>
                  <a:pt x="0" y="720250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720250"/>
                </a:lnTo>
                <a:lnTo>
                  <a:pt x="3804473" y="734729"/>
                </a:lnTo>
                <a:lnTo>
                  <a:pt x="3784927" y="771075"/>
                </a:lnTo>
                <a:lnTo>
                  <a:pt x="3748655" y="790742"/>
                </a:lnTo>
                <a:lnTo>
                  <a:pt x="71999" y="792249"/>
                </a:lnTo>
                <a:lnTo>
                  <a:pt x="57519" y="790793"/>
                </a:lnTo>
                <a:lnTo>
                  <a:pt x="21173" y="771247"/>
                </a:lnTo>
                <a:lnTo>
                  <a:pt x="1507" y="734975"/>
                </a:lnTo>
                <a:lnTo>
                  <a:pt x="0" y="720250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814" y="1532762"/>
            <a:ext cx="156210" cy="85725"/>
          </a:xfrm>
          <a:custGeom>
            <a:avLst/>
            <a:gdLst/>
            <a:ahLst/>
            <a:cxnLst/>
            <a:rect l="l" t="t" r="r" b="b"/>
            <a:pathLst>
              <a:path w="156209" h="85725">
                <a:moveTo>
                  <a:pt x="105781" y="0"/>
                </a:moveTo>
                <a:lnTo>
                  <a:pt x="60762" y="14256"/>
                </a:lnTo>
                <a:lnTo>
                  <a:pt x="20446" y="35385"/>
                </a:lnTo>
                <a:lnTo>
                  <a:pt x="0" y="51664"/>
                </a:lnTo>
                <a:lnTo>
                  <a:pt x="10949" y="74438"/>
                </a:lnTo>
                <a:lnTo>
                  <a:pt x="56476" y="85610"/>
                </a:lnTo>
                <a:lnTo>
                  <a:pt x="67972" y="85628"/>
                </a:lnTo>
                <a:lnTo>
                  <a:pt x="79473" y="84437"/>
                </a:lnTo>
                <a:lnTo>
                  <a:pt x="124417" y="66756"/>
                </a:lnTo>
                <a:lnTo>
                  <a:pt x="156213" y="38607"/>
                </a:lnTo>
                <a:lnTo>
                  <a:pt x="142161" y="35214"/>
                </a:lnTo>
                <a:lnTo>
                  <a:pt x="129130" y="29445"/>
                </a:lnTo>
                <a:lnTo>
                  <a:pt x="118083" y="21513"/>
                </a:lnTo>
                <a:lnTo>
                  <a:pt x="109979" y="11628"/>
                </a:lnTo>
                <a:lnTo>
                  <a:pt x="105781" y="0"/>
                </a:lnTo>
                <a:close/>
              </a:path>
            </a:pathLst>
          </a:custGeom>
          <a:solidFill>
            <a:srgbClr val="FFBF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1814" y="1532762"/>
            <a:ext cx="156210" cy="85725"/>
          </a:xfrm>
          <a:custGeom>
            <a:avLst/>
            <a:gdLst/>
            <a:ahLst/>
            <a:cxnLst/>
            <a:rect l="l" t="t" r="r" b="b"/>
            <a:pathLst>
              <a:path w="156209" h="85725">
                <a:moveTo>
                  <a:pt x="0" y="51664"/>
                </a:moveTo>
                <a:lnTo>
                  <a:pt x="33235" y="27719"/>
                </a:lnTo>
                <a:lnTo>
                  <a:pt x="74225" y="8831"/>
                </a:lnTo>
                <a:lnTo>
                  <a:pt x="105781" y="0"/>
                </a:lnTo>
                <a:lnTo>
                  <a:pt x="109979" y="11628"/>
                </a:lnTo>
                <a:lnTo>
                  <a:pt x="118083" y="21513"/>
                </a:lnTo>
                <a:lnTo>
                  <a:pt x="129130" y="29445"/>
                </a:lnTo>
                <a:lnTo>
                  <a:pt x="142161" y="35214"/>
                </a:lnTo>
                <a:lnTo>
                  <a:pt x="156213" y="38607"/>
                </a:lnTo>
                <a:lnTo>
                  <a:pt x="145868" y="49500"/>
                </a:lnTo>
                <a:lnTo>
                  <a:pt x="113382" y="73212"/>
                </a:lnTo>
                <a:lnTo>
                  <a:pt x="67972" y="85628"/>
                </a:lnTo>
                <a:lnTo>
                  <a:pt x="56476" y="85610"/>
                </a:lnTo>
                <a:lnTo>
                  <a:pt x="44991" y="84437"/>
                </a:lnTo>
                <a:lnTo>
                  <a:pt x="33552" y="82153"/>
                </a:lnTo>
                <a:lnTo>
                  <a:pt x="22193" y="78804"/>
                </a:lnTo>
                <a:lnTo>
                  <a:pt x="10949" y="74438"/>
                </a:lnTo>
              </a:path>
            </a:pathLst>
          </a:custGeom>
          <a:ln w="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9234" y="1572764"/>
            <a:ext cx="192405" cy="204470"/>
          </a:xfrm>
          <a:custGeom>
            <a:avLst/>
            <a:gdLst/>
            <a:ahLst/>
            <a:cxnLst/>
            <a:rect l="l" t="t" r="r" b="b"/>
            <a:pathLst>
              <a:path w="192404" h="204469">
                <a:moveTo>
                  <a:pt x="2580" y="11662"/>
                </a:moveTo>
                <a:lnTo>
                  <a:pt x="2240" y="13108"/>
                </a:lnTo>
                <a:lnTo>
                  <a:pt x="984" y="20824"/>
                </a:lnTo>
                <a:lnTo>
                  <a:pt x="245" y="30031"/>
                </a:lnTo>
                <a:lnTo>
                  <a:pt x="0" y="40542"/>
                </a:lnTo>
                <a:lnTo>
                  <a:pt x="224" y="52168"/>
                </a:lnTo>
                <a:lnTo>
                  <a:pt x="3485" y="91864"/>
                </a:lnTo>
                <a:lnTo>
                  <a:pt x="10141" y="134851"/>
                </a:lnTo>
                <a:lnTo>
                  <a:pt x="19562" y="176065"/>
                </a:lnTo>
                <a:lnTo>
                  <a:pt x="57562" y="204090"/>
                </a:lnTo>
                <a:lnTo>
                  <a:pt x="72266" y="204381"/>
                </a:lnTo>
                <a:lnTo>
                  <a:pt x="81702" y="202765"/>
                </a:lnTo>
                <a:lnTo>
                  <a:pt x="122064" y="190393"/>
                </a:lnTo>
                <a:lnTo>
                  <a:pt x="165381" y="171524"/>
                </a:lnTo>
                <a:lnTo>
                  <a:pt x="192204" y="152313"/>
                </a:lnTo>
                <a:lnTo>
                  <a:pt x="188390" y="143330"/>
                </a:lnTo>
                <a:lnTo>
                  <a:pt x="184796" y="132786"/>
                </a:lnTo>
                <a:lnTo>
                  <a:pt x="175359" y="94440"/>
                </a:lnTo>
                <a:lnTo>
                  <a:pt x="167995" y="51621"/>
                </a:lnTo>
                <a:lnTo>
                  <a:pt x="164818" y="28362"/>
                </a:lnTo>
                <a:lnTo>
                  <a:pt x="35080" y="28362"/>
                </a:lnTo>
                <a:lnTo>
                  <a:pt x="21622" y="24948"/>
                </a:lnTo>
                <a:lnTo>
                  <a:pt x="10405" y="19117"/>
                </a:lnTo>
                <a:lnTo>
                  <a:pt x="2580" y="11662"/>
                </a:lnTo>
                <a:close/>
              </a:path>
              <a:path w="192404" h="204469">
                <a:moveTo>
                  <a:pt x="161523" y="0"/>
                </a:moveTo>
                <a:lnTo>
                  <a:pt x="110586" y="9280"/>
                </a:lnTo>
                <a:lnTo>
                  <a:pt x="45346" y="25854"/>
                </a:lnTo>
                <a:lnTo>
                  <a:pt x="35080" y="28362"/>
                </a:lnTo>
                <a:lnTo>
                  <a:pt x="164818" y="28362"/>
                </a:lnTo>
                <a:lnTo>
                  <a:pt x="164272" y="24141"/>
                </a:lnTo>
                <a:lnTo>
                  <a:pt x="162775" y="11520"/>
                </a:lnTo>
                <a:lnTo>
                  <a:pt x="16152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9234" y="1572764"/>
            <a:ext cx="192405" cy="204470"/>
          </a:xfrm>
          <a:custGeom>
            <a:avLst/>
            <a:gdLst/>
            <a:ahLst/>
            <a:cxnLst/>
            <a:rect l="l" t="t" r="r" b="b"/>
            <a:pathLst>
              <a:path w="192404" h="204469">
                <a:moveTo>
                  <a:pt x="2580" y="11662"/>
                </a:moveTo>
                <a:lnTo>
                  <a:pt x="10405" y="19117"/>
                </a:lnTo>
                <a:lnTo>
                  <a:pt x="21622" y="24948"/>
                </a:lnTo>
                <a:lnTo>
                  <a:pt x="35080" y="28362"/>
                </a:lnTo>
                <a:lnTo>
                  <a:pt x="45346" y="25854"/>
                </a:lnTo>
                <a:lnTo>
                  <a:pt x="56939" y="22881"/>
                </a:lnTo>
                <a:lnTo>
                  <a:pt x="69558" y="19590"/>
                </a:lnTo>
                <a:lnTo>
                  <a:pt x="82905" y="16129"/>
                </a:lnTo>
                <a:lnTo>
                  <a:pt x="124322" y="6188"/>
                </a:lnTo>
                <a:lnTo>
                  <a:pt x="161523" y="0"/>
                </a:lnTo>
                <a:lnTo>
                  <a:pt x="162775" y="11520"/>
                </a:lnTo>
                <a:lnTo>
                  <a:pt x="164272" y="24141"/>
                </a:lnTo>
                <a:lnTo>
                  <a:pt x="170215" y="65947"/>
                </a:lnTo>
                <a:lnTo>
                  <a:pt x="178278" y="108074"/>
                </a:lnTo>
                <a:lnTo>
                  <a:pt x="192204" y="152313"/>
                </a:lnTo>
                <a:lnTo>
                  <a:pt x="186296" y="158375"/>
                </a:lnTo>
                <a:lnTo>
                  <a:pt x="151815" y="178156"/>
                </a:lnTo>
                <a:lnTo>
                  <a:pt x="107321" y="195543"/>
                </a:lnTo>
                <a:lnTo>
                  <a:pt x="72266" y="204381"/>
                </a:lnTo>
                <a:lnTo>
                  <a:pt x="57562" y="204090"/>
                </a:lnTo>
                <a:lnTo>
                  <a:pt x="19562" y="176065"/>
                </a:lnTo>
                <a:lnTo>
                  <a:pt x="10141" y="134851"/>
                </a:lnTo>
                <a:lnTo>
                  <a:pt x="3485" y="91864"/>
                </a:lnTo>
                <a:lnTo>
                  <a:pt x="224" y="52168"/>
                </a:lnTo>
                <a:lnTo>
                  <a:pt x="0" y="40542"/>
                </a:lnTo>
                <a:lnTo>
                  <a:pt x="245" y="30031"/>
                </a:lnTo>
                <a:lnTo>
                  <a:pt x="984" y="20824"/>
                </a:lnTo>
                <a:lnTo>
                  <a:pt x="2240" y="13108"/>
                </a:lnTo>
                <a:lnTo>
                  <a:pt x="2580" y="11662"/>
                </a:lnTo>
                <a:close/>
              </a:path>
            </a:pathLst>
          </a:custGeom>
          <a:ln w="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5608" y="1601568"/>
            <a:ext cx="18415" cy="165735"/>
          </a:xfrm>
          <a:custGeom>
            <a:avLst/>
            <a:gdLst/>
            <a:ahLst/>
            <a:cxnLst/>
            <a:rect l="l" t="t" r="r" b="b"/>
            <a:pathLst>
              <a:path w="18415" h="165735">
                <a:moveTo>
                  <a:pt x="571" y="0"/>
                </a:moveTo>
                <a:lnTo>
                  <a:pt x="86" y="11538"/>
                </a:lnTo>
                <a:lnTo>
                  <a:pt x="0" y="23698"/>
                </a:lnTo>
                <a:lnTo>
                  <a:pt x="284" y="36363"/>
                </a:lnTo>
                <a:lnTo>
                  <a:pt x="3111" y="76226"/>
                </a:lnTo>
                <a:lnTo>
                  <a:pt x="8354" y="116455"/>
                </a:lnTo>
                <a:lnTo>
                  <a:pt x="15313" y="153913"/>
                </a:lnTo>
                <a:lnTo>
                  <a:pt x="17894" y="165242"/>
                </a:lnTo>
              </a:path>
            </a:pathLst>
          </a:custGeom>
          <a:ln w="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1831" y="1697910"/>
            <a:ext cx="51435" cy="31115"/>
          </a:xfrm>
          <a:custGeom>
            <a:avLst/>
            <a:gdLst/>
            <a:ahLst/>
            <a:cxnLst/>
            <a:rect l="l" t="t" r="r" b="b"/>
            <a:pathLst>
              <a:path w="51434" h="31114">
                <a:moveTo>
                  <a:pt x="50706" y="0"/>
                </a:moveTo>
                <a:lnTo>
                  <a:pt x="19754" y="30602"/>
                </a:lnTo>
                <a:lnTo>
                  <a:pt x="9337" y="29548"/>
                </a:lnTo>
                <a:lnTo>
                  <a:pt x="0" y="25014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6760" y="165661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13848" y="0"/>
                </a:moveTo>
                <a:lnTo>
                  <a:pt x="0" y="1472"/>
                </a:lnTo>
                <a:lnTo>
                  <a:pt x="8378" y="34846"/>
                </a:lnTo>
                <a:lnTo>
                  <a:pt x="21984" y="30410"/>
                </a:lnTo>
                <a:lnTo>
                  <a:pt x="31550" y="25043"/>
                </a:lnTo>
                <a:lnTo>
                  <a:pt x="37251" y="19221"/>
                </a:lnTo>
                <a:lnTo>
                  <a:pt x="39261" y="13423"/>
                </a:lnTo>
                <a:lnTo>
                  <a:pt x="37751" y="8124"/>
                </a:lnTo>
                <a:lnTo>
                  <a:pt x="32897" y="3802"/>
                </a:lnTo>
                <a:lnTo>
                  <a:pt x="24871" y="935"/>
                </a:lnTo>
                <a:lnTo>
                  <a:pt x="138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6760" y="165661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1472"/>
                </a:moveTo>
                <a:lnTo>
                  <a:pt x="13848" y="0"/>
                </a:lnTo>
                <a:lnTo>
                  <a:pt x="24871" y="935"/>
                </a:lnTo>
                <a:lnTo>
                  <a:pt x="32897" y="3802"/>
                </a:lnTo>
                <a:lnTo>
                  <a:pt x="37751" y="8124"/>
                </a:lnTo>
                <a:lnTo>
                  <a:pt x="39261" y="13423"/>
                </a:lnTo>
                <a:lnTo>
                  <a:pt x="37251" y="19221"/>
                </a:lnTo>
                <a:lnTo>
                  <a:pt x="31550" y="25043"/>
                </a:lnTo>
                <a:lnTo>
                  <a:pt x="21984" y="30410"/>
                </a:lnTo>
                <a:lnTo>
                  <a:pt x="8378" y="34846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0877" y="1595871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5747" y="0"/>
                </a:moveTo>
                <a:lnTo>
                  <a:pt x="1663" y="1663"/>
                </a:lnTo>
                <a:lnTo>
                  <a:pt x="856" y="7309"/>
                </a:lnTo>
                <a:lnTo>
                  <a:pt x="0" y="12956"/>
                </a:lnTo>
                <a:lnTo>
                  <a:pt x="2470" y="22585"/>
                </a:lnTo>
                <a:lnTo>
                  <a:pt x="4940" y="26870"/>
                </a:lnTo>
                <a:lnTo>
                  <a:pt x="7360" y="31205"/>
                </a:lnTo>
                <a:lnTo>
                  <a:pt x="9830" y="30197"/>
                </a:lnTo>
                <a:lnTo>
                  <a:pt x="12250" y="20316"/>
                </a:lnTo>
                <a:lnTo>
                  <a:pt x="12250" y="11393"/>
                </a:lnTo>
                <a:lnTo>
                  <a:pt x="8973" y="5696"/>
                </a:lnTo>
                <a:lnTo>
                  <a:pt x="5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0877" y="1595871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8973" y="5696"/>
                </a:moveTo>
                <a:lnTo>
                  <a:pt x="12250" y="11393"/>
                </a:lnTo>
                <a:lnTo>
                  <a:pt x="12250" y="20316"/>
                </a:lnTo>
                <a:lnTo>
                  <a:pt x="11039" y="25257"/>
                </a:lnTo>
                <a:lnTo>
                  <a:pt x="9830" y="30197"/>
                </a:lnTo>
                <a:lnTo>
                  <a:pt x="7360" y="31205"/>
                </a:lnTo>
                <a:lnTo>
                  <a:pt x="4940" y="26870"/>
                </a:lnTo>
                <a:lnTo>
                  <a:pt x="2470" y="22585"/>
                </a:lnTo>
                <a:lnTo>
                  <a:pt x="0" y="12956"/>
                </a:lnTo>
                <a:lnTo>
                  <a:pt x="856" y="7309"/>
                </a:lnTo>
                <a:lnTo>
                  <a:pt x="1663" y="1663"/>
                </a:lnTo>
                <a:lnTo>
                  <a:pt x="5747" y="0"/>
                </a:lnTo>
                <a:lnTo>
                  <a:pt x="8973" y="5696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0361" y="1614725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4" h="29844">
                <a:moveTo>
                  <a:pt x="7411" y="0"/>
                </a:moveTo>
                <a:lnTo>
                  <a:pt x="0" y="756"/>
                </a:lnTo>
                <a:lnTo>
                  <a:pt x="504" y="15577"/>
                </a:lnTo>
                <a:lnTo>
                  <a:pt x="3327" y="22686"/>
                </a:lnTo>
                <a:lnTo>
                  <a:pt x="6100" y="29845"/>
                </a:lnTo>
                <a:lnTo>
                  <a:pt x="11192" y="29341"/>
                </a:lnTo>
                <a:lnTo>
                  <a:pt x="13362" y="21669"/>
                </a:lnTo>
                <a:lnTo>
                  <a:pt x="14014" y="7676"/>
                </a:lnTo>
                <a:lnTo>
                  <a:pt x="7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0361" y="1614725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4" h="29844">
                <a:moveTo>
                  <a:pt x="7411" y="0"/>
                </a:moveTo>
                <a:lnTo>
                  <a:pt x="14014" y="7676"/>
                </a:lnTo>
                <a:lnTo>
                  <a:pt x="13362" y="21669"/>
                </a:lnTo>
                <a:lnTo>
                  <a:pt x="11192" y="29341"/>
                </a:lnTo>
                <a:lnTo>
                  <a:pt x="6100" y="29845"/>
                </a:lnTo>
                <a:lnTo>
                  <a:pt x="3327" y="22686"/>
                </a:lnTo>
                <a:lnTo>
                  <a:pt x="504" y="15577"/>
                </a:lnTo>
                <a:lnTo>
                  <a:pt x="0" y="756"/>
                </a:lnTo>
                <a:lnTo>
                  <a:pt x="7411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7423" y="1587969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79" h="5080">
                <a:moveTo>
                  <a:pt x="17670" y="5078"/>
                </a:moveTo>
                <a:lnTo>
                  <a:pt x="9664" y="0"/>
                </a:lnTo>
                <a:lnTo>
                  <a:pt x="0" y="44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6064" y="1604757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79" h="5080">
                <a:moveTo>
                  <a:pt x="17656" y="5078"/>
                </a:moveTo>
                <a:lnTo>
                  <a:pt x="9667" y="0"/>
                </a:lnTo>
                <a:lnTo>
                  <a:pt x="0" y="4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3190" y="1705271"/>
            <a:ext cx="17145" cy="2540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0" y="2419"/>
                </a:moveTo>
                <a:lnTo>
                  <a:pt x="170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1073" y="1700733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0" y="0"/>
                </a:moveTo>
                <a:lnTo>
                  <a:pt x="2823" y="146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8653" y="1680467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0" y="705"/>
                </a:moveTo>
                <a:lnTo>
                  <a:pt x="2067" y="11847"/>
                </a:lnTo>
                <a:lnTo>
                  <a:pt x="17090" y="9780"/>
                </a:lnTo>
                <a:lnTo>
                  <a:pt x="174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8081" y="1685357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4771" y="1657025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90" h="12700">
                <a:moveTo>
                  <a:pt x="0" y="0"/>
                </a:moveTo>
                <a:lnTo>
                  <a:pt x="1764" y="3427"/>
                </a:lnTo>
                <a:lnTo>
                  <a:pt x="3478" y="6906"/>
                </a:lnTo>
                <a:lnTo>
                  <a:pt x="6654" y="7712"/>
                </a:lnTo>
                <a:lnTo>
                  <a:pt x="9830" y="8519"/>
                </a:lnTo>
                <a:lnTo>
                  <a:pt x="14469" y="6654"/>
                </a:lnTo>
                <a:lnTo>
                  <a:pt x="17140" y="7006"/>
                </a:lnTo>
                <a:lnTo>
                  <a:pt x="19813" y="7309"/>
                </a:lnTo>
                <a:lnTo>
                  <a:pt x="20569" y="9780"/>
                </a:lnTo>
                <a:lnTo>
                  <a:pt x="21325" y="122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9308" y="1656318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4" h="17144">
                <a:moveTo>
                  <a:pt x="0" y="17140"/>
                </a:moveTo>
                <a:lnTo>
                  <a:pt x="604" y="14216"/>
                </a:lnTo>
                <a:lnTo>
                  <a:pt x="1209" y="11242"/>
                </a:lnTo>
                <a:lnTo>
                  <a:pt x="3176" y="9780"/>
                </a:lnTo>
                <a:lnTo>
                  <a:pt x="5142" y="8368"/>
                </a:lnTo>
                <a:lnTo>
                  <a:pt x="8469" y="8368"/>
                </a:lnTo>
                <a:lnTo>
                  <a:pt x="10486" y="7006"/>
                </a:lnTo>
                <a:lnTo>
                  <a:pt x="12553" y="5646"/>
                </a:lnTo>
                <a:lnTo>
                  <a:pt x="13258" y="2822"/>
                </a:lnTo>
                <a:lnTo>
                  <a:pt x="140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44004" y="1557389"/>
            <a:ext cx="31088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0000FF"/>
                </a:solidFill>
                <a:latin typeface="Gill Sans MT"/>
                <a:cs typeface="Gill Sans MT"/>
              </a:rPr>
              <a:t>Dissipative</a:t>
            </a:r>
            <a:r>
              <a:rPr sz="1200" b="1" spc="10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30" dirty="0">
                <a:solidFill>
                  <a:srgbClr val="0000FF"/>
                </a:solidFill>
                <a:latin typeface="Gill Sans MT"/>
                <a:cs typeface="Gill Sans MT"/>
              </a:rPr>
              <a:t>change</a:t>
            </a:r>
            <a:r>
              <a:rPr sz="1200" b="1" spc="10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30" dirty="0">
                <a:solidFill>
                  <a:srgbClr val="0000FF"/>
                </a:solidFill>
                <a:latin typeface="Gill Sans MT"/>
                <a:cs typeface="Gill Sans MT"/>
              </a:rPr>
              <a:t>in</a:t>
            </a:r>
            <a:r>
              <a:rPr sz="1200" b="1" spc="105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25" dirty="0">
                <a:solidFill>
                  <a:srgbClr val="0000FF"/>
                </a:solidFill>
                <a:latin typeface="Gill Sans MT"/>
                <a:cs typeface="Gill Sans MT"/>
              </a:rPr>
              <a:t>passive</a:t>
            </a:r>
            <a:r>
              <a:rPr sz="1200" b="1" spc="105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45" dirty="0" smtClean="0">
                <a:solidFill>
                  <a:srgbClr val="0000FF"/>
                </a:solidFill>
                <a:latin typeface="Gill Sans MT"/>
                <a:cs typeface="Gill Sans MT"/>
              </a:rPr>
              <a:t>energy</a:t>
            </a:r>
            <a:r>
              <a:rPr lang="en-US" sz="1200" b="1" spc="-45" dirty="0" smtClean="0">
                <a:solidFill>
                  <a:srgbClr val="0000FF"/>
                </a:solidFill>
                <a:latin typeface="Gill Sans MT"/>
                <a:cs typeface="Gill Sans MT"/>
              </a:rPr>
              <a:t> = Heat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02970" y="1808312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145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4965" y="826006"/>
                <a:ext cx="3486485" cy="32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100" dirty="0" smtClean="0"/>
                  <a:t>(t)=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𝑝𝑎𝑠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d>
                          <m:d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1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5" y="826006"/>
                <a:ext cx="3486485" cy="320152"/>
              </a:xfrm>
              <a:prstGeom prst="rect">
                <a:avLst/>
              </a:prstGeom>
              <a:blipFill>
                <a:blip r:embed="rId3"/>
                <a:stretch>
                  <a:fillRect t="-86792" b="-1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4023" y="1738574"/>
                <a:ext cx="3745737" cy="50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𝑝𝑎𝑠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d>
                        <m:d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3" y="1738574"/>
                <a:ext cx="3745737" cy="505331"/>
              </a:xfrm>
              <a:prstGeom prst="rect">
                <a:avLst/>
              </a:prstGeom>
              <a:blipFill>
                <a:blip r:embed="rId4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lide Number Placeholder 5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10</a:t>
            </a:fld>
            <a:endParaRPr lang="en-US" spc="-20" dirty="0"/>
          </a:p>
        </p:txBody>
      </p:sp>
      <p:sp>
        <p:nvSpPr>
          <p:cNvPr id="83" name="Rectangle 82"/>
          <p:cNvSpPr/>
          <p:nvPr/>
        </p:nvSpPr>
        <p:spPr>
          <a:xfrm>
            <a:off x="2413318" y="295731"/>
            <a:ext cx="17964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165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2018)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4074" y="16192"/>
            <a:ext cx="4191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" action="ppaction://noaction"/>
              </a:rPr>
              <a:t>Conclusions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98" y="102029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538" y="80928"/>
            <a:ext cx="3972535" cy="11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  <a:tab pos="1093470" algn="l"/>
                <a:tab pos="2911475" algn="l"/>
              </a:tabLst>
            </a:pP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	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3333B2"/>
                </a:solidFill>
                <a:latin typeface="Tahoma"/>
                <a:cs typeface="Tahoma"/>
              </a:rPr>
              <a:t>Dec</a:t>
            </a:r>
            <a:r>
              <a:rPr sz="1400" spc="-80" dirty="0">
                <a:solidFill>
                  <a:srgbClr val="3333B2"/>
                </a:solidFill>
                <a:latin typeface="Tahoma"/>
                <a:cs typeface="Tahoma"/>
              </a:rPr>
              <a:t>a</a:t>
            </a:r>
            <a:r>
              <a:rPr sz="1400" spc="-65" dirty="0">
                <a:solidFill>
                  <a:srgbClr val="3333B2"/>
                </a:solidFill>
                <a:latin typeface="Tahoma"/>
                <a:cs typeface="Tahoma"/>
              </a:rPr>
              <a:t>y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of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non-passive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state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Tahoma"/>
                <a:cs typeface="Tahoma"/>
              </a:rPr>
              <a:t>in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thermal</a:t>
            </a:r>
            <a:r>
              <a:rPr sz="1400" spc="2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 smtClean="0">
                <a:solidFill>
                  <a:srgbClr val="3333B2"/>
                </a:solidFill>
                <a:latin typeface="Tahoma"/>
                <a:cs typeface="Tahoma"/>
              </a:rPr>
              <a:t>bath</a:t>
            </a:r>
            <a:endParaRPr sz="1400" dirty="0">
              <a:latin typeface="Tahoma"/>
              <a:cs typeface="Tahoma"/>
            </a:endParaRPr>
          </a:p>
          <a:p>
            <a:pPr marL="541655" marR="621030">
              <a:lnSpc>
                <a:spcPct val="102699"/>
              </a:lnSpc>
              <a:spcBef>
                <a:spcPts val="455"/>
              </a:spcBef>
            </a:pPr>
            <a:r>
              <a:rPr sz="1100" b="1" spc="-50" dirty="0">
                <a:latin typeface="Tahoma"/>
                <a:cs typeface="Tahoma"/>
              </a:rPr>
              <a:t>Second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l</a:t>
            </a:r>
            <a:r>
              <a:rPr sz="1100" b="1" spc="-65" dirty="0">
                <a:latin typeface="Tahoma"/>
                <a:cs typeface="Tahoma"/>
              </a:rPr>
              <a:t>a</a:t>
            </a:r>
            <a:r>
              <a:rPr sz="1100" b="1" spc="-75" dirty="0">
                <a:latin typeface="Tahoma"/>
                <a:cs typeface="Tahoma"/>
              </a:rPr>
              <a:t>w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(non-negative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 smtClean="0">
                <a:latin typeface="Tahoma"/>
                <a:cs typeface="Tahoma"/>
              </a:rPr>
              <a:t>entro</a:t>
            </a:r>
            <a:r>
              <a:rPr sz="1100" spc="-85" dirty="0" smtClean="0">
                <a:latin typeface="Tahoma"/>
                <a:cs typeface="Tahoma"/>
              </a:rPr>
              <a:t>p</a:t>
            </a:r>
            <a:r>
              <a:rPr sz="1100" spc="-50" dirty="0" smtClean="0">
                <a:latin typeface="Tahoma"/>
                <a:cs typeface="Tahoma"/>
              </a:rPr>
              <a:t>y</a:t>
            </a:r>
            <a:r>
              <a:rPr lang="en-US" sz="1100" spc="-50" dirty="0" smtClean="0">
                <a:latin typeface="Tahoma"/>
                <a:cs typeface="Tahoma"/>
              </a:rPr>
              <a:t> </a:t>
            </a:r>
            <a:r>
              <a:rPr sz="1100" spc="-80" dirty="0" smtClean="0">
                <a:latin typeface="Tahoma"/>
                <a:cs typeface="Tahoma"/>
              </a:rPr>
              <a:t>p</a:t>
            </a:r>
            <a:r>
              <a:rPr sz="1100" spc="-35" dirty="0" smtClean="0">
                <a:latin typeface="Tahoma"/>
                <a:cs typeface="Tahoma"/>
              </a:rPr>
              <a:t>r</a:t>
            </a:r>
            <a:r>
              <a:rPr sz="1100" spc="-25" dirty="0" smtClean="0">
                <a:latin typeface="Tahoma"/>
                <a:cs typeface="Tahoma"/>
              </a:rPr>
              <a:t>o</a:t>
            </a:r>
            <a:r>
              <a:rPr sz="1100" spc="-30" dirty="0" smtClean="0">
                <a:latin typeface="Tahoma"/>
                <a:cs typeface="Tahoma"/>
              </a:rPr>
              <a:t>duction</a:t>
            </a:r>
            <a:r>
              <a:rPr lang="en-US" sz="1100" spc="-30" dirty="0" smtClean="0">
                <a:latin typeface="Tahoma"/>
                <a:cs typeface="Tahoma"/>
              </a:rPr>
              <a:t>)</a:t>
            </a:r>
          </a:p>
          <a:p>
            <a:pPr marL="541655" marR="621030">
              <a:lnSpc>
                <a:spcPct val="102699"/>
              </a:lnSpc>
              <a:spcBef>
                <a:spcPts val="455"/>
              </a:spcBef>
            </a:pPr>
            <a:endParaRPr lang="en-US" sz="1100" spc="-30" dirty="0">
              <a:latin typeface="Tahoma"/>
              <a:cs typeface="Tahoma"/>
            </a:endParaRPr>
          </a:p>
          <a:p>
            <a:pPr marL="541655" marR="621030">
              <a:lnSpc>
                <a:spcPct val="102699"/>
              </a:lnSpc>
              <a:spcBef>
                <a:spcPts val="455"/>
              </a:spcBef>
            </a:pPr>
            <a:endParaRPr sz="1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7147" y="977088"/>
            <a:ext cx="69659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29" dirty="0">
                <a:latin typeface="Garamond"/>
                <a:cs typeface="Garamond"/>
              </a:rPr>
              <a:t>∆</a:t>
            </a:r>
            <a:r>
              <a:rPr sz="1100" i="1" spc="-45" dirty="0">
                <a:latin typeface="Meiryo"/>
                <a:cs typeface="Meiryo"/>
              </a:rPr>
              <a:t>S</a:t>
            </a:r>
            <a:r>
              <a:rPr sz="1100" i="1" spc="10" dirty="0">
                <a:latin typeface="Meiryo"/>
                <a:cs typeface="Meiryo"/>
              </a:rPr>
              <a:t> </a:t>
            </a:r>
            <a:r>
              <a:rPr sz="1100" i="1" spc="-45" dirty="0">
                <a:latin typeface="Meiryo"/>
                <a:cs typeface="Meiryo"/>
              </a:rPr>
              <a:t>≥</a:t>
            </a:r>
            <a:r>
              <a:rPr sz="1100" i="1" spc="105" dirty="0">
                <a:latin typeface="Meiryo"/>
                <a:cs typeface="Meiryo"/>
              </a:rPr>
              <a:t> </a:t>
            </a:r>
            <a:r>
              <a:rPr sz="1650" i="1" spc="-165" baseline="37878" dirty="0">
                <a:latin typeface="Meiryo"/>
                <a:cs typeface="Meiryo"/>
              </a:rPr>
              <a:t>E</a:t>
            </a:r>
            <a:r>
              <a:rPr sz="1650" i="1" baseline="37878" dirty="0">
                <a:latin typeface="Meiryo"/>
                <a:cs typeface="Meiryo"/>
              </a:rPr>
              <a:t> </a:t>
            </a:r>
            <a:r>
              <a:rPr sz="1650" i="1" spc="-254" baseline="37878" dirty="0">
                <a:latin typeface="Meiryo"/>
                <a:cs typeface="Meiryo"/>
              </a:rPr>
              <a:t> </a:t>
            </a:r>
            <a:r>
              <a:rPr sz="1100" spc="110" dirty="0">
                <a:latin typeface="Garamond"/>
                <a:cs typeface="Garamond"/>
              </a:rPr>
              <a:t>=</a:t>
            </a:r>
            <a:endParaRPr sz="11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798" y="1123825"/>
            <a:ext cx="100520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11225" algn="l"/>
              </a:tabLst>
            </a:pPr>
            <a:r>
              <a:rPr sz="1100" b="0" i="1" spc="-30" dirty="0">
                <a:latin typeface="Bookman Old Style"/>
                <a:cs typeface="Bookman Old Style"/>
              </a:rPr>
              <a:t>T	T</a:t>
            </a:r>
            <a:endParaRPr sz="11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798" y="927490"/>
            <a:ext cx="16014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7660" algn="l"/>
              </a:tabLst>
            </a:pPr>
            <a:r>
              <a:rPr sz="1100" u="sng" spc="-5" dirty="0">
                <a:latin typeface="Times New Roman"/>
                <a:cs typeface="Times New Roman"/>
              </a:rPr>
              <a:t>   </a:t>
            </a:r>
            <a:r>
              <a:rPr sz="1100" u="sng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u="sng" spc="229" dirty="0" smtClean="0">
                <a:solidFill>
                  <a:srgbClr val="FF0000"/>
                </a:solidFill>
                <a:latin typeface="Garamond"/>
                <a:cs typeface="Garamond"/>
              </a:rPr>
              <a:t>∆</a:t>
            </a:r>
            <a:r>
              <a:rPr lang="en-US" sz="1100" b="0" i="1" u="sng" spc="50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Q</a:t>
            </a:r>
            <a:r>
              <a:rPr sz="1200" u="sng" spc="-30" baseline="-10416" dirty="0" err="1" smtClean="0">
                <a:solidFill>
                  <a:srgbClr val="FF0000"/>
                </a:solidFill>
                <a:latin typeface="Century"/>
                <a:cs typeface="Century"/>
              </a:rPr>
              <a:t>pas</a:t>
            </a:r>
            <a:r>
              <a:rPr sz="1200" u="sng" spc="-232" baseline="-10416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i="1" u="sng" spc="-185" dirty="0">
                <a:solidFill>
                  <a:srgbClr val="FF0000"/>
                </a:solidFill>
                <a:latin typeface="Meiryo"/>
                <a:cs typeface="Meiryo"/>
              </a:rPr>
              <a:t>|</a:t>
            </a:r>
            <a:r>
              <a:rPr sz="1200" u="sng" spc="-37" baseline="-10416" dirty="0">
                <a:solidFill>
                  <a:srgbClr val="FF0000"/>
                </a:solidFill>
                <a:latin typeface="Century"/>
                <a:cs typeface="Century"/>
              </a:rPr>
              <a:t>diss</a:t>
            </a:r>
            <a:r>
              <a:rPr sz="1200" u="sng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u="sng" spc="-16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u="sng" spc="110" dirty="0">
                <a:latin typeface="Garamond"/>
                <a:cs typeface="Garamond"/>
              </a:rPr>
              <a:t>+</a:t>
            </a:r>
            <a:r>
              <a:rPr sz="1100" u="sng" spc="80" dirty="0">
                <a:latin typeface="Times New Roman"/>
                <a:cs typeface="Times New Roman"/>
              </a:rPr>
              <a:t> </a:t>
            </a:r>
            <a:r>
              <a:rPr sz="1100" u="sng" spc="229" dirty="0">
                <a:solidFill>
                  <a:srgbClr val="00B050"/>
                </a:solidFill>
                <a:latin typeface="Garamond"/>
                <a:cs typeface="Garamond"/>
              </a:rPr>
              <a:t>∆</a:t>
            </a:r>
            <a:r>
              <a:rPr sz="1100" i="1" u="sng" spc="-35" dirty="0">
                <a:solidFill>
                  <a:srgbClr val="00B050"/>
                </a:solidFill>
                <a:latin typeface="Meiryo"/>
                <a:cs typeface="Meiryo"/>
              </a:rPr>
              <a:t>W</a:t>
            </a:r>
            <a:r>
              <a:rPr sz="1100" u="sng" spc="-19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100" i="1" u="sng" spc="-185" dirty="0">
                <a:solidFill>
                  <a:srgbClr val="00B050"/>
                </a:solidFill>
                <a:latin typeface="Meiryo"/>
                <a:cs typeface="Meiryo"/>
              </a:rPr>
              <a:t>|</a:t>
            </a:r>
            <a:r>
              <a:rPr sz="1200" u="sng" spc="-37" baseline="-20833" dirty="0">
                <a:solidFill>
                  <a:srgbClr val="00B050"/>
                </a:solidFill>
                <a:latin typeface="Century"/>
                <a:cs typeface="Century"/>
              </a:rPr>
              <a:t>diss</a:t>
            </a:r>
            <a:endParaRPr sz="1200" baseline="-20833" dirty="0">
              <a:solidFill>
                <a:srgbClr val="00B050"/>
              </a:solidFill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4052" y="1028791"/>
            <a:ext cx="6413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0" i="1" spc="-30" dirty="0">
                <a:latin typeface="Bookman Old Style"/>
                <a:cs typeface="Bookman Old Style"/>
              </a:rPr>
              <a:t>.</a:t>
            </a:r>
            <a:endParaRPr sz="11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450" y="1349374"/>
            <a:ext cx="2118661" cy="381001"/>
          </a:xfrm>
          <a:prstGeom prst="rect">
            <a:avLst/>
          </a:prstGeom>
          <a:blipFill>
            <a:blip r:embed="rId4" cstate="print"/>
            <a:srcRect/>
            <a:stretch>
              <a:fillRect t="-234162" b="-572918"/>
            </a:stretch>
          </a:blipFill>
        </p:spPr>
        <p:txBody>
          <a:bodyPr wrap="square" lIns="0" tIns="0" rIns="0" bIns="0" rtlCol="0"/>
          <a:lstStyle/>
          <a:p>
            <a:r>
              <a:rPr lang="en-US" sz="1200" spc="-45" dirty="0">
                <a:latin typeface="Tahoma"/>
                <a:cs typeface="Tahoma"/>
              </a:rPr>
              <a:t>(consistent with </a:t>
            </a:r>
            <a:r>
              <a:rPr lang="en-US" sz="1200" spc="-45" dirty="0" err="1">
                <a:latin typeface="Tahoma"/>
                <a:cs typeface="Tahoma"/>
              </a:rPr>
              <a:t>Clausius</a:t>
            </a:r>
            <a:r>
              <a:rPr lang="en-US" sz="1200" spc="-45" dirty="0" smtClean="0">
                <a:latin typeface="Tahoma"/>
                <a:cs typeface="Tahoma"/>
              </a:rPr>
              <a:t>)</a:t>
            </a:r>
            <a:endParaRPr lang="en-US" sz="1200" spc="-45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589" y="1935448"/>
            <a:ext cx="24968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95" dirty="0">
                <a:latin typeface="Tahoma"/>
                <a:cs typeface="Tahoma"/>
              </a:rPr>
              <a:t>Is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this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 smtClean="0">
                <a:latin typeface="Tahoma"/>
                <a:cs typeface="Tahoma"/>
              </a:rPr>
              <a:t>the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b</a:t>
            </a:r>
            <a:r>
              <a:rPr sz="1100" spc="-50" dirty="0">
                <a:latin typeface="Tahoma"/>
                <a:cs typeface="Tahoma"/>
              </a:rPr>
              <a:t>est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estimate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of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229" dirty="0">
                <a:latin typeface="Garamond"/>
                <a:cs typeface="Garamond"/>
              </a:rPr>
              <a:t>∆</a:t>
            </a:r>
            <a:r>
              <a:rPr sz="1100" i="1" spc="35" dirty="0">
                <a:latin typeface="Meiryo"/>
                <a:cs typeface="Meiryo"/>
              </a:rPr>
              <a:t>S</a:t>
            </a:r>
            <a:r>
              <a:rPr sz="1100" spc="-15" dirty="0">
                <a:latin typeface="Tahoma"/>
                <a:cs typeface="Tahoma"/>
              </a:rPr>
              <a:t>?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64" y="923696"/>
            <a:ext cx="1307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45" dirty="0" err="1" smtClean="0">
                <a:latin typeface="Tahoma"/>
                <a:cs typeface="Tahoma"/>
              </a:rPr>
              <a:t>Spohn</a:t>
            </a:r>
            <a:r>
              <a:rPr lang="en-US" sz="1100" spc="-45" dirty="0" smtClean="0">
                <a:latin typeface="Tahoma"/>
                <a:cs typeface="Tahoma"/>
              </a:rPr>
              <a:t> (1978)</a:t>
            </a:r>
            <a:endParaRPr lang="en-US" sz="1100" spc="-45" dirty="0">
              <a:latin typeface="Tahoma"/>
              <a:cs typeface="Tahom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11</a:t>
            </a:fld>
            <a:endParaRPr lang="en-US" spc="-20" dirty="0"/>
          </a:p>
        </p:txBody>
      </p:sp>
      <p:sp>
        <p:nvSpPr>
          <p:cNvPr id="11" name="TextBox 10"/>
          <p:cNvSpPr txBox="1"/>
          <p:nvPr/>
        </p:nvSpPr>
        <p:spPr>
          <a:xfrm>
            <a:off x="552450" y="2374798"/>
            <a:ext cx="333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law doesn’t discern between passive and non-passive states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094074" y="16192"/>
            <a:ext cx="4191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" action="ppaction://noaction"/>
              </a:rPr>
              <a:t>Conclusions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0050" y="867842"/>
            <a:ext cx="3954188" cy="1697967"/>
            <a:chOff x="365055" y="1608682"/>
            <a:chExt cx="3954188" cy="1697967"/>
          </a:xfrm>
        </p:grpSpPr>
        <p:sp>
          <p:nvSpPr>
            <p:cNvPr id="11" name="object 11"/>
            <p:cNvSpPr/>
            <p:nvPr/>
          </p:nvSpPr>
          <p:spPr>
            <a:xfrm>
              <a:off x="401055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9" y="0"/>
                  </a:moveTo>
                  <a:lnTo>
                    <a:pt x="71738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3" y="986000"/>
                  </a:lnTo>
                  <a:lnTo>
                    <a:pt x="57519" y="1005546"/>
                  </a:lnTo>
                  <a:lnTo>
                    <a:pt x="71999" y="1007003"/>
                  </a:lnTo>
                  <a:lnTo>
                    <a:pt x="3734190" y="1007002"/>
                  </a:lnTo>
                  <a:lnTo>
                    <a:pt x="3774311" y="994622"/>
                  </a:lnTo>
                  <a:lnTo>
                    <a:pt x="3800295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054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63263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1055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9" y="0"/>
                  </a:moveTo>
                  <a:lnTo>
                    <a:pt x="71738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3" y="986000"/>
                  </a:lnTo>
                  <a:lnTo>
                    <a:pt x="57519" y="1005546"/>
                  </a:lnTo>
                  <a:lnTo>
                    <a:pt x="71999" y="1007003"/>
                  </a:lnTo>
                  <a:lnTo>
                    <a:pt x="3734190" y="1007002"/>
                  </a:lnTo>
                  <a:lnTo>
                    <a:pt x="3774311" y="994622"/>
                  </a:lnTo>
                  <a:lnTo>
                    <a:pt x="3800295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054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50610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055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9" y="0"/>
                  </a:moveTo>
                  <a:lnTo>
                    <a:pt x="71738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3" y="986000"/>
                  </a:lnTo>
                  <a:lnTo>
                    <a:pt x="57519" y="1005546"/>
                  </a:lnTo>
                  <a:lnTo>
                    <a:pt x="71999" y="1007003"/>
                  </a:lnTo>
                  <a:lnTo>
                    <a:pt x="3734190" y="1007002"/>
                  </a:lnTo>
                  <a:lnTo>
                    <a:pt x="3774311" y="994622"/>
                  </a:lnTo>
                  <a:lnTo>
                    <a:pt x="3800295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1054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37958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1055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9" y="0"/>
                  </a:moveTo>
                  <a:lnTo>
                    <a:pt x="71738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3" y="986000"/>
                  </a:lnTo>
                  <a:lnTo>
                    <a:pt x="57519" y="1005546"/>
                  </a:lnTo>
                  <a:lnTo>
                    <a:pt x="71999" y="1007003"/>
                  </a:lnTo>
                  <a:lnTo>
                    <a:pt x="3734190" y="1007002"/>
                  </a:lnTo>
                  <a:lnTo>
                    <a:pt x="3774311" y="994622"/>
                  </a:lnTo>
                  <a:lnTo>
                    <a:pt x="3800295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1054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25305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055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9" y="0"/>
                  </a:moveTo>
                  <a:lnTo>
                    <a:pt x="71738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3" y="986000"/>
                  </a:lnTo>
                  <a:lnTo>
                    <a:pt x="57519" y="1005546"/>
                  </a:lnTo>
                  <a:lnTo>
                    <a:pt x="71999" y="1007003"/>
                  </a:lnTo>
                  <a:lnTo>
                    <a:pt x="3734190" y="1007002"/>
                  </a:lnTo>
                  <a:lnTo>
                    <a:pt x="3774311" y="994622"/>
                  </a:lnTo>
                  <a:lnTo>
                    <a:pt x="3800295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1054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12652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1055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9" y="0"/>
                  </a:moveTo>
                  <a:lnTo>
                    <a:pt x="71738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3" y="986000"/>
                  </a:lnTo>
                  <a:lnTo>
                    <a:pt x="57519" y="1005546"/>
                  </a:lnTo>
                  <a:lnTo>
                    <a:pt x="71999" y="1007003"/>
                  </a:lnTo>
                  <a:lnTo>
                    <a:pt x="3734190" y="1007002"/>
                  </a:lnTo>
                  <a:lnTo>
                    <a:pt x="3774311" y="994622"/>
                  </a:lnTo>
                  <a:lnTo>
                    <a:pt x="3800295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1054" y="1644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6326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056" y="1608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3733928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935264"/>
                  </a:lnTo>
                  <a:lnTo>
                    <a:pt x="1506" y="949729"/>
                  </a:lnTo>
                  <a:lnTo>
                    <a:pt x="21172" y="986000"/>
                  </a:lnTo>
                  <a:lnTo>
                    <a:pt x="57518" y="1005546"/>
                  </a:lnTo>
                  <a:lnTo>
                    <a:pt x="71998" y="1007003"/>
                  </a:lnTo>
                  <a:lnTo>
                    <a:pt x="3734189" y="1007002"/>
                  </a:lnTo>
                  <a:lnTo>
                    <a:pt x="3774310" y="994621"/>
                  </a:lnTo>
                  <a:lnTo>
                    <a:pt x="3800294" y="962972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4" y="21002"/>
                  </a:lnTo>
                  <a:lnTo>
                    <a:pt x="3748408" y="1456"/>
                  </a:lnTo>
                  <a:lnTo>
                    <a:pt x="3733928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055" y="1608682"/>
              <a:ext cx="3806190" cy="1007110"/>
            </a:xfrm>
            <a:custGeom>
              <a:avLst/>
              <a:gdLst/>
              <a:ahLst/>
              <a:cxnLst/>
              <a:rect l="l" t="t" r="r" b="b"/>
              <a:pathLst>
                <a:path w="3806190" h="1007110">
                  <a:moveTo>
                    <a:pt x="0" y="935003"/>
                  </a:moveTo>
                  <a:lnTo>
                    <a:pt x="0" y="71999"/>
                  </a:lnTo>
                  <a:lnTo>
                    <a:pt x="1456" y="57519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935003"/>
                  </a:lnTo>
                  <a:lnTo>
                    <a:pt x="3804473" y="949483"/>
                  </a:lnTo>
                  <a:lnTo>
                    <a:pt x="3784927" y="985829"/>
                  </a:lnTo>
                  <a:lnTo>
                    <a:pt x="3748655" y="1005496"/>
                  </a:lnTo>
                  <a:lnTo>
                    <a:pt x="71999" y="1007003"/>
                  </a:lnTo>
                  <a:lnTo>
                    <a:pt x="57519" y="1005546"/>
                  </a:lnTo>
                  <a:lnTo>
                    <a:pt x="21173" y="986000"/>
                  </a:lnTo>
                  <a:lnTo>
                    <a:pt x="1507" y="949729"/>
                  </a:lnTo>
                  <a:lnTo>
                    <a:pt x="0" y="935003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434" y="1661903"/>
              <a:ext cx="181197" cy="240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623125" y="1678801"/>
              <a:ext cx="3505200" cy="7048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670">
                <a:lnSpc>
                  <a:spcPct val="100000"/>
                </a:lnSpc>
              </a:pPr>
              <a:r>
                <a:rPr sz="1200" b="1" spc="-25" dirty="0">
                  <a:solidFill>
                    <a:srgbClr val="FF0000"/>
                  </a:solidFill>
                  <a:latin typeface="Gill Sans MT"/>
                  <a:cs typeface="Gill Sans MT"/>
                </a:rPr>
                <a:t>Relaxation</a:t>
              </a:r>
              <a:r>
                <a:rPr sz="1200" b="1" spc="30" dirty="0">
                  <a:solidFill>
                    <a:srgbClr val="FF00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30" dirty="0">
                  <a:solidFill>
                    <a:srgbClr val="FF0000"/>
                  </a:solidFill>
                  <a:latin typeface="Gill Sans MT"/>
                  <a:cs typeface="Gill Sans MT"/>
                </a:rPr>
                <a:t>to</a:t>
              </a:r>
              <a:r>
                <a:rPr sz="1200" b="1" spc="40" dirty="0">
                  <a:solidFill>
                    <a:srgbClr val="FF00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25" dirty="0">
                  <a:solidFill>
                    <a:srgbClr val="FF0000"/>
                  </a:solidFill>
                  <a:latin typeface="Gill Sans MT"/>
                  <a:cs typeface="Gill Sans MT"/>
                </a:rPr>
                <a:t>steady</a:t>
              </a:r>
              <a:r>
                <a:rPr sz="1200" b="1" spc="35" dirty="0">
                  <a:solidFill>
                    <a:srgbClr val="FF00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15" dirty="0">
                  <a:solidFill>
                    <a:srgbClr val="FF0000"/>
                  </a:solidFill>
                  <a:latin typeface="Gill Sans MT"/>
                  <a:cs typeface="Gill Sans MT"/>
                </a:rPr>
                <a:t>stat</a:t>
              </a:r>
              <a:r>
                <a:rPr sz="1200" b="1" spc="-55" dirty="0">
                  <a:solidFill>
                    <a:srgbClr val="FF0000"/>
                  </a:solidFill>
                  <a:latin typeface="Gill Sans MT"/>
                  <a:cs typeface="Gill Sans MT"/>
                </a:rPr>
                <a:t>e</a:t>
              </a:r>
              <a:r>
                <a:rPr sz="1200" b="1" spc="40" dirty="0">
                  <a:solidFill>
                    <a:srgbClr val="FF00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20" dirty="0">
                  <a:solidFill>
                    <a:srgbClr val="FF0000"/>
                  </a:solidFill>
                  <a:latin typeface="Gill Sans MT"/>
                  <a:cs typeface="Gill Sans MT"/>
                </a:rPr>
                <a:t>(constant</a:t>
              </a:r>
              <a:r>
                <a:rPr sz="1200" b="1" spc="35" dirty="0">
                  <a:solidFill>
                    <a:srgbClr val="FF00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35" dirty="0">
                  <a:solidFill>
                    <a:srgbClr val="FF0000"/>
                  </a:solidFill>
                  <a:latin typeface="Gill Sans MT"/>
                  <a:cs typeface="Gill Sans MT"/>
                </a:rPr>
                <a:t>Hamiltonian)</a:t>
              </a:r>
              <a:endParaRPr sz="1200" dirty="0">
                <a:latin typeface="Gill Sans MT"/>
                <a:cs typeface="Gill Sans MT"/>
              </a:endParaRPr>
            </a:p>
            <a:p>
              <a:pPr marL="12700">
                <a:lnSpc>
                  <a:spcPct val="100000"/>
                </a:lnSpc>
                <a:spcBef>
                  <a:spcPts val="229"/>
                </a:spcBef>
              </a:pPr>
              <a:r>
                <a:rPr lang="en-US" sz="1100" spc="-50" dirty="0" smtClean="0">
                  <a:latin typeface="Tahoma"/>
                  <a:cs typeface="Tahoma"/>
                </a:rPr>
                <a:t>At </a:t>
              </a:r>
              <a:r>
                <a:rPr sz="1100" b="0" i="1" spc="15" dirty="0" smtClean="0">
                  <a:latin typeface="Bookman Old Style"/>
                  <a:cs typeface="Bookman Old Style"/>
                </a:rPr>
                <a:t>t</a:t>
              </a:r>
              <a:r>
                <a:rPr sz="1100" b="0" i="1" spc="-30" dirty="0" smtClean="0">
                  <a:latin typeface="Bookman Old Style"/>
                  <a:cs typeface="Bookman Old Style"/>
                </a:rPr>
                <a:t> </a:t>
              </a:r>
              <a:r>
                <a:rPr sz="1100" i="1" spc="-15" dirty="0">
                  <a:latin typeface="Meiryo"/>
                  <a:cs typeface="Meiryo"/>
                </a:rPr>
                <a:t>→</a:t>
              </a:r>
              <a:r>
                <a:rPr sz="1100" i="1" spc="-75" dirty="0">
                  <a:latin typeface="Meiryo"/>
                  <a:cs typeface="Meiryo"/>
                </a:rPr>
                <a:t> </a:t>
              </a:r>
              <a:r>
                <a:rPr sz="1100" i="1" spc="-15" dirty="0" smtClean="0">
                  <a:latin typeface="Meiryo"/>
                  <a:cs typeface="Meiryo"/>
                </a:rPr>
                <a:t>∞</a:t>
              </a:r>
              <a:endParaRPr sz="1100" dirty="0" smtClean="0">
                <a:latin typeface="Meiryo"/>
                <a:cs typeface="Meiryo"/>
              </a:endParaRPr>
            </a:p>
            <a:p>
              <a:pPr marL="387985" algn="ctr">
                <a:lnSpc>
                  <a:spcPct val="100000"/>
                </a:lnSpc>
                <a:spcBef>
                  <a:spcPts val="1080"/>
                </a:spcBef>
              </a:pPr>
              <a:r>
                <a:rPr sz="1650" u="sng" spc="345" baseline="7575" dirty="0" smtClean="0">
                  <a:solidFill>
                    <a:srgbClr val="FF0000"/>
                  </a:solidFill>
                  <a:latin typeface="Garamond"/>
                  <a:cs typeface="Garamond"/>
                </a:rPr>
                <a:t>∆</a:t>
              </a:r>
              <a:r>
                <a:rPr lang="en-US" sz="1650" b="0" i="1" u="sng" spc="75" baseline="7575" dirty="0" err="1" smtClean="0">
                  <a:solidFill>
                    <a:srgbClr val="FF0000"/>
                  </a:solidFill>
                  <a:latin typeface="Bookman Old Style"/>
                  <a:cs typeface="Bookman Old Style"/>
                </a:rPr>
                <a:t>Q</a:t>
              </a:r>
              <a:r>
                <a:rPr sz="800" u="sng" spc="-20" dirty="0" err="1" smtClean="0">
                  <a:solidFill>
                    <a:srgbClr val="FF0000"/>
                  </a:solidFill>
                  <a:latin typeface="Century"/>
                  <a:cs typeface="Century"/>
                </a:rPr>
                <a:t>pas</a:t>
              </a:r>
              <a:r>
                <a:rPr sz="800" u="sng" spc="-155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1650" i="1" u="sng" spc="-277" baseline="7575" dirty="0" smtClean="0">
                  <a:solidFill>
                    <a:srgbClr val="FF0000"/>
                  </a:solidFill>
                  <a:latin typeface="Meiryo"/>
                  <a:cs typeface="Meiryo"/>
                </a:rPr>
                <a:t>|</a:t>
              </a:r>
              <a:r>
                <a:rPr sz="800" u="sng" spc="-25" dirty="0" err="1" smtClean="0">
                  <a:solidFill>
                    <a:srgbClr val="FF0000"/>
                  </a:solidFill>
                  <a:latin typeface="Century"/>
                  <a:cs typeface="Century"/>
                </a:rPr>
                <a:t>diss</a:t>
              </a:r>
              <a:endParaRPr sz="800" dirty="0">
                <a:solidFill>
                  <a:srgbClr val="FF0000"/>
                </a:solidFill>
                <a:latin typeface="Century"/>
                <a:cs typeface="Century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850796" y="2265039"/>
              <a:ext cx="381635" cy="212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229" dirty="0">
                  <a:latin typeface="Garamond"/>
                  <a:cs typeface="Garamond"/>
                </a:rPr>
                <a:t>∆</a:t>
              </a:r>
              <a:r>
                <a:rPr sz="1100" i="1" spc="-45" dirty="0">
                  <a:latin typeface="Meiryo"/>
                  <a:cs typeface="Meiryo"/>
                </a:rPr>
                <a:t>S</a:t>
              </a:r>
              <a:r>
                <a:rPr sz="1100" i="1" spc="10" dirty="0">
                  <a:latin typeface="Meiryo"/>
                  <a:cs typeface="Meiryo"/>
                </a:rPr>
                <a:t> </a:t>
              </a:r>
              <a:r>
                <a:rPr sz="1100" i="1" spc="-45" dirty="0">
                  <a:latin typeface="Meiryo"/>
                  <a:cs typeface="Meiryo"/>
                </a:rPr>
                <a:t>≥</a:t>
              </a:r>
              <a:endParaRPr sz="1100">
                <a:latin typeface="Meiryo"/>
                <a:cs typeface="Meiryo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509977" y="2366355"/>
              <a:ext cx="106680" cy="1644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0" i="1" spc="-30" dirty="0">
                  <a:latin typeface="Bookman Old Style"/>
                  <a:cs typeface="Bookman Old Style"/>
                </a:rPr>
                <a:t>T</a:t>
              </a:r>
              <a:endParaRPr sz="1100">
                <a:latin typeface="Bookman Old Style"/>
                <a:cs typeface="Bookman Old Style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02970" y="1905814"/>
              <a:ext cx="0" cy="645160"/>
            </a:xfrm>
            <a:custGeom>
              <a:avLst/>
              <a:gdLst/>
              <a:ahLst/>
              <a:cxnLst/>
              <a:rect l="l" t="t" r="r" b="b"/>
              <a:pathLst>
                <a:path h="645160">
                  <a:moveTo>
                    <a:pt x="0" y="0"/>
                  </a:moveTo>
                  <a:lnTo>
                    <a:pt x="0" y="644701"/>
                  </a:lnTo>
                </a:path>
              </a:pathLst>
            </a:custGeom>
            <a:ln w="18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1055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9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3" y="498123"/>
                  </a:lnTo>
                  <a:lnTo>
                    <a:pt x="57519" y="517669"/>
                  </a:lnTo>
                  <a:lnTo>
                    <a:pt x="71999" y="519126"/>
                  </a:lnTo>
                  <a:lnTo>
                    <a:pt x="3734190" y="519125"/>
                  </a:lnTo>
                  <a:lnTo>
                    <a:pt x="3774311" y="506744"/>
                  </a:lnTo>
                  <a:lnTo>
                    <a:pt x="3800295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1054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63263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1055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9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3" y="498123"/>
                  </a:lnTo>
                  <a:lnTo>
                    <a:pt x="57519" y="517669"/>
                  </a:lnTo>
                  <a:lnTo>
                    <a:pt x="71999" y="519126"/>
                  </a:lnTo>
                  <a:lnTo>
                    <a:pt x="3734190" y="519125"/>
                  </a:lnTo>
                  <a:lnTo>
                    <a:pt x="3774311" y="506744"/>
                  </a:lnTo>
                  <a:lnTo>
                    <a:pt x="3800295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1054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50610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1055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9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3" y="498123"/>
                  </a:lnTo>
                  <a:lnTo>
                    <a:pt x="57519" y="517669"/>
                  </a:lnTo>
                  <a:lnTo>
                    <a:pt x="71999" y="519126"/>
                  </a:lnTo>
                  <a:lnTo>
                    <a:pt x="3734190" y="519125"/>
                  </a:lnTo>
                  <a:lnTo>
                    <a:pt x="3774311" y="506744"/>
                  </a:lnTo>
                  <a:lnTo>
                    <a:pt x="3800295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1054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37958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055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9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3" y="498123"/>
                  </a:lnTo>
                  <a:lnTo>
                    <a:pt x="57519" y="517669"/>
                  </a:lnTo>
                  <a:lnTo>
                    <a:pt x="71999" y="519126"/>
                  </a:lnTo>
                  <a:lnTo>
                    <a:pt x="3734190" y="519125"/>
                  </a:lnTo>
                  <a:lnTo>
                    <a:pt x="3774311" y="506744"/>
                  </a:lnTo>
                  <a:lnTo>
                    <a:pt x="3800295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054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25305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1055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9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3" y="498123"/>
                  </a:lnTo>
                  <a:lnTo>
                    <a:pt x="57519" y="517669"/>
                  </a:lnTo>
                  <a:lnTo>
                    <a:pt x="71999" y="519126"/>
                  </a:lnTo>
                  <a:lnTo>
                    <a:pt x="3734190" y="519125"/>
                  </a:lnTo>
                  <a:lnTo>
                    <a:pt x="3774311" y="506744"/>
                  </a:lnTo>
                  <a:lnTo>
                    <a:pt x="3800295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1054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12652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1055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9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3" y="498123"/>
                  </a:lnTo>
                  <a:lnTo>
                    <a:pt x="57519" y="517669"/>
                  </a:lnTo>
                  <a:lnTo>
                    <a:pt x="71999" y="519126"/>
                  </a:lnTo>
                  <a:lnTo>
                    <a:pt x="3734190" y="519125"/>
                  </a:lnTo>
                  <a:lnTo>
                    <a:pt x="3774311" y="506744"/>
                  </a:lnTo>
                  <a:lnTo>
                    <a:pt x="3800295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5" y="21002"/>
                  </a:lnTo>
                  <a:lnTo>
                    <a:pt x="3748409" y="1456"/>
                  </a:lnTo>
                  <a:lnTo>
                    <a:pt x="373392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1054" y="2787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6326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5056" y="2751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3733928" y="0"/>
                  </a:moveTo>
                  <a:lnTo>
                    <a:pt x="71737" y="0"/>
                  </a:lnTo>
                  <a:lnTo>
                    <a:pt x="31617" y="12381"/>
                  </a:lnTo>
                  <a:lnTo>
                    <a:pt x="5633" y="44030"/>
                  </a:lnTo>
                  <a:lnTo>
                    <a:pt x="0" y="447387"/>
                  </a:lnTo>
                  <a:lnTo>
                    <a:pt x="1506" y="461852"/>
                  </a:lnTo>
                  <a:lnTo>
                    <a:pt x="21172" y="498123"/>
                  </a:lnTo>
                  <a:lnTo>
                    <a:pt x="57518" y="517669"/>
                  </a:lnTo>
                  <a:lnTo>
                    <a:pt x="71998" y="519126"/>
                  </a:lnTo>
                  <a:lnTo>
                    <a:pt x="3734190" y="519125"/>
                  </a:lnTo>
                  <a:lnTo>
                    <a:pt x="3774310" y="506744"/>
                  </a:lnTo>
                  <a:lnTo>
                    <a:pt x="3800294" y="475095"/>
                  </a:lnTo>
                  <a:lnTo>
                    <a:pt x="3805928" y="71738"/>
                  </a:lnTo>
                  <a:lnTo>
                    <a:pt x="3804421" y="57273"/>
                  </a:lnTo>
                  <a:lnTo>
                    <a:pt x="3784754" y="21002"/>
                  </a:lnTo>
                  <a:lnTo>
                    <a:pt x="3748408" y="1456"/>
                  </a:lnTo>
                  <a:lnTo>
                    <a:pt x="3733928" y="0"/>
                  </a:lnTo>
                  <a:close/>
                </a:path>
              </a:pathLst>
            </a:custGeom>
            <a:solidFill>
              <a:srgbClr val="FFF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5055" y="2751219"/>
              <a:ext cx="3806190" cy="519430"/>
            </a:xfrm>
            <a:custGeom>
              <a:avLst/>
              <a:gdLst/>
              <a:ahLst/>
              <a:cxnLst/>
              <a:rect l="l" t="t" r="r" b="b"/>
              <a:pathLst>
                <a:path w="3806190" h="519429">
                  <a:moveTo>
                    <a:pt x="0" y="447126"/>
                  </a:moveTo>
                  <a:lnTo>
                    <a:pt x="0" y="71999"/>
                  </a:lnTo>
                  <a:lnTo>
                    <a:pt x="1456" y="57520"/>
                  </a:lnTo>
                  <a:lnTo>
                    <a:pt x="21002" y="21173"/>
                  </a:lnTo>
                  <a:lnTo>
                    <a:pt x="57273" y="1507"/>
                  </a:lnTo>
                  <a:lnTo>
                    <a:pt x="3733929" y="0"/>
                  </a:lnTo>
                  <a:lnTo>
                    <a:pt x="3748409" y="1456"/>
                  </a:lnTo>
                  <a:lnTo>
                    <a:pt x="3784755" y="21002"/>
                  </a:lnTo>
                  <a:lnTo>
                    <a:pt x="3804422" y="57273"/>
                  </a:lnTo>
                  <a:lnTo>
                    <a:pt x="3805929" y="447126"/>
                  </a:lnTo>
                  <a:lnTo>
                    <a:pt x="3804473" y="461606"/>
                  </a:lnTo>
                  <a:lnTo>
                    <a:pt x="3784927" y="497952"/>
                  </a:lnTo>
                  <a:lnTo>
                    <a:pt x="3748655" y="517618"/>
                  </a:lnTo>
                  <a:lnTo>
                    <a:pt x="71999" y="519126"/>
                  </a:lnTo>
                  <a:lnTo>
                    <a:pt x="57519" y="517669"/>
                  </a:lnTo>
                  <a:lnTo>
                    <a:pt x="21173" y="498123"/>
                  </a:lnTo>
                  <a:lnTo>
                    <a:pt x="1507" y="461852"/>
                  </a:lnTo>
                  <a:lnTo>
                    <a:pt x="0" y="447126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4117" y="299952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0" y="14983"/>
                  </a:moveTo>
                  <a:lnTo>
                    <a:pt x="29966" y="14983"/>
                  </a:lnTo>
                </a:path>
              </a:pathLst>
            </a:custGeom>
            <a:ln w="31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4117" y="299952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0" y="29967"/>
                  </a:moveTo>
                  <a:lnTo>
                    <a:pt x="29966" y="29967"/>
                  </a:lnTo>
                  <a:lnTo>
                    <a:pt x="29966" y="0"/>
                  </a:lnTo>
                  <a:lnTo>
                    <a:pt x="0" y="0"/>
                  </a:lnTo>
                  <a:lnTo>
                    <a:pt x="0" y="29967"/>
                  </a:lnTo>
                  <a:close/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841" y="2869747"/>
              <a:ext cx="91440" cy="130175"/>
            </a:xfrm>
            <a:custGeom>
              <a:avLst/>
              <a:gdLst/>
              <a:ahLst/>
              <a:cxnLst/>
              <a:rect l="l" t="t" r="r" b="b"/>
              <a:pathLst>
                <a:path w="91440" h="130175">
                  <a:moveTo>
                    <a:pt x="48757" y="0"/>
                  </a:moveTo>
                  <a:lnTo>
                    <a:pt x="10313" y="15768"/>
                  </a:lnTo>
                  <a:lnTo>
                    <a:pt x="0" y="49075"/>
                  </a:lnTo>
                  <a:lnTo>
                    <a:pt x="2106" y="60420"/>
                  </a:lnTo>
                  <a:lnTo>
                    <a:pt x="10259" y="72653"/>
                  </a:lnTo>
                  <a:lnTo>
                    <a:pt x="17911" y="82475"/>
                  </a:lnTo>
                  <a:lnTo>
                    <a:pt x="24397" y="91769"/>
                  </a:lnTo>
                  <a:lnTo>
                    <a:pt x="29049" y="102418"/>
                  </a:lnTo>
                  <a:lnTo>
                    <a:pt x="31202" y="116304"/>
                  </a:lnTo>
                  <a:lnTo>
                    <a:pt x="31275" y="129776"/>
                  </a:lnTo>
                  <a:lnTo>
                    <a:pt x="61242" y="129776"/>
                  </a:lnTo>
                  <a:lnTo>
                    <a:pt x="61242" y="119821"/>
                  </a:lnTo>
                  <a:lnTo>
                    <a:pt x="63330" y="102833"/>
                  </a:lnTo>
                  <a:lnTo>
                    <a:pt x="68657" y="91130"/>
                  </a:lnTo>
                  <a:lnTo>
                    <a:pt x="75816" y="82246"/>
                  </a:lnTo>
                  <a:lnTo>
                    <a:pt x="83400" y="73713"/>
                  </a:lnTo>
                  <a:lnTo>
                    <a:pt x="88673" y="62502"/>
                  </a:lnTo>
                  <a:lnTo>
                    <a:pt x="91362" y="50506"/>
                  </a:lnTo>
                  <a:lnTo>
                    <a:pt x="91389" y="38404"/>
                  </a:lnTo>
                  <a:lnTo>
                    <a:pt x="88671" y="26872"/>
                  </a:lnTo>
                  <a:lnTo>
                    <a:pt x="83129" y="16588"/>
                  </a:lnTo>
                  <a:lnTo>
                    <a:pt x="74683" y="8230"/>
                  </a:lnTo>
                  <a:lnTo>
                    <a:pt x="63253" y="2474"/>
                  </a:lnTo>
                  <a:lnTo>
                    <a:pt x="487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841" y="2869747"/>
              <a:ext cx="91440" cy="130175"/>
            </a:xfrm>
            <a:custGeom>
              <a:avLst/>
              <a:gdLst/>
              <a:ahLst/>
              <a:cxnLst/>
              <a:rect l="l" t="t" r="r" b="b"/>
              <a:pathLst>
                <a:path w="91440" h="130175">
                  <a:moveTo>
                    <a:pt x="61242" y="129776"/>
                  </a:moveTo>
                  <a:lnTo>
                    <a:pt x="61242" y="119821"/>
                  </a:lnTo>
                  <a:lnTo>
                    <a:pt x="63330" y="102833"/>
                  </a:lnTo>
                  <a:lnTo>
                    <a:pt x="68657" y="91130"/>
                  </a:lnTo>
                  <a:lnTo>
                    <a:pt x="75816" y="82246"/>
                  </a:lnTo>
                  <a:lnTo>
                    <a:pt x="83400" y="73713"/>
                  </a:lnTo>
                  <a:lnTo>
                    <a:pt x="88673" y="62502"/>
                  </a:lnTo>
                  <a:lnTo>
                    <a:pt x="91362" y="50506"/>
                  </a:lnTo>
                  <a:lnTo>
                    <a:pt x="91389" y="38404"/>
                  </a:lnTo>
                  <a:lnTo>
                    <a:pt x="88671" y="26872"/>
                  </a:lnTo>
                  <a:lnTo>
                    <a:pt x="83129" y="16588"/>
                  </a:lnTo>
                  <a:lnTo>
                    <a:pt x="74683" y="8230"/>
                  </a:lnTo>
                  <a:lnTo>
                    <a:pt x="63253" y="2474"/>
                  </a:lnTo>
                  <a:lnTo>
                    <a:pt x="48757" y="0"/>
                  </a:lnTo>
                  <a:lnTo>
                    <a:pt x="32564" y="2001"/>
                  </a:lnTo>
                  <a:lnTo>
                    <a:pt x="564" y="37330"/>
                  </a:lnTo>
                  <a:lnTo>
                    <a:pt x="0" y="49075"/>
                  </a:lnTo>
                  <a:lnTo>
                    <a:pt x="2106" y="60420"/>
                  </a:lnTo>
                  <a:lnTo>
                    <a:pt x="10259" y="72653"/>
                  </a:lnTo>
                  <a:lnTo>
                    <a:pt x="17911" y="82475"/>
                  </a:lnTo>
                  <a:lnTo>
                    <a:pt x="24397" y="91769"/>
                  </a:lnTo>
                  <a:lnTo>
                    <a:pt x="29049" y="102418"/>
                  </a:lnTo>
                  <a:lnTo>
                    <a:pt x="31202" y="116304"/>
                  </a:lnTo>
                  <a:lnTo>
                    <a:pt x="31275" y="129776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4161" y="3014532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0" y="0"/>
                  </a:moveTo>
                  <a:lnTo>
                    <a:pt x="49928" y="0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5217" y="2911055"/>
              <a:ext cx="27940" cy="113664"/>
            </a:xfrm>
            <a:custGeom>
              <a:avLst/>
              <a:gdLst/>
              <a:ahLst/>
              <a:cxnLst/>
              <a:rect l="l" t="t" r="r" b="b"/>
              <a:pathLst>
                <a:path w="27940" h="113664">
                  <a:moveTo>
                    <a:pt x="13908" y="113432"/>
                  </a:moveTo>
                  <a:lnTo>
                    <a:pt x="15089" y="98388"/>
                  </a:lnTo>
                  <a:lnTo>
                    <a:pt x="15558" y="83859"/>
                  </a:lnTo>
                  <a:lnTo>
                    <a:pt x="15747" y="69974"/>
                  </a:lnTo>
                  <a:lnTo>
                    <a:pt x="16092" y="56864"/>
                  </a:lnTo>
                  <a:lnTo>
                    <a:pt x="17025" y="44656"/>
                  </a:lnTo>
                  <a:lnTo>
                    <a:pt x="18981" y="33483"/>
                  </a:lnTo>
                  <a:lnTo>
                    <a:pt x="22392" y="23473"/>
                  </a:lnTo>
                  <a:lnTo>
                    <a:pt x="27694" y="14756"/>
                  </a:lnTo>
                  <a:lnTo>
                    <a:pt x="21257" y="3281"/>
                  </a:lnTo>
                  <a:lnTo>
                    <a:pt x="10633" y="0"/>
                  </a:lnTo>
                  <a:lnTo>
                    <a:pt x="0" y="2756"/>
                  </a:lnTo>
                  <a:lnTo>
                    <a:pt x="5226" y="11756"/>
                  </a:lnTo>
                  <a:lnTo>
                    <a:pt x="8717" y="21703"/>
                  </a:lnTo>
                  <a:lnTo>
                    <a:pt x="12273" y="69511"/>
                  </a:lnTo>
                  <a:lnTo>
                    <a:pt x="12295" y="83108"/>
                  </a:lnTo>
                  <a:lnTo>
                    <a:pt x="12665" y="97219"/>
                  </a:lnTo>
                  <a:lnTo>
                    <a:pt x="13729" y="1117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9230" y="283478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29967" y="29967"/>
                  </a:moveTo>
                  <a:lnTo>
                    <a:pt x="0" y="0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9125" y="2809816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34920"/>
                  </a:moveTo>
                  <a:lnTo>
                    <a:pt x="0" y="0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9053" y="2843585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5" h="26669">
                  <a:moveTo>
                    <a:pt x="0" y="26115"/>
                  </a:moveTo>
                  <a:lnTo>
                    <a:pt x="31067" y="0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4012" y="290467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966" y="0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269" y="2904670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34919" y="0"/>
                  </a:moveTo>
                  <a:lnTo>
                    <a:pt x="0" y="0"/>
                  </a:lnTo>
                </a:path>
              </a:pathLst>
            </a:custGeom>
            <a:ln w="7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587631" y="2826016"/>
              <a:ext cx="3731612" cy="3924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3020">
                <a:lnSpc>
                  <a:spcPct val="100000"/>
                </a:lnSpc>
              </a:pPr>
              <a:r>
                <a:rPr sz="1200" b="1" spc="-65" dirty="0">
                  <a:solidFill>
                    <a:srgbClr val="FF7F00"/>
                  </a:solidFill>
                  <a:latin typeface="Gill Sans MT"/>
                  <a:cs typeface="Gill Sans MT"/>
                </a:rPr>
                <a:t>New</a:t>
              </a:r>
              <a:r>
                <a:rPr sz="1200" b="1" spc="105" dirty="0">
                  <a:solidFill>
                    <a:srgbClr val="FF7F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30" dirty="0">
                  <a:solidFill>
                    <a:srgbClr val="FF7F00"/>
                  </a:solidFill>
                  <a:latin typeface="Gill Sans MT"/>
                  <a:cs typeface="Gill Sans MT"/>
                </a:rPr>
                <a:t>inequali</a:t>
              </a:r>
              <a:r>
                <a:rPr sz="1200" b="1" spc="-65" dirty="0">
                  <a:solidFill>
                    <a:srgbClr val="FF7F00"/>
                  </a:solidFill>
                  <a:latin typeface="Gill Sans MT"/>
                  <a:cs typeface="Gill Sans MT"/>
                </a:rPr>
                <a:t>t</a:t>
              </a:r>
              <a:r>
                <a:rPr sz="1200" b="1" spc="-20" dirty="0">
                  <a:solidFill>
                    <a:srgbClr val="FF7F00"/>
                  </a:solidFill>
                  <a:latin typeface="Gill Sans MT"/>
                  <a:cs typeface="Gill Sans MT"/>
                </a:rPr>
                <a:t>y</a:t>
              </a:r>
              <a:r>
                <a:rPr sz="1200" b="1" spc="105" dirty="0">
                  <a:solidFill>
                    <a:srgbClr val="FF7F00"/>
                  </a:solidFill>
                  <a:latin typeface="Gill Sans MT"/>
                  <a:cs typeface="Gill Sans MT"/>
                </a:rPr>
                <a:t> </a:t>
              </a:r>
              <a:r>
                <a:rPr sz="1200" b="1" spc="-10" dirty="0">
                  <a:solidFill>
                    <a:srgbClr val="FF7F00"/>
                  </a:solidFill>
                  <a:latin typeface="Gill Sans MT"/>
                  <a:cs typeface="Gill Sans MT"/>
                </a:rPr>
                <a:t>f</a:t>
              </a:r>
              <a:r>
                <a:rPr sz="1200" b="1" spc="-55" dirty="0">
                  <a:solidFill>
                    <a:srgbClr val="FF7F00"/>
                  </a:solidFill>
                  <a:latin typeface="Gill Sans MT"/>
                  <a:cs typeface="Gill Sans MT"/>
                </a:rPr>
                <a:t>o</a:t>
              </a:r>
              <a:r>
                <a:rPr sz="1200" b="1" spc="-100" dirty="0">
                  <a:solidFill>
                    <a:srgbClr val="FF7F00"/>
                  </a:solidFill>
                  <a:latin typeface="Gill Sans MT"/>
                  <a:cs typeface="Gill Sans MT"/>
                </a:rPr>
                <a:t>r</a:t>
              </a:r>
              <a:r>
                <a:rPr sz="1200" b="1" spc="105" dirty="0">
                  <a:solidFill>
                    <a:srgbClr val="FF7F00"/>
                  </a:solidFill>
                  <a:latin typeface="Gill Sans MT"/>
                  <a:cs typeface="Gill Sans MT"/>
                </a:rPr>
                <a:t> </a:t>
              </a:r>
              <a:r>
                <a:rPr sz="1200" spc="235" dirty="0">
                  <a:solidFill>
                    <a:srgbClr val="FF7F00"/>
                  </a:solidFill>
                  <a:latin typeface="Arial Unicode MS"/>
                  <a:cs typeface="Arial Unicode MS"/>
                </a:rPr>
                <a:t>∆</a:t>
              </a:r>
              <a:r>
                <a:rPr sz="1200" i="1" spc="-40" dirty="0">
                  <a:solidFill>
                    <a:srgbClr val="FF7F00"/>
                  </a:solidFill>
                  <a:latin typeface="Meiryo"/>
                  <a:cs typeface="Meiryo"/>
                </a:rPr>
                <a:t>S</a:t>
              </a:r>
              <a:endParaRPr sz="1200" dirty="0">
                <a:latin typeface="Meiryo"/>
                <a:cs typeface="Meiryo"/>
              </a:endParaRPr>
            </a:p>
            <a:p>
              <a:pPr marL="12700">
                <a:lnSpc>
                  <a:spcPct val="100000"/>
                </a:lnSpc>
                <a:spcBef>
                  <a:spcPts val="340"/>
                </a:spcBef>
              </a:pPr>
              <a:r>
                <a:rPr sz="1100" spc="-40" dirty="0">
                  <a:latin typeface="Tahoma"/>
                  <a:cs typeface="Tahoma"/>
                </a:rPr>
                <a:t>Since</a:t>
              </a:r>
              <a:r>
                <a:rPr sz="1100" spc="140" dirty="0">
                  <a:latin typeface="Tahoma"/>
                  <a:cs typeface="Tahoma"/>
                </a:rPr>
                <a:t> </a:t>
              </a:r>
              <a:r>
                <a:rPr sz="1100" spc="229" dirty="0">
                  <a:solidFill>
                    <a:srgbClr val="00B050"/>
                  </a:solidFill>
                  <a:latin typeface="Garamond"/>
                  <a:cs typeface="Garamond"/>
                </a:rPr>
                <a:t>∆</a:t>
              </a:r>
              <a:r>
                <a:rPr sz="1100" i="1" spc="50" dirty="0">
                  <a:solidFill>
                    <a:srgbClr val="00B050"/>
                  </a:solidFill>
                  <a:latin typeface="Meiryo"/>
                  <a:cs typeface="Meiryo"/>
                </a:rPr>
                <a:t>W</a:t>
              </a:r>
              <a:r>
                <a:rPr sz="1100" i="1" spc="-185" dirty="0">
                  <a:solidFill>
                    <a:srgbClr val="00B050"/>
                  </a:solidFill>
                  <a:latin typeface="Meiryo"/>
                  <a:cs typeface="Meiryo"/>
                </a:rPr>
                <a:t>|</a:t>
              </a:r>
              <a:r>
                <a:rPr sz="1200" spc="-37" baseline="-20833" dirty="0">
                  <a:solidFill>
                    <a:srgbClr val="00B050"/>
                  </a:solidFill>
                  <a:latin typeface="Century"/>
                  <a:cs typeface="Century"/>
                </a:rPr>
                <a:t>diss</a:t>
              </a:r>
              <a:r>
                <a:rPr sz="1200" baseline="-20833" dirty="0">
                  <a:solidFill>
                    <a:srgbClr val="00B050"/>
                  </a:solidFill>
                  <a:latin typeface="Century"/>
                  <a:cs typeface="Century"/>
                </a:rPr>
                <a:t> </a:t>
              </a:r>
              <a:r>
                <a:rPr sz="1200" spc="-142" baseline="-20833" dirty="0">
                  <a:solidFill>
                    <a:srgbClr val="00B050"/>
                  </a:solidFill>
                  <a:latin typeface="Century"/>
                  <a:cs typeface="Century"/>
                </a:rPr>
                <a:t> </a:t>
              </a:r>
              <a:r>
                <a:rPr sz="1100" i="1" spc="-45" dirty="0">
                  <a:solidFill>
                    <a:srgbClr val="00B050"/>
                  </a:solidFill>
                  <a:latin typeface="Meiryo"/>
                  <a:cs typeface="Meiryo"/>
                </a:rPr>
                <a:t>≤</a:t>
              </a:r>
              <a:r>
                <a:rPr sz="1100" i="1" spc="-75" dirty="0">
                  <a:solidFill>
                    <a:srgbClr val="00B050"/>
                  </a:solidFill>
                  <a:latin typeface="Meiryo"/>
                  <a:cs typeface="Meiryo"/>
                </a:rPr>
                <a:t> </a:t>
              </a:r>
              <a:r>
                <a:rPr sz="1100" spc="25" dirty="0">
                  <a:solidFill>
                    <a:srgbClr val="00B050"/>
                  </a:solidFill>
                  <a:latin typeface="Garamond"/>
                  <a:cs typeface="Garamond"/>
                </a:rPr>
                <a:t>0</a:t>
              </a:r>
              <a:r>
                <a:rPr sz="1100" spc="-35" dirty="0">
                  <a:latin typeface="Tahoma"/>
                  <a:cs typeface="Tahoma"/>
                </a:rPr>
                <a:t>,</a:t>
              </a:r>
              <a:r>
                <a:rPr sz="1100" spc="15" dirty="0">
                  <a:latin typeface="Tahoma"/>
                  <a:cs typeface="Tahoma"/>
                </a:rPr>
                <a:t> </a:t>
              </a:r>
              <a:r>
                <a:rPr sz="1100" spc="-45" dirty="0">
                  <a:latin typeface="Tahoma"/>
                  <a:cs typeface="Tahoma"/>
                </a:rPr>
                <a:t>our</a:t>
              </a:r>
              <a:r>
                <a:rPr sz="1100" spc="20" dirty="0">
                  <a:latin typeface="Tahoma"/>
                  <a:cs typeface="Tahoma"/>
                </a:rPr>
                <a:t> </a:t>
              </a:r>
              <a:r>
                <a:rPr sz="1100" spc="-80" dirty="0">
                  <a:latin typeface="Tahoma"/>
                  <a:cs typeface="Tahoma"/>
                </a:rPr>
                <a:t>n</a:t>
              </a:r>
              <a:r>
                <a:rPr sz="1100" spc="-85" dirty="0">
                  <a:latin typeface="Tahoma"/>
                  <a:cs typeface="Tahoma"/>
                </a:rPr>
                <a:t>e</a:t>
              </a:r>
              <a:r>
                <a:rPr sz="1100" spc="-75" dirty="0">
                  <a:latin typeface="Tahoma"/>
                  <a:cs typeface="Tahoma"/>
                </a:rPr>
                <a:t>w</a:t>
              </a:r>
              <a:r>
                <a:rPr sz="1100" spc="20" dirty="0">
                  <a:latin typeface="Tahoma"/>
                  <a:cs typeface="Tahoma"/>
                </a:rPr>
                <a:t> </a:t>
              </a:r>
              <a:r>
                <a:rPr sz="1100" spc="-30" dirty="0">
                  <a:latin typeface="Tahoma"/>
                  <a:cs typeface="Tahoma"/>
                </a:rPr>
                <a:t>inequali</a:t>
              </a:r>
              <a:r>
                <a:rPr sz="1100" spc="-60" dirty="0">
                  <a:latin typeface="Tahoma"/>
                  <a:cs typeface="Tahoma"/>
                </a:rPr>
                <a:t>t</a:t>
              </a:r>
              <a:r>
                <a:rPr sz="1100" spc="-50" dirty="0">
                  <a:latin typeface="Tahoma"/>
                  <a:cs typeface="Tahoma"/>
                </a:rPr>
                <a:t>y</a:t>
              </a:r>
              <a:r>
                <a:rPr sz="1100" spc="15" dirty="0">
                  <a:latin typeface="Tahoma"/>
                  <a:cs typeface="Tahoma"/>
                </a:rPr>
                <a:t> </a:t>
              </a:r>
              <a:r>
                <a:rPr sz="1100" spc="-30" dirty="0">
                  <a:latin typeface="Tahoma"/>
                  <a:cs typeface="Tahoma"/>
                </a:rPr>
                <a:t>is tighter</a:t>
              </a:r>
              <a:r>
                <a:rPr lang="en-US" sz="1100" spc="-30" dirty="0">
                  <a:latin typeface="Tahoma"/>
                  <a:cs typeface="Tahoma"/>
                </a:rPr>
                <a:t> than </a:t>
              </a:r>
              <a:r>
                <a:rPr lang="en-US" sz="1100" spc="-30" dirty="0" err="1">
                  <a:latin typeface="Tahoma"/>
                  <a:cs typeface="Tahoma"/>
                </a:rPr>
                <a:t>Spohn’s</a:t>
              </a:r>
              <a:r>
                <a:rPr sz="1100" spc="-30" dirty="0">
                  <a:latin typeface="Tahoma"/>
                  <a:cs typeface="Tahoma"/>
                </a:rPr>
                <a:t>.</a:t>
              </a:r>
            </a:p>
          </p:txBody>
        </p:sp>
        <p:sp>
          <p:nvSpPr>
            <p:cNvPr id="56" name="object 56"/>
            <p:cNvSpPr/>
            <p:nvPr/>
          </p:nvSpPr>
          <p:spPr>
            <a:xfrm>
              <a:off x="502970" y="3060314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0"/>
                  </a:moveTo>
                  <a:lnTo>
                    <a:pt x="0" y="144873"/>
                  </a:lnTo>
                </a:path>
              </a:pathLst>
            </a:custGeom>
            <a:ln w="18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r>
              <a:rPr lang="en-US" spc="-20" dirty="0" smtClean="0"/>
              <a:t>12</a:t>
            </a:r>
            <a:endParaRPr lang="en-US" spc="-20" dirty="0"/>
          </a:p>
        </p:txBody>
      </p:sp>
      <p:sp>
        <p:nvSpPr>
          <p:cNvPr id="3" name="TextBox 2"/>
          <p:cNvSpPr txBox="1"/>
          <p:nvPr/>
        </p:nvSpPr>
        <p:spPr>
          <a:xfrm>
            <a:off x="407915" y="317870"/>
            <a:ext cx="1782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No!     We contend:</a:t>
            </a:r>
            <a:endParaRPr lang="en-US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1055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3" y="1380874"/>
                </a:lnTo>
                <a:lnTo>
                  <a:pt x="57519" y="1400420"/>
                </a:lnTo>
                <a:lnTo>
                  <a:pt x="71999" y="1401876"/>
                </a:lnTo>
                <a:lnTo>
                  <a:pt x="3734190" y="1401876"/>
                </a:lnTo>
                <a:lnTo>
                  <a:pt x="3774311" y="1389495"/>
                </a:lnTo>
                <a:lnTo>
                  <a:pt x="3800295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054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055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3" y="1380874"/>
                </a:lnTo>
                <a:lnTo>
                  <a:pt x="57519" y="1400420"/>
                </a:lnTo>
                <a:lnTo>
                  <a:pt x="71999" y="1401876"/>
                </a:lnTo>
                <a:lnTo>
                  <a:pt x="3734190" y="1401876"/>
                </a:lnTo>
                <a:lnTo>
                  <a:pt x="3774311" y="1389495"/>
                </a:lnTo>
                <a:lnTo>
                  <a:pt x="3800295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054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055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3" y="1380874"/>
                </a:lnTo>
                <a:lnTo>
                  <a:pt x="57519" y="1400420"/>
                </a:lnTo>
                <a:lnTo>
                  <a:pt x="71999" y="1401876"/>
                </a:lnTo>
                <a:lnTo>
                  <a:pt x="3734190" y="1401876"/>
                </a:lnTo>
                <a:lnTo>
                  <a:pt x="3774311" y="1389495"/>
                </a:lnTo>
                <a:lnTo>
                  <a:pt x="3800295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054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055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3" y="1380874"/>
                </a:lnTo>
                <a:lnTo>
                  <a:pt x="57519" y="1400420"/>
                </a:lnTo>
                <a:lnTo>
                  <a:pt x="71999" y="1401876"/>
                </a:lnTo>
                <a:lnTo>
                  <a:pt x="3734190" y="1401876"/>
                </a:lnTo>
                <a:lnTo>
                  <a:pt x="3774311" y="1389495"/>
                </a:lnTo>
                <a:lnTo>
                  <a:pt x="3800295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054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055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3" y="1380874"/>
                </a:lnTo>
                <a:lnTo>
                  <a:pt x="57519" y="1400420"/>
                </a:lnTo>
                <a:lnTo>
                  <a:pt x="71999" y="1401876"/>
                </a:lnTo>
                <a:lnTo>
                  <a:pt x="3734190" y="1401876"/>
                </a:lnTo>
                <a:lnTo>
                  <a:pt x="3774311" y="1389495"/>
                </a:lnTo>
                <a:lnTo>
                  <a:pt x="3800295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054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055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3" y="1380874"/>
                </a:lnTo>
                <a:lnTo>
                  <a:pt x="57519" y="1400420"/>
                </a:lnTo>
                <a:lnTo>
                  <a:pt x="71999" y="1401876"/>
                </a:lnTo>
                <a:lnTo>
                  <a:pt x="3734190" y="1401876"/>
                </a:lnTo>
                <a:lnTo>
                  <a:pt x="3774311" y="1389495"/>
                </a:lnTo>
                <a:lnTo>
                  <a:pt x="3800295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054" y="394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056" y="358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330138"/>
                </a:lnTo>
                <a:lnTo>
                  <a:pt x="1506" y="1344603"/>
                </a:lnTo>
                <a:lnTo>
                  <a:pt x="21172" y="1380874"/>
                </a:lnTo>
                <a:lnTo>
                  <a:pt x="57518" y="1400420"/>
                </a:lnTo>
                <a:lnTo>
                  <a:pt x="71998" y="1401876"/>
                </a:lnTo>
                <a:lnTo>
                  <a:pt x="3734189" y="1401876"/>
                </a:lnTo>
                <a:lnTo>
                  <a:pt x="3774310" y="1389495"/>
                </a:lnTo>
                <a:lnTo>
                  <a:pt x="3800294" y="1357846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FFF2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5055" y="358775"/>
            <a:ext cx="3806190" cy="1402080"/>
          </a:xfrm>
          <a:custGeom>
            <a:avLst/>
            <a:gdLst/>
            <a:ahLst/>
            <a:cxnLst/>
            <a:rect l="l" t="t" r="r" b="b"/>
            <a:pathLst>
              <a:path w="3806190" h="1402080">
                <a:moveTo>
                  <a:pt x="0" y="1329877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329877"/>
                </a:lnTo>
                <a:lnTo>
                  <a:pt x="3804473" y="1344356"/>
                </a:lnTo>
                <a:lnTo>
                  <a:pt x="3784927" y="1380703"/>
                </a:lnTo>
                <a:lnTo>
                  <a:pt x="3748655" y="1400369"/>
                </a:lnTo>
                <a:lnTo>
                  <a:pt x="71999" y="1401876"/>
                </a:lnTo>
                <a:lnTo>
                  <a:pt x="57519" y="1400420"/>
                </a:lnTo>
                <a:lnTo>
                  <a:pt x="21173" y="1380874"/>
                </a:lnTo>
                <a:lnTo>
                  <a:pt x="1507" y="1344603"/>
                </a:lnTo>
                <a:lnTo>
                  <a:pt x="0" y="1329877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117" y="60709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14983"/>
                </a:moveTo>
                <a:lnTo>
                  <a:pt x="29966" y="14983"/>
                </a:lnTo>
              </a:path>
            </a:pathLst>
          </a:custGeom>
          <a:ln w="31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117" y="60709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29967"/>
                </a:moveTo>
                <a:lnTo>
                  <a:pt x="29966" y="29967"/>
                </a:lnTo>
                <a:lnTo>
                  <a:pt x="29966" y="0"/>
                </a:lnTo>
                <a:lnTo>
                  <a:pt x="0" y="0"/>
                </a:lnTo>
                <a:lnTo>
                  <a:pt x="0" y="29967"/>
                </a:lnTo>
                <a:close/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841" y="477315"/>
            <a:ext cx="91440" cy="130175"/>
          </a:xfrm>
          <a:custGeom>
            <a:avLst/>
            <a:gdLst/>
            <a:ahLst/>
            <a:cxnLst/>
            <a:rect l="l" t="t" r="r" b="b"/>
            <a:pathLst>
              <a:path w="91440" h="130175">
                <a:moveTo>
                  <a:pt x="48757" y="0"/>
                </a:moveTo>
                <a:lnTo>
                  <a:pt x="10313" y="15768"/>
                </a:lnTo>
                <a:lnTo>
                  <a:pt x="0" y="49075"/>
                </a:lnTo>
                <a:lnTo>
                  <a:pt x="2106" y="60420"/>
                </a:lnTo>
                <a:lnTo>
                  <a:pt x="10259" y="72653"/>
                </a:lnTo>
                <a:lnTo>
                  <a:pt x="17911" y="82475"/>
                </a:lnTo>
                <a:lnTo>
                  <a:pt x="24397" y="91769"/>
                </a:lnTo>
                <a:lnTo>
                  <a:pt x="29049" y="102418"/>
                </a:lnTo>
                <a:lnTo>
                  <a:pt x="31202" y="116304"/>
                </a:lnTo>
                <a:lnTo>
                  <a:pt x="31275" y="129776"/>
                </a:lnTo>
                <a:lnTo>
                  <a:pt x="61242" y="129776"/>
                </a:lnTo>
                <a:lnTo>
                  <a:pt x="61242" y="119821"/>
                </a:lnTo>
                <a:lnTo>
                  <a:pt x="63330" y="102833"/>
                </a:lnTo>
                <a:lnTo>
                  <a:pt x="68657" y="91130"/>
                </a:lnTo>
                <a:lnTo>
                  <a:pt x="75816" y="82246"/>
                </a:lnTo>
                <a:lnTo>
                  <a:pt x="83400" y="73713"/>
                </a:lnTo>
                <a:lnTo>
                  <a:pt x="88673" y="62502"/>
                </a:lnTo>
                <a:lnTo>
                  <a:pt x="91362" y="50506"/>
                </a:lnTo>
                <a:lnTo>
                  <a:pt x="91389" y="38404"/>
                </a:lnTo>
                <a:lnTo>
                  <a:pt x="88671" y="26872"/>
                </a:lnTo>
                <a:lnTo>
                  <a:pt x="83129" y="16588"/>
                </a:lnTo>
                <a:lnTo>
                  <a:pt x="74683" y="8230"/>
                </a:lnTo>
                <a:lnTo>
                  <a:pt x="63253" y="2474"/>
                </a:lnTo>
                <a:lnTo>
                  <a:pt x="4875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841" y="477315"/>
            <a:ext cx="91440" cy="130175"/>
          </a:xfrm>
          <a:custGeom>
            <a:avLst/>
            <a:gdLst/>
            <a:ahLst/>
            <a:cxnLst/>
            <a:rect l="l" t="t" r="r" b="b"/>
            <a:pathLst>
              <a:path w="91440" h="130175">
                <a:moveTo>
                  <a:pt x="61242" y="129776"/>
                </a:moveTo>
                <a:lnTo>
                  <a:pt x="61242" y="119821"/>
                </a:lnTo>
                <a:lnTo>
                  <a:pt x="63330" y="102833"/>
                </a:lnTo>
                <a:lnTo>
                  <a:pt x="68657" y="91130"/>
                </a:lnTo>
                <a:lnTo>
                  <a:pt x="75816" y="82246"/>
                </a:lnTo>
                <a:lnTo>
                  <a:pt x="83400" y="73713"/>
                </a:lnTo>
                <a:lnTo>
                  <a:pt x="88673" y="62502"/>
                </a:lnTo>
                <a:lnTo>
                  <a:pt x="91362" y="50506"/>
                </a:lnTo>
                <a:lnTo>
                  <a:pt x="91389" y="38404"/>
                </a:lnTo>
                <a:lnTo>
                  <a:pt x="88671" y="26872"/>
                </a:lnTo>
                <a:lnTo>
                  <a:pt x="83129" y="16588"/>
                </a:lnTo>
                <a:lnTo>
                  <a:pt x="74683" y="8230"/>
                </a:lnTo>
                <a:lnTo>
                  <a:pt x="63253" y="2474"/>
                </a:lnTo>
                <a:lnTo>
                  <a:pt x="48757" y="0"/>
                </a:lnTo>
                <a:lnTo>
                  <a:pt x="32564" y="2001"/>
                </a:lnTo>
                <a:lnTo>
                  <a:pt x="564" y="37330"/>
                </a:lnTo>
                <a:lnTo>
                  <a:pt x="0" y="49075"/>
                </a:lnTo>
                <a:lnTo>
                  <a:pt x="2106" y="60420"/>
                </a:lnTo>
                <a:lnTo>
                  <a:pt x="10259" y="72653"/>
                </a:lnTo>
                <a:lnTo>
                  <a:pt x="17911" y="82475"/>
                </a:lnTo>
                <a:lnTo>
                  <a:pt x="24397" y="91769"/>
                </a:lnTo>
                <a:lnTo>
                  <a:pt x="29049" y="102418"/>
                </a:lnTo>
                <a:lnTo>
                  <a:pt x="31202" y="116304"/>
                </a:lnTo>
                <a:lnTo>
                  <a:pt x="31275" y="129776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4161" y="622100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928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5217" y="518623"/>
            <a:ext cx="27940" cy="113664"/>
          </a:xfrm>
          <a:custGeom>
            <a:avLst/>
            <a:gdLst/>
            <a:ahLst/>
            <a:cxnLst/>
            <a:rect l="l" t="t" r="r" b="b"/>
            <a:pathLst>
              <a:path w="27940" h="113665">
                <a:moveTo>
                  <a:pt x="13908" y="113432"/>
                </a:moveTo>
                <a:lnTo>
                  <a:pt x="15089" y="98388"/>
                </a:lnTo>
                <a:lnTo>
                  <a:pt x="15558" y="83859"/>
                </a:lnTo>
                <a:lnTo>
                  <a:pt x="15747" y="69974"/>
                </a:lnTo>
                <a:lnTo>
                  <a:pt x="16092" y="56864"/>
                </a:lnTo>
                <a:lnTo>
                  <a:pt x="17025" y="44656"/>
                </a:lnTo>
                <a:lnTo>
                  <a:pt x="18981" y="33483"/>
                </a:lnTo>
                <a:lnTo>
                  <a:pt x="22392" y="23473"/>
                </a:lnTo>
                <a:lnTo>
                  <a:pt x="27694" y="14756"/>
                </a:lnTo>
                <a:lnTo>
                  <a:pt x="21257" y="3281"/>
                </a:lnTo>
                <a:lnTo>
                  <a:pt x="10633" y="0"/>
                </a:lnTo>
                <a:lnTo>
                  <a:pt x="0" y="2756"/>
                </a:lnTo>
                <a:lnTo>
                  <a:pt x="5226" y="11756"/>
                </a:lnTo>
                <a:lnTo>
                  <a:pt x="8717" y="21703"/>
                </a:lnTo>
                <a:lnTo>
                  <a:pt x="12273" y="69511"/>
                </a:lnTo>
                <a:lnTo>
                  <a:pt x="12295" y="83108"/>
                </a:lnTo>
                <a:lnTo>
                  <a:pt x="12665" y="97219"/>
                </a:lnTo>
                <a:lnTo>
                  <a:pt x="13729" y="1117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230" y="44234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9967" y="29967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125" y="417384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920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053" y="451153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5" h="26670">
                <a:moveTo>
                  <a:pt x="0" y="26115"/>
                </a:moveTo>
                <a:lnTo>
                  <a:pt x="31067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012" y="51223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29966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269" y="51223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919" y="0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3125" y="434881"/>
            <a:ext cx="3235960" cy="3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z="1200" b="1" spc="-30" dirty="0">
                <a:solidFill>
                  <a:srgbClr val="FF7F00"/>
                </a:solidFill>
                <a:latin typeface="Gill Sans MT"/>
                <a:cs typeface="Gill Sans MT"/>
              </a:rPr>
              <a:t>Inequali</a:t>
            </a:r>
            <a:r>
              <a:rPr sz="1200" b="1" spc="-65" dirty="0">
                <a:solidFill>
                  <a:srgbClr val="FF7F00"/>
                </a:solidFill>
                <a:latin typeface="Gill Sans MT"/>
                <a:cs typeface="Gill Sans MT"/>
              </a:rPr>
              <a:t>t</a:t>
            </a:r>
            <a:r>
              <a:rPr sz="1200" b="1" spc="-20" dirty="0">
                <a:solidFill>
                  <a:srgbClr val="FF7F00"/>
                </a:solidFill>
                <a:latin typeface="Gill Sans MT"/>
                <a:cs typeface="Gill Sans MT"/>
              </a:rPr>
              <a:t>y</a:t>
            </a:r>
            <a:r>
              <a:rPr sz="1200" b="1" spc="100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sz="1200" b="1" spc="-10" dirty="0">
                <a:solidFill>
                  <a:srgbClr val="FF7F00"/>
                </a:solidFill>
                <a:latin typeface="Gill Sans MT"/>
                <a:cs typeface="Gill Sans MT"/>
              </a:rPr>
              <a:t>f</a:t>
            </a:r>
            <a:r>
              <a:rPr sz="1200" b="1" spc="-55" dirty="0">
                <a:solidFill>
                  <a:srgbClr val="FF7F00"/>
                </a:solidFill>
                <a:latin typeface="Gill Sans MT"/>
                <a:cs typeface="Gill Sans MT"/>
              </a:rPr>
              <a:t>o</a:t>
            </a:r>
            <a:r>
              <a:rPr sz="1200" b="1" spc="-100" dirty="0">
                <a:solidFill>
                  <a:srgbClr val="FF7F00"/>
                </a:solidFill>
                <a:latin typeface="Gill Sans MT"/>
                <a:cs typeface="Gill Sans MT"/>
              </a:rPr>
              <a:t>r</a:t>
            </a:r>
            <a:r>
              <a:rPr sz="1200" b="1" spc="100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sz="1200" b="1" spc="-35" dirty="0">
                <a:solidFill>
                  <a:srgbClr val="FF7F00"/>
                </a:solidFill>
                <a:latin typeface="Gill Sans MT"/>
                <a:cs typeface="Gill Sans MT"/>
              </a:rPr>
              <a:t>the</a:t>
            </a:r>
            <a:r>
              <a:rPr sz="1200" b="1" spc="105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sz="1200" b="1" spc="-45" dirty="0">
                <a:solidFill>
                  <a:srgbClr val="FF7F00"/>
                </a:solidFill>
                <a:latin typeface="Gill Sans MT"/>
                <a:cs typeface="Gill Sans MT"/>
              </a:rPr>
              <a:t>entro</a:t>
            </a:r>
            <a:r>
              <a:rPr sz="1200" b="1" spc="-90" dirty="0">
                <a:solidFill>
                  <a:srgbClr val="FF7F00"/>
                </a:solidFill>
                <a:latin typeface="Gill Sans MT"/>
                <a:cs typeface="Gill Sans MT"/>
              </a:rPr>
              <a:t>p</a:t>
            </a:r>
            <a:r>
              <a:rPr sz="1200" b="1" spc="-20" dirty="0">
                <a:solidFill>
                  <a:srgbClr val="FF7F00"/>
                </a:solidFill>
                <a:latin typeface="Gill Sans MT"/>
                <a:cs typeface="Gill Sans MT"/>
              </a:rPr>
              <a:t>y</a:t>
            </a:r>
            <a:r>
              <a:rPr sz="1200" b="1" spc="105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sz="1200" b="1" spc="-30" dirty="0">
                <a:solidFill>
                  <a:srgbClr val="FF7F00"/>
                </a:solidFill>
                <a:latin typeface="Gill Sans MT"/>
                <a:cs typeface="Gill Sans MT"/>
              </a:rPr>
              <a:t>change</a:t>
            </a:r>
            <a:endParaRPr sz="12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10" dirty="0">
                <a:latin typeface="Tahoma"/>
                <a:cs typeface="Tahoma"/>
              </a:rPr>
              <a:t>F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time-de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60" dirty="0">
                <a:latin typeface="Tahoma"/>
                <a:cs typeface="Tahoma"/>
              </a:rPr>
              <a:t>endent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 smtClean="0">
                <a:latin typeface="Tahoma"/>
                <a:cs typeface="Tahoma"/>
              </a:rPr>
              <a:t>Hamiltonian</a:t>
            </a:r>
            <a:r>
              <a:rPr lang="en-US" sz="1100" spc="-30" dirty="0" smtClean="0">
                <a:latin typeface="Tahoma"/>
                <a:cs typeface="Tahoma"/>
              </a:rPr>
              <a:t>,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lang="en-US" sz="1100" spc="-75" dirty="0" smtClean="0">
                <a:latin typeface="Tahoma"/>
                <a:cs typeface="Tahoma"/>
              </a:rPr>
              <a:t>at  </a:t>
            </a:r>
            <a:r>
              <a:rPr sz="1100" b="0" i="1" spc="15" dirty="0" smtClean="0">
                <a:latin typeface="Bookman Old Style"/>
                <a:cs typeface="Bookman Old Style"/>
              </a:rPr>
              <a:t>t</a:t>
            </a:r>
            <a:r>
              <a:rPr sz="1100" b="0" i="1" spc="-30" dirty="0" smtClean="0">
                <a:latin typeface="Bookman Old Style"/>
                <a:cs typeface="Bookman Old Style"/>
              </a:rPr>
              <a:t> </a:t>
            </a:r>
            <a:r>
              <a:rPr sz="1100" i="1" spc="-15" dirty="0">
                <a:latin typeface="Meiryo"/>
                <a:cs typeface="Meiryo"/>
              </a:rPr>
              <a:t>→</a:t>
            </a:r>
            <a:r>
              <a:rPr sz="1100" i="1" spc="-75" dirty="0">
                <a:latin typeface="Meiryo"/>
                <a:cs typeface="Meiryo"/>
              </a:rPr>
              <a:t> </a:t>
            </a:r>
            <a:r>
              <a:rPr sz="1100" i="1" spc="-15" dirty="0" smtClean="0">
                <a:latin typeface="Meiryo"/>
                <a:cs typeface="Meiryo"/>
              </a:rPr>
              <a:t>∞</a:t>
            </a:r>
            <a:endParaRPr sz="1100" dirty="0">
              <a:latin typeface="Meiryo"/>
              <a:cs typeface="Meiry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2"/>
              <p:cNvSpPr txBox="1"/>
              <p:nvPr/>
            </p:nvSpPr>
            <p:spPr>
              <a:xfrm>
                <a:off x="593968" y="1281974"/>
                <a:ext cx="3536315" cy="18864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7145" marR="5080" indent="-5080">
                  <a:lnSpc>
                    <a:spcPct val="102600"/>
                  </a:lnSpc>
                  <a:spcBef>
                    <a:spcPts val="68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 spc="-110" dirty="0" smtClean="0">
                        <a:latin typeface="Cambria Math" panose="02040503050406030204" pitchFamily="18" charset="0"/>
                        <a:cs typeface="Meiryo"/>
                      </a:rPr>
                      <m:t>ε</m:t>
                    </m:r>
                  </m:oMath>
                </a14:m>
                <a:r>
                  <a:rPr sz="1100" i="1" spc="-280" dirty="0">
                    <a:latin typeface="Meiryo"/>
                    <a:cs typeface="Meiryo"/>
                  </a:rPr>
                  <a:t> </a:t>
                </a:r>
                <a:r>
                  <a:rPr lang="en-US" sz="1200" i="1" spc="-330" dirty="0" smtClean="0">
                    <a:latin typeface="Arial"/>
                    <a:cs typeface="Arial"/>
                  </a:rPr>
                  <a:t>'</a:t>
                </a:r>
                <a:r>
                  <a:rPr sz="1200" i="1" spc="-52" dirty="0" smtClean="0">
                    <a:latin typeface="Arial"/>
                    <a:cs typeface="Arial"/>
                  </a:rPr>
                  <a:t> </a:t>
                </a:r>
                <a:r>
                  <a:rPr lang="en-US" sz="1200" i="1" spc="-52" dirty="0" smtClean="0">
                    <a:latin typeface="Arial"/>
                    <a:cs typeface="Arial"/>
                  </a:rPr>
                  <a:t> =</a:t>
                </a:r>
                <a:r>
                  <a:rPr lang="en-IN" sz="1200" i="1" spc="-52" dirty="0">
                    <a:latin typeface="Arial"/>
                    <a:cs typeface="Arial"/>
                  </a:rPr>
                  <a:t> </a:t>
                </a:r>
                <a:r>
                  <a:rPr lang="en-IN" sz="1200" i="1" spc="-52" dirty="0" smtClean="0">
                    <a:latin typeface="Arial"/>
                    <a:cs typeface="Arial"/>
                  </a:rPr>
                  <a:t>∆Q </a:t>
                </a:r>
                <a:r>
                  <a:rPr sz="1100" spc="-85" dirty="0" smtClean="0">
                    <a:latin typeface="Tahoma"/>
                    <a:cs typeface="Tahoma"/>
                  </a:rPr>
                  <a:t>en</a:t>
                </a:r>
                <a:r>
                  <a:rPr sz="1100" spc="-90" dirty="0" smtClean="0">
                    <a:latin typeface="Tahoma"/>
                    <a:cs typeface="Tahoma"/>
                  </a:rPr>
                  <a:t>e</a:t>
                </a:r>
                <a:r>
                  <a:rPr sz="1100" spc="-50" dirty="0" smtClean="0">
                    <a:latin typeface="Tahoma"/>
                    <a:cs typeface="Tahoma"/>
                  </a:rPr>
                  <a:t>rgy</a:t>
                </a:r>
                <a:r>
                  <a:rPr sz="1100" spc="15" dirty="0" smtClean="0">
                    <a:latin typeface="Tahoma"/>
                    <a:cs typeface="Tahoma"/>
                  </a:rPr>
                  <a:t> </a:t>
                </a:r>
                <a:r>
                  <a:rPr sz="1100" spc="-60" dirty="0">
                    <a:latin typeface="Tahoma"/>
                    <a:cs typeface="Tahoma"/>
                  </a:rPr>
                  <a:t>exchanged</a:t>
                </a:r>
                <a:r>
                  <a:rPr sz="1100" spc="15" dirty="0">
                    <a:latin typeface="Tahoma"/>
                    <a:cs typeface="Tahoma"/>
                  </a:rPr>
                  <a:t> </a:t>
                </a:r>
                <a:r>
                  <a:rPr sz="1100" spc="-10" dirty="0" smtClean="0">
                    <a:latin typeface="Tahoma"/>
                    <a:cs typeface="Tahoma"/>
                  </a:rPr>
                  <a:t>if </a:t>
                </a:r>
                <a:r>
                  <a:rPr sz="1100" spc="-45" dirty="0">
                    <a:latin typeface="Tahoma"/>
                    <a:cs typeface="Tahoma"/>
                  </a:rPr>
                  <a:t>the</a:t>
                </a:r>
                <a:r>
                  <a:rPr sz="1100" spc="20" dirty="0">
                    <a:latin typeface="Tahoma"/>
                    <a:cs typeface="Tahoma"/>
                  </a:rPr>
                  <a:t> </a:t>
                </a:r>
                <a:r>
                  <a:rPr sz="1100" spc="-15" dirty="0">
                    <a:latin typeface="Tahoma"/>
                    <a:cs typeface="Tahoma"/>
                  </a:rPr>
                  <a:t>inital</a:t>
                </a:r>
                <a:r>
                  <a:rPr sz="1100" spc="15" dirty="0">
                    <a:latin typeface="Tahoma"/>
                    <a:cs typeface="Tahoma"/>
                  </a:rPr>
                  <a:t> </a:t>
                </a:r>
                <a:r>
                  <a:rPr sz="1100" spc="-40" dirty="0">
                    <a:latin typeface="Tahoma"/>
                    <a:cs typeface="Tahoma"/>
                  </a:rPr>
                  <a:t>state</a:t>
                </a:r>
                <a:r>
                  <a:rPr sz="1100" spc="15" dirty="0">
                    <a:latin typeface="Tahoma"/>
                    <a:cs typeface="Tahoma"/>
                  </a:rPr>
                  <a:t> </a:t>
                </a:r>
                <a:r>
                  <a:rPr sz="1100" spc="-110" dirty="0">
                    <a:latin typeface="Tahoma"/>
                    <a:cs typeface="Tahoma"/>
                  </a:rPr>
                  <a:t>w</a:t>
                </a:r>
                <a:r>
                  <a:rPr sz="1100" spc="-75" dirty="0">
                    <a:latin typeface="Tahoma"/>
                    <a:cs typeface="Tahoma"/>
                  </a:rPr>
                  <a:t>ere</a:t>
                </a:r>
                <a:r>
                  <a:rPr sz="1100" spc="15" dirty="0">
                    <a:latin typeface="Tahoma"/>
                    <a:cs typeface="Tahoma"/>
                  </a:rPr>
                  <a:t> </a:t>
                </a:r>
                <a:r>
                  <a:rPr sz="1100" b="1" spc="-30" dirty="0" smtClean="0">
                    <a:solidFill>
                      <a:srgbClr val="FF0000"/>
                    </a:solidFill>
                    <a:latin typeface="Gill Sans MT"/>
                    <a:cs typeface="Gill Sans MT"/>
                  </a:rPr>
                  <a:t>passive</a:t>
                </a:r>
                <a:r>
                  <a:rPr lang="en-IN" sz="1100" b="1" spc="-30" dirty="0" smtClean="0">
                    <a:solidFill>
                      <a:srgbClr val="FF0000"/>
                    </a:solidFill>
                    <a:latin typeface="Gill Sans MT"/>
                    <a:cs typeface="Gill Sans MT"/>
                  </a:rPr>
                  <a:t>: </a:t>
                </a:r>
                <a:endParaRPr sz="11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68" y="1281974"/>
                <a:ext cx="3536315" cy="188641"/>
              </a:xfrm>
              <a:prstGeom prst="rect">
                <a:avLst/>
              </a:prstGeom>
              <a:blipFill rotWithShape="1">
                <a:blip r:embed="rId3"/>
                <a:stretch>
                  <a:fillRect l="-516" t="-29032" b="-41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33"/>
          <p:cNvSpPr/>
          <p:nvPr/>
        </p:nvSpPr>
        <p:spPr>
          <a:xfrm>
            <a:off x="502970" y="667858"/>
            <a:ext cx="0" cy="1028065"/>
          </a:xfrm>
          <a:custGeom>
            <a:avLst/>
            <a:gdLst/>
            <a:ahLst/>
            <a:cxnLst/>
            <a:rect l="l" t="t" r="r" b="b"/>
            <a:pathLst>
              <a:path h="1028064">
                <a:moveTo>
                  <a:pt x="0" y="0"/>
                </a:moveTo>
                <a:lnTo>
                  <a:pt x="0" y="1027623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98484" y="848155"/>
                <a:ext cx="625749" cy="415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84" y="848155"/>
                <a:ext cx="625749" cy="415819"/>
              </a:xfrm>
              <a:prstGeom prst="rect">
                <a:avLst/>
              </a:prstGeom>
              <a:blipFill rotWithShape="1">
                <a:blip r:embed="rId4"/>
                <a:stretch>
                  <a:fillRect l="-4854" r="-2913" b="-132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33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13</a:t>
            </a:fld>
            <a:endParaRPr lang="en-US" spc="-20" dirty="0"/>
          </a:p>
        </p:txBody>
      </p:sp>
      <p:sp>
        <p:nvSpPr>
          <p:cNvPr id="2" name="TextBox 1"/>
          <p:cNvSpPr txBox="1"/>
          <p:nvPr/>
        </p:nvSpPr>
        <p:spPr>
          <a:xfrm>
            <a:off x="3319790" y="145337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gen.heat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6"/>
              <p:cNvSpPr txBox="1"/>
              <p:nvPr/>
            </p:nvSpPr>
            <p:spPr>
              <a:xfrm>
                <a:off x="280610" y="2187575"/>
                <a:ext cx="4539040" cy="7488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100" spc="-2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3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evolution</a:t>
                </a:r>
                <a:r>
                  <a:rPr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a working fluid coupled </a:t>
                </a:r>
                <a:r>
                  <a:rPr sz="1100" spc="-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11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70" dirty="0">
                    <a:latin typeface="Arial" panose="020B0604020202020204" pitchFamily="34" charset="0"/>
                    <a:cs typeface="Arial" panose="020B0604020202020204" pitchFamily="34" charset="0"/>
                  </a:rPr>
                  <a:t>squeezed</a:t>
                </a:r>
                <a:r>
                  <a:rPr sz="11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thermal</a:t>
                </a:r>
                <a:r>
                  <a:rPr lang="en-US" sz="1100" spc="-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100" spc="-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sz="1100" spc="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35" dirty="0">
                    <a:latin typeface="Arial" panose="020B0604020202020204" pitchFamily="34" charset="0"/>
                    <a:cs typeface="Arial" panose="020B0604020202020204" pitchFamily="34" charset="0"/>
                  </a:rPr>
                  <a:t>bath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3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n-US" sz="1100" spc="-3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-25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unit</a:t>
                </a:r>
                <a:r>
                  <a:rPr sz="1100" b="1" spc="-6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ari</a:t>
                </a:r>
                <a:r>
                  <a:rPr sz="1100" b="1" spc="-25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ly</a:t>
                </a:r>
                <a:r>
                  <a:rPr sz="1100" b="1" spc="9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-3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equivalent</a:t>
                </a:r>
                <a:r>
                  <a:rPr sz="1100" b="1" spc="55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4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its</a:t>
                </a:r>
                <a:r>
                  <a:rPr sz="1100" spc="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evol</a:t>
                </a:r>
                <a:r>
                  <a:rPr sz="1100" spc="-7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sz="1100" spc="-20" dirty="0">
                    <a:latin typeface="Arial" panose="020B0604020202020204" pitchFamily="34" charset="0"/>
                    <a:cs typeface="Arial" panose="020B0604020202020204" pitchFamily="34" charset="0"/>
                  </a:rPr>
                  <a:t>tion</a:t>
                </a:r>
                <a:r>
                  <a:rPr sz="11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25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40" dirty="0">
                    <a:latin typeface="Arial" panose="020B0604020202020204" pitchFamily="34" charset="0"/>
                    <a:cs typeface="Arial" panose="020B0604020202020204" pitchFamily="34" charset="0"/>
                  </a:rPr>
                  <a:t>thermal</a:t>
                </a:r>
                <a:r>
                  <a:rPr sz="11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3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bath.</a:t>
                </a:r>
                <a:r>
                  <a:rPr lang="en-US" sz="1100" spc="-3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</a:t>
                </a:r>
                <a:r>
                  <a:rPr sz="600" spc="1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600" spc="1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K.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sz="600" spc="-3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sz="600" spc="5" dirty="0">
                    <a:latin typeface="Arial" panose="020B0604020202020204" pitchFamily="34" charset="0"/>
                    <a:cs typeface="Arial" panose="020B0604020202020204" pitchFamily="34" charset="0"/>
                  </a:rPr>
                  <a:t>ert</a:t>
                </a:r>
                <a:r>
                  <a:rPr sz="600" spc="4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-2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sz="600" spc="4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-55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sz="600" spc="5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10" dirty="0">
                    <a:latin typeface="Arial" panose="020B0604020202020204" pitchFamily="34" charset="0"/>
                    <a:cs typeface="Arial" panose="020B0604020202020204" pitchFamily="34" charset="0"/>
                  </a:rPr>
                  <a:t>L.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10" dirty="0">
                    <a:latin typeface="Arial" panose="020B0604020202020204" pitchFamily="34" charset="0"/>
                    <a:cs typeface="Arial" panose="020B0604020202020204" pitchFamily="34" charset="0"/>
                  </a:rPr>
                  <a:t>Knight,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sz="600" spc="-20" dirty="0">
                    <a:latin typeface="Arial" panose="020B0604020202020204" pitchFamily="34" charset="0"/>
                    <a:cs typeface="Arial" panose="020B0604020202020204" pitchFamily="34" charset="0"/>
                  </a:rPr>
                  <a:t>hys.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-20" dirty="0">
                    <a:latin typeface="Arial" panose="020B0604020202020204" pitchFamily="34" charset="0"/>
                    <a:cs typeface="Arial" panose="020B0604020202020204" pitchFamily="34" charset="0"/>
                  </a:rPr>
                  <a:t>Rev.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600" spc="4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  <a:r>
                  <a:rPr sz="600" spc="5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sz="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-20" dirty="0">
                    <a:latin typeface="Arial" panose="020B0604020202020204" pitchFamily="34" charset="0"/>
                    <a:cs typeface="Arial" panose="020B0604020202020204" pitchFamily="34" charset="0"/>
                  </a:rPr>
                  <a:t>487</a:t>
                </a:r>
                <a:r>
                  <a:rPr sz="600" spc="4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600" spc="10" dirty="0">
                    <a:latin typeface="Arial" panose="020B0604020202020204" pitchFamily="34" charset="0"/>
                    <a:cs typeface="Arial" panose="020B0604020202020204" pitchFamily="34" charset="0"/>
                  </a:rPr>
                  <a:t>(1</a:t>
                </a:r>
                <a:r>
                  <a:rPr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990</a:t>
                </a:r>
                <a:r>
                  <a:rPr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lnSpc>
                    <a:spcPct val="100000"/>
                  </a:lnSpc>
                </a:pPr>
                <a:endParaRPr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224790">
                  <a:lnSpc>
                    <a:spcPct val="102600"/>
                  </a:lnSpc>
                  <a:spcBef>
                    <a:spcPts val="400"/>
                  </a:spcBef>
                </a:pPr>
                <a:r>
                  <a:rPr lang="en-US"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i="1" spc="-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⟹</m:t>
                    </m:r>
                  </m:oMath>
                </a14:m>
                <a:r>
                  <a:rPr lang="en-US"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sz="1100" spc="-4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ur</a:t>
                </a:r>
                <a:r>
                  <a:rPr sz="1100" spc="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75" dirty="0">
                    <a:latin typeface="Arial" panose="020B0604020202020204" pitchFamily="34" charset="0"/>
                    <a:cs typeface="Arial" panose="020B0604020202020204" pitchFamily="34" charset="0"/>
                  </a:rPr>
                  <a:t>new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inequalit</a:t>
                </a:r>
                <a:r>
                  <a:rPr lang="en-US" sz="1100" spc="-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sz="1100" spc="1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9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sz="1100" spc="2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45" dirty="0">
                    <a:latin typeface="Arial" panose="020B0604020202020204" pitchFamily="34" charset="0"/>
                    <a:cs typeface="Arial" panose="020B0604020202020204" pitchFamily="34" charset="0"/>
                  </a:rPr>
                  <a:t>also</a:t>
                </a:r>
                <a:r>
                  <a:rPr sz="11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30" dirty="0"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sz="11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spc="-30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sz="1100" spc="-8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sz="1100" spc="-3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sz="1100" spc="3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-4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squeezed </a:t>
                </a:r>
                <a:r>
                  <a:rPr sz="1100" b="1" spc="-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</a:t>
                </a:r>
                <a:r>
                  <a:rPr sz="1100" b="1" spc="95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100" b="1" spc="-25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baths</a:t>
                </a:r>
                <a:r>
                  <a:rPr sz="1100" spc="-3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100" spc="-35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object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0" y="2187575"/>
                <a:ext cx="4539040" cy="748859"/>
              </a:xfrm>
              <a:prstGeom prst="rect">
                <a:avLst/>
              </a:prstGeom>
              <a:blipFill rotWithShape="1">
                <a:blip r:embed="rId5"/>
                <a:stretch>
                  <a:fillRect l="-1611" t="-7317" b="-89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16192"/>
            <a:ext cx="4512704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  <a:tab pos="1093470" algn="l"/>
              </a:tabLst>
            </a:pPr>
            <a:r>
              <a:rPr sz="600" spc="1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Intr</a:t>
            </a:r>
            <a:r>
              <a:rPr sz="600" spc="25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o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duction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spc="5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First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5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l</a:t>
            </a:r>
            <a:r>
              <a:rPr sz="600" spc="-30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a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w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Entro</a:t>
            </a: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y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2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change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in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quantum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elaxation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3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spc="-5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cesses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3333B2"/>
                </a:solidFill>
                <a:latin typeface="Tahoma"/>
                <a:cs typeface="Tahoma"/>
              </a:rPr>
              <a:t>What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3333B2"/>
                </a:solidFill>
                <a:latin typeface="Tahoma"/>
                <a:cs typeface="Tahoma"/>
              </a:rPr>
              <a:t>li</a:t>
            </a:r>
            <a:r>
              <a:rPr sz="1400" spc="-35" dirty="0">
                <a:solidFill>
                  <a:srgbClr val="3333B2"/>
                </a:solidFill>
                <a:latin typeface="Tahoma"/>
                <a:cs typeface="Tahoma"/>
              </a:rPr>
              <a:t>mits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3333B2"/>
                </a:solidFill>
                <a:latin typeface="Tahoma"/>
                <a:cs typeface="Tahoma"/>
              </a:rPr>
              <a:t>the</a:t>
            </a:r>
            <a:r>
              <a:rPr sz="1400" spc="2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 smtClean="0">
                <a:solidFill>
                  <a:srgbClr val="3333B2"/>
                </a:solidFill>
                <a:latin typeface="Tahoma"/>
                <a:cs typeface="Tahoma"/>
              </a:rPr>
              <a:t>efficiency</a:t>
            </a:r>
            <a:r>
              <a:rPr lang="en-IN" sz="1400" spc="-4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lang="en-IN" sz="1400" spc="-45" dirty="0" smtClean="0">
                <a:solidFill>
                  <a:srgbClr val="3333B2"/>
                </a:solidFill>
                <a:latin typeface="Tahoma"/>
                <a:cs typeface="Tahoma"/>
              </a:rPr>
              <a:t>in cyclic (thermal or non-thermal) engines</a:t>
            </a:r>
            <a:r>
              <a:rPr sz="1400" spc="-45" dirty="0" smtClean="0">
                <a:solidFill>
                  <a:srgbClr val="3333B2"/>
                </a:solidFill>
                <a:latin typeface="Tahoma"/>
                <a:cs typeface="Tahoma"/>
              </a:rPr>
              <a:t>?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4491" y="16192"/>
            <a:ext cx="9366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Maximum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engine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efficiency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074" y="16192"/>
            <a:ext cx="4191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" action="ppaction://noaction"/>
              </a:rPr>
              <a:t>Conclusions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055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3" y="1552649"/>
                </a:lnTo>
                <a:lnTo>
                  <a:pt x="57519" y="1572195"/>
                </a:lnTo>
                <a:lnTo>
                  <a:pt x="71999" y="1573651"/>
                </a:lnTo>
                <a:lnTo>
                  <a:pt x="3734190" y="1573651"/>
                </a:lnTo>
                <a:lnTo>
                  <a:pt x="3774311" y="1561270"/>
                </a:lnTo>
                <a:lnTo>
                  <a:pt x="3800295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054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055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3" y="1552649"/>
                </a:lnTo>
                <a:lnTo>
                  <a:pt x="57519" y="1572195"/>
                </a:lnTo>
                <a:lnTo>
                  <a:pt x="71999" y="1573651"/>
                </a:lnTo>
                <a:lnTo>
                  <a:pt x="3734190" y="1573651"/>
                </a:lnTo>
                <a:lnTo>
                  <a:pt x="3774311" y="1561270"/>
                </a:lnTo>
                <a:lnTo>
                  <a:pt x="3800295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054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055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3" y="1552649"/>
                </a:lnTo>
                <a:lnTo>
                  <a:pt x="57519" y="1572195"/>
                </a:lnTo>
                <a:lnTo>
                  <a:pt x="71999" y="1573651"/>
                </a:lnTo>
                <a:lnTo>
                  <a:pt x="3734190" y="1573651"/>
                </a:lnTo>
                <a:lnTo>
                  <a:pt x="3774311" y="1561270"/>
                </a:lnTo>
                <a:lnTo>
                  <a:pt x="3800295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054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055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3" y="1552649"/>
                </a:lnTo>
                <a:lnTo>
                  <a:pt x="57519" y="1572195"/>
                </a:lnTo>
                <a:lnTo>
                  <a:pt x="71999" y="1573651"/>
                </a:lnTo>
                <a:lnTo>
                  <a:pt x="3734190" y="1573651"/>
                </a:lnTo>
                <a:lnTo>
                  <a:pt x="3774311" y="1561270"/>
                </a:lnTo>
                <a:lnTo>
                  <a:pt x="3800295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054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055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3" y="1552649"/>
                </a:lnTo>
                <a:lnTo>
                  <a:pt x="57519" y="1572195"/>
                </a:lnTo>
                <a:lnTo>
                  <a:pt x="71999" y="1573651"/>
                </a:lnTo>
                <a:lnTo>
                  <a:pt x="3734190" y="1573651"/>
                </a:lnTo>
                <a:lnTo>
                  <a:pt x="3774311" y="1561270"/>
                </a:lnTo>
                <a:lnTo>
                  <a:pt x="3800295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054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055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3" y="1552649"/>
                </a:lnTo>
                <a:lnTo>
                  <a:pt x="57519" y="1572195"/>
                </a:lnTo>
                <a:lnTo>
                  <a:pt x="71999" y="1573651"/>
                </a:lnTo>
                <a:lnTo>
                  <a:pt x="3734190" y="1573651"/>
                </a:lnTo>
                <a:lnTo>
                  <a:pt x="3774311" y="1561270"/>
                </a:lnTo>
                <a:lnTo>
                  <a:pt x="3800295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054" y="1062272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056" y="1026273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1501913"/>
                </a:lnTo>
                <a:lnTo>
                  <a:pt x="1506" y="1516378"/>
                </a:lnTo>
                <a:lnTo>
                  <a:pt x="21172" y="1552649"/>
                </a:lnTo>
                <a:lnTo>
                  <a:pt x="57518" y="1572195"/>
                </a:lnTo>
                <a:lnTo>
                  <a:pt x="71998" y="1573651"/>
                </a:lnTo>
                <a:lnTo>
                  <a:pt x="3734189" y="1573651"/>
                </a:lnTo>
                <a:lnTo>
                  <a:pt x="3774310" y="1561270"/>
                </a:lnTo>
                <a:lnTo>
                  <a:pt x="3800294" y="152962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FFF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055" y="1026273"/>
            <a:ext cx="3806190" cy="1574165"/>
          </a:xfrm>
          <a:custGeom>
            <a:avLst/>
            <a:gdLst/>
            <a:ahLst/>
            <a:cxnLst/>
            <a:rect l="l" t="t" r="r" b="b"/>
            <a:pathLst>
              <a:path w="3806190" h="1574164">
                <a:moveTo>
                  <a:pt x="0" y="150165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1501652"/>
                </a:lnTo>
                <a:lnTo>
                  <a:pt x="3804473" y="1516132"/>
                </a:lnTo>
                <a:lnTo>
                  <a:pt x="3784927" y="1552478"/>
                </a:lnTo>
                <a:lnTo>
                  <a:pt x="3748655" y="1572144"/>
                </a:lnTo>
                <a:lnTo>
                  <a:pt x="71999" y="1573651"/>
                </a:lnTo>
                <a:lnTo>
                  <a:pt x="57519" y="1572195"/>
                </a:lnTo>
                <a:lnTo>
                  <a:pt x="21173" y="1552649"/>
                </a:lnTo>
                <a:lnTo>
                  <a:pt x="1507" y="1516378"/>
                </a:lnTo>
                <a:lnTo>
                  <a:pt x="0" y="1501652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3455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4117" y="127459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14983"/>
                </a:moveTo>
                <a:lnTo>
                  <a:pt x="29966" y="14983"/>
                </a:lnTo>
              </a:path>
            </a:pathLst>
          </a:custGeom>
          <a:ln w="31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117" y="127459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29967"/>
                </a:moveTo>
                <a:lnTo>
                  <a:pt x="29966" y="29967"/>
                </a:lnTo>
                <a:lnTo>
                  <a:pt x="29966" y="0"/>
                </a:lnTo>
                <a:lnTo>
                  <a:pt x="0" y="0"/>
                </a:lnTo>
                <a:lnTo>
                  <a:pt x="0" y="29967"/>
                </a:lnTo>
                <a:close/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841" y="1144820"/>
            <a:ext cx="91440" cy="130175"/>
          </a:xfrm>
          <a:custGeom>
            <a:avLst/>
            <a:gdLst/>
            <a:ahLst/>
            <a:cxnLst/>
            <a:rect l="l" t="t" r="r" b="b"/>
            <a:pathLst>
              <a:path w="91440" h="130175">
                <a:moveTo>
                  <a:pt x="48757" y="0"/>
                </a:moveTo>
                <a:lnTo>
                  <a:pt x="10313" y="15768"/>
                </a:lnTo>
                <a:lnTo>
                  <a:pt x="0" y="49075"/>
                </a:lnTo>
                <a:lnTo>
                  <a:pt x="2106" y="60420"/>
                </a:lnTo>
                <a:lnTo>
                  <a:pt x="10259" y="72653"/>
                </a:lnTo>
                <a:lnTo>
                  <a:pt x="17911" y="82475"/>
                </a:lnTo>
                <a:lnTo>
                  <a:pt x="24397" y="91769"/>
                </a:lnTo>
                <a:lnTo>
                  <a:pt x="29049" y="102418"/>
                </a:lnTo>
                <a:lnTo>
                  <a:pt x="31202" y="116304"/>
                </a:lnTo>
                <a:lnTo>
                  <a:pt x="31275" y="129776"/>
                </a:lnTo>
                <a:lnTo>
                  <a:pt x="61242" y="129776"/>
                </a:lnTo>
                <a:lnTo>
                  <a:pt x="61242" y="119821"/>
                </a:lnTo>
                <a:lnTo>
                  <a:pt x="63330" y="102833"/>
                </a:lnTo>
                <a:lnTo>
                  <a:pt x="68657" y="91130"/>
                </a:lnTo>
                <a:lnTo>
                  <a:pt x="75816" y="82246"/>
                </a:lnTo>
                <a:lnTo>
                  <a:pt x="83400" y="73713"/>
                </a:lnTo>
                <a:lnTo>
                  <a:pt x="88673" y="62502"/>
                </a:lnTo>
                <a:lnTo>
                  <a:pt x="91362" y="50506"/>
                </a:lnTo>
                <a:lnTo>
                  <a:pt x="91389" y="38404"/>
                </a:lnTo>
                <a:lnTo>
                  <a:pt x="88671" y="26872"/>
                </a:lnTo>
                <a:lnTo>
                  <a:pt x="83129" y="16588"/>
                </a:lnTo>
                <a:lnTo>
                  <a:pt x="74683" y="8230"/>
                </a:lnTo>
                <a:lnTo>
                  <a:pt x="63253" y="2474"/>
                </a:lnTo>
                <a:lnTo>
                  <a:pt x="4875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841" y="1144820"/>
            <a:ext cx="91440" cy="130175"/>
          </a:xfrm>
          <a:custGeom>
            <a:avLst/>
            <a:gdLst/>
            <a:ahLst/>
            <a:cxnLst/>
            <a:rect l="l" t="t" r="r" b="b"/>
            <a:pathLst>
              <a:path w="91440" h="130175">
                <a:moveTo>
                  <a:pt x="61242" y="129776"/>
                </a:moveTo>
                <a:lnTo>
                  <a:pt x="61242" y="119821"/>
                </a:lnTo>
                <a:lnTo>
                  <a:pt x="63330" y="102833"/>
                </a:lnTo>
                <a:lnTo>
                  <a:pt x="68657" y="91130"/>
                </a:lnTo>
                <a:lnTo>
                  <a:pt x="75816" y="82246"/>
                </a:lnTo>
                <a:lnTo>
                  <a:pt x="83400" y="73713"/>
                </a:lnTo>
                <a:lnTo>
                  <a:pt x="88673" y="62502"/>
                </a:lnTo>
                <a:lnTo>
                  <a:pt x="91362" y="50506"/>
                </a:lnTo>
                <a:lnTo>
                  <a:pt x="91389" y="38404"/>
                </a:lnTo>
                <a:lnTo>
                  <a:pt x="88671" y="26872"/>
                </a:lnTo>
                <a:lnTo>
                  <a:pt x="83129" y="16588"/>
                </a:lnTo>
                <a:lnTo>
                  <a:pt x="74683" y="8230"/>
                </a:lnTo>
                <a:lnTo>
                  <a:pt x="63253" y="2474"/>
                </a:lnTo>
                <a:lnTo>
                  <a:pt x="48757" y="0"/>
                </a:lnTo>
                <a:lnTo>
                  <a:pt x="32564" y="2001"/>
                </a:lnTo>
                <a:lnTo>
                  <a:pt x="564" y="37330"/>
                </a:lnTo>
                <a:lnTo>
                  <a:pt x="0" y="49075"/>
                </a:lnTo>
                <a:lnTo>
                  <a:pt x="2106" y="60420"/>
                </a:lnTo>
                <a:lnTo>
                  <a:pt x="10259" y="72653"/>
                </a:lnTo>
                <a:lnTo>
                  <a:pt x="17911" y="82475"/>
                </a:lnTo>
                <a:lnTo>
                  <a:pt x="24397" y="91769"/>
                </a:lnTo>
                <a:lnTo>
                  <a:pt x="29049" y="102418"/>
                </a:lnTo>
                <a:lnTo>
                  <a:pt x="31202" y="116304"/>
                </a:lnTo>
                <a:lnTo>
                  <a:pt x="31275" y="129776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161" y="1289605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928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217" y="1186128"/>
            <a:ext cx="27940" cy="113664"/>
          </a:xfrm>
          <a:custGeom>
            <a:avLst/>
            <a:gdLst/>
            <a:ahLst/>
            <a:cxnLst/>
            <a:rect l="l" t="t" r="r" b="b"/>
            <a:pathLst>
              <a:path w="27940" h="113665">
                <a:moveTo>
                  <a:pt x="13908" y="113432"/>
                </a:moveTo>
                <a:lnTo>
                  <a:pt x="15089" y="98388"/>
                </a:lnTo>
                <a:lnTo>
                  <a:pt x="15558" y="83859"/>
                </a:lnTo>
                <a:lnTo>
                  <a:pt x="15747" y="69974"/>
                </a:lnTo>
                <a:lnTo>
                  <a:pt x="16092" y="56864"/>
                </a:lnTo>
                <a:lnTo>
                  <a:pt x="17025" y="44656"/>
                </a:lnTo>
                <a:lnTo>
                  <a:pt x="18981" y="33483"/>
                </a:lnTo>
                <a:lnTo>
                  <a:pt x="22392" y="23473"/>
                </a:lnTo>
                <a:lnTo>
                  <a:pt x="27694" y="14756"/>
                </a:lnTo>
                <a:lnTo>
                  <a:pt x="21257" y="3281"/>
                </a:lnTo>
                <a:lnTo>
                  <a:pt x="10633" y="0"/>
                </a:lnTo>
                <a:lnTo>
                  <a:pt x="0" y="2756"/>
                </a:lnTo>
                <a:lnTo>
                  <a:pt x="5226" y="11756"/>
                </a:lnTo>
                <a:lnTo>
                  <a:pt x="8717" y="21703"/>
                </a:lnTo>
                <a:lnTo>
                  <a:pt x="12273" y="69511"/>
                </a:lnTo>
                <a:lnTo>
                  <a:pt x="12295" y="83108"/>
                </a:lnTo>
                <a:lnTo>
                  <a:pt x="12665" y="97219"/>
                </a:lnTo>
                <a:lnTo>
                  <a:pt x="13729" y="1117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230" y="110985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9967" y="29967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9125" y="1084889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920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9053" y="1118658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5" h="26669">
                <a:moveTo>
                  <a:pt x="0" y="26115"/>
                </a:moveTo>
                <a:lnTo>
                  <a:pt x="31067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012" y="117974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29966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269" y="117974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919" y="0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6836" y="1102351"/>
            <a:ext cx="3532840" cy="99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40" dirty="0" smtClean="0">
                <a:solidFill>
                  <a:srgbClr val="FF7F00"/>
                </a:solidFill>
                <a:latin typeface="Gill Sans MT"/>
                <a:cs typeface="Gill Sans MT"/>
              </a:rPr>
              <a:t>Conditions</a:t>
            </a:r>
            <a:r>
              <a:rPr lang="en-US" sz="1200" b="1" spc="100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lang="en-US" sz="1200" b="1" spc="-10" dirty="0">
                <a:solidFill>
                  <a:srgbClr val="FF7F00"/>
                </a:solidFill>
                <a:latin typeface="Gill Sans MT"/>
                <a:cs typeface="Gill Sans MT"/>
              </a:rPr>
              <a:t>f</a:t>
            </a:r>
            <a:r>
              <a:rPr lang="en-US" sz="1200" b="1" spc="-55" dirty="0">
                <a:solidFill>
                  <a:srgbClr val="FF7F00"/>
                </a:solidFill>
                <a:latin typeface="Gill Sans MT"/>
                <a:cs typeface="Gill Sans MT"/>
              </a:rPr>
              <a:t>o</a:t>
            </a:r>
            <a:r>
              <a:rPr lang="en-US" sz="1200" b="1" spc="-100" dirty="0">
                <a:solidFill>
                  <a:srgbClr val="FF7F00"/>
                </a:solidFill>
                <a:latin typeface="Gill Sans MT"/>
                <a:cs typeface="Gill Sans MT"/>
              </a:rPr>
              <a:t>r</a:t>
            </a:r>
            <a:r>
              <a:rPr lang="en-US" sz="1200" b="1" spc="105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lang="en-US" sz="1200" b="1" spc="-75" dirty="0">
                <a:solidFill>
                  <a:srgbClr val="FF7F00"/>
                </a:solidFill>
                <a:latin typeface="Gill Sans MT"/>
                <a:cs typeface="Gill Sans MT"/>
              </a:rPr>
              <a:t>maximum</a:t>
            </a:r>
            <a:r>
              <a:rPr lang="en-US" sz="1200" b="1" spc="100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lang="en-US" sz="1200" b="1" spc="-60" dirty="0" smtClean="0">
                <a:solidFill>
                  <a:srgbClr val="FF7F00"/>
                </a:solidFill>
                <a:latin typeface="Gill Sans MT"/>
                <a:cs typeface="Gill Sans MT"/>
              </a:rPr>
              <a:t>e</a:t>
            </a:r>
            <a:r>
              <a:rPr lang="en-US" sz="1200" b="1" spc="-10" dirty="0" smtClean="0">
                <a:solidFill>
                  <a:srgbClr val="FF7F00"/>
                </a:solidFill>
                <a:latin typeface="Gill Sans MT"/>
                <a:cs typeface="Gill Sans MT"/>
              </a:rPr>
              <a:t>ffici</a:t>
            </a:r>
            <a:r>
              <a:rPr lang="en-US" sz="1200" b="1" spc="-35" dirty="0" smtClean="0">
                <a:solidFill>
                  <a:srgbClr val="FF7F00"/>
                </a:solidFill>
                <a:latin typeface="Gill Sans MT"/>
                <a:cs typeface="Gill Sans MT"/>
              </a:rPr>
              <a:t>ency: </a:t>
            </a:r>
            <a:endParaRPr lang="en-US" sz="1200" dirty="0">
              <a:latin typeface="Gill Sans MT"/>
              <a:cs typeface="Gill Sans MT"/>
            </a:endParaRPr>
          </a:p>
          <a:p>
            <a:pPr marL="268605" marR="33020">
              <a:lnSpc>
                <a:spcPct val="102600"/>
              </a:lnSpc>
              <a:spcBef>
                <a:spcPts val="290"/>
              </a:spcBef>
            </a:pPr>
            <a:r>
              <a:rPr lang="en-US" sz="1100" spc="-10" dirty="0" smtClean="0">
                <a:latin typeface="Tahoma"/>
                <a:cs typeface="Tahoma"/>
              </a:rPr>
              <a:t> </a:t>
            </a:r>
            <a:r>
              <a:rPr lang="en-US" sz="1100" spc="-10" dirty="0" err="1" smtClean="0">
                <a:latin typeface="Tahoma"/>
                <a:cs typeface="Tahoma"/>
              </a:rPr>
              <a:t>E</a:t>
            </a:r>
            <a:r>
              <a:rPr lang="en-US" sz="1100" spc="-45" dirty="0" err="1" smtClean="0">
                <a:latin typeface="Tahoma"/>
                <a:cs typeface="Tahoma"/>
              </a:rPr>
              <a:t>rgotro</a:t>
            </a:r>
            <a:r>
              <a:rPr lang="en-US" sz="1100" spc="-85" dirty="0" err="1" smtClean="0">
                <a:latin typeface="Tahoma"/>
                <a:cs typeface="Tahoma"/>
              </a:rPr>
              <a:t>p</a:t>
            </a:r>
            <a:r>
              <a:rPr lang="en-US" sz="1100" spc="-50" dirty="0" err="1" smtClean="0">
                <a:latin typeface="Tahoma"/>
                <a:cs typeface="Tahoma"/>
              </a:rPr>
              <a:t>y</a:t>
            </a:r>
            <a:r>
              <a:rPr lang="en-US" sz="1100" spc="20" dirty="0" smtClean="0">
                <a:latin typeface="Tahoma"/>
                <a:cs typeface="Tahoma"/>
              </a:rPr>
              <a:t> </a:t>
            </a:r>
            <a:r>
              <a:rPr lang="en-US" sz="1100" spc="-25" dirty="0" smtClean="0">
                <a:latin typeface="Tahoma"/>
                <a:cs typeface="Tahoma"/>
              </a:rPr>
              <a:t>is fully extracted (bath </a:t>
            </a:r>
            <a:r>
              <a:rPr lang="en-US" sz="1100" spc="-25" dirty="0" smtClean="0">
                <a:latin typeface="Times New Roman"/>
                <a:cs typeface="Times New Roman"/>
              </a:rPr>
              <a:t>→ piston</a:t>
            </a:r>
            <a:r>
              <a:rPr lang="en-US" sz="1100" spc="-25" dirty="0" smtClean="0">
                <a:latin typeface="Tahoma"/>
                <a:cs typeface="Tahoma"/>
              </a:rPr>
              <a:t>)</a:t>
            </a:r>
            <a:endParaRPr lang="en-US" sz="1100" spc="-35" dirty="0" smtClean="0">
              <a:latin typeface="Tahoma"/>
              <a:cs typeface="Tahoma"/>
            </a:endParaRPr>
          </a:p>
          <a:p>
            <a:pPr marL="268605" marR="5080">
              <a:lnSpc>
                <a:spcPct val="102600"/>
              </a:lnSpc>
              <a:spcBef>
                <a:spcPts val="300"/>
              </a:spcBef>
            </a:pPr>
            <a:endParaRPr lang="en-US" sz="1100" dirty="0" smtClean="0">
              <a:latin typeface="Tahoma"/>
              <a:cs typeface="Tahoma"/>
            </a:endParaRPr>
          </a:p>
          <a:p>
            <a:pPr marL="268605" marR="5080">
              <a:lnSpc>
                <a:spcPct val="102600"/>
              </a:lnSpc>
              <a:spcBef>
                <a:spcPts val="300"/>
              </a:spcBef>
            </a:pPr>
            <a:r>
              <a:rPr lang="en-US" sz="1100" spc="-40" dirty="0" smtClean="0">
                <a:latin typeface="Tahoma"/>
                <a:cs typeface="Tahoma"/>
              </a:rPr>
              <a:t>Minimal</a:t>
            </a:r>
            <a:r>
              <a:rPr lang="en-US" sz="1100" spc="20" dirty="0" smtClean="0">
                <a:latin typeface="Tahoma"/>
                <a:cs typeface="Tahoma"/>
              </a:rPr>
              <a:t>  </a:t>
            </a:r>
            <a:r>
              <a:rPr lang="en-US" sz="1100" spc="-70" dirty="0" smtClean="0">
                <a:latin typeface="Tahoma"/>
                <a:cs typeface="Tahoma"/>
              </a:rPr>
              <a:t>heat  ∆Q=</a:t>
            </a:r>
            <a:r>
              <a:rPr lang="en-US" sz="1100" b="0" i="1" spc="-30" dirty="0" err="1" smtClean="0">
                <a:latin typeface="Bookman Old Style"/>
                <a:cs typeface="Bookman Old Style"/>
              </a:rPr>
              <a:t>T</a:t>
            </a:r>
            <a:r>
              <a:rPr lang="en-US" sz="1200" spc="97" baseline="-10416" dirty="0" err="1" smtClean="0">
                <a:latin typeface="Century"/>
                <a:cs typeface="Century"/>
              </a:rPr>
              <a:t>c</a:t>
            </a:r>
            <a:r>
              <a:rPr lang="en-US" sz="1100" spc="229" dirty="0" err="1">
                <a:latin typeface="Garamond"/>
                <a:cs typeface="Garamond"/>
              </a:rPr>
              <a:t>∆</a:t>
            </a:r>
            <a:r>
              <a:rPr lang="en-US" sz="1100" i="1" spc="-45" dirty="0" err="1">
                <a:latin typeface="Meiryo"/>
                <a:cs typeface="Meiryo"/>
              </a:rPr>
              <a:t>S</a:t>
            </a:r>
            <a:r>
              <a:rPr lang="en-US" sz="1200" spc="22" baseline="-10416" dirty="0" err="1">
                <a:latin typeface="Century"/>
                <a:cs typeface="Century"/>
              </a:rPr>
              <a:t>c</a:t>
            </a:r>
            <a:r>
              <a:rPr lang="en-US" sz="1200" baseline="-10416" dirty="0">
                <a:latin typeface="Century"/>
                <a:cs typeface="Century"/>
              </a:rPr>
              <a:t> </a:t>
            </a:r>
            <a:r>
              <a:rPr lang="en-US" sz="1200" spc="-52" baseline="-10416" dirty="0">
                <a:latin typeface="Century"/>
                <a:cs typeface="Century"/>
              </a:rPr>
              <a:t> </a:t>
            </a:r>
            <a:r>
              <a:rPr lang="en-US" sz="1100" spc="-35" dirty="0">
                <a:latin typeface="Tahoma"/>
                <a:cs typeface="Tahoma"/>
              </a:rPr>
              <a:t>is</a:t>
            </a:r>
            <a:r>
              <a:rPr lang="en-US" sz="1100" spc="15" dirty="0">
                <a:latin typeface="Tahoma"/>
                <a:cs typeface="Tahoma"/>
              </a:rPr>
              <a:t> </a:t>
            </a:r>
            <a:r>
              <a:rPr lang="en-US" sz="1100" spc="-60" dirty="0">
                <a:latin typeface="Tahoma"/>
                <a:cs typeface="Tahoma"/>
              </a:rPr>
              <a:t>dum</a:t>
            </a:r>
            <a:r>
              <a:rPr lang="en-US" sz="1100" spc="-20" dirty="0">
                <a:latin typeface="Tahoma"/>
                <a:cs typeface="Tahoma"/>
              </a:rPr>
              <a:t>p</a:t>
            </a:r>
            <a:r>
              <a:rPr lang="en-US" sz="1100" spc="-75" dirty="0">
                <a:latin typeface="Tahoma"/>
                <a:cs typeface="Tahoma"/>
              </a:rPr>
              <a:t>ed</a:t>
            </a:r>
            <a:r>
              <a:rPr lang="en-US" sz="1100" spc="-45" dirty="0">
                <a:latin typeface="Tahoma"/>
                <a:cs typeface="Tahoma"/>
              </a:rPr>
              <a:t> </a:t>
            </a:r>
            <a:r>
              <a:rPr lang="en-US" sz="1100" spc="-20" dirty="0" smtClean="0">
                <a:latin typeface="Tahoma"/>
                <a:cs typeface="Tahoma"/>
              </a:rPr>
              <a:t>into</a:t>
            </a:r>
            <a:r>
              <a:rPr lang="en-US" sz="1100" spc="20" dirty="0" smtClean="0">
                <a:latin typeface="Tahoma"/>
                <a:cs typeface="Tahoma"/>
              </a:rPr>
              <a:t> </a:t>
            </a:r>
            <a:r>
              <a:rPr lang="en-US" sz="1100" spc="-30" dirty="0" smtClean="0">
                <a:latin typeface="Tahoma"/>
                <a:cs typeface="Tahoma"/>
              </a:rPr>
              <a:t>cold</a:t>
            </a:r>
            <a:r>
              <a:rPr lang="en-US" sz="1100" spc="15" dirty="0" smtClean="0">
                <a:latin typeface="Tahoma"/>
                <a:cs typeface="Tahoma"/>
              </a:rPr>
              <a:t> </a:t>
            </a:r>
            <a:r>
              <a:rPr lang="en-US" sz="1100" spc="-35" dirty="0" smtClean="0">
                <a:latin typeface="Tahoma"/>
                <a:cs typeface="Tahoma"/>
              </a:rPr>
              <a:t>bath</a:t>
            </a:r>
            <a:r>
              <a:rPr lang="en-US" sz="1100" spc="20" dirty="0" smtClean="0">
                <a:latin typeface="Tahoma"/>
                <a:cs typeface="Tahoma"/>
              </a:rPr>
              <a:t> </a:t>
            </a:r>
            <a:r>
              <a:rPr lang="en-US" sz="1100" spc="-65" dirty="0" smtClean="0">
                <a:latin typeface="Tahoma"/>
                <a:cs typeface="Tahoma"/>
              </a:rPr>
              <a:t>as</a:t>
            </a:r>
            <a:r>
              <a:rPr lang="en-US" sz="1100" spc="15" dirty="0" smtClean="0">
                <a:latin typeface="Tahoma"/>
                <a:cs typeface="Tahoma"/>
              </a:rPr>
              <a:t> </a:t>
            </a:r>
            <a:r>
              <a:rPr lang="en-US" sz="1100" spc="-25" dirty="0">
                <a:latin typeface="Tahoma"/>
                <a:cs typeface="Tahoma"/>
              </a:rPr>
              <a:t>in </a:t>
            </a:r>
            <a:r>
              <a:rPr lang="en-US" sz="1100" spc="-50" dirty="0" smtClean="0">
                <a:latin typeface="Tahoma"/>
                <a:cs typeface="Tahoma"/>
              </a:rPr>
              <a:t>heat</a:t>
            </a:r>
            <a:r>
              <a:rPr lang="en-US" sz="1100" spc="15" dirty="0" smtClean="0">
                <a:latin typeface="Tahoma"/>
                <a:cs typeface="Tahoma"/>
              </a:rPr>
              <a:t> </a:t>
            </a:r>
            <a:r>
              <a:rPr lang="en-US" sz="1100" spc="-60" dirty="0">
                <a:latin typeface="Tahoma"/>
                <a:cs typeface="Tahoma"/>
              </a:rPr>
              <a:t>engin</a:t>
            </a:r>
            <a:r>
              <a:rPr lang="en-US" sz="1100" spc="-70" dirty="0">
                <a:latin typeface="Tahoma"/>
                <a:cs typeface="Tahoma"/>
              </a:rPr>
              <a:t>e</a:t>
            </a:r>
            <a:r>
              <a:rPr lang="en-US" sz="1100" spc="-75" dirty="0">
                <a:latin typeface="Tahoma"/>
                <a:cs typeface="Tahoma"/>
              </a:rPr>
              <a:t>s</a:t>
            </a:r>
            <a:r>
              <a:rPr lang="en-US" sz="1100" spc="-35" dirty="0">
                <a:latin typeface="Tahoma"/>
                <a:cs typeface="Tahoma"/>
              </a:rPr>
              <a:t>,</a:t>
            </a:r>
            <a:r>
              <a:rPr lang="en-US" sz="1100" spc="15" dirty="0">
                <a:latin typeface="Tahoma"/>
                <a:cs typeface="Tahoma"/>
              </a:rPr>
              <a:t> </a:t>
            </a:r>
            <a:r>
              <a:rPr lang="en-US" sz="1100" spc="-30" dirty="0">
                <a:latin typeface="Tahoma"/>
                <a:cs typeface="Tahoma"/>
              </a:rPr>
              <a:t>but</a:t>
            </a:r>
            <a:r>
              <a:rPr lang="en-US" sz="1100" spc="15" dirty="0">
                <a:latin typeface="Tahoma"/>
                <a:cs typeface="Tahoma"/>
              </a:rPr>
              <a:t> </a:t>
            </a:r>
            <a:r>
              <a:rPr lang="en-US" sz="1100" u="sng" spc="-75" dirty="0" smtClean="0">
                <a:latin typeface="Tahoma"/>
                <a:cs typeface="Tahoma"/>
              </a:rPr>
              <a:t>w/o </a:t>
            </a:r>
            <a:r>
              <a:rPr lang="en-US" sz="1100" u="sng" spc="-30" dirty="0" smtClean="0">
                <a:latin typeface="Tahoma"/>
                <a:cs typeface="Tahoma"/>
              </a:rPr>
              <a:t>reversibili</a:t>
            </a:r>
            <a:r>
              <a:rPr lang="en-US" sz="1100" u="sng" spc="-65" dirty="0" smtClean="0">
                <a:latin typeface="Tahoma"/>
                <a:cs typeface="Tahoma"/>
              </a:rPr>
              <a:t>t</a:t>
            </a:r>
            <a:r>
              <a:rPr lang="en-US" sz="1100" u="sng" spc="-145" dirty="0" smtClean="0">
                <a:latin typeface="Tahoma"/>
                <a:cs typeface="Tahoma"/>
              </a:rPr>
              <a:t>y</a:t>
            </a:r>
            <a:r>
              <a:rPr lang="en-US" sz="1100" spc="-145" dirty="0" smtClean="0">
                <a:latin typeface="Tahoma"/>
                <a:cs typeface="Tahoma"/>
              </a:rPr>
              <a:t>.</a:t>
            </a:r>
            <a:endParaRPr sz="1100" spc="-45" dirty="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2970" y="1335368"/>
            <a:ext cx="0" cy="1199515"/>
          </a:xfrm>
          <a:custGeom>
            <a:avLst/>
            <a:gdLst/>
            <a:ahLst/>
            <a:cxnLst/>
            <a:rect l="l" t="t" r="r" b="b"/>
            <a:pathLst>
              <a:path h="1199514">
                <a:moveTo>
                  <a:pt x="0" y="0"/>
                </a:moveTo>
                <a:lnTo>
                  <a:pt x="0" y="1199399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14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31825463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53975"/>
            <a:ext cx="405090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3333B2"/>
                </a:solidFill>
                <a:latin typeface="Tahoma"/>
                <a:cs typeface="Tahoma"/>
              </a:rPr>
              <a:t>Maximum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engine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50" dirty="0" smtClean="0">
                <a:solidFill>
                  <a:srgbClr val="3333B2"/>
                </a:solidFill>
                <a:latin typeface="Tahoma"/>
                <a:cs typeface="Tahoma"/>
              </a:rPr>
              <a:t>efficiency</a:t>
            </a:r>
            <a:r>
              <a:rPr lang="en-US" sz="1400" spc="-50" dirty="0" smtClean="0">
                <a:solidFill>
                  <a:srgbClr val="3333B2"/>
                </a:solidFill>
                <a:latin typeface="Tahoma"/>
                <a:cs typeface="Tahoma"/>
              </a:rPr>
              <a:t>: Universal bound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6485" y="850047"/>
            <a:ext cx="615315" cy="409575"/>
          </a:xfrm>
          <a:custGeom>
            <a:avLst/>
            <a:gdLst/>
            <a:ahLst/>
            <a:cxnLst/>
            <a:rect l="l" t="t" r="r" b="b"/>
            <a:pathLst>
              <a:path w="615314" h="409575">
                <a:moveTo>
                  <a:pt x="0" y="0"/>
                </a:moveTo>
                <a:lnTo>
                  <a:pt x="615178" y="0"/>
                </a:lnTo>
                <a:lnTo>
                  <a:pt x="615178" y="409243"/>
                </a:lnTo>
                <a:lnTo>
                  <a:pt x="0" y="409243"/>
                </a:lnTo>
                <a:lnTo>
                  <a:pt x="0" y="0"/>
                </a:lnTo>
                <a:close/>
              </a:path>
            </a:pathLst>
          </a:custGeom>
          <a:solidFill>
            <a:srgbClr val="EF6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9124" y="1033076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5">
                <a:moveTo>
                  <a:pt x="21240" y="0"/>
                </a:moveTo>
                <a:lnTo>
                  <a:pt x="7766" y="4322"/>
                </a:lnTo>
                <a:lnTo>
                  <a:pt x="0" y="15381"/>
                </a:lnTo>
                <a:lnTo>
                  <a:pt x="2339" y="32457"/>
                </a:lnTo>
                <a:lnTo>
                  <a:pt x="10038" y="42506"/>
                </a:lnTo>
                <a:lnTo>
                  <a:pt x="20756" y="45839"/>
                </a:lnTo>
                <a:lnTo>
                  <a:pt x="33106" y="45839"/>
                </a:lnTo>
                <a:lnTo>
                  <a:pt x="34114" y="43340"/>
                </a:lnTo>
                <a:lnTo>
                  <a:pt x="16476" y="43340"/>
                </a:lnTo>
                <a:lnTo>
                  <a:pt x="12483" y="40341"/>
                </a:lnTo>
                <a:lnTo>
                  <a:pt x="10196" y="36652"/>
                </a:lnTo>
                <a:lnTo>
                  <a:pt x="7184" y="31852"/>
                </a:lnTo>
                <a:lnTo>
                  <a:pt x="7184" y="21629"/>
                </a:lnTo>
                <a:lnTo>
                  <a:pt x="7289" y="19525"/>
                </a:lnTo>
                <a:lnTo>
                  <a:pt x="7886" y="4630"/>
                </a:lnTo>
                <a:lnTo>
                  <a:pt x="16286" y="2141"/>
                </a:lnTo>
                <a:lnTo>
                  <a:pt x="25338" y="2141"/>
                </a:lnTo>
                <a:lnTo>
                  <a:pt x="21240" y="0"/>
                </a:lnTo>
                <a:close/>
              </a:path>
              <a:path w="38100" h="46355">
                <a:moveTo>
                  <a:pt x="36795" y="31637"/>
                </a:moveTo>
                <a:lnTo>
                  <a:pt x="35390" y="31637"/>
                </a:lnTo>
                <a:lnTo>
                  <a:pt x="35200" y="32235"/>
                </a:lnTo>
                <a:lnTo>
                  <a:pt x="34994" y="33038"/>
                </a:lnTo>
                <a:lnTo>
                  <a:pt x="31499" y="43340"/>
                </a:lnTo>
                <a:lnTo>
                  <a:pt x="34114" y="43340"/>
                </a:lnTo>
                <a:lnTo>
                  <a:pt x="37585" y="34737"/>
                </a:lnTo>
                <a:lnTo>
                  <a:pt x="37585" y="31852"/>
                </a:lnTo>
                <a:lnTo>
                  <a:pt x="36795" y="31637"/>
                </a:lnTo>
                <a:close/>
              </a:path>
              <a:path w="38100" h="46355">
                <a:moveTo>
                  <a:pt x="30181" y="4671"/>
                </a:moveTo>
                <a:lnTo>
                  <a:pt x="30980" y="15381"/>
                </a:lnTo>
                <a:lnTo>
                  <a:pt x="30999" y="19525"/>
                </a:lnTo>
                <a:lnTo>
                  <a:pt x="7289" y="19525"/>
                </a:lnTo>
                <a:lnTo>
                  <a:pt x="7184" y="21629"/>
                </a:lnTo>
                <a:lnTo>
                  <a:pt x="37585" y="21629"/>
                </a:lnTo>
                <a:lnTo>
                  <a:pt x="37585" y="19525"/>
                </a:lnTo>
                <a:lnTo>
                  <a:pt x="33686" y="6502"/>
                </a:lnTo>
                <a:lnTo>
                  <a:pt x="30181" y="4671"/>
                </a:lnTo>
                <a:close/>
              </a:path>
              <a:path w="38100" h="46355">
                <a:moveTo>
                  <a:pt x="29992" y="2141"/>
                </a:moveTo>
                <a:lnTo>
                  <a:pt x="25338" y="2141"/>
                </a:lnTo>
                <a:lnTo>
                  <a:pt x="30181" y="4671"/>
                </a:lnTo>
                <a:lnTo>
                  <a:pt x="29992" y="2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2735" y="1033623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2501" y="41081"/>
                </a:moveTo>
                <a:lnTo>
                  <a:pt x="0" y="41081"/>
                </a:lnTo>
                <a:lnTo>
                  <a:pt x="0" y="44198"/>
                </a:lnTo>
                <a:lnTo>
                  <a:pt x="3508" y="44094"/>
                </a:lnTo>
                <a:lnTo>
                  <a:pt x="8589" y="43878"/>
                </a:lnTo>
                <a:lnTo>
                  <a:pt x="22501" y="43878"/>
                </a:lnTo>
                <a:lnTo>
                  <a:pt x="22501" y="41081"/>
                </a:lnTo>
                <a:close/>
              </a:path>
              <a:path w="50800" h="44450">
                <a:moveTo>
                  <a:pt x="22501" y="43878"/>
                </a:moveTo>
                <a:lnTo>
                  <a:pt x="13885" y="43878"/>
                </a:lnTo>
                <a:lnTo>
                  <a:pt x="19106" y="44094"/>
                </a:lnTo>
                <a:lnTo>
                  <a:pt x="22501" y="44198"/>
                </a:lnTo>
                <a:lnTo>
                  <a:pt x="22501" y="43878"/>
                </a:lnTo>
                <a:close/>
              </a:path>
              <a:path w="50800" h="44450">
                <a:moveTo>
                  <a:pt x="50308" y="41081"/>
                </a:moveTo>
                <a:lnTo>
                  <a:pt x="27784" y="41081"/>
                </a:lnTo>
                <a:lnTo>
                  <a:pt x="27784" y="44198"/>
                </a:lnTo>
                <a:lnTo>
                  <a:pt x="31293" y="44094"/>
                </a:lnTo>
                <a:lnTo>
                  <a:pt x="36422" y="43878"/>
                </a:lnTo>
                <a:lnTo>
                  <a:pt x="50308" y="43878"/>
                </a:lnTo>
                <a:lnTo>
                  <a:pt x="50308" y="41081"/>
                </a:lnTo>
                <a:close/>
              </a:path>
              <a:path w="50800" h="44450">
                <a:moveTo>
                  <a:pt x="50308" y="43878"/>
                </a:moveTo>
                <a:lnTo>
                  <a:pt x="41718" y="43878"/>
                </a:lnTo>
                <a:lnTo>
                  <a:pt x="46900" y="44094"/>
                </a:lnTo>
                <a:lnTo>
                  <a:pt x="50308" y="44198"/>
                </a:lnTo>
                <a:lnTo>
                  <a:pt x="50308" y="43878"/>
                </a:lnTo>
                <a:close/>
              </a:path>
              <a:path w="50800" h="44450">
                <a:moveTo>
                  <a:pt x="14114" y="0"/>
                </a:moveTo>
                <a:lnTo>
                  <a:pt x="0" y="1084"/>
                </a:lnTo>
                <a:lnTo>
                  <a:pt x="0" y="4198"/>
                </a:lnTo>
                <a:lnTo>
                  <a:pt x="7004" y="4198"/>
                </a:lnTo>
                <a:lnTo>
                  <a:pt x="7808" y="4887"/>
                </a:lnTo>
                <a:lnTo>
                  <a:pt x="7808" y="41081"/>
                </a:lnTo>
                <a:lnTo>
                  <a:pt x="14715" y="41081"/>
                </a:lnTo>
                <a:lnTo>
                  <a:pt x="14715" y="10464"/>
                </a:lnTo>
                <a:lnTo>
                  <a:pt x="14114" y="10464"/>
                </a:lnTo>
                <a:lnTo>
                  <a:pt x="14114" y="0"/>
                </a:lnTo>
                <a:close/>
              </a:path>
              <a:path w="50800" h="44450">
                <a:moveTo>
                  <a:pt x="38194" y="2195"/>
                </a:moveTo>
                <a:lnTo>
                  <a:pt x="34508" y="2195"/>
                </a:lnTo>
                <a:lnTo>
                  <a:pt x="35619" y="7592"/>
                </a:lnTo>
                <a:lnTo>
                  <a:pt x="35619" y="41081"/>
                </a:lnTo>
                <a:lnTo>
                  <a:pt x="42601" y="41081"/>
                </a:lnTo>
                <a:lnTo>
                  <a:pt x="42499" y="38072"/>
                </a:lnTo>
                <a:lnTo>
                  <a:pt x="42499" y="7276"/>
                </a:lnTo>
                <a:lnTo>
                  <a:pt x="39408" y="3701"/>
                </a:lnTo>
                <a:lnTo>
                  <a:pt x="38194" y="2195"/>
                </a:lnTo>
                <a:close/>
              </a:path>
              <a:path w="50800" h="44450">
                <a:moveTo>
                  <a:pt x="14715" y="9134"/>
                </a:moveTo>
                <a:lnTo>
                  <a:pt x="14114" y="10464"/>
                </a:lnTo>
                <a:lnTo>
                  <a:pt x="14715" y="10464"/>
                </a:lnTo>
                <a:lnTo>
                  <a:pt x="14715" y="9134"/>
                </a:lnTo>
                <a:close/>
              </a:path>
              <a:path w="50800" h="44450">
                <a:moveTo>
                  <a:pt x="15670" y="7021"/>
                </a:moveTo>
                <a:lnTo>
                  <a:pt x="14715" y="7772"/>
                </a:lnTo>
                <a:lnTo>
                  <a:pt x="14715" y="9134"/>
                </a:lnTo>
                <a:lnTo>
                  <a:pt x="15670" y="7021"/>
                </a:lnTo>
                <a:close/>
              </a:path>
              <a:path w="50800" h="44450">
                <a:moveTo>
                  <a:pt x="34687" y="0"/>
                </a:moveTo>
                <a:lnTo>
                  <a:pt x="21619" y="0"/>
                </a:lnTo>
                <a:lnTo>
                  <a:pt x="16897" y="4302"/>
                </a:lnTo>
                <a:lnTo>
                  <a:pt x="15670" y="7021"/>
                </a:lnTo>
                <a:lnTo>
                  <a:pt x="21798" y="2195"/>
                </a:lnTo>
                <a:lnTo>
                  <a:pt x="38194" y="2195"/>
                </a:lnTo>
                <a:lnTo>
                  <a:pt x="38020" y="1979"/>
                </a:lnTo>
                <a:lnTo>
                  <a:pt x="34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7983" y="1032525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19" h="66040">
                <a:moveTo>
                  <a:pt x="42971" y="44616"/>
                </a:moveTo>
                <a:lnTo>
                  <a:pt x="39118" y="44616"/>
                </a:lnTo>
                <a:lnTo>
                  <a:pt x="39118" y="58607"/>
                </a:lnTo>
                <a:lnTo>
                  <a:pt x="32021" y="63622"/>
                </a:lnTo>
                <a:lnTo>
                  <a:pt x="22207" y="63622"/>
                </a:lnTo>
                <a:lnTo>
                  <a:pt x="22105" y="65919"/>
                </a:lnTo>
                <a:lnTo>
                  <a:pt x="37497" y="62461"/>
                </a:lnTo>
                <a:lnTo>
                  <a:pt x="44309" y="53266"/>
                </a:lnTo>
                <a:lnTo>
                  <a:pt x="44313" y="49494"/>
                </a:lnTo>
                <a:lnTo>
                  <a:pt x="42971" y="44616"/>
                </a:lnTo>
                <a:close/>
              </a:path>
              <a:path w="45719" h="66040">
                <a:moveTo>
                  <a:pt x="22207" y="63622"/>
                </a:moveTo>
                <a:lnTo>
                  <a:pt x="12291" y="63622"/>
                </a:lnTo>
                <a:lnTo>
                  <a:pt x="21961" y="65918"/>
                </a:lnTo>
                <a:lnTo>
                  <a:pt x="22207" y="63622"/>
                </a:lnTo>
                <a:close/>
              </a:path>
              <a:path w="45719" h="66040">
                <a:moveTo>
                  <a:pt x="12026" y="63559"/>
                </a:moveTo>
                <a:lnTo>
                  <a:pt x="12291" y="63622"/>
                </a:lnTo>
                <a:lnTo>
                  <a:pt x="12026" y="63559"/>
                </a:lnTo>
                <a:close/>
              </a:path>
              <a:path w="45719" h="66040">
                <a:moveTo>
                  <a:pt x="21606" y="1097"/>
                </a:moveTo>
                <a:lnTo>
                  <a:pt x="10095" y="1097"/>
                </a:lnTo>
                <a:lnTo>
                  <a:pt x="3192" y="7991"/>
                </a:lnTo>
                <a:lnTo>
                  <a:pt x="3192" y="20076"/>
                </a:lnTo>
                <a:lnTo>
                  <a:pt x="5397" y="23893"/>
                </a:lnTo>
                <a:lnTo>
                  <a:pt x="7913" y="25997"/>
                </a:lnTo>
                <a:lnTo>
                  <a:pt x="6609" y="27490"/>
                </a:lnTo>
                <a:lnTo>
                  <a:pt x="4799" y="30796"/>
                </a:lnTo>
                <a:lnTo>
                  <a:pt x="4799" y="37383"/>
                </a:lnTo>
                <a:lnTo>
                  <a:pt x="6099" y="41173"/>
                </a:lnTo>
                <a:lnTo>
                  <a:pt x="9213" y="43189"/>
                </a:lnTo>
                <a:lnTo>
                  <a:pt x="3192" y="44897"/>
                </a:lnTo>
                <a:lnTo>
                  <a:pt x="0" y="49187"/>
                </a:lnTo>
                <a:lnTo>
                  <a:pt x="0" y="53206"/>
                </a:lnTo>
                <a:lnTo>
                  <a:pt x="6434" y="62231"/>
                </a:lnTo>
                <a:lnTo>
                  <a:pt x="12026" y="63559"/>
                </a:lnTo>
                <a:lnTo>
                  <a:pt x="5207" y="58502"/>
                </a:lnTo>
                <a:lnTo>
                  <a:pt x="5207" y="48586"/>
                </a:lnTo>
                <a:lnTo>
                  <a:pt x="8997" y="44897"/>
                </a:lnTo>
                <a:lnTo>
                  <a:pt x="13438" y="44616"/>
                </a:lnTo>
                <a:lnTo>
                  <a:pt x="42971" y="44616"/>
                </a:lnTo>
                <a:lnTo>
                  <a:pt x="42908" y="44388"/>
                </a:lnTo>
                <a:lnTo>
                  <a:pt x="37827" y="41607"/>
                </a:lnTo>
                <a:lnTo>
                  <a:pt x="32531" y="38811"/>
                </a:lnTo>
                <a:lnTo>
                  <a:pt x="13797" y="38811"/>
                </a:lnTo>
                <a:lnTo>
                  <a:pt x="13108" y="38709"/>
                </a:lnTo>
                <a:lnTo>
                  <a:pt x="9915" y="38314"/>
                </a:lnTo>
                <a:lnTo>
                  <a:pt x="7811" y="35200"/>
                </a:lnTo>
                <a:lnTo>
                  <a:pt x="7811" y="31995"/>
                </a:lnTo>
                <a:lnTo>
                  <a:pt x="7847" y="31257"/>
                </a:lnTo>
                <a:lnTo>
                  <a:pt x="7887" y="30861"/>
                </a:lnTo>
                <a:lnTo>
                  <a:pt x="7913" y="30721"/>
                </a:lnTo>
                <a:lnTo>
                  <a:pt x="7952" y="30554"/>
                </a:lnTo>
                <a:lnTo>
                  <a:pt x="7975" y="30401"/>
                </a:lnTo>
                <a:lnTo>
                  <a:pt x="8053" y="30068"/>
                </a:lnTo>
                <a:lnTo>
                  <a:pt x="8115" y="29914"/>
                </a:lnTo>
                <a:lnTo>
                  <a:pt x="8154" y="29738"/>
                </a:lnTo>
                <a:lnTo>
                  <a:pt x="8360" y="29189"/>
                </a:lnTo>
                <a:lnTo>
                  <a:pt x="8514" y="28806"/>
                </a:lnTo>
                <a:lnTo>
                  <a:pt x="8615" y="28627"/>
                </a:lnTo>
                <a:lnTo>
                  <a:pt x="8716" y="28421"/>
                </a:lnTo>
                <a:lnTo>
                  <a:pt x="8932" y="28052"/>
                </a:lnTo>
                <a:lnTo>
                  <a:pt x="9073" y="27862"/>
                </a:lnTo>
                <a:lnTo>
                  <a:pt x="9200" y="27669"/>
                </a:lnTo>
                <a:lnTo>
                  <a:pt x="9494" y="27287"/>
                </a:lnTo>
                <a:lnTo>
                  <a:pt x="10683" y="27287"/>
                </a:lnTo>
                <a:lnTo>
                  <a:pt x="10683" y="13068"/>
                </a:lnTo>
                <a:lnTo>
                  <a:pt x="10824" y="9880"/>
                </a:lnTo>
                <a:lnTo>
                  <a:pt x="12291" y="7403"/>
                </a:lnTo>
                <a:lnTo>
                  <a:pt x="13108" y="6178"/>
                </a:lnTo>
                <a:lnTo>
                  <a:pt x="15404" y="3394"/>
                </a:lnTo>
                <a:lnTo>
                  <a:pt x="28389" y="3394"/>
                </a:lnTo>
                <a:lnTo>
                  <a:pt x="25817" y="1378"/>
                </a:lnTo>
                <a:lnTo>
                  <a:pt x="21606" y="1097"/>
                </a:lnTo>
                <a:close/>
              </a:path>
              <a:path w="45719" h="66040">
                <a:moveTo>
                  <a:pt x="10683" y="27287"/>
                </a:moveTo>
                <a:lnTo>
                  <a:pt x="9494" y="27287"/>
                </a:lnTo>
                <a:lnTo>
                  <a:pt x="13438" y="30081"/>
                </a:lnTo>
                <a:lnTo>
                  <a:pt x="17508" y="30401"/>
                </a:lnTo>
                <a:lnTo>
                  <a:pt x="19410" y="30401"/>
                </a:lnTo>
                <a:lnTo>
                  <a:pt x="19410" y="28104"/>
                </a:lnTo>
                <a:lnTo>
                  <a:pt x="10683" y="28104"/>
                </a:lnTo>
                <a:lnTo>
                  <a:pt x="10683" y="27287"/>
                </a:lnTo>
                <a:close/>
              </a:path>
              <a:path w="45719" h="66040">
                <a:moveTo>
                  <a:pt x="28389" y="3394"/>
                </a:moveTo>
                <a:lnTo>
                  <a:pt x="28117" y="3394"/>
                </a:lnTo>
                <a:lnTo>
                  <a:pt x="28117" y="18364"/>
                </a:lnTo>
                <a:lnTo>
                  <a:pt x="28012" y="21583"/>
                </a:lnTo>
                <a:lnTo>
                  <a:pt x="26506" y="24095"/>
                </a:lnTo>
                <a:lnTo>
                  <a:pt x="25716" y="25284"/>
                </a:lnTo>
                <a:lnTo>
                  <a:pt x="23393" y="28104"/>
                </a:lnTo>
                <a:lnTo>
                  <a:pt x="19410" y="28104"/>
                </a:lnTo>
                <a:lnTo>
                  <a:pt x="19410" y="30401"/>
                </a:lnTo>
                <a:lnTo>
                  <a:pt x="28689" y="30401"/>
                </a:lnTo>
                <a:lnTo>
                  <a:pt x="35596" y="23497"/>
                </a:lnTo>
                <a:lnTo>
                  <a:pt x="35596" y="12062"/>
                </a:lnTo>
                <a:lnTo>
                  <a:pt x="34011" y="8373"/>
                </a:lnTo>
                <a:lnTo>
                  <a:pt x="31521" y="6090"/>
                </a:lnTo>
                <a:lnTo>
                  <a:pt x="33013" y="4672"/>
                </a:lnTo>
                <a:lnTo>
                  <a:pt x="30019" y="4672"/>
                </a:lnTo>
                <a:lnTo>
                  <a:pt x="28389" y="3394"/>
                </a:lnTo>
                <a:close/>
              </a:path>
              <a:path w="45719" h="66040">
                <a:moveTo>
                  <a:pt x="45326" y="2182"/>
                </a:moveTo>
                <a:lnTo>
                  <a:pt x="41222" y="2182"/>
                </a:lnTo>
                <a:lnTo>
                  <a:pt x="41542" y="2283"/>
                </a:lnTo>
                <a:lnTo>
                  <a:pt x="40392" y="2692"/>
                </a:lnTo>
                <a:lnTo>
                  <a:pt x="39935" y="3789"/>
                </a:lnTo>
                <a:lnTo>
                  <a:pt x="39935" y="6687"/>
                </a:lnTo>
                <a:lnTo>
                  <a:pt x="41222" y="7873"/>
                </a:lnTo>
                <a:lnTo>
                  <a:pt x="43813" y="7873"/>
                </a:lnTo>
                <a:lnTo>
                  <a:pt x="45701" y="7184"/>
                </a:lnTo>
                <a:lnTo>
                  <a:pt x="45701" y="3192"/>
                </a:lnTo>
                <a:lnTo>
                  <a:pt x="45326" y="2182"/>
                </a:lnTo>
                <a:close/>
              </a:path>
              <a:path w="45719" h="66040">
                <a:moveTo>
                  <a:pt x="44515" y="0"/>
                </a:moveTo>
                <a:lnTo>
                  <a:pt x="38605" y="0"/>
                </a:lnTo>
                <a:lnTo>
                  <a:pt x="34217" y="601"/>
                </a:lnTo>
                <a:lnTo>
                  <a:pt x="30019" y="4672"/>
                </a:lnTo>
                <a:lnTo>
                  <a:pt x="33013" y="4672"/>
                </a:lnTo>
                <a:lnTo>
                  <a:pt x="35096" y="2692"/>
                </a:lnTo>
                <a:lnTo>
                  <a:pt x="38709" y="2182"/>
                </a:lnTo>
                <a:lnTo>
                  <a:pt x="45326" y="2182"/>
                </a:lnTo>
                <a:lnTo>
                  <a:pt x="445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8586" y="1033623"/>
            <a:ext cx="21590" cy="44450"/>
          </a:xfrm>
          <a:custGeom>
            <a:avLst/>
            <a:gdLst/>
            <a:ahLst/>
            <a:cxnLst/>
            <a:rect l="l" t="t" r="r" b="b"/>
            <a:pathLst>
              <a:path w="21589" h="44450">
                <a:moveTo>
                  <a:pt x="21442" y="41081"/>
                </a:moveTo>
                <a:lnTo>
                  <a:pt x="0" y="41081"/>
                </a:lnTo>
                <a:lnTo>
                  <a:pt x="0" y="44198"/>
                </a:lnTo>
                <a:lnTo>
                  <a:pt x="8615" y="43878"/>
                </a:lnTo>
                <a:lnTo>
                  <a:pt x="21442" y="43878"/>
                </a:lnTo>
                <a:lnTo>
                  <a:pt x="21442" y="41081"/>
                </a:lnTo>
                <a:close/>
              </a:path>
              <a:path w="21589" h="44450">
                <a:moveTo>
                  <a:pt x="21442" y="43878"/>
                </a:moveTo>
                <a:lnTo>
                  <a:pt x="14539" y="43878"/>
                </a:lnTo>
                <a:lnTo>
                  <a:pt x="18008" y="44094"/>
                </a:lnTo>
                <a:lnTo>
                  <a:pt x="21442" y="44198"/>
                </a:lnTo>
                <a:lnTo>
                  <a:pt x="21442" y="43878"/>
                </a:lnTo>
                <a:close/>
              </a:path>
              <a:path w="21589" h="44450">
                <a:moveTo>
                  <a:pt x="14408" y="0"/>
                </a:moveTo>
                <a:lnTo>
                  <a:pt x="421" y="1084"/>
                </a:lnTo>
                <a:lnTo>
                  <a:pt x="421" y="4198"/>
                </a:lnTo>
                <a:lnTo>
                  <a:pt x="6906" y="4198"/>
                </a:lnTo>
                <a:lnTo>
                  <a:pt x="7811" y="4799"/>
                </a:lnTo>
                <a:lnTo>
                  <a:pt x="7811" y="41081"/>
                </a:lnTo>
                <a:lnTo>
                  <a:pt x="14816" y="41081"/>
                </a:lnTo>
                <a:lnTo>
                  <a:pt x="14408" y="40585"/>
                </a:lnTo>
                <a:lnTo>
                  <a:pt x="144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2797" y="101089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2182" y="0"/>
                </a:moveTo>
                <a:lnTo>
                  <a:pt x="0" y="2705"/>
                </a:lnTo>
                <a:lnTo>
                  <a:pt x="0" y="8014"/>
                </a:lnTo>
                <a:lnTo>
                  <a:pt x="2182" y="10605"/>
                </a:lnTo>
                <a:lnTo>
                  <a:pt x="8092" y="10605"/>
                </a:lnTo>
                <a:lnTo>
                  <a:pt x="10605" y="8514"/>
                </a:lnTo>
                <a:lnTo>
                  <a:pt x="10605" y="5028"/>
                </a:lnTo>
                <a:lnTo>
                  <a:pt x="10556" y="4721"/>
                </a:lnTo>
                <a:lnTo>
                  <a:pt x="10543" y="4443"/>
                </a:lnTo>
                <a:lnTo>
                  <a:pt x="8997" y="1466"/>
                </a:lnTo>
                <a:lnTo>
                  <a:pt x="8821" y="1290"/>
                </a:lnTo>
                <a:lnTo>
                  <a:pt x="8615" y="1136"/>
                </a:lnTo>
                <a:lnTo>
                  <a:pt x="8413" y="996"/>
                </a:lnTo>
                <a:lnTo>
                  <a:pt x="8194" y="856"/>
                </a:lnTo>
                <a:lnTo>
                  <a:pt x="7991" y="715"/>
                </a:lnTo>
                <a:lnTo>
                  <a:pt x="7772" y="588"/>
                </a:lnTo>
                <a:lnTo>
                  <a:pt x="7530" y="486"/>
                </a:lnTo>
                <a:lnTo>
                  <a:pt x="7315" y="382"/>
                </a:lnTo>
                <a:lnTo>
                  <a:pt x="6828" y="228"/>
                </a:lnTo>
                <a:lnTo>
                  <a:pt x="6331" y="101"/>
                </a:lnTo>
                <a:lnTo>
                  <a:pt x="6063" y="65"/>
                </a:lnTo>
                <a:lnTo>
                  <a:pt x="5564" y="26"/>
                </a:lnTo>
                <a:lnTo>
                  <a:pt x="2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6194" y="1033623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2497" y="41081"/>
                </a:moveTo>
                <a:lnTo>
                  <a:pt x="0" y="41081"/>
                </a:lnTo>
                <a:lnTo>
                  <a:pt x="0" y="44198"/>
                </a:lnTo>
                <a:lnTo>
                  <a:pt x="3508" y="44094"/>
                </a:lnTo>
                <a:lnTo>
                  <a:pt x="8612" y="43878"/>
                </a:lnTo>
                <a:lnTo>
                  <a:pt x="22497" y="43878"/>
                </a:lnTo>
                <a:lnTo>
                  <a:pt x="22497" y="41081"/>
                </a:lnTo>
                <a:close/>
              </a:path>
              <a:path w="50800" h="44450">
                <a:moveTo>
                  <a:pt x="22497" y="43878"/>
                </a:moveTo>
                <a:lnTo>
                  <a:pt x="13908" y="43878"/>
                </a:lnTo>
                <a:lnTo>
                  <a:pt x="19103" y="44094"/>
                </a:lnTo>
                <a:lnTo>
                  <a:pt x="22497" y="44198"/>
                </a:lnTo>
                <a:lnTo>
                  <a:pt x="22497" y="43878"/>
                </a:lnTo>
                <a:close/>
              </a:path>
              <a:path w="50800" h="44450">
                <a:moveTo>
                  <a:pt x="50334" y="41081"/>
                </a:moveTo>
                <a:lnTo>
                  <a:pt x="27807" y="41081"/>
                </a:lnTo>
                <a:lnTo>
                  <a:pt x="27807" y="44198"/>
                </a:lnTo>
                <a:lnTo>
                  <a:pt x="31316" y="44094"/>
                </a:lnTo>
                <a:lnTo>
                  <a:pt x="36422" y="43878"/>
                </a:lnTo>
                <a:lnTo>
                  <a:pt x="50334" y="43878"/>
                </a:lnTo>
                <a:lnTo>
                  <a:pt x="50334" y="41081"/>
                </a:lnTo>
                <a:close/>
              </a:path>
              <a:path w="50800" h="44450">
                <a:moveTo>
                  <a:pt x="50334" y="43878"/>
                </a:moveTo>
                <a:lnTo>
                  <a:pt x="41731" y="43878"/>
                </a:lnTo>
                <a:lnTo>
                  <a:pt x="46900" y="44094"/>
                </a:lnTo>
                <a:lnTo>
                  <a:pt x="50334" y="44198"/>
                </a:lnTo>
                <a:lnTo>
                  <a:pt x="50334" y="43878"/>
                </a:lnTo>
                <a:close/>
              </a:path>
              <a:path w="50800" h="44450">
                <a:moveTo>
                  <a:pt x="14127" y="0"/>
                </a:moveTo>
                <a:lnTo>
                  <a:pt x="0" y="1084"/>
                </a:lnTo>
                <a:lnTo>
                  <a:pt x="0" y="4198"/>
                </a:lnTo>
                <a:lnTo>
                  <a:pt x="7004" y="4198"/>
                </a:lnTo>
                <a:lnTo>
                  <a:pt x="7808" y="4887"/>
                </a:lnTo>
                <a:lnTo>
                  <a:pt x="7808" y="41081"/>
                </a:lnTo>
                <a:lnTo>
                  <a:pt x="14712" y="41081"/>
                </a:lnTo>
                <a:lnTo>
                  <a:pt x="14712" y="10464"/>
                </a:lnTo>
                <a:lnTo>
                  <a:pt x="14127" y="10464"/>
                </a:lnTo>
                <a:lnTo>
                  <a:pt x="14127" y="0"/>
                </a:lnTo>
                <a:close/>
              </a:path>
              <a:path w="50800" h="44450">
                <a:moveTo>
                  <a:pt x="38191" y="2195"/>
                </a:moveTo>
                <a:lnTo>
                  <a:pt x="34508" y="2195"/>
                </a:lnTo>
                <a:lnTo>
                  <a:pt x="35619" y="7592"/>
                </a:lnTo>
                <a:lnTo>
                  <a:pt x="35619" y="41081"/>
                </a:lnTo>
                <a:lnTo>
                  <a:pt x="42601" y="41081"/>
                </a:lnTo>
                <a:lnTo>
                  <a:pt x="42522" y="38072"/>
                </a:lnTo>
                <a:lnTo>
                  <a:pt x="42522" y="7276"/>
                </a:lnTo>
                <a:lnTo>
                  <a:pt x="39408" y="3701"/>
                </a:lnTo>
                <a:lnTo>
                  <a:pt x="38191" y="2195"/>
                </a:lnTo>
                <a:close/>
              </a:path>
              <a:path w="50800" h="44450">
                <a:moveTo>
                  <a:pt x="14712" y="9174"/>
                </a:moveTo>
                <a:lnTo>
                  <a:pt x="14127" y="10464"/>
                </a:lnTo>
                <a:lnTo>
                  <a:pt x="14712" y="10464"/>
                </a:lnTo>
                <a:lnTo>
                  <a:pt x="14712" y="9174"/>
                </a:lnTo>
                <a:close/>
              </a:path>
              <a:path w="50800" h="44450">
                <a:moveTo>
                  <a:pt x="15700" y="6994"/>
                </a:moveTo>
                <a:lnTo>
                  <a:pt x="14712" y="7772"/>
                </a:lnTo>
                <a:lnTo>
                  <a:pt x="14712" y="9174"/>
                </a:lnTo>
                <a:lnTo>
                  <a:pt x="15700" y="6994"/>
                </a:lnTo>
                <a:close/>
              </a:path>
              <a:path w="50800" h="44450">
                <a:moveTo>
                  <a:pt x="34714" y="0"/>
                </a:moveTo>
                <a:lnTo>
                  <a:pt x="21619" y="0"/>
                </a:lnTo>
                <a:lnTo>
                  <a:pt x="16920" y="4302"/>
                </a:lnTo>
                <a:lnTo>
                  <a:pt x="15700" y="6994"/>
                </a:lnTo>
                <a:lnTo>
                  <a:pt x="21795" y="2195"/>
                </a:lnTo>
                <a:lnTo>
                  <a:pt x="38191" y="2195"/>
                </a:lnTo>
                <a:lnTo>
                  <a:pt x="38017" y="1979"/>
                </a:lnTo>
                <a:lnTo>
                  <a:pt x="34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2565" y="1033075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5">
                <a:moveTo>
                  <a:pt x="21238" y="0"/>
                </a:moveTo>
                <a:lnTo>
                  <a:pt x="7764" y="4323"/>
                </a:lnTo>
                <a:lnTo>
                  <a:pt x="0" y="15384"/>
                </a:lnTo>
                <a:lnTo>
                  <a:pt x="2337" y="32457"/>
                </a:lnTo>
                <a:lnTo>
                  <a:pt x="10035" y="42506"/>
                </a:lnTo>
                <a:lnTo>
                  <a:pt x="20763" y="45840"/>
                </a:lnTo>
                <a:lnTo>
                  <a:pt x="33104" y="45840"/>
                </a:lnTo>
                <a:lnTo>
                  <a:pt x="34112" y="43341"/>
                </a:lnTo>
                <a:lnTo>
                  <a:pt x="16487" y="43341"/>
                </a:lnTo>
                <a:lnTo>
                  <a:pt x="12494" y="40341"/>
                </a:lnTo>
                <a:lnTo>
                  <a:pt x="10197" y="36653"/>
                </a:lnTo>
                <a:lnTo>
                  <a:pt x="7185" y="31853"/>
                </a:lnTo>
                <a:lnTo>
                  <a:pt x="7185" y="21630"/>
                </a:lnTo>
                <a:lnTo>
                  <a:pt x="7286" y="19526"/>
                </a:lnTo>
                <a:lnTo>
                  <a:pt x="7874" y="4631"/>
                </a:lnTo>
                <a:lnTo>
                  <a:pt x="16284" y="2141"/>
                </a:lnTo>
                <a:lnTo>
                  <a:pt x="25339" y="2141"/>
                </a:lnTo>
                <a:lnTo>
                  <a:pt x="21238" y="0"/>
                </a:lnTo>
                <a:close/>
              </a:path>
              <a:path w="38100" h="46355">
                <a:moveTo>
                  <a:pt x="36806" y="31638"/>
                </a:moveTo>
                <a:lnTo>
                  <a:pt x="35401" y="31638"/>
                </a:lnTo>
                <a:lnTo>
                  <a:pt x="35198" y="32236"/>
                </a:lnTo>
                <a:lnTo>
                  <a:pt x="34979" y="33039"/>
                </a:lnTo>
                <a:lnTo>
                  <a:pt x="31509" y="43341"/>
                </a:lnTo>
                <a:lnTo>
                  <a:pt x="34112" y="43341"/>
                </a:lnTo>
                <a:lnTo>
                  <a:pt x="37583" y="34738"/>
                </a:lnTo>
                <a:lnTo>
                  <a:pt x="37583" y="31853"/>
                </a:lnTo>
                <a:lnTo>
                  <a:pt x="36806" y="31638"/>
                </a:lnTo>
                <a:close/>
              </a:path>
              <a:path w="38100" h="46355">
                <a:moveTo>
                  <a:pt x="30190" y="4676"/>
                </a:moveTo>
                <a:lnTo>
                  <a:pt x="30981" y="15384"/>
                </a:lnTo>
                <a:lnTo>
                  <a:pt x="31000" y="19526"/>
                </a:lnTo>
                <a:lnTo>
                  <a:pt x="7286" y="19526"/>
                </a:lnTo>
                <a:lnTo>
                  <a:pt x="7185" y="21630"/>
                </a:lnTo>
                <a:lnTo>
                  <a:pt x="37583" y="21630"/>
                </a:lnTo>
                <a:lnTo>
                  <a:pt x="37583" y="19526"/>
                </a:lnTo>
                <a:lnTo>
                  <a:pt x="33682" y="6499"/>
                </a:lnTo>
                <a:lnTo>
                  <a:pt x="30190" y="4676"/>
                </a:lnTo>
                <a:close/>
              </a:path>
              <a:path w="38100" h="46355">
                <a:moveTo>
                  <a:pt x="30003" y="2141"/>
                </a:moveTo>
                <a:lnTo>
                  <a:pt x="25339" y="2141"/>
                </a:lnTo>
                <a:lnTo>
                  <a:pt x="30190" y="4676"/>
                </a:lnTo>
                <a:lnTo>
                  <a:pt x="30003" y="2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2411" y="906048"/>
            <a:ext cx="584522" cy="29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2005" y="993433"/>
            <a:ext cx="353060" cy="122555"/>
          </a:xfrm>
          <a:custGeom>
            <a:avLst/>
            <a:gdLst/>
            <a:ahLst/>
            <a:cxnLst/>
            <a:rect l="l" t="t" r="r" b="b"/>
            <a:pathLst>
              <a:path w="353060" h="122555">
                <a:moveTo>
                  <a:pt x="167764" y="0"/>
                </a:moveTo>
                <a:lnTo>
                  <a:pt x="0" y="61237"/>
                </a:lnTo>
                <a:lnTo>
                  <a:pt x="167764" y="122471"/>
                </a:lnTo>
                <a:lnTo>
                  <a:pt x="170557" y="85623"/>
                </a:lnTo>
                <a:lnTo>
                  <a:pt x="352681" y="85623"/>
                </a:lnTo>
                <a:lnTo>
                  <a:pt x="352681" y="36847"/>
                </a:lnTo>
                <a:lnTo>
                  <a:pt x="170557" y="36847"/>
                </a:lnTo>
                <a:lnTo>
                  <a:pt x="167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3465" y="993433"/>
            <a:ext cx="353060" cy="122555"/>
          </a:xfrm>
          <a:custGeom>
            <a:avLst/>
            <a:gdLst/>
            <a:ahLst/>
            <a:cxnLst/>
            <a:rect l="l" t="t" r="r" b="b"/>
            <a:pathLst>
              <a:path w="353060" h="122555">
                <a:moveTo>
                  <a:pt x="167764" y="0"/>
                </a:moveTo>
                <a:lnTo>
                  <a:pt x="0" y="61237"/>
                </a:lnTo>
                <a:lnTo>
                  <a:pt x="167764" y="122471"/>
                </a:lnTo>
                <a:lnTo>
                  <a:pt x="170557" y="85623"/>
                </a:lnTo>
                <a:lnTo>
                  <a:pt x="352681" y="85623"/>
                </a:lnTo>
                <a:lnTo>
                  <a:pt x="352681" y="36847"/>
                </a:lnTo>
                <a:lnTo>
                  <a:pt x="170557" y="36847"/>
                </a:lnTo>
                <a:lnTo>
                  <a:pt x="1677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1044" y="842325"/>
            <a:ext cx="424697" cy="424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2680" y="974623"/>
            <a:ext cx="281423" cy="160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4758" y="547028"/>
            <a:ext cx="238760" cy="353060"/>
          </a:xfrm>
          <a:custGeom>
            <a:avLst/>
            <a:gdLst/>
            <a:ahLst/>
            <a:cxnLst/>
            <a:rect l="l" t="t" r="r" b="b"/>
            <a:pathLst>
              <a:path w="238760" h="353059">
                <a:moveTo>
                  <a:pt x="119318" y="0"/>
                </a:moveTo>
                <a:lnTo>
                  <a:pt x="0" y="167761"/>
                </a:lnTo>
                <a:lnTo>
                  <a:pt x="71790" y="170557"/>
                </a:lnTo>
                <a:lnTo>
                  <a:pt x="71790" y="352678"/>
                </a:lnTo>
                <a:lnTo>
                  <a:pt x="166846" y="352678"/>
                </a:lnTo>
                <a:lnTo>
                  <a:pt x="166846" y="170557"/>
                </a:lnTo>
                <a:lnTo>
                  <a:pt x="238633" y="167761"/>
                </a:lnTo>
                <a:lnTo>
                  <a:pt x="119318" y="0"/>
                </a:lnTo>
                <a:close/>
              </a:path>
            </a:pathLst>
          </a:custGeom>
          <a:solidFill>
            <a:srgbClr val="3177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4605" y="587930"/>
            <a:ext cx="61594" cy="40005"/>
          </a:xfrm>
          <a:custGeom>
            <a:avLst/>
            <a:gdLst/>
            <a:ahLst/>
            <a:cxnLst/>
            <a:rect l="l" t="t" r="r" b="b"/>
            <a:pathLst>
              <a:path w="61594" h="40004">
                <a:moveTo>
                  <a:pt x="12787" y="2783"/>
                </a:moveTo>
                <a:lnTo>
                  <a:pt x="4482" y="2783"/>
                </a:lnTo>
                <a:lnTo>
                  <a:pt x="5541" y="3025"/>
                </a:lnTo>
                <a:lnTo>
                  <a:pt x="6612" y="5884"/>
                </a:lnTo>
                <a:lnTo>
                  <a:pt x="17971" y="37778"/>
                </a:lnTo>
                <a:lnTo>
                  <a:pt x="18329" y="38798"/>
                </a:lnTo>
                <a:lnTo>
                  <a:pt x="18623" y="39500"/>
                </a:lnTo>
                <a:lnTo>
                  <a:pt x="20932" y="39500"/>
                </a:lnTo>
                <a:lnTo>
                  <a:pt x="21109" y="38964"/>
                </a:lnTo>
                <a:lnTo>
                  <a:pt x="24080" y="30630"/>
                </a:lnTo>
                <a:lnTo>
                  <a:pt x="21723" y="30630"/>
                </a:lnTo>
                <a:lnTo>
                  <a:pt x="13235" y="6776"/>
                </a:lnTo>
                <a:lnTo>
                  <a:pt x="12787" y="5717"/>
                </a:lnTo>
                <a:lnTo>
                  <a:pt x="12787" y="2783"/>
                </a:lnTo>
                <a:close/>
              </a:path>
              <a:path w="61594" h="40004">
                <a:moveTo>
                  <a:pt x="36102" y="12418"/>
                </a:moveTo>
                <a:lnTo>
                  <a:pt x="30581" y="12418"/>
                </a:lnTo>
                <a:lnTo>
                  <a:pt x="39693" y="37778"/>
                </a:lnTo>
                <a:lnTo>
                  <a:pt x="40049" y="38798"/>
                </a:lnTo>
                <a:lnTo>
                  <a:pt x="40304" y="39500"/>
                </a:lnTo>
                <a:lnTo>
                  <a:pt x="42640" y="39500"/>
                </a:lnTo>
                <a:lnTo>
                  <a:pt x="42908" y="38670"/>
                </a:lnTo>
                <a:lnTo>
                  <a:pt x="43280" y="37778"/>
                </a:lnTo>
                <a:lnTo>
                  <a:pt x="45406" y="31816"/>
                </a:lnTo>
                <a:lnTo>
                  <a:pt x="42999" y="31816"/>
                </a:lnTo>
                <a:lnTo>
                  <a:pt x="36102" y="12418"/>
                </a:lnTo>
                <a:close/>
              </a:path>
              <a:path w="61594" h="40004">
                <a:moveTo>
                  <a:pt x="46381" y="0"/>
                </a:moveTo>
                <a:lnTo>
                  <a:pt x="46381" y="2783"/>
                </a:lnTo>
                <a:lnTo>
                  <a:pt x="49609" y="2871"/>
                </a:lnTo>
                <a:lnTo>
                  <a:pt x="51562" y="4466"/>
                </a:lnTo>
                <a:lnTo>
                  <a:pt x="51562" y="7772"/>
                </a:lnTo>
                <a:lnTo>
                  <a:pt x="51087" y="9024"/>
                </a:lnTo>
                <a:lnTo>
                  <a:pt x="42999" y="31816"/>
                </a:lnTo>
                <a:lnTo>
                  <a:pt x="45406" y="31816"/>
                </a:lnTo>
                <a:lnTo>
                  <a:pt x="53719" y="8501"/>
                </a:lnTo>
                <a:lnTo>
                  <a:pt x="54039" y="7697"/>
                </a:lnTo>
                <a:lnTo>
                  <a:pt x="56666" y="4162"/>
                </a:lnTo>
                <a:lnTo>
                  <a:pt x="56895" y="3982"/>
                </a:lnTo>
                <a:lnTo>
                  <a:pt x="57153" y="3842"/>
                </a:lnTo>
                <a:lnTo>
                  <a:pt x="57394" y="3688"/>
                </a:lnTo>
                <a:lnTo>
                  <a:pt x="57649" y="3548"/>
                </a:lnTo>
                <a:lnTo>
                  <a:pt x="57904" y="3446"/>
                </a:lnTo>
                <a:lnTo>
                  <a:pt x="58172" y="3332"/>
                </a:lnTo>
                <a:lnTo>
                  <a:pt x="58414" y="3241"/>
                </a:lnTo>
                <a:lnTo>
                  <a:pt x="58682" y="3152"/>
                </a:lnTo>
                <a:lnTo>
                  <a:pt x="58963" y="3087"/>
                </a:lnTo>
                <a:lnTo>
                  <a:pt x="59244" y="3012"/>
                </a:lnTo>
                <a:lnTo>
                  <a:pt x="59512" y="2960"/>
                </a:lnTo>
                <a:lnTo>
                  <a:pt x="59806" y="2911"/>
                </a:lnTo>
                <a:lnTo>
                  <a:pt x="60355" y="2832"/>
                </a:lnTo>
                <a:lnTo>
                  <a:pt x="61237" y="2783"/>
                </a:lnTo>
                <a:lnTo>
                  <a:pt x="61237" y="254"/>
                </a:lnTo>
                <a:lnTo>
                  <a:pt x="52111" y="254"/>
                </a:lnTo>
                <a:lnTo>
                  <a:pt x="48089" y="88"/>
                </a:lnTo>
                <a:lnTo>
                  <a:pt x="46381" y="0"/>
                </a:lnTo>
                <a:close/>
              </a:path>
              <a:path w="61594" h="40004">
                <a:moveTo>
                  <a:pt x="33681" y="2783"/>
                </a:moveTo>
                <a:lnTo>
                  <a:pt x="25016" y="2783"/>
                </a:lnTo>
                <a:lnTo>
                  <a:pt x="26457" y="2937"/>
                </a:lnTo>
                <a:lnTo>
                  <a:pt x="27797" y="4659"/>
                </a:lnTo>
                <a:lnTo>
                  <a:pt x="28793" y="7311"/>
                </a:lnTo>
                <a:lnTo>
                  <a:pt x="29395" y="9024"/>
                </a:lnTo>
                <a:lnTo>
                  <a:pt x="21723" y="30630"/>
                </a:lnTo>
                <a:lnTo>
                  <a:pt x="24080" y="30630"/>
                </a:lnTo>
                <a:lnTo>
                  <a:pt x="30581" y="12418"/>
                </a:lnTo>
                <a:lnTo>
                  <a:pt x="36102" y="12418"/>
                </a:lnTo>
                <a:lnTo>
                  <a:pt x="34129" y="6867"/>
                </a:lnTo>
                <a:lnTo>
                  <a:pt x="33795" y="5805"/>
                </a:lnTo>
                <a:lnTo>
                  <a:pt x="33681" y="5629"/>
                </a:lnTo>
                <a:lnTo>
                  <a:pt x="33681" y="2783"/>
                </a:lnTo>
                <a:close/>
              </a:path>
              <a:path w="61594" h="40004">
                <a:moveTo>
                  <a:pt x="0" y="0"/>
                </a:moveTo>
                <a:lnTo>
                  <a:pt x="0" y="2783"/>
                </a:lnTo>
                <a:lnTo>
                  <a:pt x="18048" y="2783"/>
                </a:lnTo>
                <a:lnTo>
                  <a:pt x="18048" y="254"/>
                </a:lnTo>
                <a:lnTo>
                  <a:pt x="7965" y="254"/>
                </a:lnTo>
                <a:lnTo>
                  <a:pt x="3231" y="179"/>
                </a:lnTo>
                <a:lnTo>
                  <a:pt x="0" y="0"/>
                </a:lnTo>
                <a:close/>
              </a:path>
              <a:path w="61594" h="40004">
                <a:moveTo>
                  <a:pt x="21723" y="0"/>
                </a:moveTo>
                <a:lnTo>
                  <a:pt x="21723" y="2783"/>
                </a:lnTo>
                <a:lnTo>
                  <a:pt x="38977" y="2783"/>
                </a:lnTo>
                <a:lnTo>
                  <a:pt x="38977" y="254"/>
                </a:lnTo>
                <a:lnTo>
                  <a:pt x="26993" y="254"/>
                </a:lnTo>
                <a:lnTo>
                  <a:pt x="24415" y="179"/>
                </a:lnTo>
                <a:lnTo>
                  <a:pt x="21723" y="0"/>
                </a:lnTo>
                <a:close/>
              </a:path>
              <a:path w="61594" h="40004">
                <a:moveTo>
                  <a:pt x="18048" y="0"/>
                </a:moveTo>
                <a:lnTo>
                  <a:pt x="10363" y="254"/>
                </a:lnTo>
                <a:lnTo>
                  <a:pt x="18048" y="254"/>
                </a:lnTo>
                <a:lnTo>
                  <a:pt x="18048" y="0"/>
                </a:lnTo>
                <a:close/>
              </a:path>
              <a:path w="61594" h="40004">
                <a:moveTo>
                  <a:pt x="38977" y="0"/>
                </a:moveTo>
                <a:lnTo>
                  <a:pt x="31845" y="254"/>
                </a:lnTo>
                <a:lnTo>
                  <a:pt x="38977" y="254"/>
                </a:lnTo>
                <a:lnTo>
                  <a:pt x="38977" y="0"/>
                </a:lnTo>
                <a:close/>
              </a:path>
              <a:path w="61594" h="40004">
                <a:moveTo>
                  <a:pt x="61237" y="0"/>
                </a:moveTo>
                <a:lnTo>
                  <a:pt x="59244" y="179"/>
                </a:lnTo>
                <a:lnTo>
                  <a:pt x="56666" y="254"/>
                </a:lnTo>
                <a:lnTo>
                  <a:pt x="61237" y="254"/>
                </a:lnTo>
                <a:lnTo>
                  <a:pt x="61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7844" y="586424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69" h="40640">
                <a:moveTo>
                  <a:pt x="19488" y="0"/>
                </a:moveTo>
                <a:lnTo>
                  <a:pt x="6709" y="4958"/>
                </a:lnTo>
                <a:lnTo>
                  <a:pt x="0" y="16996"/>
                </a:lnTo>
                <a:lnTo>
                  <a:pt x="3767" y="32274"/>
                </a:lnTo>
                <a:lnTo>
                  <a:pt x="13657" y="40099"/>
                </a:lnTo>
                <a:lnTo>
                  <a:pt x="21093" y="38758"/>
                </a:lnTo>
                <a:lnTo>
                  <a:pt x="15646" y="38758"/>
                </a:lnTo>
                <a:lnTo>
                  <a:pt x="11716" y="36870"/>
                </a:lnTo>
                <a:lnTo>
                  <a:pt x="9314" y="32786"/>
                </a:lnTo>
                <a:lnTo>
                  <a:pt x="7070" y="28842"/>
                </a:lnTo>
                <a:lnTo>
                  <a:pt x="7070" y="11869"/>
                </a:lnTo>
                <a:lnTo>
                  <a:pt x="9200" y="7926"/>
                </a:lnTo>
                <a:lnTo>
                  <a:pt x="11650" y="3842"/>
                </a:lnTo>
                <a:lnTo>
                  <a:pt x="15813" y="1953"/>
                </a:lnTo>
                <a:lnTo>
                  <a:pt x="19397" y="1953"/>
                </a:lnTo>
                <a:lnTo>
                  <a:pt x="19488" y="0"/>
                </a:lnTo>
                <a:close/>
              </a:path>
              <a:path w="39369" h="40640">
                <a:moveTo>
                  <a:pt x="25057" y="38044"/>
                </a:moveTo>
                <a:lnTo>
                  <a:pt x="21093" y="38758"/>
                </a:lnTo>
                <a:lnTo>
                  <a:pt x="23968" y="38758"/>
                </a:lnTo>
                <a:lnTo>
                  <a:pt x="25057" y="38044"/>
                </a:lnTo>
                <a:close/>
              </a:path>
              <a:path w="39369" h="40640">
                <a:moveTo>
                  <a:pt x="19488" y="0"/>
                </a:moveTo>
                <a:lnTo>
                  <a:pt x="19397" y="1953"/>
                </a:lnTo>
                <a:lnTo>
                  <a:pt x="23318" y="1953"/>
                </a:lnTo>
                <a:lnTo>
                  <a:pt x="27157" y="3930"/>
                </a:lnTo>
                <a:lnTo>
                  <a:pt x="31829" y="11601"/>
                </a:lnTo>
                <a:lnTo>
                  <a:pt x="31829" y="28218"/>
                </a:lnTo>
                <a:lnTo>
                  <a:pt x="29852" y="32136"/>
                </a:lnTo>
                <a:lnTo>
                  <a:pt x="27898" y="36180"/>
                </a:lnTo>
                <a:lnTo>
                  <a:pt x="25057" y="38044"/>
                </a:lnTo>
                <a:lnTo>
                  <a:pt x="29309" y="37277"/>
                </a:lnTo>
                <a:lnTo>
                  <a:pt x="37796" y="28318"/>
                </a:lnTo>
                <a:lnTo>
                  <a:pt x="39245" y="20893"/>
                </a:lnTo>
                <a:lnTo>
                  <a:pt x="39219" y="19831"/>
                </a:lnTo>
                <a:lnTo>
                  <a:pt x="20482" y="13"/>
                </a:lnTo>
                <a:lnTo>
                  <a:pt x="19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259" y="586960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21540" y="36707"/>
                </a:moveTo>
                <a:lnTo>
                  <a:pt x="0" y="36707"/>
                </a:lnTo>
                <a:lnTo>
                  <a:pt x="0" y="39474"/>
                </a:lnTo>
                <a:lnTo>
                  <a:pt x="3495" y="39386"/>
                </a:lnTo>
                <a:lnTo>
                  <a:pt x="7681" y="39193"/>
                </a:lnTo>
                <a:lnTo>
                  <a:pt x="21540" y="39193"/>
                </a:lnTo>
                <a:lnTo>
                  <a:pt x="21540" y="36707"/>
                </a:lnTo>
                <a:close/>
              </a:path>
              <a:path w="30480" h="40004">
                <a:moveTo>
                  <a:pt x="21540" y="39193"/>
                </a:moveTo>
                <a:lnTo>
                  <a:pt x="17956" y="39193"/>
                </a:lnTo>
                <a:lnTo>
                  <a:pt x="21540" y="39474"/>
                </a:lnTo>
                <a:lnTo>
                  <a:pt x="21540" y="39193"/>
                </a:lnTo>
                <a:close/>
              </a:path>
              <a:path w="30480" h="40004">
                <a:moveTo>
                  <a:pt x="12415" y="0"/>
                </a:moveTo>
                <a:lnTo>
                  <a:pt x="0" y="970"/>
                </a:lnTo>
                <a:lnTo>
                  <a:pt x="0" y="3754"/>
                </a:lnTo>
                <a:lnTo>
                  <a:pt x="6240" y="3754"/>
                </a:lnTo>
                <a:lnTo>
                  <a:pt x="6978" y="4364"/>
                </a:lnTo>
                <a:lnTo>
                  <a:pt x="6978" y="36707"/>
                </a:lnTo>
                <a:lnTo>
                  <a:pt x="13055" y="36707"/>
                </a:lnTo>
                <a:lnTo>
                  <a:pt x="12862" y="35736"/>
                </a:lnTo>
                <a:lnTo>
                  <a:pt x="12862" y="9915"/>
                </a:lnTo>
                <a:lnTo>
                  <a:pt x="12923" y="9788"/>
                </a:lnTo>
                <a:lnTo>
                  <a:pt x="12415" y="9788"/>
                </a:lnTo>
                <a:lnTo>
                  <a:pt x="12415" y="0"/>
                </a:lnTo>
                <a:close/>
              </a:path>
              <a:path w="30480" h="40004">
                <a:moveTo>
                  <a:pt x="27271" y="0"/>
                </a:moveTo>
                <a:lnTo>
                  <a:pt x="16897" y="0"/>
                </a:lnTo>
                <a:lnTo>
                  <a:pt x="13666" y="5959"/>
                </a:lnTo>
                <a:lnTo>
                  <a:pt x="12415" y="9788"/>
                </a:lnTo>
                <a:lnTo>
                  <a:pt x="12923" y="9788"/>
                </a:lnTo>
                <a:lnTo>
                  <a:pt x="16616" y="1953"/>
                </a:lnTo>
                <a:lnTo>
                  <a:pt x="29381" y="1953"/>
                </a:lnTo>
                <a:lnTo>
                  <a:pt x="27271" y="0"/>
                </a:lnTo>
                <a:close/>
              </a:path>
              <a:path w="30480" h="40004">
                <a:moveTo>
                  <a:pt x="29381" y="1953"/>
                </a:moveTo>
                <a:lnTo>
                  <a:pt x="24223" y="1953"/>
                </a:lnTo>
                <a:lnTo>
                  <a:pt x="24399" y="2042"/>
                </a:lnTo>
                <a:lnTo>
                  <a:pt x="24131" y="2120"/>
                </a:lnTo>
                <a:lnTo>
                  <a:pt x="22334" y="3192"/>
                </a:lnTo>
                <a:lnTo>
                  <a:pt x="22334" y="8040"/>
                </a:lnTo>
                <a:lnTo>
                  <a:pt x="24223" y="9344"/>
                </a:lnTo>
                <a:lnTo>
                  <a:pt x="27807" y="9344"/>
                </a:lnTo>
                <a:lnTo>
                  <a:pt x="30041" y="8282"/>
                </a:lnTo>
                <a:lnTo>
                  <a:pt x="30041" y="2564"/>
                </a:lnTo>
                <a:lnTo>
                  <a:pt x="29381" y="1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7329" y="564410"/>
            <a:ext cx="43180" cy="62230"/>
          </a:xfrm>
          <a:custGeom>
            <a:avLst/>
            <a:gdLst/>
            <a:ahLst/>
            <a:cxnLst/>
            <a:rect l="l" t="t" r="r" b="b"/>
            <a:pathLst>
              <a:path w="43180" h="62229">
                <a:moveTo>
                  <a:pt x="19603" y="59257"/>
                </a:moveTo>
                <a:lnTo>
                  <a:pt x="0" y="59257"/>
                </a:lnTo>
                <a:lnTo>
                  <a:pt x="0" y="62024"/>
                </a:lnTo>
                <a:lnTo>
                  <a:pt x="2973" y="61936"/>
                </a:lnTo>
                <a:lnTo>
                  <a:pt x="7158" y="61743"/>
                </a:lnTo>
                <a:lnTo>
                  <a:pt x="19603" y="61743"/>
                </a:lnTo>
                <a:lnTo>
                  <a:pt x="19603" y="59257"/>
                </a:lnTo>
                <a:close/>
              </a:path>
              <a:path w="43180" h="62229">
                <a:moveTo>
                  <a:pt x="19603" y="61743"/>
                </a:moveTo>
                <a:lnTo>
                  <a:pt x="12431" y="61743"/>
                </a:lnTo>
                <a:lnTo>
                  <a:pt x="19603" y="62024"/>
                </a:lnTo>
                <a:lnTo>
                  <a:pt x="19603" y="61743"/>
                </a:lnTo>
                <a:close/>
              </a:path>
              <a:path w="43180" h="62229">
                <a:moveTo>
                  <a:pt x="43176" y="59257"/>
                </a:moveTo>
                <a:lnTo>
                  <a:pt x="25755" y="59257"/>
                </a:lnTo>
                <a:lnTo>
                  <a:pt x="25755" y="62024"/>
                </a:lnTo>
                <a:lnTo>
                  <a:pt x="33528" y="61743"/>
                </a:lnTo>
                <a:lnTo>
                  <a:pt x="43176" y="61743"/>
                </a:lnTo>
                <a:lnTo>
                  <a:pt x="43176" y="59257"/>
                </a:lnTo>
                <a:close/>
              </a:path>
              <a:path w="43180" h="62229">
                <a:moveTo>
                  <a:pt x="43176" y="61743"/>
                </a:moveTo>
                <a:lnTo>
                  <a:pt x="37994" y="61743"/>
                </a:lnTo>
                <a:lnTo>
                  <a:pt x="40585" y="61871"/>
                </a:lnTo>
                <a:lnTo>
                  <a:pt x="43176" y="62024"/>
                </a:lnTo>
                <a:lnTo>
                  <a:pt x="43176" y="61743"/>
                </a:lnTo>
                <a:close/>
              </a:path>
              <a:path w="43180" h="62229">
                <a:moveTo>
                  <a:pt x="12876" y="0"/>
                </a:moveTo>
                <a:lnTo>
                  <a:pt x="0" y="996"/>
                </a:lnTo>
                <a:lnTo>
                  <a:pt x="0" y="3776"/>
                </a:lnTo>
                <a:lnTo>
                  <a:pt x="6253" y="3776"/>
                </a:lnTo>
                <a:lnTo>
                  <a:pt x="6995" y="4378"/>
                </a:lnTo>
                <a:lnTo>
                  <a:pt x="6981" y="55594"/>
                </a:lnTo>
                <a:lnTo>
                  <a:pt x="6955" y="56271"/>
                </a:lnTo>
                <a:lnTo>
                  <a:pt x="6916" y="56574"/>
                </a:lnTo>
                <a:lnTo>
                  <a:pt x="6903" y="56842"/>
                </a:lnTo>
                <a:lnTo>
                  <a:pt x="6469" y="58120"/>
                </a:lnTo>
                <a:lnTo>
                  <a:pt x="6367" y="58286"/>
                </a:lnTo>
                <a:lnTo>
                  <a:pt x="5106" y="58976"/>
                </a:lnTo>
                <a:lnTo>
                  <a:pt x="4835" y="59051"/>
                </a:lnTo>
                <a:lnTo>
                  <a:pt x="4567" y="59090"/>
                </a:lnTo>
                <a:lnTo>
                  <a:pt x="4289" y="59139"/>
                </a:lnTo>
                <a:lnTo>
                  <a:pt x="3803" y="59178"/>
                </a:lnTo>
                <a:lnTo>
                  <a:pt x="3446" y="59218"/>
                </a:lnTo>
                <a:lnTo>
                  <a:pt x="2476" y="59257"/>
                </a:lnTo>
                <a:lnTo>
                  <a:pt x="12621" y="59257"/>
                </a:lnTo>
                <a:lnTo>
                  <a:pt x="12621" y="46034"/>
                </a:lnTo>
                <a:lnTo>
                  <a:pt x="16251" y="42908"/>
                </a:lnTo>
                <a:lnTo>
                  <a:pt x="12876" y="42908"/>
                </a:lnTo>
                <a:lnTo>
                  <a:pt x="12876" y="0"/>
                </a:lnTo>
                <a:close/>
              </a:path>
              <a:path w="43180" h="62229">
                <a:moveTo>
                  <a:pt x="24999" y="41121"/>
                </a:moveTo>
                <a:lnTo>
                  <a:pt x="18325" y="41121"/>
                </a:lnTo>
                <a:lnTo>
                  <a:pt x="25193" y="50602"/>
                </a:lnTo>
                <a:lnTo>
                  <a:pt x="28944" y="55594"/>
                </a:lnTo>
                <a:lnTo>
                  <a:pt x="28944" y="58884"/>
                </a:lnTo>
                <a:lnTo>
                  <a:pt x="27437" y="59257"/>
                </a:lnTo>
                <a:lnTo>
                  <a:pt x="37906" y="59257"/>
                </a:lnTo>
                <a:lnTo>
                  <a:pt x="34511" y="54519"/>
                </a:lnTo>
                <a:lnTo>
                  <a:pt x="24999" y="41121"/>
                </a:lnTo>
                <a:close/>
              </a:path>
              <a:path w="43180" h="62229">
                <a:moveTo>
                  <a:pt x="24860" y="23520"/>
                </a:moveTo>
                <a:lnTo>
                  <a:pt x="24860" y="26304"/>
                </a:lnTo>
                <a:lnTo>
                  <a:pt x="26546" y="26392"/>
                </a:lnTo>
                <a:lnTo>
                  <a:pt x="27437" y="27362"/>
                </a:lnTo>
                <a:lnTo>
                  <a:pt x="27437" y="30296"/>
                </a:lnTo>
                <a:lnTo>
                  <a:pt x="26202" y="31381"/>
                </a:lnTo>
                <a:lnTo>
                  <a:pt x="25487" y="32021"/>
                </a:lnTo>
                <a:lnTo>
                  <a:pt x="12876" y="42908"/>
                </a:lnTo>
                <a:lnTo>
                  <a:pt x="16251" y="42908"/>
                </a:lnTo>
                <a:lnTo>
                  <a:pt x="18325" y="41121"/>
                </a:lnTo>
                <a:lnTo>
                  <a:pt x="24999" y="41121"/>
                </a:lnTo>
                <a:lnTo>
                  <a:pt x="23151" y="38517"/>
                </a:lnTo>
                <a:lnTo>
                  <a:pt x="23063" y="38350"/>
                </a:lnTo>
                <a:lnTo>
                  <a:pt x="22615" y="37814"/>
                </a:lnTo>
                <a:lnTo>
                  <a:pt x="22615" y="37203"/>
                </a:lnTo>
                <a:lnTo>
                  <a:pt x="28944" y="31829"/>
                </a:lnTo>
                <a:lnTo>
                  <a:pt x="29839" y="31126"/>
                </a:lnTo>
                <a:lnTo>
                  <a:pt x="35491" y="26546"/>
                </a:lnTo>
                <a:lnTo>
                  <a:pt x="41134" y="26304"/>
                </a:lnTo>
                <a:lnTo>
                  <a:pt x="41134" y="23775"/>
                </a:lnTo>
                <a:lnTo>
                  <a:pt x="31639" y="23775"/>
                </a:lnTo>
                <a:lnTo>
                  <a:pt x="26098" y="23608"/>
                </a:lnTo>
                <a:lnTo>
                  <a:pt x="24860" y="23520"/>
                </a:lnTo>
                <a:close/>
              </a:path>
              <a:path w="43180" h="62229">
                <a:moveTo>
                  <a:pt x="41134" y="23520"/>
                </a:moveTo>
                <a:lnTo>
                  <a:pt x="38543" y="23775"/>
                </a:lnTo>
                <a:lnTo>
                  <a:pt x="41134" y="23775"/>
                </a:lnTo>
                <a:lnTo>
                  <a:pt x="41134" y="2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4524" y="971686"/>
            <a:ext cx="460306" cy="16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2764" y="750294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6651" y="59067"/>
                </a:moveTo>
                <a:lnTo>
                  <a:pt x="2283" y="59067"/>
                </a:lnTo>
                <a:lnTo>
                  <a:pt x="2283" y="61913"/>
                </a:lnTo>
                <a:lnTo>
                  <a:pt x="6315" y="61913"/>
                </a:lnTo>
                <a:lnTo>
                  <a:pt x="8867" y="61746"/>
                </a:lnTo>
                <a:lnTo>
                  <a:pt x="13895" y="61746"/>
                </a:lnTo>
                <a:lnTo>
                  <a:pt x="16551" y="61619"/>
                </a:lnTo>
                <a:lnTo>
                  <a:pt x="36651" y="61619"/>
                </a:lnTo>
                <a:lnTo>
                  <a:pt x="36651" y="59067"/>
                </a:lnTo>
                <a:close/>
              </a:path>
              <a:path w="62230" h="62229">
                <a:moveTo>
                  <a:pt x="36651" y="61619"/>
                </a:moveTo>
                <a:lnTo>
                  <a:pt x="21658" y="61619"/>
                </a:lnTo>
                <a:lnTo>
                  <a:pt x="24209" y="61746"/>
                </a:lnTo>
                <a:lnTo>
                  <a:pt x="29352" y="61746"/>
                </a:lnTo>
                <a:lnTo>
                  <a:pt x="32096" y="61913"/>
                </a:lnTo>
                <a:lnTo>
                  <a:pt x="36651" y="61913"/>
                </a:lnTo>
                <a:lnTo>
                  <a:pt x="36651" y="61619"/>
                </a:lnTo>
                <a:close/>
              </a:path>
              <a:path w="62230" h="62229">
                <a:moveTo>
                  <a:pt x="39778" y="2835"/>
                </a:moveTo>
                <a:lnTo>
                  <a:pt x="29620" y="2835"/>
                </a:lnTo>
                <a:lnTo>
                  <a:pt x="29620" y="4505"/>
                </a:lnTo>
                <a:lnTo>
                  <a:pt x="29352" y="5577"/>
                </a:lnTo>
                <a:lnTo>
                  <a:pt x="29264" y="5835"/>
                </a:lnTo>
                <a:lnTo>
                  <a:pt x="17012" y="54676"/>
                </a:lnTo>
                <a:lnTo>
                  <a:pt x="16195" y="58071"/>
                </a:lnTo>
                <a:lnTo>
                  <a:pt x="15901" y="59067"/>
                </a:lnTo>
                <a:lnTo>
                  <a:pt x="30081" y="59067"/>
                </a:lnTo>
                <a:lnTo>
                  <a:pt x="27718" y="58901"/>
                </a:lnTo>
                <a:lnTo>
                  <a:pt x="25039" y="58607"/>
                </a:lnTo>
                <a:lnTo>
                  <a:pt x="24324" y="58352"/>
                </a:lnTo>
                <a:lnTo>
                  <a:pt x="24324" y="56310"/>
                </a:lnTo>
                <a:lnTo>
                  <a:pt x="24667" y="54970"/>
                </a:lnTo>
                <a:lnTo>
                  <a:pt x="36857" y="6420"/>
                </a:lnTo>
                <a:lnTo>
                  <a:pt x="36896" y="6292"/>
                </a:lnTo>
                <a:lnTo>
                  <a:pt x="37125" y="5348"/>
                </a:lnTo>
                <a:lnTo>
                  <a:pt x="37187" y="5181"/>
                </a:lnTo>
                <a:lnTo>
                  <a:pt x="37291" y="4825"/>
                </a:lnTo>
                <a:lnTo>
                  <a:pt x="37353" y="4685"/>
                </a:lnTo>
                <a:lnTo>
                  <a:pt x="37455" y="4404"/>
                </a:lnTo>
                <a:lnTo>
                  <a:pt x="37572" y="4175"/>
                </a:lnTo>
                <a:lnTo>
                  <a:pt x="37788" y="3767"/>
                </a:lnTo>
                <a:lnTo>
                  <a:pt x="37915" y="3613"/>
                </a:lnTo>
                <a:lnTo>
                  <a:pt x="38043" y="3473"/>
                </a:lnTo>
                <a:lnTo>
                  <a:pt x="38170" y="3358"/>
                </a:lnTo>
                <a:lnTo>
                  <a:pt x="38490" y="3178"/>
                </a:lnTo>
                <a:lnTo>
                  <a:pt x="38657" y="3126"/>
                </a:lnTo>
                <a:lnTo>
                  <a:pt x="38860" y="3064"/>
                </a:lnTo>
                <a:lnTo>
                  <a:pt x="39778" y="2835"/>
                </a:lnTo>
                <a:close/>
              </a:path>
              <a:path w="62230" h="62229">
                <a:moveTo>
                  <a:pt x="62178" y="0"/>
                </a:moveTo>
                <a:lnTo>
                  <a:pt x="6736" y="0"/>
                </a:lnTo>
                <a:lnTo>
                  <a:pt x="6021" y="1839"/>
                </a:lnTo>
                <a:lnTo>
                  <a:pt x="558" y="17920"/>
                </a:lnTo>
                <a:lnTo>
                  <a:pt x="444" y="18110"/>
                </a:lnTo>
                <a:lnTo>
                  <a:pt x="0" y="19387"/>
                </a:lnTo>
                <a:lnTo>
                  <a:pt x="0" y="20139"/>
                </a:lnTo>
                <a:lnTo>
                  <a:pt x="444" y="20599"/>
                </a:lnTo>
                <a:lnTo>
                  <a:pt x="2028" y="20599"/>
                </a:lnTo>
                <a:lnTo>
                  <a:pt x="2091" y="20139"/>
                </a:lnTo>
                <a:lnTo>
                  <a:pt x="2639" y="18672"/>
                </a:lnTo>
                <a:lnTo>
                  <a:pt x="9582" y="5643"/>
                </a:lnTo>
                <a:lnTo>
                  <a:pt x="22305" y="2840"/>
                </a:lnTo>
                <a:lnTo>
                  <a:pt x="61932" y="2835"/>
                </a:lnTo>
                <a:lnTo>
                  <a:pt x="61972" y="2577"/>
                </a:lnTo>
                <a:lnTo>
                  <a:pt x="62086" y="2208"/>
                </a:lnTo>
                <a:lnTo>
                  <a:pt x="62178" y="1290"/>
                </a:lnTo>
                <a:lnTo>
                  <a:pt x="62178" y="0"/>
                </a:lnTo>
                <a:close/>
              </a:path>
              <a:path w="62230" h="62229">
                <a:moveTo>
                  <a:pt x="61932" y="2835"/>
                </a:moveTo>
                <a:lnTo>
                  <a:pt x="53944" y="2835"/>
                </a:lnTo>
                <a:lnTo>
                  <a:pt x="58054" y="3218"/>
                </a:lnTo>
                <a:lnTo>
                  <a:pt x="58054" y="11693"/>
                </a:lnTo>
                <a:lnTo>
                  <a:pt x="57698" y="15277"/>
                </a:lnTo>
                <a:lnTo>
                  <a:pt x="57339" y="17665"/>
                </a:lnTo>
                <a:lnTo>
                  <a:pt x="57238" y="18008"/>
                </a:lnTo>
                <a:lnTo>
                  <a:pt x="57048" y="19132"/>
                </a:lnTo>
                <a:lnTo>
                  <a:pt x="57048" y="19936"/>
                </a:lnTo>
                <a:lnTo>
                  <a:pt x="57339" y="20599"/>
                </a:lnTo>
                <a:lnTo>
                  <a:pt x="59165" y="20599"/>
                </a:lnTo>
                <a:lnTo>
                  <a:pt x="59332" y="19848"/>
                </a:lnTo>
                <a:lnTo>
                  <a:pt x="59499" y="18469"/>
                </a:lnTo>
                <a:lnTo>
                  <a:pt x="61932" y="28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7042" y="797312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09">
                <a:moveTo>
                  <a:pt x="26199" y="0"/>
                </a:moveTo>
                <a:lnTo>
                  <a:pt x="5920" y="0"/>
                </a:lnTo>
                <a:lnTo>
                  <a:pt x="0" y="7377"/>
                </a:lnTo>
                <a:lnTo>
                  <a:pt x="0" y="22782"/>
                </a:lnTo>
                <a:lnTo>
                  <a:pt x="6815" y="29163"/>
                </a:lnTo>
                <a:lnTo>
                  <a:pt x="24732" y="29163"/>
                </a:lnTo>
                <a:lnTo>
                  <a:pt x="25333" y="27134"/>
                </a:lnTo>
                <a:lnTo>
                  <a:pt x="11549" y="27134"/>
                </a:lnTo>
                <a:lnTo>
                  <a:pt x="5805" y="23866"/>
                </a:lnTo>
                <a:lnTo>
                  <a:pt x="5805" y="6534"/>
                </a:lnTo>
                <a:lnTo>
                  <a:pt x="9775" y="2081"/>
                </a:lnTo>
                <a:lnTo>
                  <a:pt x="26199" y="2081"/>
                </a:lnTo>
                <a:lnTo>
                  <a:pt x="26199" y="0"/>
                </a:lnTo>
                <a:close/>
              </a:path>
              <a:path w="27305" h="29209">
                <a:moveTo>
                  <a:pt x="26967" y="20099"/>
                </a:moveTo>
                <a:lnTo>
                  <a:pt x="25065" y="20099"/>
                </a:lnTo>
                <a:lnTo>
                  <a:pt x="24987" y="20279"/>
                </a:lnTo>
                <a:lnTo>
                  <a:pt x="23239" y="25141"/>
                </a:lnTo>
                <a:lnTo>
                  <a:pt x="19871" y="27134"/>
                </a:lnTo>
                <a:lnTo>
                  <a:pt x="25333" y="27134"/>
                </a:lnTo>
                <a:lnTo>
                  <a:pt x="26967" y="21619"/>
                </a:lnTo>
                <a:lnTo>
                  <a:pt x="26967" y="20099"/>
                </a:lnTo>
                <a:close/>
              </a:path>
              <a:path w="27305" h="29209">
                <a:moveTo>
                  <a:pt x="26199" y="2081"/>
                </a:moveTo>
                <a:lnTo>
                  <a:pt x="19616" y="2081"/>
                </a:lnTo>
                <a:lnTo>
                  <a:pt x="21900" y="3012"/>
                </a:lnTo>
                <a:lnTo>
                  <a:pt x="21390" y="3293"/>
                </a:lnTo>
                <a:lnTo>
                  <a:pt x="21223" y="3433"/>
                </a:lnTo>
                <a:lnTo>
                  <a:pt x="21057" y="3561"/>
                </a:lnTo>
                <a:lnTo>
                  <a:pt x="20890" y="3727"/>
                </a:lnTo>
                <a:lnTo>
                  <a:pt x="20763" y="3881"/>
                </a:lnTo>
                <a:lnTo>
                  <a:pt x="20635" y="4057"/>
                </a:lnTo>
                <a:lnTo>
                  <a:pt x="20534" y="4224"/>
                </a:lnTo>
                <a:lnTo>
                  <a:pt x="20420" y="4430"/>
                </a:lnTo>
                <a:lnTo>
                  <a:pt x="20341" y="4606"/>
                </a:lnTo>
                <a:lnTo>
                  <a:pt x="20279" y="4838"/>
                </a:lnTo>
                <a:lnTo>
                  <a:pt x="20178" y="5142"/>
                </a:lnTo>
                <a:lnTo>
                  <a:pt x="20139" y="5361"/>
                </a:lnTo>
                <a:lnTo>
                  <a:pt x="20125" y="7579"/>
                </a:lnTo>
                <a:lnTo>
                  <a:pt x="21311" y="8831"/>
                </a:lnTo>
                <a:lnTo>
                  <a:pt x="24860" y="8831"/>
                </a:lnTo>
                <a:lnTo>
                  <a:pt x="26199" y="7746"/>
                </a:lnTo>
                <a:lnTo>
                  <a:pt x="26199" y="2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30157" y="814658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30" h="62230">
                <a:moveTo>
                  <a:pt x="36638" y="59051"/>
                </a:moveTo>
                <a:lnTo>
                  <a:pt x="2270" y="59051"/>
                </a:lnTo>
                <a:lnTo>
                  <a:pt x="2270" y="61897"/>
                </a:lnTo>
                <a:lnTo>
                  <a:pt x="6302" y="61897"/>
                </a:lnTo>
                <a:lnTo>
                  <a:pt x="8857" y="61730"/>
                </a:lnTo>
                <a:lnTo>
                  <a:pt x="13885" y="61730"/>
                </a:lnTo>
                <a:lnTo>
                  <a:pt x="16551" y="61603"/>
                </a:lnTo>
                <a:lnTo>
                  <a:pt x="36638" y="61603"/>
                </a:lnTo>
                <a:lnTo>
                  <a:pt x="36638" y="59051"/>
                </a:lnTo>
                <a:close/>
              </a:path>
              <a:path w="62230" h="62230">
                <a:moveTo>
                  <a:pt x="36638" y="61603"/>
                </a:moveTo>
                <a:lnTo>
                  <a:pt x="21658" y="61603"/>
                </a:lnTo>
                <a:lnTo>
                  <a:pt x="24196" y="61730"/>
                </a:lnTo>
                <a:lnTo>
                  <a:pt x="29339" y="61730"/>
                </a:lnTo>
                <a:lnTo>
                  <a:pt x="32096" y="61897"/>
                </a:lnTo>
                <a:lnTo>
                  <a:pt x="36638" y="61897"/>
                </a:lnTo>
                <a:lnTo>
                  <a:pt x="36638" y="61603"/>
                </a:lnTo>
                <a:close/>
              </a:path>
              <a:path w="62230" h="62230">
                <a:moveTo>
                  <a:pt x="39768" y="2819"/>
                </a:moveTo>
                <a:lnTo>
                  <a:pt x="29620" y="2819"/>
                </a:lnTo>
                <a:lnTo>
                  <a:pt x="29611" y="4528"/>
                </a:lnTo>
                <a:lnTo>
                  <a:pt x="29349" y="5537"/>
                </a:lnTo>
                <a:lnTo>
                  <a:pt x="29251" y="5831"/>
                </a:lnTo>
                <a:lnTo>
                  <a:pt x="17012" y="54673"/>
                </a:lnTo>
                <a:lnTo>
                  <a:pt x="16182" y="58067"/>
                </a:lnTo>
                <a:lnTo>
                  <a:pt x="15888" y="59051"/>
                </a:lnTo>
                <a:lnTo>
                  <a:pt x="30081" y="59051"/>
                </a:lnTo>
                <a:lnTo>
                  <a:pt x="27705" y="58884"/>
                </a:lnTo>
                <a:lnTo>
                  <a:pt x="25026" y="58590"/>
                </a:lnTo>
                <a:lnTo>
                  <a:pt x="24311" y="58335"/>
                </a:lnTo>
                <a:lnTo>
                  <a:pt x="24311" y="56306"/>
                </a:lnTo>
                <a:lnTo>
                  <a:pt x="24657" y="54967"/>
                </a:lnTo>
                <a:lnTo>
                  <a:pt x="36844" y="6416"/>
                </a:lnTo>
                <a:lnTo>
                  <a:pt x="36883" y="6289"/>
                </a:lnTo>
                <a:lnTo>
                  <a:pt x="37059" y="5537"/>
                </a:lnTo>
                <a:lnTo>
                  <a:pt x="37177" y="5168"/>
                </a:lnTo>
                <a:lnTo>
                  <a:pt x="37226" y="4989"/>
                </a:lnTo>
                <a:lnTo>
                  <a:pt x="37393" y="4528"/>
                </a:lnTo>
                <a:lnTo>
                  <a:pt x="37455" y="4400"/>
                </a:lnTo>
                <a:lnTo>
                  <a:pt x="37559" y="4159"/>
                </a:lnTo>
                <a:lnTo>
                  <a:pt x="37674" y="3943"/>
                </a:lnTo>
                <a:lnTo>
                  <a:pt x="37840" y="3688"/>
                </a:lnTo>
                <a:lnTo>
                  <a:pt x="37968" y="3535"/>
                </a:lnTo>
                <a:lnTo>
                  <a:pt x="38095" y="3407"/>
                </a:lnTo>
                <a:lnTo>
                  <a:pt x="38249" y="3303"/>
                </a:lnTo>
                <a:lnTo>
                  <a:pt x="38477" y="3175"/>
                </a:lnTo>
                <a:lnTo>
                  <a:pt x="38644" y="3113"/>
                </a:lnTo>
                <a:lnTo>
                  <a:pt x="38847" y="3061"/>
                </a:lnTo>
                <a:lnTo>
                  <a:pt x="39768" y="2819"/>
                </a:lnTo>
                <a:close/>
              </a:path>
              <a:path w="62230" h="62230">
                <a:moveTo>
                  <a:pt x="62178" y="0"/>
                </a:moveTo>
                <a:lnTo>
                  <a:pt x="6736" y="0"/>
                </a:lnTo>
                <a:lnTo>
                  <a:pt x="6011" y="1836"/>
                </a:lnTo>
                <a:lnTo>
                  <a:pt x="548" y="17904"/>
                </a:lnTo>
                <a:lnTo>
                  <a:pt x="431" y="18110"/>
                </a:lnTo>
                <a:lnTo>
                  <a:pt x="0" y="19371"/>
                </a:lnTo>
                <a:lnTo>
                  <a:pt x="0" y="20125"/>
                </a:lnTo>
                <a:lnTo>
                  <a:pt x="431" y="20583"/>
                </a:lnTo>
                <a:lnTo>
                  <a:pt x="2015" y="20583"/>
                </a:lnTo>
                <a:lnTo>
                  <a:pt x="2091" y="20125"/>
                </a:lnTo>
                <a:lnTo>
                  <a:pt x="2639" y="18658"/>
                </a:lnTo>
                <a:lnTo>
                  <a:pt x="9580" y="5626"/>
                </a:lnTo>
                <a:lnTo>
                  <a:pt x="22304" y="2824"/>
                </a:lnTo>
                <a:lnTo>
                  <a:pt x="61932" y="2819"/>
                </a:lnTo>
                <a:lnTo>
                  <a:pt x="61972" y="2564"/>
                </a:lnTo>
                <a:lnTo>
                  <a:pt x="62076" y="2195"/>
                </a:lnTo>
                <a:lnTo>
                  <a:pt x="62178" y="1287"/>
                </a:lnTo>
                <a:lnTo>
                  <a:pt x="62178" y="0"/>
                </a:lnTo>
                <a:close/>
              </a:path>
              <a:path w="62230" h="62230">
                <a:moveTo>
                  <a:pt x="61932" y="2819"/>
                </a:moveTo>
                <a:lnTo>
                  <a:pt x="53931" y="2819"/>
                </a:lnTo>
                <a:lnTo>
                  <a:pt x="58041" y="3214"/>
                </a:lnTo>
                <a:lnTo>
                  <a:pt x="58041" y="11690"/>
                </a:lnTo>
                <a:lnTo>
                  <a:pt x="57698" y="15264"/>
                </a:lnTo>
                <a:lnTo>
                  <a:pt x="57329" y="17649"/>
                </a:lnTo>
                <a:lnTo>
                  <a:pt x="57238" y="18005"/>
                </a:lnTo>
                <a:lnTo>
                  <a:pt x="57035" y="19116"/>
                </a:lnTo>
                <a:lnTo>
                  <a:pt x="57035" y="19933"/>
                </a:lnTo>
                <a:lnTo>
                  <a:pt x="57329" y="20583"/>
                </a:lnTo>
                <a:lnTo>
                  <a:pt x="59165" y="20583"/>
                </a:lnTo>
                <a:lnTo>
                  <a:pt x="59332" y="19831"/>
                </a:lnTo>
                <a:lnTo>
                  <a:pt x="59499" y="18453"/>
                </a:lnTo>
                <a:lnTo>
                  <a:pt x="61932" y="2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4896" y="845824"/>
            <a:ext cx="34925" cy="44450"/>
          </a:xfrm>
          <a:custGeom>
            <a:avLst/>
            <a:gdLst/>
            <a:ahLst/>
            <a:cxnLst/>
            <a:rect l="l" t="t" r="r" b="b"/>
            <a:pathLst>
              <a:path w="34925" h="44450">
                <a:moveTo>
                  <a:pt x="14663" y="42091"/>
                </a:moveTo>
                <a:lnTo>
                  <a:pt x="0" y="42091"/>
                </a:lnTo>
                <a:lnTo>
                  <a:pt x="0" y="44388"/>
                </a:lnTo>
                <a:lnTo>
                  <a:pt x="150" y="44388"/>
                </a:lnTo>
                <a:lnTo>
                  <a:pt x="4632" y="44133"/>
                </a:lnTo>
                <a:lnTo>
                  <a:pt x="14663" y="44133"/>
                </a:lnTo>
                <a:lnTo>
                  <a:pt x="14663" y="42091"/>
                </a:lnTo>
                <a:close/>
              </a:path>
              <a:path w="34925" h="44450">
                <a:moveTo>
                  <a:pt x="14663" y="44133"/>
                </a:moveTo>
                <a:lnTo>
                  <a:pt x="9670" y="44133"/>
                </a:lnTo>
                <a:lnTo>
                  <a:pt x="14101" y="44335"/>
                </a:lnTo>
                <a:lnTo>
                  <a:pt x="14663" y="44388"/>
                </a:lnTo>
                <a:lnTo>
                  <a:pt x="14663" y="44133"/>
                </a:lnTo>
                <a:close/>
              </a:path>
              <a:path w="34925" h="44450">
                <a:moveTo>
                  <a:pt x="34305" y="42091"/>
                </a:moveTo>
                <a:lnTo>
                  <a:pt x="19652" y="42091"/>
                </a:lnTo>
                <a:lnTo>
                  <a:pt x="19652" y="44388"/>
                </a:lnTo>
                <a:lnTo>
                  <a:pt x="19805" y="44388"/>
                </a:lnTo>
                <a:lnTo>
                  <a:pt x="24258" y="44133"/>
                </a:lnTo>
                <a:lnTo>
                  <a:pt x="34305" y="44133"/>
                </a:lnTo>
                <a:lnTo>
                  <a:pt x="34305" y="42091"/>
                </a:lnTo>
                <a:close/>
              </a:path>
              <a:path w="34925" h="44450">
                <a:moveTo>
                  <a:pt x="34305" y="44133"/>
                </a:moveTo>
                <a:lnTo>
                  <a:pt x="29313" y="44133"/>
                </a:lnTo>
                <a:lnTo>
                  <a:pt x="33730" y="44335"/>
                </a:lnTo>
                <a:lnTo>
                  <a:pt x="34305" y="44388"/>
                </a:lnTo>
                <a:lnTo>
                  <a:pt x="34305" y="44133"/>
                </a:lnTo>
                <a:close/>
              </a:path>
              <a:path w="34925" h="44450">
                <a:moveTo>
                  <a:pt x="9621" y="0"/>
                </a:moveTo>
                <a:lnTo>
                  <a:pt x="0" y="712"/>
                </a:lnTo>
                <a:lnTo>
                  <a:pt x="0" y="2999"/>
                </a:lnTo>
                <a:lnTo>
                  <a:pt x="4312" y="2999"/>
                </a:lnTo>
                <a:lnTo>
                  <a:pt x="4822" y="3456"/>
                </a:lnTo>
                <a:lnTo>
                  <a:pt x="4822" y="42091"/>
                </a:lnTo>
                <a:lnTo>
                  <a:pt x="9876" y="42091"/>
                </a:lnTo>
                <a:lnTo>
                  <a:pt x="9876" y="22001"/>
                </a:lnTo>
                <a:lnTo>
                  <a:pt x="9621" y="22001"/>
                </a:lnTo>
                <a:lnTo>
                  <a:pt x="9621" y="0"/>
                </a:lnTo>
                <a:close/>
              </a:path>
              <a:path w="34925" h="44450">
                <a:moveTo>
                  <a:pt x="26647" y="17982"/>
                </a:moveTo>
                <a:lnTo>
                  <a:pt x="23863" y="17982"/>
                </a:lnTo>
                <a:lnTo>
                  <a:pt x="24451" y="21504"/>
                </a:lnTo>
                <a:lnTo>
                  <a:pt x="24451" y="42091"/>
                </a:lnTo>
                <a:lnTo>
                  <a:pt x="29493" y="42091"/>
                </a:lnTo>
                <a:lnTo>
                  <a:pt x="29493" y="25013"/>
                </a:lnTo>
                <a:lnTo>
                  <a:pt x="26977" y="18237"/>
                </a:lnTo>
                <a:lnTo>
                  <a:pt x="26647" y="17982"/>
                </a:lnTo>
                <a:close/>
              </a:path>
              <a:path w="34925" h="44450">
                <a:moveTo>
                  <a:pt x="9876" y="21649"/>
                </a:moveTo>
                <a:lnTo>
                  <a:pt x="9670" y="22001"/>
                </a:lnTo>
                <a:lnTo>
                  <a:pt x="9876" y="22001"/>
                </a:lnTo>
                <a:lnTo>
                  <a:pt x="9876" y="21649"/>
                </a:lnTo>
                <a:close/>
              </a:path>
              <a:path w="34925" h="44450">
                <a:moveTo>
                  <a:pt x="10369" y="20806"/>
                </a:moveTo>
                <a:lnTo>
                  <a:pt x="9876" y="21096"/>
                </a:lnTo>
                <a:lnTo>
                  <a:pt x="9876" y="21649"/>
                </a:lnTo>
                <a:lnTo>
                  <a:pt x="10369" y="20806"/>
                </a:lnTo>
                <a:close/>
              </a:path>
              <a:path w="34925" h="44450">
                <a:moveTo>
                  <a:pt x="20534" y="16195"/>
                </a:moveTo>
                <a:lnTo>
                  <a:pt x="14202" y="16195"/>
                </a:lnTo>
                <a:lnTo>
                  <a:pt x="11088" y="19577"/>
                </a:lnTo>
                <a:lnTo>
                  <a:pt x="10369" y="20806"/>
                </a:lnTo>
                <a:lnTo>
                  <a:pt x="15172" y="17982"/>
                </a:lnTo>
                <a:lnTo>
                  <a:pt x="26647" y="17982"/>
                </a:lnTo>
                <a:lnTo>
                  <a:pt x="21733" y="16296"/>
                </a:lnTo>
                <a:lnTo>
                  <a:pt x="21145" y="16231"/>
                </a:lnTo>
                <a:lnTo>
                  <a:pt x="20534" y="16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17493" y="898226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60" h="65405">
                <a:moveTo>
                  <a:pt x="19055" y="7668"/>
                </a:moveTo>
                <a:lnTo>
                  <a:pt x="13229" y="12494"/>
                </a:lnTo>
                <a:lnTo>
                  <a:pt x="10477" y="25895"/>
                </a:lnTo>
                <a:lnTo>
                  <a:pt x="14522" y="29097"/>
                </a:lnTo>
                <a:lnTo>
                  <a:pt x="18913" y="30643"/>
                </a:lnTo>
                <a:lnTo>
                  <a:pt x="18083" y="31113"/>
                </a:lnTo>
                <a:lnTo>
                  <a:pt x="17267" y="31561"/>
                </a:lnTo>
                <a:lnTo>
                  <a:pt x="16502" y="32031"/>
                </a:lnTo>
                <a:lnTo>
                  <a:pt x="15747" y="32479"/>
                </a:lnTo>
                <a:lnTo>
                  <a:pt x="0" y="60812"/>
                </a:lnTo>
                <a:lnTo>
                  <a:pt x="6622" y="65112"/>
                </a:lnTo>
                <a:lnTo>
                  <a:pt x="15136" y="65112"/>
                </a:lnTo>
                <a:lnTo>
                  <a:pt x="30345" y="60201"/>
                </a:lnTo>
                <a:lnTo>
                  <a:pt x="14689" y="60201"/>
                </a:lnTo>
                <a:lnTo>
                  <a:pt x="7592" y="56895"/>
                </a:lnTo>
                <a:lnTo>
                  <a:pt x="7592" y="50167"/>
                </a:lnTo>
                <a:lnTo>
                  <a:pt x="11528" y="40103"/>
                </a:lnTo>
                <a:lnTo>
                  <a:pt x="25142" y="32096"/>
                </a:lnTo>
                <a:lnTo>
                  <a:pt x="31012" y="31789"/>
                </a:lnTo>
                <a:lnTo>
                  <a:pt x="34125" y="28650"/>
                </a:lnTo>
                <a:lnTo>
                  <a:pt x="34125" y="27130"/>
                </a:lnTo>
                <a:lnTo>
                  <a:pt x="33668" y="27042"/>
                </a:lnTo>
                <a:lnTo>
                  <a:pt x="33220" y="27042"/>
                </a:lnTo>
                <a:lnTo>
                  <a:pt x="20622" y="26519"/>
                </a:lnTo>
                <a:lnTo>
                  <a:pt x="18083" y="20341"/>
                </a:lnTo>
                <a:lnTo>
                  <a:pt x="18083" y="14689"/>
                </a:lnTo>
                <a:lnTo>
                  <a:pt x="19055" y="7668"/>
                </a:lnTo>
                <a:close/>
              </a:path>
              <a:path w="48260" h="65405">
                <a:moveTo>
                  <a:pt x="41656" y="48459"/>
                </a:moveTo>
                <a:lnTo>
                  <a:pt x="40150" y="48459"/>
                </a:lnTo>
                <a:lnTo>
                  <a:pt x="36742" y="49645"/>
                </a:lnTo>
                <a:lnTo>
                  <a:pt x="34661" y="52402"/>
                </a:lnTo>
                <a:lnTo>
                  <a:pt x="29009" y="60201"/>
                </a:lnTo>
                <a:lnTo>
                  <a:pt x="30345" y="60201"/>
                </a:lnTo>
                <a:lnTo>
                  <a:pt x="31254" y="59908"/>
                </a:lnTo>
                <a:lnTo>
                  <a:pt x="40860" y="51302"/>
                </a:lnTo>
                <a:lnTo>
                  <a:pt x="42104" y="48547"/>
                </a:lnTo>
                <a:lnTo>
                  <a:pt x="41656" y="48459"/>
                </a:lnTo>
                <a:close/>
              </a:path>
              <a:path w="48260" h="65405">
                <a:moveTo>
                  <a:pt x="41937" y="0"/>
                </a:moveTo>
                <a:lnTo>
                  <a:pt x="37893" y="0"/>
                </a:lnTo>
                <a:lnTo>
                  <a:pt x="24027" y="3549"/>
                </a:lnTo>
                <a:lnTo>
                  <a:pt x="22380" y="4913"/>
                </a:lnTo>
                <a:lnTo>
                  <a:pt x="33668" y="4913"/>
                </a:lnTo>
                <a:lnTo>
                  <a:pt x="40506" y="5207"/>
                </a:lnTo>
                <a:lnTo>
                  <a:pt x="40506" y="11294"/>
                </a:lnTo>
                <a:lnTo>
                  <a:pt x="39781" y="12519"/>
                </a:lnTo>
                <a:lnTo>
                  <a:pt x="38964" y="13794"/>
                </a:lnTo>
                <a:lnTo>
                  <a:pt x="38964" y="14689"/>
                </a:lnTo>
                <a:lnTo>
                  <a:pt x="42548" y="14689"/>
                </a:lnTo>
                <a:lnTo>
                  <a:pt x="48125" y="11203"/>
                </a:lnTo>
                <a:lnTo>
                  <a:pt x="48125" y="816"/>
                </a:lnTo>
                <a:lnTo>
                  <a:pt x="41937" y="0"/>
                </a:lnTo>
                <a:close/>
              </a:path>
              <a:path w="48260" h="65405">
                <a:moveTo>
                  <a:pt x="22380" y="4913"/>
                </a:moveTo>
                <a:lnTo>
                  <a:pt x="19436" y="4913"/>
                </a:lnTo>
                <a:lnTo>
                  <a:pt x="19055" y="7668"/>
                </a:lnTo>
                <a:lnTo>
                  <a:pt x="22380" y="4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5619" y="931268"/>
            <a:ext cx="33655" cy="43815"/>
          </a:xfrm>
          <a:custGeom>
            <a:avLst/>
            <a:gdLst/>
            <a:ahLst/>
            <a:cxnLst/>
            <a:rect l="l" t="t" r="r" b="b"/>
            <a:pathLst>
              <a:path w="33655" h="43815">
                <a:moveTo>
                  <a:pt x="14346" y="41248"/>
                </a:moveTo>
                <a:lnTo>
                  <a:pt x="0" y="41248"/>
                </a:lnTo>
                <a:lnTo>
                  <a:pt x="0" y="43496"/>
                </a:lnTo>
                <a:lnTo>
                  <a:pt x="127" y="43496"/>
                </a:lnTo>
                <a:lnTo>
                  <a:pt x="4518" y="43238"/>
                </a:lnTo>
                <a:lnTo>
                  <a:pt x="14346" y="43238"/>
                </a:lnTo>
                <a:lnTo>
                  <a:pt x="14346" y="41248"/>
                </a:lnTo>
                <a:close/>
              </a:path>
              <a:path w="33655" h="43815">
                <a:moveTo>
                  <a:pt x="14346" y="43238"/>
                </a:moveTo>
                <a:lnTo>
                  <a:pt x="9458" y="43238"/>
                </a:lnTo>
                <a:lnTo>
                  <a:pt x="13797" y="43430"/>
                </a:lnTo>
                <a:lnTo>
                  <a:pt x="14346" y="43496"/>
                </a:lnTo>
                <a:lnTo>
                  <a:pt x="14346" y="43238"/>
                </a:lnTo>
                <a:close/>
              </a:path>
              <a:path w="33655" h="43815">
                <a:moveTo>
                  <a:pt x="33593" y="41248"/>
                </a:moveTo>
                <a:lnTo>
                  <a:pt x="19247" y="41248"/>
                </a:lnTo>
                <a:lnTo>
                  <a:pt x="19247" y="43496"/>
                </a:lnTo>
                <a:lnTo>
                  <a:pt x="19387" y="43496"/>
                </a:lnTo>
                <a:lnTo>
                  <a:pt x="23752" y="43238"/>
                </a:lnTo>
                <a:lnTo>
                  <a:pt x="33593" y="43238"/>
                </a:lnTo>
                <a:lnTo>
                  <a:pt x="33593" y="41248"/>
                </a:lnTo>
                <a:close/>
              </a:path>
              <a:path w="33655" h="43815">
                <a:moveTo>
                  <a:pt x="33593" y="43238"/>
                </a:moveTo>
                <a:lnTo>
                  <a:pt x="28705" y="43238"/>
                </a:lnTo>
                <a:lnTo>
                  <a:pt x="33031" y="43430"/>
                </a:lnTo>
                <a:lnTo>
                  <a:pt x="33593" y="43496"/>
                </a:lnTo>
                <a:lnTo>
                  <a:pt x="33593" y="43238"/>
                </a:lnTo>
                <a:close/>
              </a:path>
              <a:path w="33655" h="43815">
                <a:moveTo>
                  <a:pt x="9406" y="0"/>
                </a:moveTo>
                <a:lnTo>
                  <a:pt x="0" y="689"/>
                </a:lnTo>
                <a:lnTo>
                  <a:pt x="0" y="2947"/>
                </a:lnTo>
                <a:lnTo>
                  <a:pt x="4211" y="2947"/>
                </a:lnTo>
                <a:lnTo>
                  <a:pt x="4711" y="3394"/>
                </a:lnTo>
                <a:lnTo>
                  <a:pt x="4711" y="41248"/>
                </a:lnTo>
                <a:lnTo>
                  <a:pt x="9661" y="41248"/>
                </a:lnTo>
                <a:lnTo>
                  <a:pt x="9661" y="21556"/>
                </a:lnTo>
                <a:lnTo>
                  <a:pt x="9406" y="21556"/>
                </a:lnTo>
                <a:lnTo>
                  <a:pt x="9406" y="0"/>
                </a:lnTo>
                <a:close/>
              </a:path>
              <a:path w="33655" h="43815">
                <a:moveTo>
                  <a:pt x="26088" y="17613"/>
                </a:moveTo>
                <a:lnTo>
                  <a:pt x="23383" y="17613"/>
                </a:lnTo>
                <a:lnTo>
                  <a:pt x="23932" y="21070"/>
                </a:lnTo>
                <a:lnTo>
                  <a:pt x="23932" y="41248"/>
                </a:lnTo>
                <a:lnTo>
                  <a:pt x="28882" y="41248"/>
                </a:lnTo>
                <a:lnTo>
                  <a:pt x="28882" y="24504"/>
                </a:lnTo>
                <a:lnTo>
                  <a:pt x="26418" y="17868"/>
                </a:lnTo>
                <a:lnTo>
                  <a:pt x="26088" y="17613"/>
                </a:lnTo>
                <a:close/>
              </a:path>
              <a:path w="33655" h="43815">
                <a:moveTo>
                  <a:pt x="9661" y="21211"/>
                </a:moveTo>
                <a:lnTo>
                  <a:pt x="9458" y="21556"/>
                </a:lnTo>
                <a:lnTo>
                  <a:pt x="9661" y="21556"/>
                </a:lnTo>
                <a:lnTo>
                  <a:pt x="9661" y="21211"/>
                </a:lnTo>
                <a:close/>
              </a:path>
              <a:path w="33655" h="43815">
                <a:moveTo>
                  <a:pt x="10141" y="20391"/>
                </a:moveTo>
                <a:lnTo>
                  <a:pt x="9661" y="20674"/>
                </a:lnTo>
                <a:lnTo>
                  <a:pt x="9661" y="21211"/>
                </a:lnTo>
                <a:lnTo>
                  <a:pt x="10141" y="20391"/>
                </a:lnTo>
                <a:close/>
              </a:path>
              <a:path w="33655" h="43815">
                <a:moveTo>
                  <a:pt x="13898" y="15875"/>
                </a:moveTo>
                <a:lnTo>
                  <a:pt x="10850" y="19181"/>
                </a:lnTo>
                <a:lnTo>
                  <a:pt x="10141" y="20391"/>
                </a:lnTo>
                <a:lnTo>
                  <a:pt x="14855" y="17613"/>
                </a:lnTo>
                <a:lnTo>
                  <a:pt x="26088" y="17613"/>
                </a:lnTo>
                <a:lnTo>
                  <a:pt x="21276" y="15966"/>
                </a:lnTo>
                <a:lnTo>
                  <a:pt x="20700" y="15901"/>
                </a:lnTo>
                <a:lnTo>
                  <a:pt x="13898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756" y="897919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60" h="65405">
                <a:moveTo>
                  <a:pt x="19057" y="7677"/>
                </a:moveTo>
                <a:lnTo>
                  <a:pt x="13243" y="12494"/>
                </a:lnTo>
                <a:lnTo>
                  <a:pt x="10490" y="25895"/>
                </a:lnTo>
                <a:lnTo>
                  <a:pt x="14535" y="29097"/>
                </a:lnTo>
                <a:lnTo>
                  <a:pt x="18926" y="30643"/>
                </a:lnTo>
                <a:lnTo>
                  <a:pt x="18097" y="31113"/>
                </a:lnTo>
                <a:lnTo>
                  <a:pt x="17280" y="31561"/>
                </a:lnTo>
                <a:lnTo>
                  <a:pt x="16515" y="32034"/>
                </a:lnTo>
                <a:lnTo>
                  <a:pt x="15760" y="32479"/>
                </a:lnTo>
                <a:lnTo>
                  <a:pt x="218" y="51892"/>
                </a:lnTo>
                <a:lnTo>
                  <a:pt x="123" y="52402"/>
                </a:lnTo>
                <a:lnTo>
                  <a:pt x="39" y="53180"/>
                </a:lnTo>
                <a:lnTo>
                  <a:pt x="0" y="53807"/>
                </a:lnTo>
                <a:lnTo>
                  <a:pt x="0" y="60812"/>
                </a:lnTo>
                <a:lnTo>
                  <a:pt x="6635" y="65115"/>
                </a:lnTo>
                <a:lnTo>
                  <a:pt x="15150" y="65115"/>
                </a:lnTo>
                <a:lnTo>
                  <a:pt x="30369" y="60201"/>
                </a:lnTo>
                <a:lnTo>
                  <a:pt x="14689" y="60201"/>
                </a:lnTo>
                <a:lnTo>
                  <a:pt x="7606" y="56895"/>
                </a:lnTo>
                <a:lnTo>
                  <a:pt x="7606" y="50167"/>
                </a:lnTo>
                <a:lnTo>
                  <a:pt x="11541" y="40103"/>
                </a:lnTo>
                <a:lnTo>
                  <a:pt x="25155" y="32096"/>
                </a:lnTo>
                <a:lnTo>
                  <a:pt x="31025" y="31789"/>
                </a:lnTo>
                <a:lnTo>
                  <a:pt x="34138" y="28653"/>
                </a:lnTo>
                <a:lnTo>
                  <a:pt x="34138" y="27134"/>
                </a:lnTo>
                <a:lnTo>
                  <a:pt x="33681" y="27042"/>
                </a:lnTo>
                <a:lnTo>
                  <a:pt x="33233" y="27042"/>
                </a:lnTo>
                <a:lnTo>
                  <a:pt x="20625" y="26532"/>
                </a:lnTo>
                <a:lnTo>
                  <a:pt x="18097" y="20344"/>
                </a:lnTo>
                <a:lnTo>
                  <a:pt x="18097" y="14689"/>
                </a:lnTo>
                <a:lnTo>
                  <a:pt x="19057" y="7677"/>
                </a:lnTo>
                <a:close/>
              </a:path>
              <a:path w="48260" h="65405">
                <a:moveTo>
                  <a:pt x="41669" y="48459"/>
                </a:moveTo>
                <a:lnTo>
                  <a:pt x="40150" y="48459"/>
                </a:lnTo>
                <a:lnTo>
                  <a:pt x="36756" y="49645"/>
                </a:lnTo>
                <a:lnTo>
                  <a:pt x="34674" y="52402"/>
                </a:lnTo>
                <a:lnTo>
                  <a:pt x="29022" y="60201"/>
                </a:lnTo>
                <a:lnTo>
                  <a:pt x="30369" y="60201"/>
                </a:lnTo>
                <a:lnTo>
                  <a:pt x="31267" y="59911"/>
                </a:lnTo>
                <a:lnTo>
                  <a:pt x="40873" y="51305"/>
                </a:lnTo>
                <a:lnTo>
                  <a:pt x="42117" y="48547"/>
                </a:lnTo>
                <a:lnTo>
                  <a:pt x="41669" y="48459"/>
                </a:lnTo>
                <a:close/>
              </a:path>
              <a:path w="48260" h="65405">
                <a:moveTo>
                  <a:pt x="41950" y="0"/>
                </a:moveTo>
                <a:lnTo>
                  <a:pt x="37906" y="0"/>
                </a:lnTo>
                <a:lnTo>
                  <a:pt x="24041" y="3549"/>
                </a:lnTo>
                <a:lnTo>
                  <a:pt x="22394" y="4913"/>
                </a:lnTo>
                <a:lnTo>
                  <a:pt x="33681" y="4913"/>
                </a:lnTo>
                <a:lnTo>
                  <a:pt x="40519" y="5207"/>
                </a:lnTo>
                <a:lnTo>
                  <a:pt x="40519" y="11294"/>
                </a:lnTo>
                <a:lnTo>
                  <a:pt x="39794" y="12519"/>
                </a:lnTo>
                <a:lnTo>
                  <a:pt x="38964" y="13797"/>
                </a:lnTo>
                <a:lnTo>
                  <a:pt x="38964" y="14689"/>
                </a:lnTo>
                <a:lnTo>
                  <a:pt x="42561" y="14689"/>
                </a:lnTo>
                <a:lnTo>
                  <a:pt x="48138" y="11206"/>
                </a:lnTo>
                <a:lnTo>
                  <a:pt x="48138" y="816"/>
                </a:lnTo>
                <a:lnTo>
                  <a:pt x="41950" y="0"/>
                </a:lnTo>
                <a:close/>
              </a:path>
              <a:path w="48260" h="65405">
                <a:moveTo>
                  <a:pt x="22394" y="4913"/>
                </a:moveTo>
                <a:lnTo>
                  <a:pt x="19436" y="4913"/>
                </a:lnTo>
                <a:lnTo>
                  <a:pt x="19057" y="7677"/>
                </a:lnTo>
                <a:lnTo>
                  <a:pt x="22394" y="4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0411" y="946493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69" h="28575">
                <a:moveTo>
                  <a:pt x="25676" y="0"/>
                </a:moveTo>
                <a:lnTo>
                  <a:pt x="5805" y="0"/>
                </a:lnTo>
                <a:lnTo>
                  <a:pt x="0" y="7223"/>
                </a:lnTo>
                <a:lnTo>
                  <a:pt x="0" y="22308"/>
                </a:lnTo>
                <a:lnTo>
                  <a:pt x="6687" y="28574"/>
                </a:lnTo>
                <a:lnTo>
                  <a:pt x="24236" y="28574"/>
                </a:lnTo>
                <a:lnTo>
                  <a:pt x="24831" y="26572"/>
                </a:lnTo>
                <a:lnTo>
                  <a:pt x="11333" y="26572"/>
                </a:lnTo>
                <a:lnTo>
                  <a:pt x="5704" y="23370"/>
                </a:lnTo>
                <a:lnTo>
                  <a:pt x="5704" y="6393"/>
                </a:lnTo>
                <a:lnTo>
                  <a:pt x="9585" y="2028"/>
                </a:lnTo>
                <a:lnTo>
                  <a:pt x="25676" y="2028"/>
                </a:lnTo>
                <a:lnTo>
                  <a:pt x="25676" y="0"/>
                </a:lnTo>
                <a:close/>
              </a:path>
              <a:path w="26669" h="28575">
                <a:moveTo>
                  <a:pt x="26431" y="19694"/>
                </a:moveTo>
                <a:lnTo>
                  <a:pt x="24569" y="19694"/>
                </a:lnTo>
                <a:lnTo>
                  <a:pt x="24170" y="20766"/>
                </a:lnTo>
                <a:lnTo>
                  <a:pt x="22782" y="24631"/>
                </a:lnTo>
                <a:lnTo>
                  <a:pt x="19475" y="26572"/>
                </a:lnTo>
                <a:lnTo>
                  <a:pt x="24831" y="26572"/>
                </a:lnTo>
                <a:lnTo>
                  <a:pt x="26431" y="21187"/>
                </a:lnTo>
                <a:lnTo>
                  <a:pt x="26431" y="19694"/>
                </a:lnTo>
                <a:close/>
              </a:path>
              <a:path w="26669" h="28575">
                <a:moveTo>
                  <a:pt x="25676" y="2028"/>
                </a:moveTo>
                <a:lnTo>
                  <a:pt x="19220" y="2028"/>
                </a:lnTo>
                <a:lnTo>
                  <a:pt x="21465" y="2950"/>
                </a:lnTo>
                <a:lnTo>
                  <a:pt x="21249" y="3051"/>
                </a:lnTo>
                <a:lnTo>
                  <a:pt x="20981" y="3218"/>
                </a:lnTo>
                <a:lnTo>
                  <a:pt x="20714" y="3420"/>
                </a:lnTo>
                <a:lnTo>
                  <a:pt x="20495" y="3649"/>
                </a:lnTo>
                <a:lnTo>
                  <a:pt x="20279" y="3881"/>
                </a:lnTo>
                <a:lnTo>
                  <a:pt x="20178" y="4057"/>
                </a:lnTo>
                <a:lnTo>
                  <a:pt x="20063" y="4237"/>
                </a:lnTo>
                <a:lnTo>
                  <a:pt x="19972" y="4417"/>
                </a:lnTo>
                <a:lnTo>
                  <a:pt x="19910" y="4619"/>
                </a:lnTo>
                <a:lnTo>
                  <a:pt x="19831" y="4812"/>
                </a:lnTo>
                <a:lnTo>
                  <a:pt x="19782" y="5028"/>
                </a:lnTo>
                <a:lnTo>
                  <a:pt x="19743" y="5247"/>
                </a:lnTo>
                <a:lnTo>
                  <a:pt x="19730" y="7429"/>
                </a:lnTo>
                <a:lnTo>
                  <a:pt x="20916" y="8654"/>
                </a:lnTo>
                <a:lnTo>
                  <a:pt x="24363" y="8654"/>
                </a:lnTo>
                <a:lnTo>
                  <a:pt x="25676" y="7583"/>
                </a:lnTo>
                <a:lnTo>
                  <a:pt x="25676" y="2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054" y="1519628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0" y="67527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75272"/>
                </a:lnTo>
                <a:lnTo>
                  <a:pt x="3804473" y="689752"/>
                </a:lnTo>
                <a:lnTo>
                  <a:pt x="3784927" y="726098"/>
                </a:lnTo>
                <a:lnTo>
                  <a:pt x="3748655" y="745764"/>
                </a:lnTo>
                <a:lnTo>
                  <a:pt x="71999" y="747272"/>
                </a:lnTo>
                <a:lnTo>
                  <a:pt x="57519" y="745815"/>
                </a:lnTo>
                <a:lnTo>
                  <a:pt x="21173" y="726269"/>
                </a:lnTo>
                <a:lnTo>
                  <a:pt x="1507" y="689998"/>
                </a:lnTo>
                <a:lnTo>
                  <a:pt x="0" y="675272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1054" y="1519628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0" y="67527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75272"/>
                </a:lnTo>
                <a:lnTo>
                  <a:pt x="3804473" y="689752"/>
                </a:lnTo>
                <a:lnTo>
                  <a:pt x="3784927" y="726098"/>
                </a:lnTo>
                <a:lnTo>
                  <a:pt x="3748655" y="745764"/>
                </a:lnTo>
                <a:lnTo>
                  <a:pt x="71999" y="747272"/>
                </a:lnTo>
                <a:lnTo>
                  <a:pt x="57519" y="745815"/>
                </a:lnTo>
                <a:lnTo>
                  <a:pt x="21173" y="726269"/>
                </a:lnTo>
                <a:lnTo>
                  <a:pt x="1507" y="689998"/>
                </a:lnTo>
                <a:lnTo>
                  <a:pt x="0" y="675272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1054" y="1519628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0" y="67527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75272"/>
                </a:lnTo>
                <a:lnTo>
                  <a:pt x="3804473" y="689752"/>
                </a:lnTo>
                <a:lnTo>
                  <a:pt x="3784927" y="726098"/>
                </a:lnTo>
                <a:lnTo>
                  <a:pt x="3748655" y="745764"/>
                </a:lnTo>
                <a:lnTo>
                  <a:pt x="71999" y="747272"/>
                </a:lnTo>
                <a:lnTo>
                  <a:pt x="57519" y="745815"/>
                </a:lnTo>
                <a:lnTo>
                  <a:pt x="21173" y="726269"/>
                </a:lnTo>
                <a:lnTo>
                  <a:pt x="1507" y="689998"/>
                </a:lnTo>
                <a:lnTo>
                  <a:pt x="0" y="675272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1054" y="1519628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0" y="67527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75272"/>
                </a:lnTo>
                <a:lnTo>
                  <a:pt x="3804473" y="689752"/>
                </a:lnTo>
                <a:lnTo>
                  <a:pt x="3784927" y="726098"/>
                </a:lnTo>
                <a:lnTo>
                  <a:pt x="3748655" y="745764"/>
                </a:lnTo>
                <a:lnTo>
                  <a:pt x="71999" y="747272"/>
                </a:lnTo>
                <a:lnTo>
                  <a:pt x="57519" y="745815"/>
                </a:lnTo>
                <a:lnTo>
                  <a:pt x="21173" y="726269"/>
                </a:lnTo>
                <a:lnTo>
                  <a:pt x="1507" y="689998"/>
                </a:lnTo>
                <a:lnTo>
                  <a:pt x="0" y="675272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1054" y="1519628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0" y="67527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75272"/>
                </a:lnTo>
                <a:lnTo>
                  <a:pt x="3804473" y="689752"/>
                </a:lnTo>
                <a:lnTo>
                  <a:pt x="3784927" y="726098"/>
                </a:lnTo>
                <a:lnTo>
                  <a:pt x="3748655" y="745764"/>
                </a:lnTo>
                <a:lnTo>
                  <a:pt x="71999" y="747272"/>
                </a:lnTo>
                <a:lnTo>
                  <a:pt x="57519" y="745815"/>
                </a:lnTo>
                <a:lnTo>
                  <a:pt x="21173" y="726269"/>
                </a:lnTo>
                <a:lnTo>
                  <a:pt x="1507" y="689998"/>
                </a:lnTo>
                <a:lnTo>
                  <a:pt x="0" y="675272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054" y="1519628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0" y="67527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75272"/>
                </a:lnTo>
                <a:lnTo>
                  <a:pt x="3804473" y="689752"/>
                </a:lnTo>
                <a:lnTo>
                  <a:pt x="3784927" y="726098"/>
                </a:lnTo>
                <a:lnTo>
                  <a:pt x="3748655" y="745764"/>
                </a:lnTo>
                <a:lnTo>
                  <a:pt x="71999" y="747272"/>
                </a:lnTo>
                <a:lnTo>
                  <a:pt x="57519" y="745815"/>
                </a:lnTo>
                <a:lnTo>
                  <a:pt x="21173" y="726269"/>
                </a:lnTo>
                <a:lnTo>
                  <a:pt x="1507" y="689998"/>
                </a:lnTo>
                <a:lnTo>
                  <a:pt x="0" y="675272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1510" y="1535780"/>
            <a:ext cx="3806190" cy="747395"/>
          </a:xfrm>
          <a:custGeom>
            <a:avLst/>
            <a:gdLst/>
            <a:ahLst/>
            <a:cxnLst/>
            <a:rect l="l" t="t" r="r" b="b"/>
            <a:pathLst>
              <a:path w="3806190" h="747394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75533"/>
                </a:lnTo>
                <a:lnTo>
                  <a:pt x="1506" y="689998"/>
                </a:lnTo>
                <a:lnTo>
                  <a:pt x="21172" y="726269"/>
                </a:lnTo>
                <a:lnTo>
                  <a:pt x="57518" y="745815"/>
                </a:lnTo>
                <a:lnTo>
                  <a:pt x="71998" y="747272"/>
                </a:lnTo>
                <a:lnTo>
                  <a:pt x="3734189" y="747271"/>
                </a:lnTo>
                <a:lnTo>
                  <a:pt x="3774310" y="734890"/>
                </a:lnTo>
                <a:lnTo>
                  <a:pt x="3800294" y="70324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FFE5E5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9"/>
              <p:cNvSpPr txBox="1"/>
              <p:nvPr/>
            </p:nvSpPr>
            <p:spPr>
              <a:xfrm>
                <a:off x="1594104" y="1829947"/>
                <a:ext cx="1930146" cy="32137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200" i="1" spc="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"/>
                      </a:rPr>
                      <m:t>𝜂</m:t>
                    </m:r>
                    <m:r>
                      <a:rPr lang="en-US" sz="1200" i="1" spc="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"/>
                      </a:rPr>
                      <m:t>≤</m:t>
                    </m:r>
                    <m:r>
                      <a:rPr lang="en-US" sz="1200" b="0" i="1" spc="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"/>
                      </a:rPr>
                      <m:t>1</m:t>
                    </m:r>
                    <m:r>
                      <a:rPr lang="en-US" sz="1200" b="0" i="1" spc="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"/>
                      </a:rPr>
                      <m:t>−</m:t>
                    </m:r>
                    <m:f>
                      <m:fPr>
                        <m:ctrlPr>
                          <a:rPr lang="en-US" sz="1200" b="0" i="1" spc="6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200" b="0" i="1" spc="6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200" b="0" i="1" spc="6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pc="6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200" b="0" i="1" spc="6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200" b="0" i="1" spc="6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200" b="0" i="1" spc="65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200" b="0" i="1" spc="65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spc="65" dirty="0" smtClean="0">
                    <a:latin typeface="Century"/>
                    <a:cs typeface="Century"/>
                  </a:rPr>
                  <a:t> =:</a:t>
                </a:r>
                <a:r>
                  <a:rPr lang="el-GR" sz="1200" i="1" spc="65" dirty="0" smtClean="0">
                    <a:latin typeface="Century"/>
                    <a:cs typeface="Century"/>
                  </a:rPr>
                  <a:t>η</a:t>
                </a:r>
                <a:r>
                  <a:rPr lang="en-US" sz="1200" spc="65" baseline="-25000" dirty="0" smtClean="0">
                    <a:latin typeface="Century"/>
                    <a:cs typeface="Century"/>
                  </a:rPr>
                  <a:t>max</a:t>
                </a:r>
                <a:r>
                  <a:rPr lang="en-US" sz="1200" spc="65" dirty="0" smtClean="0">
                    <a:latin typeface="Century"/>
                    <a:cs typeface="Century"/>
                  </a:rPr>
                  <a:t> ≤1</a:t>
                </a:r>
                <a:endParaRPr sz="1200" dirty="0">
                  <a:latin typeface="Century"/>
                  <a:cs typeface="Century"/>
                </a:endParaRPr>
              </a:p>
            </p:txBody>
          </p:sp>
        </mc:Choice>
        <mc:Fallback xmlns="">
          <p:sp>
            <p:nvSpPr>
              <p:cNvPr id="49" name="object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04" y="1829947"/>
                <a:ext cx="1930146" cy="321370"/>
              </a:xfrm>
              <a:prstGeom prst="rect">
                <a:avLst/>
              </a:prstGeom>
              <a:blipFill>
                <a:blip r:embed="rId7"/>
                <a:stretch>
                  <a:fillRect l="-221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ject 52"/>
          <p:cNvSpPr/>
          <p:nvPr/>
        </p:nvSpPr>
        <p:spPr>
          <a:xfrm>
            <a:off x="406434" y="1536859"/>
            <a:ext cx="181197" cy="240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44004" y="1553757"/>
            <a:ext cx="2877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0000"/>
                </a:solidFill>
                <a:latin typeface="Gill Sans MT"/>
                <a:cs typeface="Gill Sans MT"/>
              </a:rPr>
              <a:t>Efficiency</a:t>
            </a:r>
            <a:r>
              <a:rPr sz="1200" b="1" spc="10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sz="1200" b="1" spc="-45" dirty="0">
                <a:solidFill>
                  <a:srgbClr val="FF0000"/>
                </a:solidFill>
                <a:latin typeface="Gill Sans MT"/>
                <a:cs typeface="Gill Sans MT"/>
              </a:rPr>
              <a:t>ound</a:t>
            </a:r>
            <a:r>
              <a:rPr sz="1200" b="1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65" dirty="0">
                <a:solidFill>
                  <a:srgbClr val="FF0000"/>
                </a:solidFill>
                <a:latin typeface="Gill Sans MT"/>
                <a:cs typeface="Gill Sans MT"/>
              </a:rPr>
              <a:t>from</a:t>
            </a:r>
            <a:r>
              <a:rPr sz="1200" b="1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65" dirty="0">
                <a:solidFill>
                  <a:srgbClr val="FF0000"/>
                </a:solidFill>
                <a:latin typeface="Gill Sans MT"/>
                <a:cs typeface="Gill Sans MT"/>
              </a:rPr>
              <a:t>our</a:t>
            </a:r>
            <a:r>
              <a:rPr sz="1200" b="1" spc="10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Gill Sans MT"/>
                <a:cs typeface="Gill Sans MT"/>
              </a:rPr>
              <a:t>new</a:t>
            </a:r>
            <a:r>
              <a:rPr sz="1200" b="1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30" dirty="0">
                <a:solidFill>
                  <a:srgbClr val="FF0000"/>
                </a:solidFill>
                <a:latin typeface="Gill Sans MT"/>
                <a:cs typeface="Gill Sans MT"/>
              </a:rPr>
              <a:t>inequali</a:t>
            </a:r>
            <a:r>
              <a:rPr sz="1200" b="1" spc="-6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1200" b="1" spc="-2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02970" y="1780773"/>
            <a:ext cx="0" cy="385445"/>
          </a:xfrm>
          <a:custGeom>
            <a:avLst/>
            <a:gdLst/>
            <a:ahLst/>
            <a:cxnLst/>
            <a:rect l="l" t="t" r="r" b="b"/>
            <a:pathLst>
              <a:path h="385444">
                <a:moveTo>
                  <a:pt x="0" y="0"/>
                </a:moveTo>
                <a:lnTo>
                  <a:pt x="0" y="384969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Group 37"/>
          <p:cNvGrpSpPr/>
          <p:nvPr/>
        </p:nvGrpSpPr>
        <p:grpSpPr>
          <a:xfrm>
            <a:off x="408932" y="2293337"/>
            <a:ext cx="3764111" cy="546603"/>
            <a:chOff x="587631" y="2365413"/>
            <a:chExt cx="3764111" cy="546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57"/>
                <p:cNvSpPr txBox="1"/>
                <p:nvPr/>
              </p:nvSpPr>
              <p:spPr>
                <a:xfrm>
                  <a:off x="587631" y="2365413"/>
                  <a:ext cx="3311542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lang="ar-AE" sz="1100" spc="-35" dirty="0" smtClean="0">
                      <a:latin typeface="Tahoma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ar-AE" sz="1100" i="1" spc="-35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ar-AE" sz="1100" i="1" spc="-3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𝜀</m:t>
                          </m:r>
                        </m:e>
                        <m:sub>
                          <m:r>
                            <a:rPr lang="ar-AE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sub>
                        <m:sup>
                          <m:r>
                            <a:rPr lang="en-US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ar-AE" sz="1100" spc="-35" dirty="0" smtClean="0">
                      <a:latin typeface="Tahoma"/>
                      <a:cs typeface="Tahoma"/>
                    </a:rPr>
                    <a:t> </a:t>
                  </a:r>
                  <a:r>
                    <a:rPr lang="en-US" sz="1100" spc="-65" dirty="0" smtClean="0">
                      <a:latin typeface="Tahoma"/>
                      <a:cs typeface="Tahoma"/>
                    </a:rPr>
                    <a:t>exchang</a:t>
                  </a:r>
                  <a:r>
                    <a:rPr lang="en-US" sz="1100" spc="-70" dirty="0" smtClean="0">
                      <a:latin typeface="Tahoma"/>
                      <a:cs typeface="Tahoma"/>
                    </a:rPr>
                    <a:t>e</a:t>
                  </a:r>
                  <a:r>
                    <a:rPr lang="en-US" sz="1100" spc="-50" dirty="0" smtClean="0">
                      <a:latin typeface="Tahoma"/>
                      <a:cs typeface="Tahoma"/>
                    </a:rPr>
                    <a:t>d</a:t>
                  </a:r>
                  <a:r>
                    <a:rPr lang="en-US" sz="1100" spc="20" dirty="0" smtClean="0">
                      <a:latin typeface="Tahoma"/>
                      <a:cs typeface="Tahoma"/>
                    </a:rPr>
                    <a:t> </a:t>
                  </a:r>
                  <a:r>
                    <a:rPr lang="en-US" sz="1100" spc="-70" dirty="0">
                      <a:latin typeface="Tahoma"/>
                      <a:cs typeface="Tahoma"/>
                    </a:rPr>
                    <a:t>energy</a:t>
                  </a:r>
                  <a:r>
                    <a:rPr lang="en-US" sz="1100" spc="15" dirty="0">
                      <a:latin typeface="Tahoma"/>
                      <a:cs typeface="Tahoma"/>
                    </a:rPr>
                    <a:t> </a:t>
                  </a:r>
                  <a:r>
                    <a:rPr lang="en-US" sz="1100" spc="-10" dirty="0">
                      <a:latin typeface="Tahoma"/>
                      <a:cs typeface="Tahoma"/>
                    </a:rPr>
                    <a:t>if</a:t>
                  </a:r>
                  <a:r>
                    <a:rPr lang="en-US" sz="1100" spc="15" dirty="0">
                      <a:latin typeface="Tahoma"/>
                      <a:cs typeface="Tahoma"/>
                    </a:rPr>
                    <a:t> </a:t>
                  </a:r>
                  <a:r>
                    <a:rPr lang="en-US" sz="1100" spc="-45" dirty="0">
                      <a:latin typeface="Tahoma"/>
                      <a:cs typeface="Tahoma"/>
                    </a:rPr>
                    <a:t>the</a:t>
                  </a:r>
                  <a:r>
                    <a:rPr lang="en-US" sz="1100" spc="20" dirty="0">
                      <a:latin typeface="Tahoma"/>
                      <a:cs typeface="Tahoma"/>
                    </a:rPr>
                    <a:t> </a:t>
                  </a:r>
                  <a:r>
                    <a:rPr lang="en-US" sz="1100" spc="-35" dirty="0">
                      <a:latin typeface="Tahoma"/>
                      <a:cs typeface="Tahoma"/>
                    </a:rPr>
                    <a:t>bath</a:t>
                  </a:r>
                  <a:r>
                    <a:rPr lang="en-US" sz="1100" spc="15" dirty="0">
                      <a:latin typeface="Tahoma"/>
                      <a:cs typeface="Tahoma"/>
                    </a:rPr>
                    <a:t> </a:t>
                  </a:r>
                  <a:r>
                    <a:rPr lang="en-US" sz="1100" spc="-110" dirty="0">
                      <a:latin typeface="Tahoma"/>
                      <a:cs typeface="Tahoma"/>
                    </a:rPr>
                    <a:t>w</a:t>
                  </a:r>
                  <a:r>
                    <a:rPr lang="en-US" sz="1100" spc="-75" dirty="0">
                      <a:latin typeface="Tahoma"/>
                      <a:cs typeface="Tahoma"/>
                    </a:rPr>
                    <a:t>ere</a:t>
                  </a:r>
                  <a:r>
                    <a:rPr lang="en-US" sz="1100" spc="15" dirty="0">
                      <a:latin typeface="Tahoma"/>
                      <a:cs typeface="Tahoma"/>
                    </a:rPr>
                    <a:t> </a:t>
                  </a:r>
                  <a:r>
                    <a:rPr lang="en-US" sz="1100" spc="-40" dirty="0">
                      <a:latin typeface="Tahoma"/>
                      <a:cs typeface="Tahoma"/>
                    </a:rPr>
                    <a:t>thermal.</a:t>
                  </a:r>
                  <a:endParaRPr sz="1100" dirty="0">
                    <a:latin typeface="Tahoma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57" name="object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31" y="2365413"/>
                  <a:ext cx="3311542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2394" t="-28571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9"/>
                <p:cNvSpPr txBox="1"/>
                <p:nvPr/>
              </p:nvSpPr>
              <p:spPr>
                <a:xfrm>
                  <a:off x="822703" y="2558679"/>
                  <a:ext cx="3529039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100" spc="-15" dirty="0" smtClean="0">
                      <a:latin typeface="Tahoma"/>
                      <a:cs typeface="Tahoma"/>
                    </a:rPr>
                    <a:t>“</a:t>
                  </a:r>
                  <a:r>
                    <a:rPr lang="en-US" sz="1100" spc="-15" dirty="0" smtClean="0">
                      <a:latin typeface="Tahoma"/>
                      <a:cs typeface="Tahoma"/>
                    </a:rPr>
                    <a:t>Mechanical</a:t>
                  </a:r>
                  <a:r>
                    <a:rPr sz="1100" spc="-15" dirty="0" smtClean="0">
                      <a:latin typeface="Tahoma"/>
                      <a:cs typeface="Tahoma"/>
                    </a:rPr>
                    <a:t>”</a:t>
                  </a:r>
                  <a:r>
                    <a:rPr sz="1100" spc="25" dirty="0" smtClean="0">
                      <a:latin typeface="Tahoma"/>
                      <a:cs typeface="Tahoma"/>
                    </a:rPr>
                    <a:t> </a:t>
                  </a:r>
                  <a:r>
                    <a:rPr sz="1100" spc="-5" dirty="0" smtClean="0">
                      <a:latin typeface="Tahoma"/>
                      <a:cs typeface="Tahoma"/>
                    </a:rPr>
                    <a:t>limit</a:t>
                  </a:r>
                  <a:r>
                    <a:rPr sz="1100" spc="15" dirty="0" smtClean="0">
                      <a:latin typeface="Tahoma"/>
                      <a:cs typeface="Tahoma"/>
                    </a:rPr>
                    <a:t> </a:t>
                  </a:r>
                  <a:r>
                    <a:rPr sz="1100" spc="-90" dirty="0" smtClean="0">
                      <a:latin typeface="Tahoma"/>
                      <a:cs typeface="Tahoma"/>
                    </a:rPr>
                    <a:t>:</a:t>
                  </a:r>
                  <a:r>
                    <a:rPr lang="ar-AE" sz="1100" spc="-35" dirty="0" smtClean="0">
                      <a:latin typeface="Tahoma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ar-AE" sz="1100" i="1" spc="-35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ar-AE" sz="1100" i="1" spc="-3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𝜀</m:t>
                          </m:r>
                        </m:e>
                        <m:sub>
                          <m:r>
                            <a:rPr lang="ar-AE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sub>
                        <m:sup>
                          <m:r>
                            <a:rPr lang="en-US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1100" spc="20" dirty="0" smtClean="0">
                      <a:latin typeface="Tahoma"/>
                      <a:cs typeface="Tahoma"/>
                    </a:rPr>
                    <a:t>⟶0:</a:t>
                  </a:r>
                  <a:r>
                    <a:rPr sz="1100" spc="20" dirty="0" smtClean="0">
                      <a:latin typeface="Tahoma"/>
                      <a:cs typeface="Tahoma"/>
                    </a:rPr>
                    <a:t> </a:t>
                  </a:r>
                  <a:r>
                    <a:rPr sz="1100" b="0" i="1" spc="-114" dirty="0">
                      <a:latin typeface="Bookman Old Style"/>
                      <a:cs typeface="Bookman Old Style"/>
                    </a:rPr>
                    <a:t>η</a:t>
                  </a:r>
                  <a:r>
                    <a:rPr sz="1200" spc="-15" baseline="-25000" dirty="0">
                      <a:latin typeface="Century"/>
                      <a:cs typeface="Century"/>
                    </a:rPr>
                    <a:t>max</a:t>
                  </a:r>
                  <a:r>
                    <a:rPr sz="1200" baseline="-10416" dirty="0">
                      <a:latin typeface="Century"/>
                      <a:cs typeface="Century"/>
                    </a:rPr>
                    <a:t> </a:t>
                  </a:r>
                  <a:r>
                    <a:rPr sz="1200" spc="-127" baseline="-10416" dirty="0">
                      <a:latin typeface="Century"/>
                      <a:cs typeface="Century"/>
                    </a:rPr>
                    <a:t> </a:t>
                  </a:r>
                  <a:r>
                    <a:rPr sz="1100" spc="110" dirty="0">
                      <a:latin typeface="Garamond"/>
                      <a:cs typeface="Garamond"/>
                    </a:rPr>
                    <a:t>=</a:t>
                  </a:r>
                  <a:r>
                    <a:rPr sz="1100" spc="25" dirty="0">
                      <a:latin typeface="Garamond"/>
                      <a:cs typeface="Garamond"/>
                    </a:rPr>
                    <a:t> </a:t>
                  </a:r>
                  <a:r>
                    <a:rPr sz="1100" spc="20" dirty="0">
                      <a:latin typeface="Garamond"/>
                      <a:cs typeface="Garamond"/>
                    </a:rPr>
                    <a:t>1</a:t>
                  </a:r>
                  <a:r>
                    <a:rPr sz="1100" spc="-35" dirty="0" smtClean="0">
                      <a:latin typeface="Tahoma"/>
                      <a:cs typeface="Tahoma"/>
                    </a:rPr>
                    <a:t>.</a:t>
                  </a:r>
                  <a:r>
                    <a:rPr lang="en-US" sz="1100" spc="-35" dirty="0" smtClean="0">
                      <a:latin typeface="Tahoma"/>
                      <a:cs typeface="Tahoma"/>
                    </a:rPr>
                    <a:t>   No heat exchange</a:t>
                  </a:r>
                  <a:endParaRPr sz="1100" dirty="0">
                    <a:latin typeface="Tahoma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59" name="object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03" y="2558679"/>
                  <a:ext cx="3529039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245" t="-35714" b="-4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ject 62"/>
                <p:cNvSpPr txBox="1"/>
                <p:nvPr/>
              </p:nvSpPr>
              <p:spPr>
                <a:xfrm>
                  <a:off x="869826" y="2742739"/>
                  <a:ext cx="2830062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lang="en-US" sz="1100" spc="-50" dirty="0" smtClean="0">
                      <a:latin typeface="Tahoma"/>
                      <a:cs typeface="Tahoma"/>
                    </a:rPr>
                    <a:t>Heat-engine</a:t>
                  </a:r>
                  <a:r>
                    <a:rPr lang="en-US" sz="1100" spc="20" dirty="0">
                      <a:latin typeface="Tahoma"/>
                      <a:cs typeface="Tahoma"/>
                    </a:rPr>
                    <a:t> </a:t>
                  </a:r>
                  <a:r>
                    <a:rPr lang="en-US" sz="1100" spc="-5" dirty="0">
                      <a:latin typeface="Tahoma"/>
                      <a:cs typeface="Tahoma"/>
                    </a:rPr>
                    <a:t>limit</a:t>
                  </a:r>
                  <a:r>
                    <a:rPr lang="en-US" sz="1100" spc="15" dirty="0">
                      <a:latin typeface="Tahoma"/>
                      <a:cs typeface="Tahoma"/>
                    </a:rPr>
                    <a:t> </a:t>
                  </a:r>
                  <a:r>
                    <a:rPr lang="en-US" sz="1100" spc="-35" dirty="0" smtClean="0">
                      <a:latin typeface="Tahoma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ar-AE" sz="1100" i="1" spc="-35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ar-AE" sz="1100" i="1" spc="-35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𝜀</m:t>
                          </m:r>
                        </m:e>
                        <m:sub>
                          <m:r>
                            <a:rPr lang="ar-AE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sub>
                        <m:sup>
                          <m:r>
                            <a:rPr lang="ar-AE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ar-AE" sz="1100" i="1" spc="-15" dirty="0" smtClean="0">
                      <a:latin typeface="Meiryo"/>
                      <a:cs typeface="Meiryo"/>
                    </a:rPr>
                    <a:t>→</a:t>
                  </a:r>
                  <a:r>
                    <a:rPr lang="ar-AE" sz="1100" spc="-35" dirty="0" smtClean="0">
                      <a:latin typeface="Tahoma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AE" sz="1100" i="1" spc="-35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ar-AE" sz="1100" i="1" spc="-35" smtClean="0">
                              <a:latin typeface="Cambria Math"/>
                              <a:cs typeface="Tahoma"/>
                            </a:rPr>
                            <m:t>∆</m:t>
                          </m:r>
                          <m:r>
                            <a:rPr lang="en-IN" sz="1100" b="0" i="1" spc="-35" smtClean="0">
                              <a:latin typeface="Cambria Math"/>
                              <a:cs typeface="Tahoma"/>
                            </a:rPr>
                            <m:t>𝑄</m:t>
                          </m:r>
                        </m:e>
                        <m:sub>
                          <m:r>
                            <a:rPr lang="ar-AE" sz="1100" b="0" i="1" spc="-35" smtClean="0"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ar-AE" sz="1100" spc="-90" dirty="0" smtClean="0">
                      <a:latin typeface="Tahoma"/>
                      <a:cs typeface="Tahoma"/>
                    </a:rPr>
                    <a:t>:</a:t>
                  </a:r>
                  <a:r>
                    <a:rPr lang="ar-AE" sz="1100" spc="20" dirty="0" smtClean="0">
                      <a:latin typeface="Tahoma"/>
                      <a:cs typeface="Tahoma"/>
                    </a:rPr>
                    <a:t> </a:t>
                  </a:r>
                  <a:r>
                    <a:rPr lang="en-IN" sz="1100" spc="20" dirty="0" smtClean="0">
                      <a:latin typeface="Tahoma"/>
                      <a:cs typeface="Tahoma"/>
                    </a:rPr>
                    <a:t> </a:t>
                  </a:r>
                  <a:r>
                    <a:rPr lang="el-GR" sz="1100" b="0" i="1" spc="-114" dirty="0" smtClean="0">
                      <a:latin typeface="Bookman Old Style"/>
                      <a:cs typeface="Bookman Old Style"/>
                    </a:rPr>
                    <a:t>η</a:t>
                  </a:r>
                  <a:r>
                    <a:rPr lang="en-US" sz="1200" spc="-15" baseline="-25000" dirty="0">
                      <a:latin typeface="Century"/>
                      <a:cs typeface="Century"/>
                    </a:rPr>
                    <a:t>max</a:t>
                  </a:r>
                  <a:r>
                    <a:rPr lang="en-US" sz="1200" baseline="-10416" dirty="0">
                      <a:latin typeface="Century"/>
                      <a:cs typeface="Century"/>
                    </a:rPr>
                    <a:t> </a:t>
                  </a:r>
                  <a:r>
                    <a:rPr lang="en-US" sz="1200" spc="-127" baseline="-10416" dirty="0">
                      <a:latin typeface="Century"/>
                      <a:cs typeface="Century"/>
                    </a:rPr>
                    <a:t> </a:t>
                  </a:r>
                  <a:r>
                    <a:rPr lang="en-US" sz="1100" spc="110" dirty="0">
                      <a:latin typeface="Garamond"/>
                      <a:cs typeface="Garamond"/>
                    </a:rPr>
                    <a:t>=</a:t>
                  </a:r>
                  <a:r>
                    <a:rPr lang="en-US" sz="1100" spc="25" dirty="0">
                      <a:latin typeface="Garamond"/>
                      <a:cs typeface="Garamond"/>
                    </a:rPr>
                    <a:t> </a:t>
                  </a:r>
                  <a:r>
                    <a:rPr lang="el-GR" sz="1100" b="0" i="1" spc="-114" dirty="0">
                      <a:latin typeface="Bookman Old Style"/>
                      <a:cs typeface="Bookman Old Style"/>
                    </a:rPr>
                    <a:t>η</a:t>
                  </a:r>
                  <a:r>
                    <a:rPr lang="en-US" sz="1200" baseline="-25000" dirty="0">
                      <a:latin typeface="Century"/>
                      <a:cs typeface="Century"/>
                    </a:rPr>
                    <a:t>Carno</a:t>
                  </a:r>
                  <a:r>
                    <a:rPr lang="en-US" sz="1200" spc="67" baseline="-25000" dirty="0">
                      <a:latin typeface="Century"/>
                      <a:cs typeface="Century"/>
                    </a:rPr>
                    <a:t>t</a:t>
                  </a:r>
                  <a:r>
                    <a:rPr lang="en-US" sz="1100" spc="-35" dirty="0">
                      <a:latin typeface="Tahoma"/>
                      <a:cs typeface="Tahoma"/>
                    </a:rPr>
                    <a:t>.</a:t>
                  </a:r>
                  <a:endParaRPr sz="1100" dirty="0">
                    <a:latin typeface="Tahoma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62" name="object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826" y="2742739"/>
                  <a:ext cx="2830062" cy="1692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581" t="-35714" b="-5357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object 65"/>
          <p:cNvSpPr txBox="1"/>
          <p:nvPr/>
        </p:nvSpPr>
        <p:spPr>
          <a:xfrm>
            <a:off x="297782" y="2859308"/>
            <a:ext cx="4219494" cy="34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10" dirty="0">
                <a:latin typeface="Tahoma"/>
                <a:cs typeface="Tahoma"/>
              </a:rPr>
              <a:t>By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contrast,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b</a:t>
            </a:r>
            <a:r>
              <a:rPr sz="1100" spc="-55" dirty="0">
                <a:latin typeface="Tahoma"/>
                <a:cs typeface="Tahoma"/>
              </a:rPr>
              <a:t>ound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lang="en-US" sz="1100" spc="-50" dirty="0" smtClean="0">
                <a:latin typeface="Tahoma"/>
                <a:cs typeface="Tahoma"/>
              </a:rPr>
              <a:t>obtained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from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b="1" spc="-40" dirty="0">
                <a:solidFill>
                  <a:srgbClr val="FF0000"/>
                </a:solidFill>
                <a:latin typeface="Gill Sans MT"/>
                <a:cs typeface="Gill Sans MT"/>
              </a:rPr>
              <a:t>reversibili</a:t>
            </a:r>
            <a:r>
              <a:rPr sz="1100" b="1" spc="-7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1100" b="1" spc="-2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1100" b="1" spc="-1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1" spc="-35" dirty="0">
                <a:solidFill>
                  <a:srgbClr val="FF0000"/>
                </a:solidFill>
                <a:latin typeface="Gill Sans MT"/>
                <a:cs typeface="Gill Sans MT"/>
              </a:rPr>
              <a:t>condition</a:t>
            </a:r>
            <a:r>
              <a:rPr sz="1100" b="1" spc="5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spc="-40" dirty="0">
                <a:latin typeface="Tahoma"/>
                <a:cs typeface="Tahoma"/>
              </a:rPr>
              <a:t>(zero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entro</a:t>
            </a:r>
            <a:r>
              <a:rPr sz="1100" spc="-85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ductio</a:t>
            </a:r>
            <a:r>
              <a:rPr sz="1100" spc="-45" dirty="0">
                <a:latin typeface="Tahoma"/>
                <a:cs typeface="Tahoma"/>
              </a:rPr>
              <a:t>n</a:t>
            </a:r>
            <a:r>
              <a:rPr sz="1100" dirty="0" smtClean="0">
                <a:latin typeface="Tahoma"/>
                <a:cs typeface="Tahoma"/>
              </a:rPr>
              <a:t>)</a:t>
            </a:r>
            <a:r>
              <a:rPr lang="en-US" sz="1100" dirty="0" smtClean="0">
                <a:latin typeface="Tahoma"/>
                <a:cs typeface="Tahoma"/>
              </a:rPr>
              <a:t> </a:t>
            </a:r>
            <a:r>
              <a:rPr sz="1100" spc="-75" dirty="0" smtClean="0">
                <a:latin typeface="Tahoma"/>
                <a:cs typeface="Tahoma"/>
              </a:rPr>
              <a:t>m</a:t>
            </a:r>
            <a:r>
              <a:rPr sz="1100" spc="-80" dirty="0" smtClean="0">
                <a:latin typeface="Tahoma"/>
                <a:cs typeface="Tahoma"/>
              </a:rPr>
              <a:t>a</a:t>
            </a:r>
            <a:r>
              <a:rPr sz="1100" spc="-50" dirty="0" smtClean="0">
                <a:latin typeface="Tahoma"/>
                <a:cs typeface="Tahoma"/>
              </a:rPr>
              <a:t>y</a:t>
            </a:r>
            <a:r>
              <a:rPr sz="1100" spc="30" dirty="0" smtClean="0">
                <a:latin typeface="Tahoma"/>
                <a:cs typeface="Tahoma"/>
              </a:rPr>
              <a:t> </a:t>
            </a:r>
            <a:r>
              <a:rPr sz="1100" b="1" spc="-30" dirty="0">
                <a:solidFill>
                  <a:srgbClr val="FF0000"/>
                </a:solidFill>
                <a:latin typeface="Gill Sans MT"/>
                <a:cs typeface="Gill Sans MT"/>
              </a:rPr>
              <a:t>surpass</a:t>
            </a:r>
            <a:r>
              <a:rPr sz="1100" b="1" spc="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1100" b="1" spc="5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spc="-15" dirty="0" smtClean="0">
                <a:solidFill>
                  <a:srgbClr val="FF0000"/>
                </a:solidFill>
                <a:latin typeface="Gill Sans MT"/>
                <a:cs typeface="Gill Sans MT"/>
              </a:rPr>
              <a:t>: unphysical!</a:t>
            </a:r>
            <a:r>
              <a:rPr lang="en-US" sz="1100" spc="-35" dirty="0">
                <a:latin typeface="Tahoma"/>
                <a:cs typeface="Tahoma"/>
              </a:rPr>
              <a:t> </a:t>
            </a:r>
            <a:r>
              <a:rPr lang="en-US" sz="1100" spc="-35" dirty="0" smtClean="0">
                <a:latin typeface="Tahoma"/>
                <a:cs typeface="Tahoma"/>
              </a:rPr>
              <a:t>(</a:t>
            </a:r>
            <a:r>
              <a:rPr lang="en-US" sz="1000" spc="-35" dirty="0" err="1" smtClean="0">
                <a:latin typeface="Tahoma"/>
                <a:cs typeface="Tahoma"/>
              </a:rPr>
              <a:t>Parrondo</a:t>
            </a:r>
            <a:r>
              <a:rPr lang="en-US" sz="1000" spc="-35" dirty="0" smtClean="0">
                <a:latin typeface="Tahoma"/>
                <a:cs typeface="Tahoma"/>
              </a:rPr>
              <a:t> 2016</a:t>
            </a:r>
            <a:r>
              <a:rPr lang="en-US" sz="1100" spc="-35" dirty="0" smtClean="0">
                <a:latin typeface="Tahoma"/>
                <a:cs typeface="Tahoma"/>
              </a:rPr>
              <a:t>)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75029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General cycle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3442835" y="698455"/>
            <a:ext cx="829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Thermal/</a:t>
            </a:r>
            <a:br>
              <a:rPr lang="en-US" sz="1000" dirty="0" smtClean="0"/>
            </a:br>
            <a:r>
              <a:rPr lang="en-US" sz="1000" dirty="0" smtClean="0"/>
              <a:t>non-thermal</a:t>
            </a:r>
            <a:endParaRPr lang="en-US" sz="1000" dirty="0"/>
          </a:p>
        </p:txBody>
      </p:sp>
      <p:sp>
        <p:nvSpPr>
          <p:cNvPr id="34" name="Rectangle 33"/>
          <p:cNvSpPr/>
          <p:nvPr/>
        </p:nvSpPr>
        <p:spPr>
          <a:xfrm>
            <a:off x="1401874" y="1206745"/>
            <a:ext cx="5838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time dep.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10451" y="1206745"/>
            <a:ext cx="5838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time dep.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pPr marL="65405">
                <a:lnSpc>
                  <a:spcPct val="100000"/>
                </a:lnSpc>
              </a:pPr>
              <a:t>15</a:t>
            </a:fld>
            <a:endParaRPr lang="en-US" spc="-20" dirty="0"/>
          </a:p>
        </p:txBody>
      </p:sp>
      <p:sp>
        <p:nvSpPr>
          <p:cNvPr id="4" name="TextBox 3"/>
          <p:cNvSpPr txBox="1"/>
          <p:nvPr/>
        </p:nvSpPr>
        <p:spPr>
          <a:xfrm>
            <a:off x="247472" y="3181069"/>
            <a:ext cx="4139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35" dirty="0">
                <a:latin typeface="Arial" panose="020B0604020202020204" pitchFamily="34" charset="0"/>
                <a:cs typeface="Arial" panose="020B0604020202020204" pitchFamily="34" charset="0"/>
              </a:rPr>
              <a:t>Abandon </a:t>
            </a:r>
            <a:r>
              <a:rPr lang="en-US" sz="1100" spc="-35" dirty="0" err="1">
                <a:latin typeface="Arial" panose="020B0604020202020204" pitchFamily="34" charset="0"/>
                <a:cs typeface="Arial" panose="020B0604020202020204" pitchFamily="34" charset="0"/>
              </a:rPr>
              <a:t>Spohn’s</a:t>
            </a:r>
            <a:r>
              <a:rPr lang="en-US" sz="1100" spc="-35" dirty="0">
                <a:latin typeface="Arial" panose="020B0604020202020204" pitchFamily="34" charset="0"/>
                <a:cs typeface="Arial" panose="020B0604020202020204" pitchFamily="34" charset="0"/>
              </a:rPr>
              <a:t> bound to avoid unphysical efficiency </a:t>
            </a:r>
            <a:r>
              <a:rPr lang="en-US" sz="11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6405" y="495155"/>
            <a:ext cx="122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Beyond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law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5503" y="2424666"/>
            <a:ext cx="711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Type 1: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221" y="2603851"/>
            <a:ext cx="705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 Type 2:</a:t>
            </a:r>
            <a:endParaRPr lang="en-US" sz="1200" dirty="0"/>
          </a:p>
        </p:txBody>
      </p:sp>
      <p:sp>
        <p:nvSpPr>
          <p:cNvPr id="55" name="object 11"/>
          <p:cNvSpPr txBox="1"/>
          <p:nvPr/>
        </p:nvSpPr>
        <p:spPr>
          <a:xfrm>
            <a:off x="1319530" y="421407"/>
            <a:ext cx="365252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ts val="710"/>
              </a:lnSpc>
              <a:spcBef>
                <a:spcPts val="535"/>
              </a:spcBef>
            </a:pPr>
            <a:r>
              <a:rPr lang="en-IN" sz="600" dirty="0" smtClean="0">
                <a:latin typeface="Arial"/>
                <a:cs typeface="Arial"/>
              </a:rPr>
              <a:t>W. </a:t>
            </a:r>
            <a:r>
              <a:rPr lang="en-IN" sz="600" dirty="0" err="1" smtClean="0">
                <a:latin typeface="Arial"/>
                <a:cs typeface="Arial"/>
              </a:rPr>
              <a:t>Niedenzu</a:t>
            </a:r>
            <a:r>
              <a:rPr lang="en-IN" sz="600" dirty="0" smtClean="0">
                <a:latin typeface="Arial"/>
                <a:cs typeface="Arial"/>
              </a:rPr>
              <a:t>, V. Mukherjee, A. </a:t>
            </a:r>
            <a:r>
              <a:rPr lang="en-IN" sz="600" dirty="0" err="1" smtClean="0">
                <a:latin typeface="Arial"/>
                <a:cs typeface="Arial"/>
              </a:rPr>
              <a:t>Ghosh</a:t>
            </a:r>
            <a:r>
              <a:rPr lang="en-IN" sz="600" dirty="0" smtClean="0">
                <a:latin typeface="Arial"/>
                <a:cs typeface="Arial"/>
              </a:rPr>
              <a:t>, A. </a:t>
            </a:r>
            <a:r>
              <a:rPr lang="en-IN" sz="600" dirty="0" err="1" smtClean="0">
                <a:latin typeface="Arial"/>
                <a:cs typeface="Arial"/>
              </a:rPr>
              <a:t>Kofman</a:t>
            </a:r>
            <a:r>
              <a:rPr lang="en-IN" sz="600" dirty="0" smtClean="0">
                <a:latin typeface="Arial"/>
                <a:cs typeface="Arial"/>
              </a:rPr>
              <a:t> and G. K, Nat. </a:t>
            </a:r>
            <a:r>
              <a:rPr lang="en-IN" sz="600" dirty="0" err="1" smtClean="0">
                <a:latin typeface="Arial"/>
                <a:cs typeface="Arial"/>
              </a:rPr>
              <a:t>Commun</a:t>
            </a:r>
            <a:r>
              <a:rPr lang="en-IN" sz="600" dirty="0" smtClean="0">
                <a:latin typeface="Arial"/>
                <a:cs typeface="Arial"/>
              </a:rPr>
              <a:t>. </a:t>
            </a:r>
            <a:r>
              <a:rPr lang="en-IN" sz="600" b="1" dirty="0" smtClean="0">
                <a:latin typeface="Arial"/>
                <a:cs typeface="Arial"/>
              </a:rPr>
              <a:t>9</a:t>
            </a:r>
            <a:r>
              <a:rPr lang="en-IN" sz="600" dirty="0" smtClean="0">
                <a:latin typeface="Arial"/>
                <a:cs typeface="Arial"/>
              </a:rPr>
              <a:t> 165 (2018).</a:t>
            </a:r>
            <a:endParaRPr sz="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16192"/>
            <a:ext cx="383540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  <a:tab pos="1093470" algn="l"/>
                <a:tab pos="2911475" algn="l"/>
              </a:tabLst>
            </a:pPr>
            <a:r>
              <a:rPr sz="600" spc="1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Intr</a:t>
            </a:r>
            <a:r>
              <a:rPr sz="600" spc="25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o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duction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spc="5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First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5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l</a:t>
            </a:r>
            <a:r>
              <a:rPr sz="600" spc="-30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a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4" action="ppaction://hlinksldjump"/>
              </a:rPr>
              <a:t>w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Entro</a:t>
            </a: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y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2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change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in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quantum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elaxation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3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spc="-5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cesses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Maximum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engine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efficiency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3333B2"/>
                </a:solidFill>
                <a:latin typeface="Tahoma"/>
                <a:cs typeface="Tahoma"/>
              </a:rPr>
              <a:t>Example: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O</a:t>
            </a:r>
            <a:r>
              <a:rPr sz="1400" spc="5" dirty="0">
                <a:solidFill>
                  <a:srgbClr val="3333B2"/>
                </a:solidFill>
                <a:latin typeface="Tahoma"/>
                <a:cs typeface="Tahoma"/>
              </a:rPr>
              <a:t>tto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cycle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Tahoma"/>
                <a:cs typeface="Tahoma"/>
              </a:rPr>
              <a:t>f</a:t>
            </a:r>
            <a:r>
              <a:rPr sz="1400" spc="-95" dirty="0">
                <a:solidFill>
                  <a:srgbClr val="3333B2"/>
                </a:solidFill>
                <a:latin typeface="Tahoma"/>
                <a:cs typeface="Tahoma"/>
              </a:rPr>
              <a:t>o</a:t>
            </a:r>
            <a:r>
              <a:rPr sz="1400" spc="-35" dirty="0">
                <a:solidFill>
                  <a:srgbClr val="3333B2"/>
                </a:solidFill>
                <a:latin typeface="Tahoma"/>
                <a:cs typeface="Tahoma"/>
              </a:rPr>
              <a:t>r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3333B2"/>
                </a:solidFill>
                <a:latin typeface="Tahoma"/>
                <a:cs typeface="Tahoma"/>
              </a:rPr>
              <a:t>squeezed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bath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4074" y="16192"/>
            <a:ext cx="4191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" action="ppaction://noaction"/>
              </a:rPr>
              <a:t>Conclusions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4865" y="608125"/>
            <a:ext cx="2233692" cy="828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9665" y="159353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925" y="0"/>
                </a:lnTo>
              </a:path>
            </a:pathLst>
          </a:custGeom>
          <a:ln w="173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9665" y="168912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925" y="0"/>
                </a:lnTo>
              </a:path>
            </a:pathLst>
          </a:custGeom>
          <a:ln w="17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7729" y="154053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138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5898" y="173691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372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05878" y="1790143"/>
            <a:ext cx="6921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2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7757" y="1790143"/>
            <a:ext cx="13652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1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5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6993" y="1790143"/>
            <a:ext cx="866775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1</a:t>
            </a:r>
            <a:endParaRPr sz="6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65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sq</a:t>
            </a:r>
            <a:r>
              <a:rPr sz="65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u</a:t>
            </a:r>
            <a:r>
              <a:rPr sz="65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ee</a:t>
            </a:r>
            <a:r>
              <a:rPr sz="65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z</a:t>
            </a:r>
            <a:r>
              <a:rPr sz="650" spc="-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65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g</a:t>
            </a:r>
            <a:r>
              <a:rPr sz="65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p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a</a:t>
            </a:r>
            <a:r>
              <a:rPr sz="650" spc="5" dirty="0">
                <a:solidFill>
                  <a:srgbClr val="231F20"/>
                </a:solidFill>
                <a:latin typeface="Palatino Linotype"/>
                <a:cs typeface="Palatino Linotype"/>
              </a:rPr>
              <a:t>r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a</a:t>
            </a:r>
            <a:r>
              <a:rPr sz="65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m</a:t>
            </a:r>
            <a:r>
              <a:rPr sz="65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e</a:t>
            </a:r>
            <a:r>
              <a:rPr sz="650" spc="45" dirty="0">
                <a:solidFill>
                  <a:srgbClr val="231F20"/>
                </a:solidFill>
                <a:latin typeface="Palatino Linotype"/>
                <a:cs typeface="Palatino Linotype"/>
              </a:rPr>
              <a:t>t</a:t>
            </a:r>
            <a:r>
              <a:rPr sz="65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e</a:t>
            </a:r>
            <a:r>
              <a:rPr sz="650" spc="5" dirty="0">
                <a:solidFill>
                  <a:srgbClr val="231F20"/>
                </a:solidFill>
                <a:latin typeface="Palatino Linotype"/>
                <a:cs typeface="Palatino Linotype"/>
              </a:rPr>
              <a:t>r</a:t>
            </a:r>
            <a:r>
              <a:rPr sz="65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650" i="1" spc="2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9294" y="1790143"/>
            <a:ext cx="13652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0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5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8953" y="1790143"/>
            <a:ext cx="6921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0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8183" y="584705"/>
            <a:ext cx="136525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1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2</a:t>
            </a:r>
            <a:endParaRPr sz="6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800">
              <a:latin typeface="Times New Roman"/>
              <a:cs typeface="Times New Roman"/>
            </a:endParaRPr>
          </a:p>
          <a:p>
            <a:pPr marL="67310" algn="ctr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1</a:t>
            </a:r>
            <a:endParaRPr sz="6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0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8</a:t>
            </a:r>
            <a:endParaRPr sz="6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0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6</a:t>
            </a:r>
            <a:endParaRPr sz="6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0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4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8183" y="1703592"/>
            <a:ext cx="13652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0</a:t>
            </a:r>
            <a:r>
              <a:rPr sz="650" i="1" spc="-5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50" spc="10" dirty="0">
                <a:solidFill>
                  <a:srgbClr val="231F20"/>
                </a:solidFill>
                <a:latin typeface="Palatino Linotype"/>
                <a:cs typeface="Palatino Linotype"/>
              </a:rPr>
              <a:t>2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9411" y="964684"/>
            <a:ext cx="112395" cy="369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231F20"/>
                </a:solidFill>
                <a:latin typeface="Palatino Linotype"/>
                <a:cs typeface="Palatino Linotype"/>
              </a:rPr>
              <a:t>eff</a:t>
            </a:r>
            <a:r>
              <a:rPr sz="650" spc="-5" dirty="0">
                <a:solidFill>
                  <a:srgbClr val="231F20"/>
                </a:solidFill>
                <a:latin typeface="Palatino Linotype"/>
                <a:cs typeface="Palatino Linotype"/>
              </a:rPr>
              <a:t>i</a:t>
            </a:r>
            <a:r>
              <a:rPr sz="650" dirty="0">
                <a:solidFill>
                  <a:srgbClr val="231F20"/>
                </a:solidFill>
                <a:latin typeface="Palatino Linotype"/>
                <a:cs typeface="Palatino Linotype"/>
              </a:rPr>
              <a:t>cie</a:t>
            </a:r>
            <a:r>
              <a:rPr sz="650" spc="-5" dirty="0">
                <a:solidFill>
                  <a:srgbClr val="231F20"/>
                </a:solidFill>
                <a:latin typeface="Palatino Linotype"/>
                <a:cs typeface="Palatino Linotype"/>
              </a:rPr>
              <a:t>n</a:t>
            </a:r>
            <a:r>
              <a:rPr sz="650" dirty="0">
                <a:solidFill>
                  <a:srgbClr val="231F20"/>
                </a:solidFill>
                <a:latin typeface="Palatino Linotype"/>
                <a:cs typeface="Palatino Linotype"/>
              </a:rPr>
              <a:t>cy</a:t>
            </a:r>
            <a:endParaRPr sz="65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1055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3" y="731218"/>
                </a:lnTo>
                <a:lnTo>
                  <a:pt x="57519" y="750764"/>
                </a:lnTo>
                <a:lnTo>
                  <a:pt x="71999" y="752221"/>
                </a:lnTo>
                <a:lnTo>
                  <a:pt x="3734190" y="752220"/>
                </a:lnTo>
                <a:lnTo>
                  <a:pt x="3774311" y="739839"/>
                </a:lnTo>
                <a:lnTo>
                  <a:pt x="3800295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054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055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3" y="731218"/>
                </a:lnTo>
                <a:lnTo>
                  <a:pt x="57519" y="750764"/>
                </a:lnTo>
                <a:lnTo>
                  <a:pt x="71999" y="752221"/>
                </a:lnTo>
                <a:lnTo>
                  <a:pt x="3734190" y="752220"/>
                </a:lnTo>
                <a:lnTo>
                  <a:pt x="3774311" y="739839"/>
                </a:lnTo>
                <a:lnTo>
                  <a:pt x="3800295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054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055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3" y="731218"/>
                </a:lnTo>
                <a:lnTo>
                  <a:pt x="57519" y="750764"/>
                </a:lnTo>
                <a:lnTo>
                  <a:pt x="71999" y="752221"/>
                </a:lnTo>
                <a:lnTo>
                  <a:pt x="3734190" y="752220"/>
                </a:lnTo>
                <a:lnTo>
                  <a:pt x="3774311" y="739839"/>
                </a:lnTo>
                <a:lnTo>
                  <a:pt x="3800295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054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055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3" y="731218"/>
                </a:lnTo>
                <a:lnTo>
                  <a:pt x="57519" y="750764"/>
                </a:lnTo>
                <a:lnTo>
                  <a:pt x="71999" y="752221"/>
                </a:lnTo>
                <a:lnTo>
                  <a:pt x="3734190" y="752220"/>
                </a:lnTo>
                <a:lnTo>
                  <a:pt x="3774311" y="739839"/>
                </a:lnTo>
                <a:lnTo>
                  <a:pt x="3800295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054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055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3" y="731218"/>
                </a:lnTo>
                <a:lnTo>
                  <a:pt x="57519" y="750764"/>
                </a:lnTo>
                <a:lnTo>
                  <a:pt x="71999" y="752221"/>
                </a:lnTo>
                <a:lnTo>
                  <a:pt x="3734190" y="752220"/>
                </a:lnTo>
                <a:lnTo>
                  <a:pt x="3774311" y="739839"/>
                </a:lnTo>
                <a:lnTo>
                  <a:pt x="3800295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1054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055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3" y="731218"/>
                </a:lnTo>
                <a:lnTo>
                  <a:pt x="57519" y="750764"/>
                </a:lnTo>
                <a:lnTo>
                  <a:pt x="71999" y="752221"/>
                </a:lnTo>
                <a:lnTo>
                  <a:pt x="3734190" y="752220"/>
                </a:lnTo>
                <a:lnTo>
                  <a:pt x="3774311" y="739839"/>
                </a:lnTo>
                <a:lnTo>
                  <a:pt x="3800295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054" y="2222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5056" y="2186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80482"/>
                </a:lnTo>
                <a:lnTo>
                  <a:pt x="1506" y="694947"/>
                </a:lnTo>
                <a:lnTo>
                  <a:pt x="21172" y="731218"/>
                </a:lnTo>
                <a:lnTo>
                  <a:pt x="57518" y="750764"/>
                </a:lnTo>
                <a:lnTo>
                  <a:pt x="71998" y="752221"/>
                </a:lnTo>
                <a:lnTo>
                  <a:pt x="3734189" y="752220"/>
                </a:lnTo>
                <a:lnTo>
                  <a:pt x="3774310" y="739839"/>
                </a:lnTo>
                <a:lnTo>
                  <a:pt x="3800294" y="708190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FFF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055" y="2186031"/>
            <a:ext cx="3806190" cy="752475"/>
          </a:xfrm>
          <a:custGeom>
            <a:avLst/>
            <a:gdLst/>
            <a:ahLst/>
            <a:cxnLst/>
            <a:rect l="l" t="t" r="r" b="b"/>
            <a:pathLst>
              <a:path w="3806190" h="752475">
                <a:moveTo>
                  <a:pt x="0" y="680221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80221"/>
                </a:lnTo>
                <a:lnTo>
                  <a:pt x="3804473" y="694701"/>
                </a:lnTo>
                <a:lnTo>
                  <a:pt x="3784927" y="731047"/>
                </a:lnTo>
                <a:lnTo>
                  <a:pt x="3748655" y="750714"/>
                </a:lnTo>
                <a:lnTo>
                  <a:pt x="71999" y="752221"/>
                </a:lnTo>
                <a:lnTo>
                  <a:pt x="57519" y="750764"/>
                </a:lnTo>
                <a:lnTo>
                  <a:pt x="21173" y="731218"/>
                </a:lnTo>
                <a:lnTo>
                  <a:pt x="1507" y="694947"/>
                </a:lnTo>
                <a:lnTo>
                  <a:pt x="0" y="680221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6178" y="2587619"/>
            <a:ext cx="82169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0" i="1" spc="-114" dirty="0">
                <a:latin typeface="Bookman Old Style"/>
                <a:cs typeface="Bookman Old Style"/>
              </a:rPr>
              <a:t>η</a:t>
            </a:r>
            <a:r>
              <a:rPr sz="1200" spc="-15" baseline="-10416" dirty="0">
                <a:latin typeface="Century"/>
                <a:cs typeface="Century"/>
              </a:rPr>
              <a:t>max </a:t>
            </a:r>
            <a:r>
              <a:rPr sz="1200" spc="-127" baseline="-10416" dirty="0">
                <a:latin typeface="Century"/>
                <a:cs typeface="Century"/>
              </a:rPr>
              <a:t> </a:t>
            </a:r>
            <a:r>
              <a:rPr sz="1100" spc="110" dirty="0">
                <a:latin typeface="Garamond"/>
                <a:cs typeface="Garamond"/>
              </a:rPr>
              <a:t>=</a:t>
            </a:r>
            <a:r>
              <a:rPr sz="1100" spc="25" dirty="0">
                <a:latin typeface="Garamond"/>
                <a:cs typeface="Garamond"/>
              </a:rPr>
              <a:t> 1</a:t>
            </a:r>
            <a:r>
              <a:rPr sz="1100" spc="-35" dirty="0">
                <a:latin typeface="Garamond"/>
                <a:cs typeface="Garamond"/>
              </a:rPr>
              <a:t> </a:t>
            </a:r>
            <a:r>
              <a:rPr sz="1100" i="1" spc="-45" dirty="0">
                <a:latin typeface="Meiryo"/>
                <a:cs typeface="Meiryo"/>
              </a:rPr>
              <a:t>−</a:t>
            </a:r>
            <a:r>
              <a:rPr sz="1100" i="1" spc="-15" dirty="0">
                <a:latin typeface="Meiryo"/>
                <a:cs typeface="Meiryo"/>
              </a:rPr>
              <a:t> </a:t>
            </a:r>
            <a:r>
              <a:rPr sz="1650" b="0" i="1" spc="-44" baseline="-37878" dirty="0">
                <a:latin typeface="Bookman Old Style"/>
                <a:cs typeface="Bookman Old Style"/>
              </a:rPr>
              <a:t>T</a:t>
            </a:r>
            <a:endParaRPr sz="1650" baseline="-37878">
              <a:latin typeface="Bookman Old Style"/>
              <a:cs typeface="Bookman Old Styl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37055" y="2493575"/>
            <a:ext cx="117665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7355" algn="l"/>
                <a:tab pos="1163320" algn="l"/>
              </a:tabLst>
            </a:pPr>
            <a:r>
              <a:rPr sz="1650" b="0" i="1" u="sng" spc="-44" baseline="7575" dirty="0">
                <a:latin typeface="Bookman Old Style"/>
                <a:cs typeface="Bookman Old Style"/>
              </a:rPr>
              <a:t>T</a:t>
            </a:r>
            <a:r>
              <a:rPr sz="800" u="sng" spc="15" dirty="0">
                <a:latin typeface="Century"/>
                <a:cs typeface="Century"/>
              </a:rPr>
              <a:t>c</a:t>
            </a:r>
            <a:r>
              <a:rPr sz="800" u="sng" spc="-5" dirty="0">
                <a:latin typeface="Times New Roman"/>
                <a:cs typeface="Times New Roman"/>
              </a:rPr>
              <a:t> 	</a:t>
            </a:r>
            <a:r>
              <a:rPr sz="1650" u="sng" spc="345" baseline="7575" dirty="0" smtClean="0">
                <a:latin typeface="Garamond"/>
                <a:cs typeface="Garamond"/>
              </a:rPr>
              <a:t>∆</a:t>
            </a:r>
            <a:r>
              <a:rPr lang="en-US" sz="1650" i="1" u="sng" spc="75" baseline="7575" dirty="0" err="1">
                <a:latin typeface="Bookman Old Style"/>
                <a:cs typeface="Garamond"/>
              </a:rPr>
              <a:t>Q</a:t>
            </a:r>
            <a:r>
              <a:rPr sz="800" u="sng" spc="-20" dirty="0" err="1" smtClean="0">
                <a:latin typeface="Century"/>
                <a:cs typeface="Century"/>
              </a:rPr>
              <a:t>pas</a:t>
            </a:r>
            <a:r>
              <a:rPr sz="800" i="1" u="sng" spc="10" dirty="0" err="1" smtClean="0">
                <a:latin typeface="Arial"/>
                <a:cs typeface="Arial"/>
              </a:rPr>
              <a:t>,</a:t>
            </a:r>
            <a:r>
              <a:rPr sz="800" u="sng" spc="-20" dirty="0" err="1" smtClean="0">
                <a:latin typeface="Century"/>
                <a:cs typeface="Century"/>
              </a:rPr>
              <a:t>h</a:t>
            </a:r>
            <a:r>
              <a:rPr sz="800" u="sng" spc="-5" dirty="0" smtClean="0">
                <a:latin typeface="Times New Roman"/>
                <a:cs typeface="Times New Roman"/>
              </a:rPr>
              <a:t> </a:t>
            </a:r>
            <a:r>
              <a:rPr sz="800" u="sng" spc="-5" dirty="0">
                <a:latin typeface="Times New Roman"/>
                <a:cs typeface="Times New Roman"/>
              </a:rPr>
              <a:t>	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12049" y="2734491"/>
            <a:ext cx="585470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6390" algn="l"/>
              </a:tabLst>
            </a:pPr>
            <a:r>
              <a:rPr sz="800" spc="-20" dirty="0">
                <a:latin typeface="Century"/>
                <a:cs typeface="Century"/>
              </a:rPr>
              <a:t>h	pas</a:t>
            </a:r>
            <a:r>
              <a:rPr sz="800" i="1" spc="10" dirty="0">
                <a:latin typeface="Arial"/>
                <a:cs typeface="Arial"/>
              </a:rPr>
              <a:t>,</a:t>
            </a:r>
            <a:r>
              <a:rPr sz="800" spc="-20" dirty="0">
                <a:latin typeface="Century"/>
                <a:cs typeface="Century"/>
              </a:rPr>
              <a:t>h</a:t>
            </a:r>
            <a:endParaRPr sz="800">
              <a:latin typeface="Century"/>
              <a:cs typeface="Centur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08480" y="2682653"/>
            <a:ext cx="9766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2445" algn="l"/>
              </a:tabLst>
            </a:pPr>
            <a:r>
              <a:rPr sz="1100" spc="229" dirty="0" smtClean="0">
                <a:latin typeface="Garamond"/>
                <a:cs typeface="Garamond"/>
              </a:rPr>
              <a:t>∆</a:t>
            </a:r>
            <a:r>
              <a:rPr lang="en-US" sz="1100" b="0" i="1" spc="50" dirty="0" smtClean="0">
                <a:latin typeface="Bookman Old Style"/>
                <a:cs typeface="Bookman Old Style"/>
              </a:rPr>
              <a:t>Q</a:t>
            </a:r>
            <a:r>
              <a:rPr sz="1100" b="0" i="1" spc="50" dirty="0">
                <a:latin typeface="Bookman Old Style"/>
                <a:cs typeface="Bookman Old Style"/>
              </a:rPr>
              <a:t>	</a:t>
            </a:r>
            <a:r>
              <a:rPr sz="1100" spc="110" dirty="0">
                <a:latin typeface="Garamond"/>
                <a:cs typeface="Garamond"/>
              </a:rPr>
              <a:t>+</a:t>
            </a:r>
            <a:r>
              <a:rPr sz="1100" spc="-35" dirty="0">
                <a:latin typeface="Garamond"/>
                <a:cs typeface="Garamond"/>
              </a:rPr>
              <a:t> </a:t>
            </a:r>
            <a:r>
              <a:rPr sz="1100" i="1" spc="-35" dirty="0" err="1" smtClean="0">
                <a:latin typeface="Meiryo"/>
                <a:cs typeface="Meiryo"/>
              </a:rPr>
              <a:t>W</a:t>
            </a:r>
            <a:r>
              <a:rPr sz="1200" spc="-30" baseline="-10416" dirty="0" err="1" smtClean="0">
                <a:latin typeface="Century"/>
                <a:cs typeface="Century"/>
              </a:rPr>
              <a:t>h</a:t>
            </a:r>
            <a:endParaRPr sz="1200" baseline="-10416" dirty="0">
              <a:latin typeface="Century"/>
              <a:cs typeface="Centur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8096" y="2593901"/>
            <a:ext cx="9709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0" i="1" spc="-114" dirty="0">
                <a:solidFill>
                  <a:srgbClr val="FF0000"/>
                </a:solidFill>
                <a:latin typeface="Bookman Old Style"/>
                <a:cs typeface="Bookman Old Style"/>
              </a:rPr>
              <a:t>η</a:t>
            </a:r>
            <a:r>
              <a:rPr sz="1200" spc="37" baseline="-10416" dirty="0">
                <a:solidFill>
                  <a:srgbClr val="FF0000"/>
                </a:solidFill>
                <a:latin typeface="Century"/>
                <a:cs typeface="Century"/>
              </a:rPr>
              <a:t>C </a:t>
            </a:r>
            <a:r>
              <a:rPr sz="1200" spc="-142" baseline="-10416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1100" i="1" spc="-45" dirty="0">
                <a:solidFill>
                  <a:srgbClr val="FF0000"/>
                </a:solidFill>
                <a:latin typeface="Meiryo"/>
                <a:cs typeface="Meiryo"/>
              </a:rPr>
              <a:t>≤</a:t>
            </a:r>
            <a:r>
              <a:rPr sz="1100" i="1" spc="-75" dirty="0">
                <a:solidFill>
                  <a:srgbClr val="FF0000"/>
                </a:solidFill>
                <a:latin typeface="Meiryo"/>
                <a:cs typeface="Meiryo"/>
              </a:rPr>
              <a:t> </a:t>
            </a:r>
            <a:r>
              <a:rPr sz="1100" b="0" i="1" spc="-114" dirty="0">
                <a:solidFill>
                  <a:srgbClr val="FF0000"/>
                </a:solidFill>
                <a:latin typeface="Bookman Old Style"/>
                <a:cs typeface="Bookman Old Style"/>
              </a:rPr>
              <a:t>η</a:t>
            </a:r>
            <a:r>
              <a:rPr sz="1200" spc="-15" baseline="-10416" dirty="0">
                <a:solidFill>
                  <a:srgbClr val="FF0000"/>
                </a:solidFill>
                <a:latin typeface="Century"/>
                <a:cs typeface="Century"/>
              </a:rPr>
              <a:t>max</a:t>
            </a:r>
            <a:r>
              <a:rPr sz="1200" baseline="-10416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1200" spc="-127" baseline="-10416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1100" i="1" spc="-45" dirty="0">
                <a:solidFill>
                  <a:srgbClr val="FF0000"/>
                </a:solidFill>
                <a:latin typeface="Meiryo"/>
                <a:cs typeface="Meiryo"/>
              </a:rPr>
              <a:t>≤</a:t>
            </a:r>
            <a:r>
              <a:rPr sz="1100" i="1" spc="-75" dirty="0">
                <a:solidFill>
                  <a:srgbClr val="FF0000"/>
                </a:solidFill>
                <a:latin typeface="Meiryo"/>
                <a:cs typeface="Meiryo"/>
              </a:rPr>
              <a:t> </a:t>
            </a:r>
            <a:r>
              <a:rPr sz="1100" b="0" i="1" spc="-114" dirty="0">
                <a:solidFill>
                  <a:srgbClr val="FF0000"/>
                </a:solidFill>
                <a:latin typeface="Bookman Old Style"/>
                <a:cs typeface="Bookman Old Style"/>
              </a:rPr>
              <a:t>η</a:t>
            </a:r>
            <a:r>
              <a:rPr sz="1200" spc="179" baseline="-10416" dirty="0">
                <a:solidFill>
                  <a:srgbClr val="FF0000"/>
                </a:solidFill>
                <a:latin typeface="Century"/>
                <a:cs typeface="Century"/>
              </a:rPr>
              <a:t>Σ</a:t>
            </a:r>
            <a:endParaRPr sz="1200" baseline="-10416">
              <a:latin typeface="Century"/>
              <a:cs typeface="Century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4117" y="243434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14983"/>
                </a:moveTo>
                <a:lnTo>
                  <a:pt x="29966" y="14983"/>
                </a:lnTo>
              </a:path>
            </a:pathLst>
          </a:custGeom>
          <a:ln w="31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4117" y="243434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29967"/>
                </a:moveTo>
                <a:lnTo>
                  <a:pt x="29966" y="29967"/>
                </a:lnTo>
                <a:lnTo>
                  <a:pt x="29966" y="0"/>
                </a:lnTo>
                <a:lnTo>
                  <a:pt x="0" y="0"/>
                </a:lnTo>
                <a:lnTo>
                  <a:pt x="0" y="29967"/>
                </a:lnTo>
                <a:close/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841" y="2304571"/>
            <a:ext cx="91440" cy="130175"/>
          </a:xfrm>
          <a:custGeom>
            <a:avLst/>
            <a:gdLst/>
            <a:ahLst/>
            <a:cxnLst/>
            <a:rect l="l" t="t" r="r" b="b"/>
            <a:pathLst>
              <a:path w="91440" h="130175">
                <a:moveTo>
                  <a:pt x="48757" y="0"/>
                </a:moveTo>
                <a:lnTo>
                  <a:pt x="10313" y="15768"/>
                </a:lnTo>
                <a:lnTo>
                  <a:pt x="0" y="49075"/>
                </a:lnTo>
                <a:lnTo>
                  <a:pt x="2106" y="60420"/>
                </a:lnTo>
                <a:lnTo>
                  <a:pt x="10259" y="72653"/>
                </a:lnTo>
                <a:lnTo>
                  <a:pt x="17911" y="82475"/>
                </a:lnTo>
                <a:lnTo>
                  <a:pt x="24397" y="91769"/>
                </a:lnTo>
                <a:lnTo>
                  <a:pt x="29049" y="102418"/>
                </a:lnTo>
                <a:lnTo>
                  <a:pt x="31202" y="116304"/>
                </a:lnTo>
                <a:lnTo>
                  <a:pt x="31275" y="129776"/>
                </a:lnTo>
                <a:lnTo>
                  <a:pt x="61242" y="129776"/>
                </a:lnTo>
                <a:lnTo>
                  <a:pt x="61242" y="119821"/>
                </a:lnTo>
                <a:lnTo>
                  <a:pt x="63330" y="102833"/>
                </a:lnTo>
                <a:lnTo>
                  <a:pt x="68657" y="91130"/>
                </a:lnTo>
                <a:lnTo>
                  <a:pt x="75816" y="82246"/>
                </a:lnTo>
                <a:lnTo>
                  <a:pt x="83400" y="73713"/>
                </a:lnTo>
                <a:lnTo>
                  <a:pt x="88673" y="62502"/>
                </a:lnTo>
                <a:lnTo>
                  <a:pt x="91362" y="50506"/>
                </a:lnTo>
                <a:lnTo>
                  <a:pt x="91389" y="38404"/>
                </a:lnTo>
                <a:lnTo>
                  <a:pt x="88671" y="26872"/>
                </a:lnTo>
                <a:lnTo>
                  <a:pt x="83129" y="16588"/>
                </a:lnTo>
                <a:lnTo>
                  <a:pt x="74683" y="8230"/>
                </a:lnTo>
                <a:lnTo>
                  <a:pt x="63253" y="2474"/>
                </a:lnTo>
                <a:lnTo>
                  <a:pt x="4875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841" y="2304571"/>
            <a:ext cx="91440" cy="130175"/>
          </a:xfrm>
          <a:custGeom>
            <a:avLst/>
            <a:gdLst/>
            <a:ahLst/>
            <a:cxnLst/>
            <a:rect l="l" t="t" r="r" b="b"/>
            <a:pathLst>
              <a:path w="91440" h="130175">
                <a:moveTo>
                  <a:pt x="61242" y="129776"/>
                </a:moveTo>
                <a:lnTo>
                  <a:pt x="61242" y="119821"/>
                </a:lnTo>
                <a:lnTo>
                  <a:pt x="63330" y="102833"/>
                </a:lnTo>
                <a:lnTo>
                  <a:pt x="68657" y="91130"/>
                </a:lnTo>
                <a:lnTo>
                  <a:pt x="75816" y="82246"/>
                </a:lnTo>
                <a:lnTo>
                  <a:pt x="83400" y="73713"/>
                </a:lnTo>
                <a:lnTo>
                  <a:pt x="88673" y="62502"/>
                </a:lnTo>
                <a:lnTo>
                  <a:pt x="91362" y="50506"/>
                </a:lnTo>
                <a:lnTo>
                  <a:pt x="91389" y="38404"/>
                </a:lnTo>
                <a:lnTo>
                  <a:pt x="88671" y="26872"/>
                </a:lnTo>
                <a:lnTo>
                  <a:pt x="83129" y="16588"/>
                </a:lnTo>
                <a:lnTo>
                  <a:pt x="74683" y="8230"/>
                </a:lnTo>
                <a:lnTo>
                  <a:pt x="63253" y="2474"/>
                </a:lnTo>
                <a:lnTo>
                  <a:pt x="48757" y="0"/>
                </a:lnTo>
                <a:lnTo>
                  <a:pt x="32564" y="2001"/>
                </a:lnTo>
                <a:lnTo>
                  <a:pt x="564" y="37330"/>
                </a:lnTo>
                <a:lnTo>
                  <a:pt x="0" y="49075"/>
                </a:lnTo>
                <a:lnTo>
                  <a:pt x="2106" y="60420"/>
                </a:lnTo>
                <a:lnTo>
                  <a:pt x="10259" y="72653"/>
                </a:lnTo>
                <a:lnTo>
                  <a:pt x="17911" y="82475"/>
                </a:lnTo>
                <a:lnTo>
                  <a:pt x="24397" y="91769"/>
                </a:lnTo>
                <a:lnTo>
                  <a:pt x="29049" y="102418"/>
                </a:lnTo>
                <a:lnTo>
                  <a:pt x="31202" y="116304"/>
                </a:lnTo>
                <a:lnTo>
                  <a:pt x="31275" y="129776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4161" y="2449356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928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5217" y="2345880"/>
            <a:ext cx="27940" cy="113664"/>
          </a:xfrm>
          <a:custGeom>
            <a:avLst/>
            <a:gdLst/>
            <a:ahLst/>
            <a:cxnLst/>
            <a:rect l="l" t="t" r="r" b="b"/>
            <a:pathLst>
              <a:path w="27940" h="113664">
                <a:moveTo>
                  <a:pt x="13908" y="113432"/>
                </a:moveTo>
                <a:lnTo>
                  <a:pt x="15089" y="98388"/>
                </a:lnTo>
                <a:lnTo>
                  <a:pt x="15558" y="83859"/>
                </a:lnTo>
                <a:lnTo>
                  <a:pt x="15747" y="69974"/>
                </a:lnTo>
                <a:lnTo>
                  <a:pt x="16092" y="56864"/>
                </a:lnTo>
                <a:lnTo>
                  <a:pt x="17025" y="44656"/>
                </a:lnTo>
                <a:lnTo>
                  <a:pt x="18981" y="33483"/>
                </a:lnTo>
                <a:lnTo>
                  <a:pt x="22392" y="23473"/>
                </a:lnTo>
                <a:lnTo>
                  <a:pt x="27694" y="14756"/>
                </a:lnTo>
                <a:lnTo>
                  <a:pt x="21257" y="3281"/>
                </a:lnTo>
                <a:lnTo>
                  <a:pt x="10633" y="0"/>
                </a:lnTo>
                <a:lnTo>
                  <a:pt x="0" y="2756"/>
                </a:lnTo>
                <a:lnTo>
                  <a:pt x="5226" y="11756"/>
                </a:lnTo>
                <a:lnTo>
                  <a:pt x="8717" y="21703"/>
                </a:lnTo>
                <a:lnTo>
                  <a:pt x="12273" y="69511"/>
                </a:lnTo>
                <a:lnTo>
                  <a:pt x="12295" y="83108"/>
                </a:lnTo>
                <a:lnTo>
                  <a:pt x="12665" y="97219"/>
                </a:lnTo>
                <a:lnTo>
                  <a:pt x="13729" y="1117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230" y="226960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9967" y="29967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125" y="224464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920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053" y="2278409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5" h="26669">
                <a:moveTo>
                  <a:pt x="0" y="26115"/>
                </a:moveTo>
                <a:lnTo>
                  <a:pt x="31067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012" y="233949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29966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269" y="233949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919" y="0"/>
                </a:moveTo>
                <a:lnTo>
                  <a:pt x="0" y="0"/>
                </a:lnTo>
              </a:path>
            </a:pathLst>
          </a:custGeom>
          <a:ln w="7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44004" y="2262124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7F00"/>
                </a:solidFill>
                <a:latin typeface="Gill Sans MT"/>
                <a:cs typeface="Gill Sans MT"/>
              </a:rPr>
              <a:t>Efficiency</a:t>
            </a:r>
            <a:r>
              <a:rPr sz="1200" b="1" spc="100" dirty="0">
                <a:solidFill>
                  <a:srgbClr val="FF7F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7F00"/>
                </a:solidFill>
                <a:latin typeface="Gill Sans MT"/>
                <a:cs typeface="Gill Sans MT"/>
              </a:rPr>
              <a:t>b</a:t>
            </a:r>
            <a:r>
              <a:rPr sz="1200" b="1" spc="-45" dirty="0">
                <a:solidFill>
                  <a:srgbClr val="FF7F00"/>
                </a:solidFill>
                <a:latin typeface="Gill Sans MT"/>
                <a:cs typeface="Gill Sans MT"/>
              </a:rPr>
              <a:t>ound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2970" y="2495127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68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52"/>
              <p:cNvSpPr txBox="1"/>
              <p:nvPr/>
            </p:nvSpPr>
            <p:spPr>
              <a:xfrm>
                <a:off x="624395" y="3049829"/>
                <a:ext cx="3253104" cy="35394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100" spc="35" dirty="0" smtClean="0">
                    <a:latin typeface="Tahoma"/>
                    <a:cs typeface="Tahoma"/>
                  </a:rPr>
                  <a:t>V</a:t>
                </a:r>
                <a:r>
                  <a:rPr lang="en-US" sz="1100" spc="-25" dirty="0">
                    <a:latin typeface="Tahoma"/>
                    <a:cs typeface="Tahoma"/>
                  </a:rPr>
                  <a:t>alid</a:t>
                </a:r>
                <a:r>
                  <a:rPr lang="en-US" sz="1100" spc="20" dirty="0">
                    <a:latin typeface="Tahoma"/>
                    <a:cs typeface="Tahoma"/>
                  </a:rPr>
                  <a:t> </a:t>
                </a:r>
                <a:r>
                  <a:rPr lang="en-US" sz="1100" spc="-30" dirty="0">
                    <a:latin typeface="Tahoma"/>
                    <a:cs typeface="Tahoma"/>
                  </a:rPr>
                  <a:t>f</a:t>
                </a:r>
                <a:r>
                  <a:rPr lang="en-US" sz="1100" spc="-85" dirty="0">
                    <a:latin typeface="Tahoma"/>
                    <a:cs typeface="Tahoma"/>
                  </a:rPr>
                  <a:t>o</a:t>
                </a:r>
                <a:r>
                  <a:rPr lang="en-US" sz="1100" spc="-30" dirty="0">
                    <a:latin typeface="Tahoma"/>
                    <a:cs typeface="Tahoma"/>
                  </a:rPr>
                  <a:t>r</a:t>
                </a:r>
                <a:r>
                  <a:rPr lang="en-US" sz="1100" spc="30" dirty="0">
                    <a:latin typeface="Tahoma"/>
                    <a:cs typeface="Tahoma"/>
                  </a:rPr>
                  <a:t> </a:t>
                </a:r>
                <a:r>
                  <a:rPr lang="en-US" sz="1100" b="1" spc="-20" dirty="0">
                    <a:solidFill>
                      <a:srgbClr val="FF0000"/>
                    </a:solidFill>
                    <a:latin typeface="Gill Sans MT"/>
                    <a:cs typeface="Gill Sans MT"/>
                  </a:rPr>
                  <a:t>all</a:t>
                </a:r>
                <a:r>
                  <a:rPr lang="en-US" sz="1100" b="1" spc="55" dirty="0">
                    <a:solidFill>
                      <a:srgbClr val="FF0000"/>
                    </a:solidFill>
                    <a:latin typeface="Gill Sans MT"/>
                    <a:cs typeface="Gill Sans MT"/>
                  </a:rPr>
                  <a:t> </a:t>
                </a:r>
                <a:r>
                  <a:rPr lang="en-US" sz="1100" spc="-65" dirty="0" smtClean="0">
                    <a:latin typeface="Tahoma"/>
                    <a:cs typeface="Tahoma"/>
                  </a:rPr>
                  <a:t>engines</a:t>
                </a:r>
                <a:endParaRPr lang="en-US" sz="11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100" b="0" i="1" spc="-114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100" b="0" i="1" spc="-114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ar-AE" sz="1100" b="0" i="1" spc="-114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100" b="0" i="1" spc="-114" dirty="0" smtClean="0">
                    <a:latin typeface="Bookman Old Style"/>
                    <a:cs typeface="Bookman Old Style"/>
                  </a:rPr>
                  <a:t>&lt; </a:t>
                </a:r>
                <a:r>
                  <a:rPr lang="el-GR" sz="1100" b="0" i="1" spc="-114" dirty="0" smtClean="0">
                    <a:latin typeface="Bookman Old Style"/>
                    <a:cs typeface="Bookman Old Style"/>
                  </a:rPr>
                  <a:t>η</a:t>
                </a:r>
                <a:r>
                  <a:rPr lang="el-GR" sz="1100" b="0" i="1" spc="10" dirty="0" smtClean="0">
                    <a:latin typeface="Bookman Old Style"/>
                    <a:cs typeface="Bookman Old Style"/>
                  </a:rPr>
                  <a:t> </a:t>
                </a:r>
                <a:r>
                  <a:rPr lang="el-GR" sz="1100" spc="110" dirty="0">
                    <a:latin typeface="Garamond"/>
                    <a:cs typeface="Garamond"/>
                  </a:rPr>
                  <a:t>=</a:t>
                </a:r>
                <a:r>
                  <a:rPr lang="el-GR" sz="1100" spc="25" dirty="0">
                    <a:latin typeface="Garamond"/>
                    <a:cs typeface="Garamond"/>
                  </a:rPr>
                  <a:t> </a:t>
                </a:r>
                <a:r>
                  <a:rPr lang="el-GR" sz="1100" b="0" i="1" spc="-114" dirty="0" err="1" smtClean="0">
                    <a:latin typeface="Bookman Old Style"/>
                    <a:cs typeface="Bookman Old Style"/>
                  </a:rPr>
                  <a:t>η</a:t>
                </a:r>
                <a:r>
                  <a:rPr lang="en-US" sz="1200" spc="-15" baseline="-10416" dirty="0" smtClean="0">
                    <a:latin typeface="Century"/>
                    <a:cs typeface="Century"/>
                  </a:rPr>
                  <a:t>max  </a:t>
                </a:r>
                <a:r>
                  <a:rPr lang="en-US" sz="1200" spc="-15" dirty="0" smtClean="0">
                    <a:latin typeface="Century"/>
                    <a:cs typeface="Century"/>
                  </a:rPr>
                  <a:t>≤1 </a:t>
                </a:r>
                <a:r>
                  <a:rPr lang="en-US" sz="1100" spc="-40" dirty="0" smtClean="0">
                    <a:latin typeface="Tahoma"/>
                    <a:cs typeface="Tahoma"/>
                  </a:rPr>
                  <a:t>only</a:t>
                </a:r>
                <a:r>
                  <a:rPr lang="en-US" sz="1100" spc="20" dirty="0" smtClean="0">
                    <a:latin typeface="Tahoma"/>
                    <a:cs typeface="Tahoma"/>
                  </a:rPr>
                  <a:t> </a:t>
                </a:r>
                <a:r>
                  <a:rPr lang="en-US" sz="1100" spc="-60" dirty="0">
                    <a:latin typeface="Tahoma"/>
                    <a:cs typeface="Tahoma"/>
                  </a:rPr>
                  <a:t>reached</a:t>
                </a:r>
                <a:r>
                  <a:rPr lang="en-US" sz="1100" spc="15" dirty="0">
                    <a:latin typeface="Tahoma"/>
                    <a:cs typeface="Tahoma"/>
                  </a:rPr>
                  <a:t> </a:t>
                </a:r>
                <a:r>
                  <a:rPr lang="en-US" sz="1100" spc="-25" dirty="0">
                    <a:latin typeface="Tahoma"/>
                    <a:cs typeface="Tahoma"/>
                  </a:rPr>
                  <a:t>in</a:t>
                </a:r>
                <a:r>
                  <a:rPr lang="en-US" sz="1100" spc="20" dirty="0">
                    <a:latin typeface="Tahoma"/>
                    <a:cs typeface="Tahoma"/>
                  </a:rPr>
                  <a:t> </a:t>
                </a:r>
                <a:r>
                  <a:rPr lang="en-US" sz="1100" spc="-45" dirty="0">
                    <a:latin typeface="Tahoma"/>
                    <a:cs typeface="Tahoma"/>
                  </a:rPr>
                  <a:t>the</a:t>
                </a:r>
                <a:r>
                  <a:rPr lang="en-US" sz="1100" spc="20" dirty="0">
                    <a:latin typeface="Tahoma"/>
                    <a:cs typeface="Tahoma"/>
                  </a:rPr>
                  <a:t> </a:t>
                </a:r>
                <a:r>
                  <a:rPr lang="en-US" sz="1100" spc="-25" dirty="0">
                    <a:latin typeface="Tahoma"/>
                    <a:cs typeface="Tahoma"/>
                  </a:rPr>
                  <a:t>“mechanical”</a:t>
                </a:r>
                <a:r>
                  <a:rPr lang="en-US" sz="1100" spc="25" dirty="0">
                    <a:latin typeface="Tahoma"/>
                    <a:cs typeface="Tahoma"/>
                  </a:rPr>
                  <a:t> </a:t>
                </a:r>
                <a:r>
                  <a:rPr lang="en-US" sz="1100" spc="-10" dirty="0">
                    <a:latin typeface="Tahoma"/>
                    <a:cs typeface="Tahoma"/>
                  </a:rPr>
                  <a:t>limit.</a:t>
                </a:r>
                <a:endParaRPr sz="11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52" name="object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5" y="3049829"/>
                <a:ext cx="3253104" cy="353943"/>
              </a:xfrm>
              <a:prstGeom prst="rect">
                <a:avLst/>
              </a:prstGeom>
              <a:blipFill>
                <a:blip r:embed="rId8"/>
                <a:stretch>
                  <a:fillRect l="-2247" t="-13793" r="-262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80276"/>
              </p:ext>
            </p:extLst>
          </p:nvPr>
        </p:nvGraphicFramePr>
        <p:xfrm>
          <a:off x="1384709" y="563640"/>
          <a:ext cx="2254070" cy="1216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59"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88"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17379">
                      <a:solidFill>
                        <a:srgbClr val="FF4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17379">
                      <a:solidFill>
                        <a:srgbClr val="FF4C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17379">
                      <a:solidFill>
                        <a:srgbClr val="FF4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17379">
                      <a:solidFill>
                        <a:srgbClr val="FF4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62">
                <a:tc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17379">
                      <a:solidFill>
                        <a:srgbClr val="FF4C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17379">
                      <a:solidFill>
                        <a:srgbClr val="FF4C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17379">
                      <a:solidFill>
                        <a:srgbClr val="FF4C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17379">
                      <a:solidFill>
                        <a:srgbClr val="FF4C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93345">
                        <a:lnSpc>
                          <a:spcPts val="765"/>
                        </a:lnSpc>
                        <a:tabLst>
                          <a:tab pos="932815" algn="l"/>
                        </a:tabLst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Car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ot</a:t>
                      </a:r>
                      <a:r>
                        <a:rPr sz="650" spc="5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b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un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d  </a:t>
                      </a:r>
                      <a:r>
                        <a:rPr sz="650" spc="-8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650" u="heavy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	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12090" algn="ctr">
                        <a:lnSpc>
                          <a:spcPts val="750"/>
                        </a:lnSpc>
                        <a:tabLst>
                          <a:tab pos="848994" algn="l"/>
                        </a:tabLst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Σ</a:t>
                      </a:r>
                      <a:r>
                        <a:rPr sz="650" spc="6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b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un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d  </a:t>
                      </a:r>
                      <a:r>
                        <a:rPr sz="650" spc="-8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650" u="heavy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	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ts val="755"/>
                        </a:lnSpc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u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r</a:t>
                      </a:r>
                      <a:r>
                        <a:rPr sz="650" spc="6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b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un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Palatino Linotype"/>
                          <a:cs typeface="Palatino Linotype"/>
                        </a:rPr>
                        <a:t>d</a:t>
                      </a:r>
                      <a:endParaRPr sz="650">
                        <a:latin typeface="Palatino Linotype"/>
                        <a:cs typeface="Palatino Linotype"/>
                      </a:endParaRPr>
                    </a:p>
                    <a:p>
                      <a:pPr marL="184785" algn="ctr">
                        <a:lnSpc>
                          <a:spcPts val="770"/>
                        </a:lnSpc>
                      </a:pPr>
                      <a:r>
                        <a:rPr sz="650" i="1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η</a:t>
                      </a:r>
                      <a:endParaRPr sz="6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endParaRPr sz="6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172">
                      <a:solidFill>
                        <a:srgbClr val="000000"/>
                      </a:solidFill>
                      <a:prstDash val="solid"/>
                    </a:lnL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172">
                      <a:solidFill>
                        <a:srgbClr val="000000"/>
                      </a:solidFill>
                      <a:prstDash val="solid"/>
                    </a:lnR>
                    <a:lnT w="2172">
                      <a:solidFill>
                        <a:srgbClr val="000000"/>
                      </a:solidFill>
                      <a:prstDash val="solid"/>
                    </a:lnT>
                    <a:lnB w="21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Slide Number Placeholder 56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16</a:t>
            </a:fld>
            <a:endParaRPr lang="en-US" spc="-2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60897" y="45137"/>
            <a:ext cx="443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Two-level maser: quantum heat machine</a:t>
            </a:r>
            <a:endParaRPr lang="en-IN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-38417" y="314811"/>
            <a:ext cx="4664455" cy="23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8" dirty="0"/>
              <a:t>A. </a:t>
            </a:r>
            <a:r>
              <a:rPr lang="en-IN" sz="908" dirty="0" err="1"/>
              <a:t>Ghosh</a:t>
            </a:r>
            <a:r>
              <a:rPr lang="en-IN" sz="908" dirty="0"/>
              <a:t>, D. </a:t>
            </a:r>
            <a:r>
              <a:rPr lang="en-IN" sz="908" dirty="0" err="1"/>
              <a:t>Gelbwaser</a:t>
            </a:r>
            <a:r>
              <a:rPr lang="en-IN" sz="908" dirty="0"/>
              <a:t>- </a:t>
            </a:r>
            <a:r>
              <a:rPr lang="en-IN" sz="908" dirty="0" err="1"/>
              <a:t>Klimovsky</a:t>
            </a:r>
            <a:r>
              <a:rPr lang="en-IN" sz="908" dirty="0"/>
              <a:t>, A. </a:t>
            </a:r>
            <a:r>
              <a:rPr lang="en-IN" sz="908" dirty="0" err="1"/>
              <a:t>Lvovsky</a:t>
            </a:r>
            <a:r>
              <a:rPr lang="en-IN" sz="908" dirty="0"/>
              <a:t>, M. O. Scully &amp; G. </a:t>
            </a:r>
            <a:r>
              <a:rPr lang="en-IN" sz="908" dirty="0" smtClean="0"/>
              <a:t>K,  PNAS (2018) </a:t>
            </a:r>
            <a:endParaRPr lang="en-IN" sz="908" dirty="0"/>
          </a:p>
        </p:txBody>
      </p:sp>
      <p:sp>
        <p:nvSpPr>
          <p:cNvPr id="13" name="TextBox 12"/>
          <p:cNvSpPr txBox="1"/>
          <p:nvPr/>
        </p:nvSpPr>
        <p:spPr>
          <a:xfrm>
            <a:off x="2098512" y="2930465"/>
            <a:ext cx="218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Same as </a:t>
            </a:r>
            <a:r>
              <a:rPr lang="en-US" sz="1000" dirty="0" err="1" smtClean="0"/>
              <a:t>Scovil</a:t>
            </a:r>
            <a:r>
              <a:rPr lang="en-US" sz="1000" dirty="0" smtClean="0"/>
              <a:t>-Schultz-Dubois (1959) but TLS without inversion!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17</a:t>
            </a:fld>
            <a:endParaRPr lang="en-US" spc="-20" dirty="0"/>
          </a:p>
        </p:txBody>
      </p:sp>
      <p:grpSp>
        <p:nvGrpSpPr>
          <p:cNvPr id="8" name="Group 7"/>
          <p:cNvGrpSpPr/>
          <p:nvPr/>
        </p:nvGrpSpPr>
        <p:grpSpPr>
          <a:xfrm>
            <a:off x="400050" y="2884974"/>
            <a:ext cx="1640748" cy="381964"/>
            <a:chOff x="384175" y="2833182"/>
            <a:chExt cx="1640748" cy="38196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18914061"/>
                    </p:ext>
                  </p:extLst>
                </p:nvPr>
              </p:nvGraphicFramePr>
              <p:xfrm>
                <a:off x="1575118" y="2921317"/>
                <a:ext cx="449805" cy="20569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09" name="Equation" r:id="rId3" imgW="495000" imgH="228600" progId="Equation.DSMT4">
                        <p:embed/>
                      </p:oleObj>
                    </mc:Choice>
                    <mc:Fallback>
                      <p:oleObj name="Equation" r:id="rId3" imgW="495000" imgH="228600" progId="Equation.DSMT4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5118" y="2921317"/>
                              <a:ext cx="449805" cy="2056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18914061"/>
                    </p:ext>
                  </p:extLst>
                </p:nvPr>
              </p:nvGraphicFramePr>
              <p:xfrm>
                <a:off x="1575118" y="2921317"/>
                <a:ext cx="449805" cy="20569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29" name="Equation" r:id="rId6" imgW="495000" imgH="228600" progId="Equation.DSMT4">
                        <p:embed/>
                      </p:oleObj>
                    </mc:Choice>
                    <mc:Fallback>
                      <p:oleObj name="Equation" r:id="rId6" imgW="495000" imgH="228600" progId="Equation.DSMT4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5118" y="2921317"/>
                              <a:ext cx="449805" cy="2056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" name="Right Arrow 3"/>
            <p:cNvSpPr/>
            <p:nvPr/>
          </p:nvSpPr>
          <p:spPr>
            <a:xfrm>
              <a:off x="384175" y="3025365"/>
              <a:ext cx="211296" cy="6108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8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5919" y="2833182"/>
                  <a:ext cx="1033553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19" y="2833182"/>
                  <a:ext cx="1033553" cy="3819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850" y="663575"/>
            <a:ext cx="25146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33" y="249466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Signal is q. piston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3050" y="2187575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Autonomous machine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9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2416" y="101062"/>
            <a:ext cx="402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Two-level maser: quantum heat machine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84" y="1998444"/>
            <a:ext cx="132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Non-passive: Coherent-thermal (work + heat)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1395" y="431524"/>
            <a:ext cx="4664455" cy="23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8" dirty="0" err="1" smtClean="0"/>
              <a:t>Ghosh</a:t>
            </a:r>
            <a:r>
              <a:rPr lang="en-IN" sz="908" dirty="0" smtClean="0"/>
              <a:t> et. </a:t>
            </a:r>
            <a:r>
              <a:rPr lang="en-IN" sz="908" dirty="0"/>
              <a:t>a</a:t>
            </a:r>
            <a:r>
              <a:rPr lang="en-IN" sz="908" dirty="0" smtClean="0"/>
              <a:t>l.,  PNAS (2018) </a:t>
            </a:r>
            <a:endParaRPr lang="en-IN" sz="908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" y="2748776"/>
            <a:ext cx="223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</a:t>
            </a:r>
            <a:r>
              <a:rPr lang="en-US" sz="1200" dirty="0" smtClean="0"/>
              <a:t>uantum coherent signal </a:t>
            </a:r>
            <a:r>
              <a:rPr lang="en-US" sz="1200" dirty="0" err="1" smtClean="0"/>
              <a:t>ρ</a:t>
            </a:r>
            <a:r>
              <a:rPr lang="en-US" sz="1200" baseline="-25000" dirty="0" err="1" smtClean="0"/>
              <a:t>nm</a:t>
            </a:r>
            <a:r>
              <a:rPr lang="en-US" sz="1200" baseline="-25000" dirty="0" smtClean="0"/>
              <a:t> </a:t>
            </a:r>
            <a:endParaRPr lang="en-US" sz="1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7850" y="2748776"/>
            <a:ext cx="2239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-25000" dirty="0" smtClean="0"/>
              <a:t>=/=    0</a:t>
            </a:r>
            <a:endParaRPr lang="en-US" sz="1200" baseline="-25000" dirty="0"/>
          </a:p>
        </p:txBody>
      </p:sp>
      <p:pic>
        <p:nvPicPr>
          <p:cNvPr id="10242" name="Picture 2" descr="C:\Users\Arnab\Dropbox\GK\Nottinghham-2018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79" y="892176"/>
            <a:ext cx="1149925" cy="10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" y="538976"/>
            <a:ext cx="223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Autonomous </a:t>
            </a:r>
            <a:endParaRPr lang="en-US" sz="1200" u="sng" dirty="0"/>
          </a:p>
        </p:txBody>
      </p:sp>
      <p:graphicFrame>
        <p:nvGraphicFramePr>
          <p:cNvPr id="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698453"/>
              </p:ext>
            </p:extLst>
          </p:nvPr>
        </p:nvGraphicFramePr>
        <p:xfrm>
          <a:off x="1817202" y="1093574"/>
          <a:ext cx="184146" cy="18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4" imgW="203024" imgH="215713" progId="Equation.3">
                  <p:embed/>
                </p:oleObj>
              </mc:Choice>
              <mc:Fallback>
                <p:oleObj name="Equation" r:id="rId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202" y="1093574"/>
                        <a:ext cx="184146" cy="1848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514968"/>
              </p:ext>
            </p:extLst>
          </p:nvPr>
        </p:nvGraphicFramePr>
        <p:xfrm>
          <a:off x="4028212" y="1077526"/>
          <a:ext cx="161339" cy="1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6" imgW="177646" imgH="228402" progId="Equation.3">
                  <p:embed/>
                </p:oleObj>
              </mc:Choice>
              <mc:Fallback>
                <p:oleObj name="Equation" r:id="rId6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212" y="1077526"/>
                        <a:ext cx="161339" cy="1960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1"/>
          <p:cNvCxnSpPr>
            <a:cxnSpLocks noChangeShapeType="1"/>
          </p:cNvCxnSpPr>
          <p:nvPr/>
        </p:nvCxnSpPr>
        <p:spPr bwMode="auto">
          <a:xfrm>
            <a:off x="2836113" y="1719196"/>
            <a:ext cx="0" cy="232906"/>
          </a:xfrm>
          <a:prstGeom prst="straightConnector1">
            <a:avLst/>
          </a:prstGeom>
          <a:noFill/>
          <a:ln w="19050" algn="ctr">
            <a:solidFill>
              <a:srgbClr val="339966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16" name="Group 15"/>
          <p:cNvGrpSpPr/>
          <p:nvPr/>
        </p:nvGrpSpPr>
        <p:grpSpPr>
          <a:xfrm>
            <a:off x="1543050" y="948358"/>
            <a:ext cx="2973683" cy="1163017"/>
            <a:chOff x="2209800" y="533400"/>
            <a:chExt cx="5324475" cy="1997075"/>
          </a:xfrm>
        </p:grpSpPr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3962400" y="1066800"/>
              <a:ext cx="1066800" cy="1371600"/>
              <a:chOff x="6096000" y="2057400"/>
              <a:chExt cx="1066800" cy="2514600"/>
            </a:xfrm>
          </p:grpSpPr>
          <p:sp>
            <p:nvSpPr>
              <p:cNvPr id="49" name="Line 85"/>
              <p:cNvSpPr>
                <a:spLocks noChangeShapeType="1"/>
              </p:cNvSpPr>
              <p:nvPr/>
            </p:nvSpPr>
            <p:spPr bwMode="auto">
              <a:xfrm flipV="1">
                <a:off x="62484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0" name="Line 86"/>
              <p:cNvSpPr>
                <a:spLocks noChangeShapeType="1"/>
              </p:cNvSpPr>
              <p:nvPr/>
            </p:nvSpPr>
            <p:spPr bwMode="auto">
              <a:xfrm flipV="1">
                <a:off x="64008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1" name="Line 87"/>
              <p:cNvSpPr>
                <a:spLocks noChangeShapeType="1"/>
              </p:cNvSpPr>
              <p:nvPr/>
            </p:nvSpPr>
            <p:spPr bwMode="auto">
              <a:xfrm flipV="1">
                <a:off x="65532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2" name="Line 88"/>
              <p:cNvSpPr>
                <a:spLocks noChangeShapeType="1"/>
              </p:cNvSpPr>
              <p:nvPr/>
            </p:nvSpPr>
            <p:spPr bwMode="auto">
              <a:xfrm flipV="1">
                <a:off x="67056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3" name="Line 89"/>
              <p:cNvSpPr>
                <a:spLocks noChangeShapeType="1"/>
              </p:cNvSpPr>
              <p:nvPr/>
            </p:nvSpPr>
            <p:spPr bwMode="auto">
              <a:xfrm flipV="1">
                <a:off x="68580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4" name="Line 90"/>
              <p:cNvSpPr>
                <a:spLocks noChangeShapeType="1"/>
              </p:cNvSpPr>
              <p:nvPr/>
            </p:nvSpPr>
            <p:spPr bwMode="auto">
              <a:xfrm flipV="1">
                <a:off x="70104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5" name="Line 91"/>
              <p:cNvSpPr>
                <a:spLocks noChangeShapeType="1"/>
              </p:cNvSpPr>
              <p:nvPr/>
            </p:nvSpPr>
            <p:spPr bwMode="auto">
              <a:xfrm flipV="1">
                <a:off x="71628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  <p:sp>
            <p:nvSpPr>
              <p:cNvPr id="56" name="Line 93"/>
              <p:cNvSpPr>
                <a:spLocks noChangeShapeType="1"/>
              </p:cNvSpPr>
              <p:nvPr/>
            </p:nvSpPr>
            <p:spPr bwMode="auto">
              <a:xfrm flipV="1">
                <a:off x="6096000" y="2057400"/>
                <a:ext cx="0" cy="2514600"/>
              </a:xfrm>
              <a:prstGeom prst="line">
                <a:avLst/>
              </a:prstGeom>
              <a:noFill/>
              <a:ln w="25400">
                <a:solidFill>
                  <a:srgbClr val="000000">
                    <a:alpha val="32941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defTabSz="46104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8">
                  <a:solidFill>
                    <a:prstClr val="black"/>
                  </a:solidFill>
                  <a:latin typeface="Bookman Old Style" panose="02050604050505020204" pitchFamily="18" charset="0"/>
                  <a:cs typeface="Arial" charset="0"/>
                </a:endParaRPr>
              </a:p>
            </p:txBody>
          </p:sp>
        </p:grp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>
              <a:off x="4114800" y="1752600"/>
              <a:ext cx="874713" cy="0"/>
            </a:xfrm>
            <a:prstGeom prst="line">
              <a:avLst/>
            </a:prstGeom>
            <a:noFill/>
            <a:ln w="50800" algn="ctr">
              <a:solidFill>
                <a:srgbClr val="339966"/>
              </a:solidFill>
              <a:round/>
              <a:headEnd/>
              <a:tailEnd/>
            </a:ln>
          </p:spPr>
        </p:cxn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>
              <a:off x="4114800" y="2279650"/>
              <a:ext cx="874713" cy="1588"/>
            </a:xfrm>
            <a:prstGeom prst="line">
              <a:avLst/>
            </a:prstGeom>
            <a:noFill/>
            <a:ln w="50800" algn="ctr">
              <a:solidFill>
                <a:srgbClr val="339966"/>
              </a:solidFill>
              <a:round/>
              <a:headEnd/>
              <a:tailEnd/>
            </a:ln>
          </p:spPr>
        </p:cxnSp>
        <p:grpSp>
          <p:nvGrpSpPr>
            <p:cNvPr id="20" name="Group 19"/>
            <p:cNvGrpSpPr/>
            <p:nvPr/>
          </p:nvGrpSpPr>
          <p:grpSpPr>
            <a:xfrm>
              <a:off x="2209800" y="533400"/>
              <a:ext cx="5324475" cy="1997075"/>
              <a:chOff x="2209800" y="533400"/>
              <a:chExt cx="5324475" cy="1997075"/>
            </a:xfrm>
          </p:grpSpPr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>
                <a:off x="6659563" y="549275"/>
                <a:ext cx="874712" cy="1981200"/>
                <a:chOff x="1392" y="1440"/>
                <a:chExt cx="624" cy="1248"/>
              </a:xfrm>
            </p:grpSpPr>
            <p:cxnSp>
              <p:nvCxnSpPr>
                <p:cNvPr id="39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1824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1920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016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112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208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304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400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3" y="2496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3" y="2592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3" y="2688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4A7EBB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5292725" y="1989138"/>
                <a:ext cx="1150938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34"/>
              <p:cNvGrpSpPr>
                <a:grpSpLocks/>
              </p:cNvGrpSpPr>
              <p:nvPr/>
            </p:nvGrpSpPr>
            <p:grpSpPr bwMode="auto">
              <a:xfrm>
                <a:off x="2209800" y="533400"/>
                <a:ext cx="874713" cy="1981200"/>
                <a:chOff x="1392" y="1440"/>
                <a:chExt cx="624" cy="1248"/>
              </a:xfrm>
            </p:grpSpPr>
            <p:cxnSp>
              <p:nvCxnSpPr>
                <p:cNvPr id="28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1824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1920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016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112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208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304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2" y="2400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3" y="2496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3" y="2592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1393" y="2688"/>
                  <a:ext cx="623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3124200" y="2057400"/>
                <a:ext cx="838200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114800" y="1752600"/>
              <a:ext cx="3810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" name="Equation" r:id="rId8" imgW="190500" imgH="228600" progId="Equation.3">
                      <p:embed/>
                    </p:oleObj>
                  </mc:Choice>
                  <mc:Fallback>
                    <p:oleObj name="Equation" r:id="rId8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800" y="1752600"/>
                            <a:ext cx="38100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19700" y="1484313"/>
              <a:ext cx="6096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1" name="Equation" r:id="rId10" imgW="304536" imgH="203024" progId="Equation.3">
                      <p:embed/>
                    </p:oleObj>
                  </mc:Choice>
                  <mc:Fallback>
                    <p:oleObj name="Equation" r:id="rId10" imgW="304536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9700" y="1484313"/>
                            <a:ext cx="6096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5148263" y="1484313"/>
                <a:ext cx="0" cy="461962"/>
              </a:xfrm>
              <a:prstGeom prst="straightConnector1">
                <a:avLst/>
              </a:prstGeom>
              <a:noFill/>
              <a:ln w="19050" algn="ctr">
                <a:solidFill>
                  <a:srgbClr val="339966"/>
                </a:solidFill>
                <a:round/>
                <a:headEnd type="arrow" w="med" len="med"/>
                <a:tailEnd type="arrow" w="med" len="med"/>
              </a:ln>
            </p:spPr>
          </p:cxnSp>
        </p:grpSp>
      </p:grpSp>
      <p:sp>
        <p:nvSpPr>
          <p:cNvPr id="57" name="TextBox 56"/>
          <p:cNvSpPr txBox="1"/>
          <p:nvPr/>
        </p:nvSpPr>
        <p:spPr>
          <a:xfrm>
            <a:off x="3165063" y="1373439"/>
            <a:ext cx="919269" cy="23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1040"/>
            <a:r>
              <a:rPr lang="en-US" sz="908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Modulation</a:t>
            </a:r>
          </a:p>
        </p:txBody>
      </p:sp>
      <p:sp>
        <p:nvSpPr>
          <p:cNvPr id="58" name="TextBox 80"/>
          <p:cNvSpPr txBox="1">
            <a:spLocks noChangeArrowheads="1"/>
          </p:cNvSpPr>
          <p:nvPr/>
        </p:nvSpPr>
        <p:spPr bwMode="auto">
          <a:xfrm>
            <a:off x="2311640" y="988779"/>
            <a:ext cx="1100875" cy="2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r>
              <a:rPr lang="pt-BR" sz="908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Classical Signal</a:t>
            </a:r>
            <a:endParaRPr lang="pt-BR" sz="908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80"/>
          <p:cNvSpPr txBox="1">
            <a:spLocks noChangeArrowheads="1"/>
          </p:cNvSpPr>
          <p:nvPr/>
        </p:nvSpPr>
        <p:spPr bwMode="auto">
          <a:xfrm>
            <a:off x="1619250" y="2263775"/>
            <a:ext cx="3049883" cy="3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61040" fontAlgn="base">
              <a:spcBef>
                <a:spcPct val="0"/>
              </a:spcBef>
              <a:spcAft>
                <a:spcPct val="0"/>
              </a:spcAft>
            </a:pPr>
            <a:r>
              <a:rPr lang="pt-BR" sz="908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D. Gelbwaser-Klimovsky, R. Alicki, G. Kurizki, Phys. Rev. E </a:t>
            </a:r>
            <a:r>
              <a:rPr lang="pt-BR" sz="908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87</a:t>
            </a:r>
            <a:r>
              <a:rPr lang="pt-BR" sz="908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012140 (2013</a:t>
            </a:r>
            <a:r>
              <a:rPr lang="pt-BR" sz="908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pt-BR" sz="908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913" y="128836"/>
            <a:ext cx="43709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 smtClean="0">
                <a:solidFill>
                  <a:srgbClr val="3333B2"/>
                </a:solidFill>
                <a:latin typeface="Tahoma"/>
                <a:cs typeface="Tahoma"/>
              </a:rPr>
              <a:t>Motivation</a:t>
            </a:r>
            <a:r>
              <a:rPr sz="1400" spc="-20" dirty="0">
                <a:solidFill>
                  <a:srgbClr val="3333B2"/>
                </a:solidFill>
                <a:latin typeface="Tahoma"/>
                <a:cs typeface="Tahoma"/>
              </a:rPr>
              <a:t>: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Tahoma"/>
                <a:cs typeface="Tahoma"/>
              </a:rPr>
              <a:t>Qua</a:t>
            </a:r>
            <a:r>
              <a:rPr sz="1400" spc="-40" dirty="0">
                <a:solidFill>
                  <a:srgbClr val="3333B2"/>
                </a:solidFill>
                <a:latin typeface="Tahoma"/>
                <a:cs typeface="Tahoma"/>
              </a:rPr>
              <a:t>ntum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3333B2"/>
                </a:solidFill>
                <a:latin typeface="Tahoma"/>
                <a:cs typeface="Tahoma"/>
              </a:rPr>
              <a:t>heat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5" dirty="0" smtClean="0">
                <a:solidFill>
                  <a:srgbClr val="3333B2"/>
                </a:solidFill>
                <a:latin typeface="Tahoma"/>
                <a:cs typeface="Tahoma"/>
              </a:rPr>
              <a:t>engines</a:t>
            </a:r>
            <a:r>
              <a:rPr lang="en-IN" sz="1400" spc="-75" dirty="0" smtClean="0">
                <a:solidFill>
                  <a:srgbClr val="3333B2"/>
                </a:solidFill>
                <a:latin typeface="Tahoma"/>
                <a:cs typeface="Tahoma"/>
              </a:rPr>
              <a:t> – better than classical ?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055" y="373973"/>
            <a:ext cx="2274475" cy="882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5228" y="506700"/>
            <a:ext cx="1224769" cy="690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055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3" y="714431"/>
                </a:lnTo>
                <a:lnTo>
                  <a:pt x="57519" y="733977"/>
                </a:lnTo>
                <a:lnTo>
                  <a:pt x="71999" y="735433"/>
                </a:lnTo>
                <a:lnTo>
                  <a:pt x="3734190" y="735433"/>
                </a:lnTo>
                <a:lnTo>
                  <a:pt x="3774311" y="723052"/>
                </a:lnTo>
                <a:lnTo>
                  <a:pt x="3800295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054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055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3" y="714431"/>
                </a:lnTo>
                <a:lnTo>
                  <a:pt x="57519" y="733977"/>
                </a:lnTo>
                <a:lnTo>
                  <a:pt x="71999" y="735433"/>
                </a:lnTo>
                <a:lnTo>
                  <a:pt x="3734190" y="735433"/>
                </a:lnTo>
                <a:lnTo>
                  <a:pt x="3774311" y="723052"/>
                </a:lnTo>
                <a:lnTo>
                  <a:pt x="3800295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054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055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3" y="714431"/>
                </a:lnTo>
                <a:lnTo>
                  <a:pt x="57519" y="733977"/>
                </a:lnTo>
                <a:lnTo>
                  <a:pt x="71999" y="735433"/>
                </a:lnTo>
                <a:lnTo>
                  <a:pt x="3734190" y="735433"/>
                </a:lnTo>
                <a:lnTo>
                  <a:pt x="3774311" y="723052"/>
                </a:lnTo>
                <a:lnTo>
                  <a:pt x="3800295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054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055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3" y="714431"/>
                </a:lnTo>
                <a:lnTo>
                  <a:pt x="57519" y="733977"/>
                </a:lnTo>
                <a:lnTo>
                  <a:pt x="71999" y="735433"/>
                </a:lnTo>
                <a:lnTo>
                  <a:pt x="3734190" y="735433"/>
                </a:lnTo>
                <a:lnTo>
                  <a:pt x="3774311" y="723052"/>
                </a:lnTo>
                <a:lnTo>
                  <a:pt x="3800295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054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055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3" y="714431"/>
                </a:lnTo>
                <a:lnTo>
                  <a:pt x="57519" y="733977"/>
                </a:lnTo>
                <a:lnTo>
                  <a:pt x="71999" y="735433"/>
                </a:lnTo>
                <a:lnTo>
                  <a:pt x="3734190" y="735433"/>
                </a:lnTo>
                <a:lnTo>
                  <a:pt x="3774311" y="723052"/>
                </a:lnTo>
                <a:lnTo>
                  <a:pt x="3800295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054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055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9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3" y="714431"/>
                </a:lnTo>
                <a:lnTo>
                  <a:pt x="57519" y="733977"/>
                </a:lnTo>
                <a:lnTo>
                  <a:pt x="71999" y="735433"/>
                </a:lnTo>
                <a:lnTo>
                  <a:pt x="3734190" y="735433"/>
                </a:lnTo>
                <a:lnTo>
                  <a:pt x="3774311" y="723052"/>
                </a:lnTo>
                <a:lnTo>
                  <a:pt x="3800295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054" y="1309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056" y="1273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663695"/>
                </a:lnTo>
                <a:lnTo>
                  <a:pt x="1506" y="678159"/>
                </a:lnTo>
                <a:lnTo>
                  <a:pt x="21172" y="714431"/>
                </a:lnTo>
                <a:lnTo>
                  <a:pt x="57518" y="733977"/>
                </a:lnTo>
                <a:lnTo>
                  <a:pt x="71998" y="735433"/>
                </a:lnTo>
                <a:lnTo>
                  <a:pt x="3734189" y="735433"/>
                </a:lnTo>
                <a:lnTo>
                  <a:pt x="3774310" y="723052"/>
                </a:lnTo>
                <a:lnTo>
                  <a:pt x="3800294" y="691403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FF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055" y="1273175"/>
            <a:ext cx="3806190" cy="735965"/>
          </a:xfrm>
          <a:custGeom>
            <a:avLst/>
            <a:gdLst/>
            <a:ahLst/>
            <a:cxnLst/>
            <a:rect l="l" t="t" r="r" b="b"/>
            <a:pathLst>
              <a:path w="3806190" h="735964">
                <a:moveTo>
                  <a:pt x="0" y="663434"/>
                </a:moveTo>
                <a:lnTo>
                  <a:pt x="0" y="71999"/>
                </a:lnTo>
                <a:lnTo>
                  <a:pt x="1456" y="57520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663434"/>
                </a:lnTo>
                <a:lnTo>
                  <a:pt x="3804473" y="677913"/>
                </a:lnTo>
                <a:lnTo>
                  <a:pt x="3784927" y="714260"/>
                </a:lnTo>
                <a:lnTo>
                  <a:pt x="3748655" y="733926"/>
                </a:lnTo>
                <a:lnTo>
                  <a:pt x="71999" y="735433"/>
                </a:lnTo>
                <a:lnTo>
                  <a:pt x="57519" y="733977"/>
                </a:lnTo>
                <a:lnTo>
                  <a:pt x="21173" y="714431"/>
                </a:lnTo>
                <a:lnTo>
                  <a:pt x="1507" y="678159"/>
                </a:lnTo>
                <a:lnTo>
                  <a:pt x="0" y="663434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4738" y="174623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78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6293" y="174623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434" y="1326403"/>
            <a:ext cx="181197" cy="240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70" y="157032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0"/>
                </a:moveTo>
                <a:lnTo>
                  <a:pt x="0" y="373131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055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3733929" y="0"/>
                </a:moveTo>
                <a:lnTo>
                  <a:pt x="71738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3" y="624579"/>
                </a:lnTo>
                <a:lnTo>
                  <a:pt x="57519" y="644125"/>
                </a:lnTo>
                <a:lnTo>
                  <a:pt x="71999" y="645582"/>
                </a:lnTo>
                <a:lnTo>
                  <a:pt x="3734190" y="645581"/>
                </a:lnTo>
                <a:lnTo>
                  <a:pt x="3774311" y="633200"/>
                </a:lnTo>
                <a:lnTo>
                  <a:pt x="3800295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054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6326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1055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3733929" y="0"/>
                </a:moveTo>
                <a:lnTo>
                  <a:pt x="71738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3" y="624579"/>
                </a:lnTo>
                <a:lnTo>
                  <a:pt x="57519" y="644125"/>
                </a:lnTo>
                <a:lnTo>
                  <a:pt x="71999" y="645582"/>
                </a:lnTo>
                <a:lnTo>
                  <a:pt x="3734190" y="645581"/>
                </a:lnTo>
                <a:lnTo>
                  <a:pt x="3774311" y="633200"/>
                </a:lnTo>
                <a:lnTo>
                  <a:pt x="3800295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054" y="2147375"/>
            <a:ext cx="3806190" cy="802200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5061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055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3733929" y="0"/>
                </a:moveTo>
                <a:lnTo>
                  <a:pt x="71738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3" y="624579"/>
                </a:lnTo>
                <a:lnTo>
                  <a:pt x="57519" y="644125"/>
                </a:lnTo>
                <a:lnTo>
                  <a:pt x="71999" y="645582"/>
                </a:lnTo>
                <a:lnTo>
                  <a:pt x="3734190" y="645581"/>
                </a:lnTo>
                <a:lnTo>
                  <a:pt x="3774311" y="633200"/>
                </a:lnTo>
                <a:lnTo>
                  <a:pt x="3800295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1054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3795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1055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3733929" y="0"/>
                </a:moveTo>
                <a:lnTo>
                  <a:pt x="71738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3" y="624579"/>
                </a:lnTo>
                <a:lnTo>
                  <a:pt x="57519" y="644125"/>
                </a:lnTo>
                <a:lnTo>
                  <a:pt x="71999" y="645582"/>
                </a:lnTo>
                <a:lnTo>
                  <a:pt x="3734190" y="645581"/>
                </a:lnTo>
                <a:lnTo>
                  <a:pt x="3774311" y="633200"/>
                </a:lnTo>
                <a:lnTo>
                  <a:pt x="3800295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054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2530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055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3733929" y="0"/>
                </a:moveTo>
                <a:lnTo>
                  <a:pt x="71738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3" y="624579"/>
                </a:lnTo>
                <a:lnTo>
                  <a:pt x="57519" y="644125"/>
                </a:lnTo>
                <a:lnTo>
                  <a:pt x="71999" y="645582"/>
                </a:lnTo>
                <a:lnTo>
                  <a:pt x="3734190" y="645581"/>
                </a:lnTo>
                <a:lnTo>
                  <a:pt x="3774311" y="633200"/>
                </a:lnTo>
                <a:lnTo>
                  <a:pt x="3800295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054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12652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1055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3733929" y="0"/>
                </a:moveTo>
                <a:lnTo>
                  <a:pt x="71738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3" y="624579"/>
                </a:lnTo>
                <a:lnTo>
                  <a:pt x="57519" y="644125"/>
                </a:lnTo>
                <a:lnTo>
                  <a:pt x="71999" y="645582"/>
                </a:lnTo>
                <a:lnTo>
                  <a:pt x="3734190" y="645581"/>
                </a:lnTo>
                <a:lnTo>
                  <a:pt x="3774311" y="633200"/>
                </a:lnTo>
                <a:lnTo>
                  <a:pt x="3800295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5" y="21002"/>
                </a:lnTo>
                <a:lnTo>
                  <a:pt x="3748409" y="1456"/>
                </a:lnTo>
                <a:lnTo>
                  <a:pt x="373392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1054" y="2147375"/>
            <a:ext cx="3806190" cy="645795"/>
          </a:xfrm>
          <a:custGeom>
            <a:avLst/>
            <a:gdLst/>
            <a:ahLst/>
            <a:cxnLst/>
            <a:rect l="l" t="t" r="r" b="b"/>
            <a:pathLst>
              <a:path w="3806190" h="645795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632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056" y="2111375"/>
            <a:ext cx="3806190" cy="915415"/>
          </a:xfrm>
          <a:custGeom>
            <a:avLst/>
            <a:gdLst/>
            <a:ahLst/>
            <a:cxnLst/>
            <a:rect l="l" t="t" r="r" b="b"/>
            <a:pathLst>
              <a:path w="3806190" h="645794">
                <a:moveTo>
                  <a:pt x="3733928" y="0"/>
                </a:moveTo>
                <a:lnTo>
                  <a:pt x="71737" y="0"/>
                </a:lnTo>
                <a:lnTo>
                  <a:pt x="31617" y="12381"/>
                </a:lnTo>
                <a:lnTo>
                  <a:pt x="5633" y="44030"/>
                </a:lnTo>
                <a:lnTo>
                  <a:pt x="0" y="573843"/>
                </a:lnTo>
                <a:lnTo>
                  <a:pt x="1506" y="588308"/>
                </a:lnTo>
                <a:lnTo>
                  <a:pt x="21172" y="624579"/>
                </a:lnTo>
                <a:lnTo>
                  <a:pt x="57518" y="644125"/>
                </a:lnTo>
                <a:lnTo>
                  <a:pt x="71998" y="645582"/>
                </a:lnTo>
                <a:lnTo>
                  <a:pt x="3734189" y="645581"/>
                </a:lnTo>
                <a:lnTo>
                  <a:pt x="3774310" y="633200"/>
                </a:lnTo>
                <a:lnTo>
                  <a:pt x="3800294" y="601551"/>
                </a:lnTo>
                <a:lnTo>
                  <a:pt x="3805928" y="71738"/>
                </a:lnTo>
                <a:lnTo>
                  <a:pt x="3804421" y="57273"/>
                </a:lnTo>
                <a:lnTo>
                  <a:pt x="3784754" y="21002"/>
                </a:lnTo>
                <a:lnTo>
                  <a:pt x="3748408" y="1456"/>
                </a:lnTo>
                <a:lnTo>
                  <a:pt x="3733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5055" y="2111374"/>
            <a:ext cx="3806192" cy="838201"/>
          </a:xfrm>
          <a:custGeom>
            <a:avLst/>
            <a:gdLst/>
            <a:ahLst/>
            <a:cxnLst/>
            <a:rect l="l" t="t" r="r" b="b"/>
            <a:pathLst>
              <a:path w="3806190" h="645794">
                <a:moveTo>
                  <a:pt x="0" y="573582"/>
                </a:moveTo>
                <a:lnTo>
                  <a:pt x="0" y="71999"/>
                </a:lnTo>
                <a:lnTo>
                  <a:pt x="1456" y="57519"/>
                </a:lnTo>
                <a:lnTo>
                  <a:pt x="21002" y="21173"/>
                </a:lnTo>
                <a:lnTo>
                  <a:pt x="57273" y="1507"/>
                </a:lnTo>
                <a:lnTo>
                  <a:pt x="3733929" y="0"/>
                </a:lnTo>
                <a:lnTo>
                  <a:pt x="3748409" y="1456"/>
                </a:lnTo>
                <a:lnTo>
                  <a:pt x="3784755" y="21002"/>
                </a:lnTo>
                <a:lnTo>
                  <a:pt x="3804422" y="57273"/>
                </a:lnTo>
                <a:lnTo>
                  <a:pt x="3805929" y="573582"/>
                </a:lnTo>
                <a:lnTo>
                  <a:pt x="3804473" y="588062"/>
                </a:lnTo>
                <a:lnTo>
                  <a:pt x="3784927" y="624408"/>
                </a:lnTo>
                <a:lnTo>
                  <a:pt x="3748655" y="644074"/>
                </a:lnTo>
                <a:lnTo>
                  <a:pt x="71999" y="645582"/>
                </a:lnTo>
                <a:lnTo>
                  <a:pt x="57519" y="644125"/>
                </a:lnTo>
                <a:lnTo>
                  <a:pt x="21173" y="624579"/>
                </a:lnTo>
                <a:lnTo>
                  <a:pt x="1507" y="588308"/>
                </a:lnTo>
                <a:lnTo>
                  <a:pt x="0" y="573582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718" y="2167645"/>
            <a:ext cx="119380" cy="152400"/>
          </a:xfrm>
          <a:custGeom>
            <a:avLst/>
            <a:gdLst/>
            <a:ahLst/>
            <a:cxnLst/>
            <a:rect l="l" t="t" r="r" b="b"/>
            <a:pathLst>
              <a:path w="119379" h="152400">
                <a:moveTo>
                  <a:pt x="82078" y="7285"/>
                </a:moveTo>
                <a:lnTo>
                  <a:pt x="42919" y="7285"/>
                </a:lnTo>
                <a:lnTo>
                  <a:pt x="53536" y="7800"/>
                </a:lnTo>
                <a:lnTo>
                  <a:pt x="70014" y="12396"/>
                </a:lnTo>
                <a:lnTo>
                  <a:pt x="79200" y="20106"/>
                </a:lnTo>
                <a:lnTo>
                  <a:pt x="87756" y="33172"/>
                </a:lnTo>
                <a:lnTo>
                  <a:pt x="89638" y="45055"/>
                </a:lnTo>
                <a:lnTo>
                  <a:pt x="87628" y="58200"/>
                </a:lnTo>
                <a:lnTo>
                  <a:pt x="57461" y="98039"/>
                </a:lnTo>
                <a:lnTo>
                  <a:pt x="47874" y="107636"/>
                </a:lnTo>
                <a:lnTo>
                  <a:pt x="39767" y="116826"/>
                </a:lnTo>
                <a:lnTo>
                  <a:pt x="32747" y="126259"/>
                </a:lnTo>
                <a:lnTo>
                  <a:pt x="27176" y="137002"/>
                </a:lnTo>
                <a:lnTo>
                  <a:pt x="21907" y="150137"/>
                </a:lnTo>
                <a:lnTo>
                  <a:pt x="28461" y="152019"/>
                </a:lnTo>
                <a:lnTo>
                  <a:pt x="30677" y="146268"/>
                </a:lnTo>
                <a:lnTo>
                  <a:pt x="36574" y="135064"/>
                </a:lnTo>
                <a:lnTo>
                  <a:pt x="73221" y="106629"/>
                </a:lnTo>
                <a:lnTo>
                  <a:pt x="91066" y="96292"/>
                </a:lnTo>
                <a:lnTo>
                  <a:pt x="100853" y="88742"/>
                </a:lnTo>
                <a:lnTo>
                  <a:pt x="109659" y="79762"/>
                </a:lnTo>
                <a:lnTo>
                  <a:pt x="114893" y="70060"/>
                </a:lnTo>
                <a:lnTo>
                  <a:pt x="119138" y="54681"/>
                </a:lnTo>
                <a:lnTo>
                  <a:pt x="119182" y="54437"/>
                </a:lnTo>
                <a:lnTo>
                  <a:pt x="117382" y="42901"/>
                </a:lnTo>
                <a:lnTo>
                  <a:pt x="111470" y="29026"/>
                </a:lnTo>
                <a:lnTo>
                  <a:pt x="104392" y="20769"/>
                </a:lnTo>
                <a:lnTo>
                  <a:pt x="94715" y="13555"/>
                </a:lnTo>
                <a:lnTo>
                  <a:pt x="82164" y="7314"/>
                </a:lnTo>
                <a:close/>
              </a:path>
              <a:path w="119379" h="152400">
                <a:moveTo>
                  <a:pt x="54771" y="0"/>
                </a:moveTo>
                <a:lnTo>
                  <a:pt x="17293" y="7284"/>
                </a:lnTo>
                <a:lnTo>
                  <a:pt x="0" y="33623"/>
                </a:lnTo>
                <a:lnTo>
                  <a:pt x="242" y="39509"/>
                </a:lnTo>
                <a:lnTo>
                  <a:pt x="2730" y="44424"/>
                </a:lnTo>
                <a:lnTo>
                  <a:pt x="5340" y="49340"/>
                </a:lnTo>
                <a:lnTo>
                  <a:pt x="8920" y="52374"/>
                </a:lnTo>
                <a:lnTo>
                  <a:pt x="16870" y="54681"/>
                </a:lnTo>
                <a:lnTo>
                  <a:pt x="20147" y="54437"/>
                </a:lnTo>
                <a:lnTo>
                  <a:pt x="27793" y="32591"/>
                </a:lnTo>
                <a:lnTo>
                  <a:pt x="26094" y="26705"/>
                </a:lnTo>
                <a:lnTo>
                  <a:pt x="25669" y="21971"/>
                </a:lnTo>
                <a:lnTo>
                  <a:pt x="26701" y="18574"/>
                </a:lnTo>
                <a:lnTo>
                  <a:pt x="27975" y="14082"/>
                </a:lnTo>
                <a:lnTo>
                  <a:pt x="31798" y="10683"/>
                </a:lnTo>
                <a:lnTo>
                  <a:pt x="42919" y="7285"/>
                </a:lnTo>
                <a:lnTo>
                  <a:pt x="82078" y="7285"/>
                </a:lnTo>
                <a:lnTo>
                  <a:pt x="66467" y="1978"/>
                </a:lnTo>
                <a:lnTo>
                  <a:pt x="54771" y="0"/>
                </a:lnTo>
                <a:close/>
              </a:path>
            </a:pathLst>
          </a:custGeom>
          <a:solidFill>
            <a:srgbClr val="9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5594" y="2334896"/>
            <a:ext cx="38100" cy="34290"/>
          </a:xfrm>
          <a:custGeom>
            <a:avLst/>
            <a:gdLst/>
            <a:ahLst/>
            <a:cxnLst/>
            <a:rect l="l" t="t" r="r" b="b"/>
            <a:pathLst>
              <a:path w="38100" h="34289">
                <a:moveTo>
                  <a:pt x="18508" y="0"/>
                </a:moveTo>
                <a:lnTo>
                  <a:pt x="13896" y="364"/>
                </a:lnTo>
                <a:lnTo>
                  <a:pt x="5218" y="4429"/>
                </a:lnTo>
                <a:lnTo>
                  <a:pt x="2488" y="7585"/>
                </a:lnTo>
                <a:lnTo>
                  <a:pt x="1274" y="11954"/>
                </a:lnTo>
                <a:lnTo>
                  <a:pt x="0" y="16263"/>
                </a:lnTo>
                <a:lnTo>
                  <a:pt x="19358" y="33922"/>
                </a:lnTo>
                <a:lnTo>
                  <a:pt x="23970" y="33619"/>
                </a:lnTo>
                <a:lnTo>
                  <a:pt x="28339" y="31677"/>
                </a:lnTo>
                <a:lnTo>
                  <a:pt x="32709" y="29553"/>
                </a:lnTo>
                <a:lnTo>
                  <a:pt x="35500" y="26397"/>
                </a:lnTo>
                <a:lnTo>
                  <a:pt x="36714" y="22149"/>
                </a:lnTo>
                <a:lnTo>
                  <a:pt x="37988" y="17780"/>
                </a:lnTo>
                <a:lnTo>
                  <a:pt x="37260" y="13593"/>
                </a:lnTo>
                <a:lnTo>
                  <a:pt x="32026" y="5559"/>
                </a:lnTo>
                <a:lnTo>
                  <a:pt x="28006" y="2642"/>
                </a:lnTo>
                <a:lnTo>
                  <a:pt x="23363" y="1395"/>
                </a:lnTo>
                <a:lnTo>
                  <a:pt x="18508" y="0"/>
                </a:lnTo>
                <a:close/>
              </a:path>
            </a:pathLst>
          </a:custGeom>
          <a:solidFill>
            <a:srgbClr val="9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718" y="2167645"/>
            <a:ext cx="119380" cy="152400"/>
          </a:xfrm>
          <a:custGeom>
            <a:avLst/>
            <a:gdLst/>
            <a:ahLst/>
            <a:cxnLst/>
            <a:rect l="l" t="t" r="r" b="b"/>
            <a:pathLst>
              <a:path w="119379" h="152400">
                <a:moveTo>
                  <a:pt x="28461" y="152019"/>
                </a:moveTo>
                <a:lnTo>
                  <a:pt x="21907" y="150137"/>
                </a:lnTo>
                <a:lnTo>
                  <a:pt x="27176" y="137002"/>
                </a:lnTo>
                <a:lnTo>
                  <a:pt x="32747" y="126259"/>
                </a:lnTo>
                <a:lnTo>
                  <a:pt x="39767" y="116826"/>
                </a:lnTo>
                <a:lnTo>
                  <a:pt x="47874" y="107636"/>
                </a:lnTo>
                <a:lnTo>
                  <a:pt x="57461" y="98039"/>
                </a:lnTo>
                <a:lnTo>
                  <a:pt x="69507" y="86415"/>
                </a:lnTo>
                <a:lnTo>
                  <a:pt x="77137" y="78106"/>
                </a:lnTo>
                <a:lnTo>
                  <a:pt x="83441" y="69427"/>
                </a:lnTo>
                <a:lnTo>
                  <a:pt x="85990" y="63965"/>
                </a:lnTo>
                <a:lnTo>
                  <a:pt x="87628" y="58200"/>
                </a:lnTo>
                <a:lnTo>
                  <a:pt x="89638" y="45055"/>
                </a:lnTo>
                <a:lnTo>
                  <a:pt x="87756" y="33172"/>
                </a:lnTo>
                <a:lnTo>
                  <a:pt x="79200" y="20106"/>
                </a:lnTo>
                <a:lnTo>
                  <a:pt x="70014" y="12396"/>
                </a:lnTo>
                <a:lnTo>
                  <a:pt x="53536" y="7800"/>
                </a:lnTo>
                <a:lnTo>
                  <a:pt x="42919" y="7285"/>
                </a:lnTo>
                <a:lnTo>
                  <a:pt x="31798" y="10683"/>
                </a:lnTo>
                <a:lnTo>
                  <a:pt x="27975" y="14082"/>
                </a:lnTo>
                <a:lnTo>
                  <a:pt x="26701" y="18574"/>
                </a:lnTo>
                <a:lnTo>
                  <a:pt x="25669" y="21971"/>
                </a:lnTo>
                <a:lnTo>
                  <a:pt x="26094" y="26705"/>
                </a:lnTo>
                <a:lnTo>
                  <a:pt x="27793" y="32591"/>
                </a:lnTo>
                <a:lnTo>
                  <a:pt x="29553" y="38538"/>
                </a:lnTo>
                <a:lnTo>
                  <a:pt x="30038" y="42786"/>
                </a:lnTo>
                <a:lnTo>
                  <a:pt x="16870" y="54681"/>
                </a:lnTo>
                <a:lnTo>
                  <a:pt x="13350" y="53649"/>
                </a:lnTo>
                <a:lnTo>
                  <a:pt x="8920" y="52374"/>
                </a:lnTo>
                <a:lnTo>
                  <a:pt x="5340" y="49340"/>
                </a:lnTo>
                <a:lnTo>
                  <a:pt x="2730" y="44424"/>
                </a:lnTo>
                <a:lnTo>
                  <a:pt x="242" y="39509"/>
                </a:lnTo>
                <a:lnTo>
                  <a:pt x="0" y="33623"/>
                </a:lnTo>
                <a:lnTo>
                  <a:pt x="1942" y="26705"/>
                </a:lnTo>
                <a:lnTo>
                  <a:pt x="43068" y="30"/>
                </a:lnTo>
                <a:lnTo>
                  <a:pt x="54771" y="0"/>
                </a:lnTo>
                <a:lnTo>
                  <a:pt x="66467" y="1978"/>
                </a:lnTo>
                <a:lnTo>
                  <a:pt x="104392" y="20769"/>
                </a:lnTo>
                <a:lnTo>
                  <a:pt x="119190" y="54491"/>
                </a:lnTo>
                <a:lnTo>
                  <a:pt x="114893" y="70060"/>
                </a:lnTo>
                <a:lnTo>
                  <a:pt x="109659" y="79762"/>
                </a:lnTo>
                <a:lnTo>
                  <a:pt x="100853" y="88742"/>
                </a:lnTo>
                <a:lnTo>
                  <a:pt x="91066" y="96292"/>
                </a:lnTo>
                <a:lnTo>
                  <a:pt x="73221" y="106629"/>
                </a:lnTo>
                <a:lnTo>
                  <a:pt x="59983" y="114638"/>
                </a:lnTo>
                <a:lnTo>
                  <a:pt x="50648" y="120752"/>
                </a:lnTo>
                <a:lnTo>
                  <a:pt x="44511" y="125402"/>
                </a:lnTo>
                <a:lnTo>
                  <a:pt x="36574" y="135064"/>
                </a:lnTo>
                <a:lnTo>
                  <a:pt x="30677" y="1462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594" y="2334896"/>
            <a:ext cx="38100" cy="34290"/>
          </a:xfrm>
          <a:custGeom>
            <a:avLst/>
            <a:gdLst/>
            <a:ahLst/>
            <a:cxnLst/>
            <a:rect l="l" t="t" r="r" b="b"/>
            <a:pathLst>
              <a:path w="38100" h="34289">
                <a:moveTo>
                  <a:pt x="23363" y="1395"/>
                </a:moveTo>
                <a:lnTo>
                  <a:pt x="28400" y="2852"/>
                </a:lnTo>
                <a:lnTo>
                  <a:pt x="32102" y="5582"/>
                </a:lnTo>
                <a:lnTo>
                  <a:pt x="34650" y="9588"/>
                </a:lnTo>
                <a:lnTo>
                  <a:pt x="37260" y="13593"/>
                </a:lnTo>
                <a:lnTo>
                  <a:pt x="37988" y="17780"/>
                </a:lnTo>
                <a:lnTo>
                  <a:pt x="36714" y="22149"/>
                </a:lnTo>
                <a:lnTo>
                  <a:pt x="35500" y="26397"/>
                </a:lnTo>
                <a:lnTo>
                  <a:pt x="32709" y="29553"/>
                </a:lnTo>
                <a:lnTo>
                  <a:pt x="28339" y="31677"/>
                </a:lnTo>
                <a:lnTo>
                  <a:pt x="23970" y="33619"/>
                </a:lnTo>
                <a:lnTo>
                  <a:pt x="19358" y="33922"/>
                </a:lnTo>
                <a:lnTo>
                  <a:pt x="14503" y="32526"/>
                </a:lnTo>
                <a:lnTo>
                  <a:pt x="9588" y="31131"/>
                </a:lnTo>
                <a:lnTo>
                  <a:pt x="5825" y="28400"/>
                </a:lnTo>
                <a:lnTo>
                  <a:pt x="3216" y="24455"/>
                </a:lnTo>
                <a:lnTo>
                  <a:pt x="667" y="20390"/>
                </a:lnTo>
                <a:lnTo>
                  <a:pt x="0" y="16263"/>
                </a:lnTo>
                <a:lnTo>
                  <a:pt x="1274" y="11954"/>
                </a:lnTo>
                <a:lnTo>
                  <a:pt x="2488" y="7585"/>
                </a:lnTo>
                <a:lnTo>
                  <a:pt x="5218" y="4429"/>
                </a:lnTo>
                <a:lnTo>
                  <a:pt x="9466" y="2427"/>
                </a:lnTo>
                <a:lnTo>
                  <a:pt x="13896" y="364"/>
                </a:lnTo>
                <a:lnTo>
                  <a:pt x="18508" y="0"/>
                </a:lnTo>
                <a:lnTo>
                  <a:pt x="23363" y="13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3125" y="1043770"/>
            <a:ext cx="3481704" cy="2218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600" spc="-10" dirty="0">
                <a:latin typeface="Arial"/>
                <a:cs typeface="Arial"/>
              </a:rPr>
              <a:t>Zillertalbahn@Wiki</a:t>
            </a:r>
            <a:r>
              <a:rPr sz="600" spc="5" dirty="0">
                <a:latin typeface="Arial"/>
                <a:cs typeface="Arial"/>
              </a:rPr>
              <a:t>p</a:t>
            </a:r>
            <a:r>
              <a:rPr sz="600" spc="-20" dirty="0">
                <a:latin typeface="Arial"/>
                <a:cs typeface="Arial"/>
              </a:rPr>
              <a:t>edia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1200" b="1" spc="-6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1200" b="1" spc="-8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200" b="1" spc="-50" dirty="0">
                <a:solidFill>
                  <a:srgbClr val="FF0000"/>
                </a:solidFill>
                <a:latin typeface="Gill Sans MT"/>
                <a:cs typeface="Gill Sans MT"/>
              </a:rPr>
              <a:t>rnot</a:t>
            </a:r>
            <a:r>
              <a:rPr sz="1200" b="1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Gill Sans MT"/>
                <a:cs typeface="Gill Sans MT"/>
              </a:rPr>
              <a:t>efficiency</a:t>
            </a:r>
            <a:r>
              <a:rPr sz="1200" b="1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Gill Sans MT"/>
                <a:cs typeface="Gill Sans MT"/>
              </a:rPr>
              <a:t>(1824)</a:t>
            </a:r>
            <a:endParaRPr sz="1200" dirty="0">
              <a:latin typeface="Gill Sans MT"/>
              <a:cs typeface="Gill Sans MT"/>
            </a:endParaRPr>
          </a:p>
          <a:p>
            <a:pPr marL="1158875">
              <a:lnSpc>
                <a:spcPts val="1035"/>
              </a:lnSpc>
              <a:spcBef>
                <a:spcPts val="1055"/>
              </a:spcBef>
            </a:pPr>
            <a:r>
              <a:rPr sz="1100" b="0" i="1" spc="-114" dirty="0">
                <a:latin typeface="Bookman Old Style"/>
                <a:cs typeface="Bookman Old Style"/>
              </a:rPr>
              <a:t>η</a:t>
            </a:r>
            <a:r>
              <a:rPr sz="1100" b="0" i="1" spc="10" dirty="0">
                <a:latin typeface="Bookman Old Style"/>
                <a:cs typeface="Bookman Old Style"/>
              </a:rPr>
              <a:t> </a:t>
            </a:r>
            <a:r>
              <a:rPr sz="1650" spc="89" baseline="2525" dirty="0">
                <a:latin typeface="Garamond"/>
                <a:cs typeface="Garamond"/>
              </a:rPr>
              <a:t>:</a:t>
            </a:r>
            <a:r>
              <a:rPr sz="1100" spc="110" dirty="0">
                <a:latin typeface="Garamond"/>
                <a:cs typeface="Garamond"/>
              </a:rPr>
              <a:t>=</a:t>
            </a:r>
            <a:r>
              <a:rPr sz="1100" dirty="0">
                <a:latin typeface="Garamond"/>
                <a:cs typeface="Garamond"/>
              </a:rPr>
              <a:t> </a:t>
            </a:r>
            <a:r>
              <a:rPr sz="1100" spc="-130" dirty="0">
                <a:latin typeface="Garamond"/>
                <a:cs typeface="Garamond"/>
              </a:rPr>
              <a:t> </a:t>
            </a:r>
            <a:r>
              <a:rPr sz="1650" i="1" spc="-67" baseline="37878" dirty="0">
                <a:latin typeface="Meiryo"/>
                <a:cs typeface="Meiryo"/>
              </a:rPr>
              <a:t>−</a:t>
            </a:r>
            <a:r>
              <a:rPr sz="1650" b="0" i="1" spc="-52" baseline="37878" dirty="0">
                <a:latin typeface="Bookman Old Style"/>
                <a:cs typeface="Bookman Old Style"/>
              </a:rPr>
              <a:t>W</a:t>
            </a:r>
            <a:r>
              <a:rPr sz="1650" b="0" i="1" baseline="37878" dirty="0">
                <a:latin typeface="Bookman Old Style"/>
                <a:cs typeface="Bookman Old Style"/>
              </a:rPr>
              <a:t> </a:t>
            </a:r>
            <a:r>
              <a:rPr sz="1650" b="0" i="1" spc="-135" baseline="37878" dirty="0">
                <a:latin typeface="Bookman Old Style"/>
                <a:cs typeface="Bookman Old Style"/>
              </a:rPr>
              <a:t> </a:t>
            </a:r>
            <a:r>
              <a:rPr sz="1100" i="1" spc="-45" dirty="0">
                <a:latin typeface="Meiryo"/>
                <a:cs typeface="Meiryo"/>
              </a:rPr>
              <a:t>≤</a:t>
            </a:r>
            <a:r>
              <a:rPr sz="1100" i="1" spc="-75" dirty="0">
                <a:latin typeface="Meiryo"/>
                <a:cs typeface="Meiryo"/>
              </a:rPr>
              <a:t> </a:t>
            </a:r>
            <a:r>
              <a:rPr sz="1100" spc="25" dirty="0">
                <a:latin typeface="Garamond"/>
                <a:cs typeface="Garamond"/>
              </a:rPr>
              <a:t>1</a:t>
            </a:r>
            <a:r>
              <a:rPr sz="1100" spc="-35" dirty="0">
                <a:latin typeface="Garamond"/>
                <a:cs typeface="Garamond"/>
              </a:rPr>
              <a:t> </a:t>
            </a:r>
            <a:r>
              <a:rPr sz="1100" i="1" spc="-45" dirty="0">
                <a:latin typeface="Meiryo"/>
                <a:cs typeface="Meiryo"/>
              </a:rPr>
              <a:t>−</a:t>
            </a:r>
            <a:r>
              <a:rPr sz="1100" i="1" spc="35" dirty="0">
                <a:latin typeface="Meiryo"/>
                <a:cs typeface="Meiryo"/>
              </a:rPr>
              <a:t> </a:t>
            </a:r>
            <a:r>
              <a:rPr sz="1650" b="0" i="1" spc="-44" baseline="37878" dirty="0">
                <a:latin typeface="Bookman Old Style"/>
                <a:cs typeface="Bookman Old Style"/>
              </a:rPr>
              <a:t>T</a:t>
            </a:r>
            <a:r>
              <a:rPr sz="1200" spc="22" baseline="38194" dirty="0">
                <a:latin typeface="Century"/>
                <a:cs typeface="Century"/>
              </a:rPr>
              <a:t>c</a:t>
            </a:r>
            <a:endParaRPr sz="1200" baseline="38194" dirty="0">
              <a:latin typeface="Century"/>
              <a:cs typeface="Century"/>
            </a:endParaRPr>
          </a:p>
          <a:p>
            <a:pPr marL="1512570">
              <a:lnSpc>
                <a:spcPts val="1035"/>
              </a:lnSpc>
              <a:tabLst>
                <a:tab pos="2182495" algn="l"/>
              </a:tabLst>
            </a:pPr>
            <a:r>
              <a:rPr sz="1100" b="0" i="1" dirty="0">
                <a:latin typeface="Bookman Old Style"/>
                <a:cs typeface="Bookman Old Style"/>
              </a:rPr>
              <a:t>Q</a:t>
            </a:r>
            <a:r>
              <a:rPr sz="1200" spc="-30" baseline="-25000" dirty="0">
                <a:latin typeface="Century"/>
                <a:cs typeface="Century"/>
              </a:rPr>
              <a:t>h</a:t>
            </a:r>
            <a:r>
              <a:rPr sz="1200" spc="-30" baseline="-10416" dirty="0">
                <a:latin typeface="Century"/>
                <a:cs typeface="Century"/>
              </a:rPr>
              <a:t>	</a:t>
            </a:r>
            <a:r>
              <a:rPr sz="1100" b="0" i="1" spc="-30" dirty="0">
                <a:latin typeface="Bookman Old Style"/>
                <a:cs typeface="Bookman Old Style"/>
              </a:rPr>
              <a:t>T</a:t>
            </a:r>
            <a:r>
              <a:rPr sz="1200" spc="-30" baseline="-25000" dirty="0">
                <a:latin typeface="Century"/>
                <a:cs typeface="Century"/>
              </a:rPr>
              <a:t>h</a:t>
            </a:r>
            <a:endParaRPr sz="1200" baseline="-25000" dirty="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1200" b="1" spc="-50" dirty="0" smtClean="0">
                <a:latin typeface="Gill Sans MT"/>
                <a:cs typeface="Gill Sans MT"/>
              </a:rPr>
              <a:t>Quantum</a:t>
            </a:r>
            <a:r>
              <a:rPr sz="1200" b="1" spc="100" dirty="0" smtClean="0">
                <a:latin typeface="Gill Sans MT"/>
                <a:cs typeface="Gill Sans MT"/>
              </a:rPr>
              <a:t> </a:t>
            </a:r>
            <a:r>
              <a:rPr sz="1200" b="1" spc="-30" dirty="0" smtClean="0">
                <a:latin typeface="Gill Sans MT"/>
                <a:cs typeface="Gill Sans MT"/>
              </a:rPr>
              <a:t>engines</a:t>
            </a:r>
            <a:r>
              <a:rPr lang="en-IN" sz="1200" b="1" spc="-30" dirty="0" smtClean="0">
                <a:latin typeface="Gill Sans MT"/>
                <a:cs typeface="Gill Sans MT"/>
              </a:rPr>
              <a:t> (thermal or non-thermal):</a:t>
            </a:r>
            <a:endParaRPr sz="1200" dirty="0">
              <a:latin typeface="Gill Sans MT"/>
              <a:cs typeface="Gill Sans MT"/>
            </a:endParaRPr>
          </a:p>
          <a:p>
            <a:pPr marL="184150" marR="167005" indent="-171450">
              <a:lnSpc>
                <a:spcPct val="1026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95" dirty="0" smtClean="0">
                <a:latin typeface="Tahoma"/>
                <a:cs typeface="Tahoma"/>
              </a:rPr>
              <a:t>I</a:t>
            </a:r>
            <a:r>
              <a:rPr sz="1100" spc="-55" dirty="0" smtClean="0">
                <a:latin typeface="Tahoma"/>
                <a:cs typeface="Tahoma"/>
              </a:rPr>
              <a:t>ncrease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lang="en-US" sz="1100" spc="-20" dirty="0" smtClean="0">
                <a:latin typeface="Tahoma"/>
                <a:cs typeface="Tahoma"/>
              </a:rPr>
              <a:t>efficiency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20" dirty="0" smtClean="0">
                <a:latin typeface="Tahoma"/>
                <a:cs typeface="Tahoma"/>
              </a:rPr>
              <a:t>b</a:t>
            </a:r>
            <a:r>
              <a:rPr sz="1100" spc="-80" dirty="0" smtClean="0">
                <a:latin typeface="Tahoma"/>
                <a:cs typeface="Tahoma"/>
              </a:rPr>
              <a:t>e</a:t>
            </a:r>
            <a:r>
              <a:rPr sz="1100" spc="-110" dirty="0" smtClean="0">
                <a:latin typeface="Tahoma"/>
                <a:cs typeface="Tahoma"/>
              </a:rPr>
              <a:t>y</a:t>
            </a:r>
            <a:r>
              <a:rPr sz="1100" spc="-55" dirty="0" smtClean="0">
                <a:latin typeface="Tahoma"/>
                <a:cs typeface="Tahoma"/>
              </a:rPr>
              <a:t>ond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C</a:t>
            </a:r>
            <a:r>
              <a:rPr sz="1100" spc="-45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rnot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b</a:t>
            </a:r>
            <a:r>
              <a:rPr sz="1100" spc="-55" dirty="0">
                <a:latin typeface="Tahoma"/>
                <a:cs typeface="Tahoma"/>
              </a:rPr>
              <a:t>ound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b</a:t>
            </a:r>
            <a:r>
              <a:rPr sz="1100" spc="-50" dirty="0">
                <a:latin typeface="Tahoma"/>
                <a:cs typeface="Tahoma"/>
              </a:rPr>
              <a:t>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 smtClean="0">
                <a:latin typeface="Tahoma"/>
                <a:cs typeface="Tahoma"/>
              </a:rPr>
              <a:t>quantum</a:t>
            </a:r>
            <a:r>
              <a:rPr lang="en-IN" sz="1100" spc="15" dirty="0" smtClean="0">
                <a:latin typeface="Tahoma"/>
                <a:cs typeface="Tahoma"/>
              </a:rPr>
              <a:t>ness</a:t>
            </a:r>
            <a:r>
              <a:rPr sz="1100" spc="-45" dirty="0" smtClean="0">
                <a:latin typeface="Tahoma"/>
                <a:cs typeface="Tahoma"/>
              </a:rPr>
              <a:t>?</a:t>
            </a:r>
            <a:r>
              <a:rPr lang="en-IN" sz="1100" spc="-45" dirty="0" smtClean="0">
                <a:latin typeface="Tahoma"/>
                <a:cs typeface="Tahoma"/>
              </a:rPr>
              <a:t> </a:t>
            </a:r>
          </a:p>
          <a:p>
            <a:pPr marL="184150" marR="167005" indent="-171450">
              <a:lnSpc>
                <a:spcPct val="1026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lang="en-IN" sz="1100" spc="-45" dirty="0" smtClean="0">
                <a:latin typeface="Tahoma"/>
                <a:cs typeface="Tahoma"/>
              </a:rPr>
              <a:t>Boost power by </a:t>
            </a:r>
            <a:r>
              <a:rPr lang="en-IN" sz="1100" spc="-45" dirty="0" err="1" smtClean="0">
                <a:latin typeface="Tahoma"/>
                <a:cs typeface="Tahoma"/>
              </a:rPr>
              <a:t>quantumness</a:t>
            </a:r>
            <a:r>
              <a:rPr lang="en-IN" sz="1100" spc="-45" dirty="0" smtClean="0">
                <a:latin typeface="Tahoma"/>
                <a:cs typeface="Tahoma"/>
              </a:rPr>
              <a:t> ?</a:t>
            </a:r>
          </a:p>
          <a:p>
            <a:pPr marL="184150" marR="167005" indent="-171450">
              <a:lnSpc>
                <a:spcPct val="102600"/>
              </a:lnSpc>
              <a:spcBef>
                <a:spcPts val="150"/>
              </a:spcBef>
              <a:buFont typeface="Arial" pitchFamily="34" charset="0"/>
              <a:buChar char="•"/>
            </a:pPr>
            <a:endParaRPr lang="en-IN" sz="1100" spc="-45" dirty="0" smtClean="0">
              <a:latin typeface="Tahoma"/>
              <a:cs typeface="Tahoma"/>
            </a:endParaRPr>
          </a:p>
          <a:p>
            <a:pPr marL="184150" marR="167005" indent="-171450">
              <a:lnSpc>
                <a:spcPct val="102600"/>
              </a:lnSpc>
              <a:spcBef>
                <a:spcPts val="150"/>
              </a:spcBef>
              <a:buFont typeface="Arial" pitchFamily="34" charset="0"/>
              <a:buChar char="•"/>
            </a:pPr>
            <a:endParaRPr sz="1100" dirty="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2969" y="2396557"/>
            <a:ext cx="45719" cy="476818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5230"/>
                </a:lnTo>
              </a:path>
            </a:pathLst>
          </a:custGeom>
          <a:ln w="1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95250" y="2949575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talk: W.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Niedenzu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l.,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New J. Phys.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083012 (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2016); Nature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165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2018) );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Ghosh et al., PNAS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12156 (2017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);  PNAS (2018);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Review: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1803.10053 [quant-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</a:t>
            </a:fld>
            <a:endParaRPr lang="en-US" spc="-2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19</a:t>
            </a:fld>
            <a:endParaRPr lang="en-US" spc="-20" dirty="0"/>
          </a:p>
        </p:txBody>
      </p:sp>
      <p:sp>
        <p:nvSpPr>
          <p:cNvPr id="3" name="TextBox 2"/>
          <p:cNvSpPr txBox="1"/>
          <p:nvPr/>
        </p:nvSpPr>
        <p:spPr>
          <a:xfrm>
            <a:off x="65284" y="172621"/>
            <a:ext cx="45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Non-passive signal:</a:t>
            </a:r>
            <a:r>
              <a:rPr lang="en-US" sz="1600" dirty="0"/>
              <a:t> </a:t>
            </a:r>
            <a:r>
              <a:rPr lang="en-US" sz="1600" dirty="0" smtClean="0"/>
              <a:t>Coherent-thermal (work + heat)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36508"/>
            <a:ext cx="136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30400"/>
            <a:ext cx="3609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52650" y="892175"/>
            <a:ext cx="223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Work: Classical-quantum coherence division irrelevant! Only non-passivity matters!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6650" y="195897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Classical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2250" y="244397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Quantum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rot="2103072">
            <a:off x="1227807" y="110728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← </a:t>
            </a:r>
            <a:r>
              <a:rPr lang="en-US" sz="1200" b="1" dirty="0" smtClean="0"/>
              <a:t>Q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 rot="2103072">
            <a:off x="770607" y="123826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← </a:t>
            </a:r>
            <a:r>
              <a:rPr lang="en-US" sz="1200" b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090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01015"/>
            <a:ext cx="2189798" cy="87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97" y="45137"/>
            <a:ext cx="4433950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12" dirty="0"/>
              <a:t>(Nonlinearly) Pumped Quantum Heat-Work </a:t>
            </a:r>
            <a:r>
              <a:rPr lang="en-IN" sz="1412" dirty="0" smtClean="0"/>
              <a:t>Catalysis</a:t>
            </a:r>
            <a:endParaRPr lang="en-IN" sz="1412" dirty="0"/>
          </a:p>
        </p:txBody>
      </p:sp>
      <p:sp>
        <p:nvSpPr>
          <p:cNvPr id="10" name="TextBox 9"/>
          <p:cNvSpPr txBox="1"/>
          <p:nvPr/>
        </p:nvSpPr>
        <p:spPr>
          <a:xfrm>
            <a:off x="-15938" y="275643"/>
            <a:ext cx="4664455" cy="23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8" dirty="0"/>
              <a:t>A. </a:t>
            </a:r>
            <a:r>
              <a:rPr lang="en-IN" sz="908" dirty="0" err="1"/>
              <a:t>Ghosh</a:t>
            </a:r>
            <a:r>
              <a:rPr lang="en-IN" sz="908" dirty="0"/>
              <a:t>, C. Lombard, L. </a:t>
            </a:r>
            <a:r>
              <a:rPr lang="en-IN" sz="908" dirty="0" err="1"/>
              <a:t>Davidovich</a:t>
            </a:r>
            <a:r>
              <a:rPr lang="en-IN" sz="908" dirty="0"/>
              <a:t> &amp; G. </a:t>
            </a:r>
            <a:r>
              <a:rPr lang="en-IN" sz="908" dirty="0" smtClean="0"/>
              <a:t>K, PNAS </a:t>
            </a:r>
            <a:r>
              <a:rPr lang="en-IN" sz="908" b="1" dirty="0" smtClean="0"/>
              <a:t>114</a:t>
            </a:r>
            <a:r>
              <a:rPr lang="en-IN" sz="908" dirty="0" smtClean="0"/>
              <a:t>, 12156 (2017)</a:t>
            </a:r>
            <a:endParaRPr lang="en-IN" sz="908" dirty="0"/>
          </a:p>
        </p:txBody>
      </p:sp>
      <p:pic>
        <p:nvPicPr>
          <p:cNvPr id="20482" name="Picture 2" descr="C:\Users\Arnab\Dropbox\PAPER1\references\test copy\Fig2n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/>
          <a:stretch/>
        </p:blipFill>
        <p:spPr bwMode="auto">
          <a:xfrm>
            <a:off x="1601863" y="1817357"/>
            <a:ext cx="1007987" cy="14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Arnab\Dropbox\GK\Untitled Folder\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06575"/>
            <a:ext cx="1580918" cy="11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49" y="1602705"/>
            <a:ext cx="1344613" cy="42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9850" y="2187575"/>
            <a:ext cx="2059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Squeezing catalysis of </a:t>
            </a:r>
            <a:r>
              <a:rPr lang="en-IN" sz="1200" dirty="0" smtClean="0"/>
              <a:t>work/power by </a:t>
            </a:r>
            <a:r>
              <a:rPr lang="en-IN" sz="1200" b="1" dirty="0" smtClean="0"/>
              <a:t>non-passivity</a:t>
            </a:r>
            <a:endParaRPr lang="en-IN" sz="12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20</a:t>
            </a:fld>
            <a:endParaRPr lang="en-US" spc="-20" dirty="0"/>
          </a:p>
        </p:txBody>
      </p:sp>
      <p:sp>
        <p:nvSpPr>
          <p:cNvPr id="2" name="TextBox 1"/>
          <p:cNvSpPr txBox="1"/>
          <p:nvPr/>
        </p:nvSpPr>
        <p:spPr>
          <a:xfrm>
            <a:off x="95250" y="2977376"/>
            <a:ext cx="2085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3-fold power increase</a:t>
            </a:r>
            <a:endParaRPr lang="en-US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87375"/>
            <a:ext cx="1984291" cy="93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86250" y="3222691"/>
            <a:ext cx="192088" cy="184084"/>
          </a:xfrm>
        </p:spPr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391" y="78423"/>
            <a:ext cx="399542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7">
              <a:lnSpc>
                <a:spcPts val="2391"/>
              </a:lnSpc>
            </a:pPr>
            <a:r>
              <a:rPr lang="en-US" sz="1613" spc="3" dirty="0" smtClean="0"/>
              <a:t>Cooperative</a:t>
            </a:r>
            <a:r>
              <a:rPr lang="en-US" sz="1613" dirty="0" smtClean="0"/>
              <a:t> (</a:t>
            </a:r>
            <a:r>
              <a:rPr lang="en-US" sz="1613" dirty="0" err="1" smtClean="0"/>
              <a:t>Dicke</a:t>
            </a:r>
            <a:r>
              <a:rPr lang="en-US" sz="1613" dirty="0" smtClean="0"/>
              <a:t>) </a:t>
            </a:r>
            <a:r>
              <a:rPr lang="en-US" sz="1613" spc="-3" dirty="0" smtClean="0"/>
              <a:t>quantu</a:t>
            </a:r>
            <a:r>
              <a:rPr lang="en-US" sz="1613" dirty="0" smtClean="0"/>
              <a:t>m</a:t>
            </a:r>
            <a:r>
              <a:rPr lang="en-US" sz="1613" spc="-3" dirty="0" smtClean="0"/>
              <a:t> </a:t>
            </a:r>
            <a:r>
              <a:rPr lang="en-US" sz="1613" spc="-3" dirty="0"/>
              <a:t>hea</a:t>
            </a:r>
            <a:r>
              <a:rPr lang="en-US" sz="1613" dirty="0"/>
              <a:t>t machine</a:t>
            </a:r>
          </a:p>
          <a:p>
            <a:pPr marL="57208">
              <a:lnSpc>
                <a:spcPts val="855"/>
              </a:lnSpc>
            </a:pPr>
            <a:r>
              <a:rPr lang="en-US" sz="908" spc="-25" dirty="0">
                <a:latin typeface="Calibri"/>
                <a:cs typeface="Calibri"/>
              </a:rPr>
              <a:t>W.</a:t>
            </a:r>
            <a:r>
              <a:rPr lang="en-US" sz="908" spc="-12" dirty="0">
                <a:latin typeface="Calibri"/>
                <a:cs typeface="Calibri"/>
              </a:rPr>
              <a:t> </a:t>
            </a:r>
            <a:r>
              <a:rPr lang="en-US" sz="908" spc="9" dirty="0" err="1" smtClean="0">
                <a:latin typeface="Calibri"/>
                <a:cs typeface="Calibri"/>
              </a:rPr>
              <a:t>Niedenzu</a:t>
            </a:r>
            <a:r>
              <a:rPr lang="en-US" sz="908" spc="-5" dirty="0">
                <a:latin typeface="Calibri"/>
                <a:cs typeface="Calibri"/>
              </a:rPr>
              <a:t> </a:t>
            </a:r>
            <a:r>
              <a:rPr lang="en-US" sz="908" spc="-5" dirty="0" smtClean="0">
                <a:latin typeface="Calibri"/>
                <a:cs typeface="Calibri"/>
              </a:rPr>
              <a:t>&amp; </a:t>
            </a:r>
            <a:r>
              <a:rPr lang="en-US" sz="908" spc="-5" dirty="0">
                <a:latin typeface="Calibri"/>
                <a:cs typeface="Calibri"/>
              </a:rPr>
              <a:t>G.K.</a:t>
            </a:r>
            <a:endParaRPr lang="en-US" sz="908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" y="570722"/>
            <a:ext cx="1789151" cy="7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57450" y="2946171"/>
            <a:ext cx="1863952" cy="33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49374"/>
            <a:ext cx="2156984" cy="13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21" y="487298"/>
            <a:ext cx="2046029" cy="13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011433"/>
            <a:ext cx="1895475" cy="39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792" y="2654568"/>
            <a:ext cx="4854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I</a:t>
            </a:r>
            <a:r>
              <a:rPr lang="en-IN" sz="1000" dirty="0" smtClean="0"/>
              <a:t>n </a:t>
            </a:r>
            <a:r>
              <a:rPr lang="en-IN" sz="1000" dirty="0"/>
              <a:t>the high effective-temperature </a:t>
            </a:r>
            <a:r>
              <a:rPr lang="en-IN" sz="1000" dirty="0" smtClean="0"/>
              <a:t>limit                              transition </a:t>
            </a:r>
            <a:r>
              <a:rPr lang="en-IN" sz="1000" dirty="0"/>
              <a:t>probabilities </a:t>
            </a:r>
            <a:r>
              <a:rPr lang="en-IN" sz="1000" dirty="0" smtClean="0"/>
              <a:t>between individual        (j excitations) are </a:t>
            </a:r>
            <a:r>
              <a:rPr lang="en-IN" sz="1000" dirty="0"/>
              <a:t>enhanced by the </a:t>
            </a:r>
            <a:r>
              <a:rPr lang="en-IN" sz="1000" dirty="0" err="1" smtClean="0"/>
              <a:t>Clebsch</a:t>
            </a:r>
            <a:r>
              <a:rPr lang="en-IN" sz="1000" dirty="0" smtClean="0"/>
              <a:t>–</a:t>
            </a:r>
            <a:r>
              <a:rPr lang="en-IN" sz="1000" dirty="0" err="1" smtClean="0"/>
              <a:t>Gordan</a:t>
            </a:r>
            <a:r>
              <a:rPr lang="en-IN" sz="1000" dirty="0"/>
              <a:t> </a:t>
            </a:r>
            <a:r>
              <a:rPr lang="en-IN" sz="1000" dirty="0" smtClean="0"/>
              <a:t>coefficients </a:t>
            </a:r>
            <a:endParaRPr lang="en-IN" sz="1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654568"/>
            <a:ext cx="79141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26078"/>
            <a:ext cx="228600" cy="2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" y="130175"/>
            <a:ext cx="8381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 smtClean="0"/>
              <a:t>Summ</a:t>
            </a:r>
            <a:r>
              <a:rPr spc="-85" dirty="0" smtClean="0"/>
              <a:t>a</a:t>
            </a:r>
            <a:r>
              <a:rPr spc="-45" dirty="0" smtClean="0"/>
              <a:t>ry</a:t>
            </a:r>
            <a:r>
              <a:rPr lang="en-US" spc="-45" dirty="0" smtClean="0"/>
              <a:t> </a:t>
            </a:r>
            <a:endParaRPr spc="-45" dirty="0"/>
          </a:p>
        </p:txBody>
      </p:sp>
      <p:sp>
        <p:nvSpPr>
          <p:cNvPr id="10" name="object 10"/>
          <p:cNvSpPr txBox="1"/>
          <p:nvPr/>
        </p:nvSpPr>
        <p:spPr>
          <a:xfrm>
            <a:off x="171450" y="434975"/>
            <a:ext cx="4210051" cy="256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buFont typeface="Wingdings" panose="05000000000000000000" pitchFamily="2" charset="2"/>
              <a:buChar char="q"/>
            </a:pPr>
            <a:r>
              <a:rPr lang="en-US" sz="1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Heat:</a:t>
            </a:r>
            <a:r>
              <a:rPr sz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7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5" dirty="0">
                <a:latin typeface="Arial" panose="020B0604020202020204" pitchFamily="34" charset="0"/>
                <a:cs typeface="Arial" panose="020B0604020202020204" pitchFamily="34" charset="0"/>
              </a:rPr>
              <a:t>exchanged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bath</a:t>
            </a:r>
            <a:r>
              <a:rPr lang="en-US" sz="1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that yields</a:t>
            </a:r>
            <a:r>
              <a:rPr sz="10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entro</a:t>
            </a:r>
            <a:r>
              <a:rPr sz="1000" spc="-85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0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r>
              <a:rPr lang="en-US" sz="1000" spc="-55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Law reformulated</a:t>
            </a:r>
          </a:p>
          <a:p>
            <a:pPr marL="184150" marR="5080" indent="-171450">
              <a:buFont typeface="Wingdings" panose="05000000000000000000" pitchFamily="2" charset="2"/>
              <a:buChar char="q"/>
            </a:pP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>
              <a:spcBef>
                <a:spcPts val="135"/>
              </a:spcBef>
              <a:buFont typeface="Wingdings" panose="05000000000000000000" pitchFamily="2" charset="2"/>
              <a:buChar char="q"/>
            </a:pP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inequali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000" spc="-8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29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sz="1000" i="1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000" i="1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000" spc="-8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000" spc="-1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  <a:r>
              <a:rPr sz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000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0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Only due to </a:t>
            </a:r>
            <a:r>
              <a:rPr lang="en-US" sz="1000" b="1" spc="-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  <a:r>
              <a:rPr lang="en-US" sz="1000" b="1" spc="9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state change.</a:t>
            </a:r>
          </a:p>
          <a:p>
            <a:pPr marL="184150" marR="158750" indent="-17145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158750" indent="-17145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sz="1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sz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engines</a:t>
            </a:r>
            <a:r>
              <a:rPr lang="en-US" sz="1000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n-US" sz="1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loss (</a:t>
            </a:r>
            <a:r>
              <a:rPr sz="10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dum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000" spc="-75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bath</a:t>
            </a:r>
            <a:r>
              <a:rPr lang="en-US" sz="1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):  </a:t>
            </a:r>
            <a:r>
              <a:rPr lang="en-US" sz="1000" spc="-30" dirty="0">
                <a:latin typeface="Arial" panose="020B0604020202020204" pitchFamily="34" charset="0"/>
                <a:cs typeface="Arial" panose="020B0604020202020204" pitchFamily="34" charset="0"/>
              </a:rPr>
              <a:t>for non-thermal baths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sz="10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0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000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000" b="1" spc="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000" b="1" spc="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</a:t>
            </a:r>
            <a:r>
              <a:rPr sz="1000" b="1" spc="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reversibili</a:t>
            </a:r>
            <a:r>
              <a:rPr sz="1000" b="1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0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0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there advantages in machines with quantum resources?  Yes, if they change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non-passivity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entropy: no principle difference with classical resources.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Piston coherence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fluid Piston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queezing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classical/quantum?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oop. 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Dicke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boost                       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22</a:t>
            </a:fld>
            <a:endParaRPr lang="en-US" spc="-2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324" y="182612"/>
            <a:ext cx="2776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0" dirty="0" smtClean="0">
                <a:solidFill>
                  <a:srgbClr val="3333B2"/>
                </a:solidFill>
                <a:latin typeface="Tahoma"/>
                <a:cs typeface="Tahoma"/>
              </a:rPr>
              <a:t>“Super-Carnot” E</a:t>
            </a:r>
            <a:r>
              <a:rPr sz="1400" spc="-50" dirty="0" smtClean="0">
                <a:solidFill>
                  <a:srgbClr val="3333B2"/>
                </a:solidFill>
                <a:latin typeface="Tahoma"/>
                <a:cs typeface="Tahoma"/>
              </a:rPr>
              <a:t>ngines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085" y="506057"/>
            <a:ext cx="2695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-55" dirty="0" smtClean="0">
                <a:latin typeface="Tahoma"/>
                <a:cs typeface="Tahoma"/>
              </a:rPr>
              <a:t>    </a:t>
            </a:r>
            <a:r>
              <a:rPr sz="1100" spc="-55" dirty="0" smtClean="0">
                <a:latin typeface="Tahoma"/>
                <a:cs typeface="Tahoma"/>
              </a:rPr>
              <a:t>Genuine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heat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engines: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“</a:t>
            </a:r>
            <a:r>
              <a:rPr sz="1100" spc="-25" dirty="0" err="1">
                <a:latin typeface="Tahoma"/>
                <a:cs typeface="Tahoma"/>
              </a:rPr>
              <a:t>Phaseonium</a:t>
            </a:r>
            <a:r>
              <a:rPr sz="1100" spc="-25" dirty="0" smtClean="0">
                <a:latin typeface="Tahoma"/>
                <a:cs typeface="Tahoma"/>
              </a:rPr>
              <a:t>”</a:t>
            </a:r>
            <a:r>
              <a:rPr lang="en-US" sz="1100" spc="-25" dirty="0" smtClean="0">
                <a:latin typeface="Tahoma"/>
                <a:cs typeface="Tahoma"/>
              </a:rPr>
              <a:t> fuel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5850" y="739775"/>
            <a:ext cx="2362200" cy="141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250" y="2187575"/>
            <a:ext cx="44196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latin typeface="Arial"/>
                <a:cs typeface="Arial"/>
              </a:rPr>
              <a:t>M.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O.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Scull</a:t>
            </a:r>
            <a:r>
              <a:rPr sz="900" spc="-65" dirty="0">
                <a:latin typeface="Arial"/>
                <a:cs typeface="Arial"/>
              </a:rPr>
              <a:t>y</a:t>
            </a:r>
            <a:r>
              <a:rPr sz="900" spc="5" dirty="0">
                <a:latin typeface="Arial"/>
                <a:cs typeface="Arial"/>
              </a:rPr>
              <a:t>,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M.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S.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Zubair</a:t>
            </a:r>
            <a:r>
              <a:rPr sz="900" spc="-55" dirty="0">
                <a:latin typeface="Arial"/>
                <a:cs typeface="Arial"/>
              </a:rPr>
              <a:t>y</a:t>
            </a:r>
            <a:r>
              <a:rPr sz="900" spc="5" dirty="0">
                <a:latin typeface="Arial"/>
                <a:cs typeface="Arial"/>
              </a:rPr>
              <a:t>,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G.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S.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Ag</a:t>
            </a:r>
            <a:r>
              <a:rPr sz="900" spc="-30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-15" dirty="0">
                <a:latin typeface="Arial"/>
                <a:cs typeface="Arial"/>
              </a:rPr>
              <a:t>w</a:t>
            </a:r>
            <a:r>
              <a:rPr sz="900" spc="-10" dirty="0">
                <a:latin typeface="Arial"/>
                <a:cs typeface="Arial"/>
              </a:rPr>
              <a:t>al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and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H.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W</a:t>
            </a:r>
            <a:r>
              <a:rPr sz="900" dirty="0">
                <a:latin typeface="Arial"/>
                <a:cs typeface="Arial"/>
              </a:rPr>
              <a:t>alther,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Science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b="1" spc="-5" dirty="0">
                <a:latin typeface="Gill Sans MT"/>
                <a:cs typeface="Gill Sans MT"/>
              </a:rPr>
              <a:t>299</a:t>
            </a:r>
            <a:r>
              <a:rPr sz="900" spc="5" dirty="0">
                <a:latin typeface="Arial"/>
                <a:cs typeface="Arial"/>
              </a:rPr>
              <a:t>,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862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(2</a:t>
            </a:r>
            <a:r>
              <a:rPr sz="900" dirty="0">
                <a:latin typeface="Arial"/>
                <a:cs typeface="Arial"/>
              </a:rPr>
              <a:t>003).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463" y="2580987"/>
            <a:ext cx="25899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Extra heat input via fuel coherence</a:t>
            </a:r>
            <a:endParaRPr lang="en-US" sz="1300" dirty="0"/>
          </a:p>
        </p:txBody>
      </p:sp>
      <p:sp>
        <p:nvSpPr>
          <p:cNvPr id="3" name="Flowchart: Connector 2"/>
          <p:cNvSpPr/>
          <p:nvPr/>
        </p:nvSpPr>
        <p:spPr>
          <a:xfrm flipH="1">
            <a:off x="499701" y="570455"/>
            <a:ext cx="45719" cy="672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2</a:t>
            </a:fld>
            <a:endParaRPr lang="en-US" spc="-20" dirty="0"/>
          </a:p>
        </p:txBody>
      </p:sp>
      <p:sp>
        <p:nvSpPr>
          <p:cNvPr id="12" name="TextBox 11"/>
          <p:cNvSpPr txBox="1"/>
          <p:nvPr/>
        </p:nvSpPr>
        <p:spPr>
          <a:xfrm>
            <a:off x="1086663" y="2809587"/>
            <a:ext cx="1904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/>
                <a:cs typeface="Times New Roman"/>
              </a:rPr>
              <a:t>→ </a:t>
            </a:r>
            <a:r>
              <a:rPr lang="en-US" sz="1300" dirty="0" smtClean="0">
                <a:latin typeface="Andalus" pitchFamily="18" charset="-78"/>
                <a:cs typeface="Andalus" pitchFamily="18" charset="-78"/>
              </a:rPr>
              <a:t>Carnot bound for </a:t>
            </a:r>
            <a:r>
              <a:rPr lang="en-US" sz="1300" dirty="0" err="1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en-US" sz="1300" baseline="-25000" dirty="0" err="1" smtClean="0">
                <a:latin typeface="Andalus" pitchFamily="18" charset="-78"/>
                <a:cs typeface="Andalus" pitchFamily="18" charset="-78"/>
              </a:rPr>
              <a:t>c</a:t>
            </a:r>
            <a:r>
              <a:rPr lang="en-US" sz="1300" baseline="-25000" dirty="0" smtClean="0">
                <a:latin typeface="Andalus" pitchFamily="18" charset="-78"/>
                <a:cs typeface="Andalus" pitchFamily="18" charset="-78"/>
              </a:rPr>
              <a:t>       </a:t>
            </a:r>
            <a:endParaRPr lang="en-US" sz="1300" baseline="-25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6863" y="2809587"/>
            <a:ext cx="25899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ndalus" pitchFamily="18" charset="-78"/>
                <a:cs typeface="Andalus" pitchFamily="18" charset="-78"/>
              </a:rPr>
              <a:t>,</a:t>
            </a:r>
            <a:r>
              <a:rPr lang="en-US" sz="1300" dirty="0" err="1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en-US" sz="1300" baseline="-25000" dirty="0" err="1" smtClean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1300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US" sz="1300" dirty="0" err="1" smtClean="0">
                <a:latin typeface="Andalus" pitchFamily="18" charset="-78"/>
                <a:cs typeface="Andalus" pitchFamily="18" charset="-78"/>
              </a:rPr>
              <a:t>cos</a:t>
            </a:r>
            <a:r>
              <a:rPr lang="el-GR" sz="1300" dirty="0" smtClean="0">
                <a:cs typeface="Andalus" pitchFamily="18" charset="-78"/>
              </a:rPr>
              <a:t>φ</a:t>
            </a:r>
            <a:r>
              <a:rPr lang="en-US" sz="1300" dirty="0" smtClean="0">
                <a:latin typeface="Andalus" pitchFamily="18" charset="-78"/>
                <a:cs typeface="Andalus" pitchFamily="18" charset="-78"/>
              </a:rPr>
              <a:t>)</a:t>
            </a:r>
            <a:endParaRPr lang="en-US" sz="13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9234" y="288067"/>
            <a:ext cx="36525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-30" dirty="0" smtClean="0">
                <a:latin typeface="Tahoma"/>
                <a:cs typeface="Tahoma"/>
              </a:rPr>
              <a:t>   “</a:t>
            </a:r>
            <a:r>
              <a:rPr sz="1100" spc="-30" dirty="0" smtClean="0">
                <a:latin typeface="Tahoma"/>
                <a:cs typeface="Tahoma"/>
              </a:rPr>
              <a:t>Hy</a:t>
            </a:r>
            <a:r>
              <a:rPr sz="1100" spc="-55" dirty="0" smtClean="0">
                <a:latin typeface="Tahoma"/>
                <a:cs typeface="Tahoma"/>
              </a:rPr>
              <a:t>b</a:t>
            </a:r>
            <a:r>
              <a:rPr sz="1100" spc="-25" dirty="0" smtClean="0">
                <a:latin typeface="Tahoma"/>
                <a:cs typeface="Tahoma"/>
              </a:rPr>
              <a:t>rid</a:t>
            </a:r>
            <a:r>
              <a:rPr lang="en-US" sz="1100" spc="-25" dirty="0" smtClean="0">
                <a:latin typeface="Tahoma"/>
                <a:cs typeface="Tahoma"/>
              </a:rPr>
              <a:t>"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engines: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Squee</a:t>
            </a:r>
            <a:r>
              <a:rPr sz="1100" spc="-60" dirty="0">
                <a:latin typeface="Tahoma"/>
                <a:cs typeface="Tahoma"/>
              </a:rPr>
              <a:t>zed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thermal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 smtClean="0">
                <a:latin typeface="Tahoma"/>
                <a:cs typeface="Tahoma"/>
              </a:rPr>
              <a:t>baths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50" y="2644775"/>
            <a:ext cx="428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Claim: Extra heat input via fuel squeezing?</a:t>
            </a:r>
          </a:p>
          <a:p>
            <a:r>
              <a:rPr lang="en-US" sz="1100" dirty="0" smtClean="0"/>
              <a:t>Experiment: </a:t>
            </a:r>
            <a:r>
              <a:rPr lang="en-US" sz="1100" dirty="0" err="1" smtClean="0"/>
              <a:t>Optomechanical</a:t>
            </a:r>
            <a:r>
              <a:rPr lang="en-US" sz="1100" dirty="0" smtClean="0"/>
              <a:t> setup (</a:t>
            </a:r>
            <a:r>
              <a:rPr lang="en-US" sz="1100" dirty="0" err="1" smtClean="0"/>
              <a:t>Klaers</a:t>
            </a:r>
            <a:r>
              <a:rPr lang="en-US" sz="1100" dirty="0" smtClean="0"/>
              <a:t> et.al. PRX, </a:t>
            </a:r>
            <a:r>
              <a:rPr lang="en-US" sz="1100" b="1" dirty="0" smtClean="0"/>
              <a:t>7</a:t>
            </a:r>
            <a:r>
              <a:rPr lang="en-US" sz="1100" dirty="0" smtClean="0"/>
              <a:t>, 031044 2017)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484953" y="346514"/>
            <a:ext cx="45719" cy="762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4273397" y="3314442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3</a:t>
            </a:fld>
            <a:endParaRPr lang="en-US" spc="-20" dirty="0"/>
          </a:p>
        </p:txBody>
      </p:sp>
      <p:sp>
        <p:nvSpPr>
          <p:cNvPr id="16" name="object 11"/>
          <p:cNvSpPr txBox="1"/>
          <p:nvPr/>
        </p:nvSpPr>
        <p:spPr>
          <a:xfrm>
            <a:off x="591634" y="2312839"/>
            <a:ext cx="36525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ts val="710"/>
              </a:lnSpc>
              <a:spcBef>
                <a:spcPts val="535"/>
              </a:spcBef>
            </a:pPr>
            <a:r>
              <a:rPr sz="600" dirty="0" smtClean="0">
                <a:latin typeface="Arial"/>
                <a:cs typeface="Arial"/>
              </a:rPr>
              <a:t>J.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5" dirty="0" err="1" smtClean="0">
                <a:latin typeface="Arial"/>
                <a:cs typeface="Arial"/>
              </a:rPr>
              <a:t>Roßnagel</a:t>
            </a:r>
            <a:r>
              <a:rPr sz="600" spc="-25" dirty="0" smtClean="0">
                <a:latin typeface="Arial"/>
                <a:cs typeface="Arial"/>
              </a:rPr>
              <a:t>,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dirty="0" smtClean="0">
                <a:latin typeface="Arial"/>
                <a:cs typeface="Arial"/>
              </a:rPr>
              <a:t>O.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5" dirty="0" err="1" smtClean="0">
                <a:latin typeface="Arial"/>
                <a:cs typeface="Arial"/>
              </a:rPr>
              <a:t>Abah</a:t>
            </a:r>
            <a:r>
              <a:rPr sz="600" spc="-5" dirty="0" smtClean="0">
                <a:latin typeface="Arial"/>
                <a:cs typeface="Arial"/>
              </a:rPr>
              <a:t>,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dirty="0" smtClean="0">
                <a:latin typeface="Arial"/>
                <a:cs typeface="Arial"/>
              </a:rPr>
              <a:t>F.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dirty="0" smtClean="0">
                <a:latin typeface="Arial"/>
                <a:cs typeface="Arial"/>
              </a:rPr>
              <a:t>Schmidt-</a:t>
            </a:r>
            <a:r>
              <a:rPr sz="600" dirty="0" err="1" smtClean="0">
                <a:latin typeface="Arial"/>
                <a:cs typeface="Arial"/>
              </a:rPr>
              <a:t>Kaler</a:t>
            </a:r>
            <a:r>
              <a:rPr sz="600" dirty="0" smtClean="0">
                <a:latin typeface="Arial"/>
                <a:cs typeface="Arial"/>
              </a:rPr>
              <a:t>,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20" dirty="0" smtClean="0">
                <a:latin typeface="Arial"/>
                <a:cs typeface="Arial"/>
              </a:rPr>
              <a:t>K.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15" dirty="0" smtClean="0">
                <a:latin typeface="Arial"/>
                <a:cs typeface="Arial"/>
              </a:rPr>
              <a:t>Singer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and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0" dirty="0" smtClean="0">
                <a:latin typeface="Arial"/>
                <a:cs typeface="Arial"/>
              </a:rPr>
              <a:t>E.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10" dirty="0" smtClean="0">
                <a:latin typeface="Arial"/>
                <a:cs typeface="Arial"/>
              </a:rPr>
              <a:t>Lutz,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5" dirty="0" smtClean="0">
                <a:latin typeface="Arial"/>
                <a:cs typeface="Arial"/>
              </a:rPr>
              <a:t>Phys.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Rev.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15" dirty="0" err="1" smtClean="0">
                <a:latin typeface="Arial"/>
                <a:cs typeface="Arial"/>
              </a:rPr>
              <a:t>Lett</a:t>
            </a:r>
            <a:r>
              <a:rPr sz="600" spc="15" dirty="0" smtClean="0">
                <a:latin typeface="Arial"/>
                <a:cs typeface="Arial"/>
              </a:rPr>
              <a:t>.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b="1" spc="-5" dirty="0" smtClean="0">
                <a:latin typeface="Gill Sans MT"/>
                <a:cs typeface="Gill Sans MT"/>
              </a:rPr>
              <a:t>112</a:t>
            </a:r>
            <a:r>
              <a:rPr sz="600" spc="5" dirty="0" smtClean="0">
                <a:latin typeface="Arial"/>
                <a:cs typeface="Arial"/>
              </a:rPr>
              <a:t>,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030602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(2014).</a:t>
            </a:r>
            <a:endParaRPr sz="600" dirty="0" smtClean="0">
              <a:latin typeface="Arial"/>
              <a:cs typeface="Arial"/>
            </a:endParaRPr>
          </a:p>
          <a:p>
            <a:pPr marL="480695">
              <a:lnSpc>
                <a:spcPts val="710"/>
              </a:lnSpc>
            </a:pPr>
            <a:r>
              <a:rPr sz="600" spc="-20" dirty="0" smtClean="0">
                <a:latin typeface="Arial"/>
                <a:cs typeface="Arial"/>
              </a:rPr>
              <a:t>G.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10" dirty="0" err="1" smtClean="0">
                <a:latin typeface="Arial"/>
                <a:cs typeface="Arial"/>
              </a:rPr>
              <a:t>Manzano</a:t>
            </a:r>
            <a:r>
              <a:rPr sz="600" spc="-10" dirty="0" smtClean="0">
                <a:latin typeface="Arial"/>
                <a:cs typeface="Arial"/>
              </a:rPr>
              <a:t>,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0" dirty="0" smtClean="0">
                <a:latin typeface="Arial"/>
                <a:cs typeface="Arial"/>
              </a:rPr>
              <a:t>F</a:t>
            </a:r>
            <a:r>
              <a:rPr sz="600" spc="5" dirty="0" smtClean="0">
                <a:latin typeface="Arial"/>
                <a:cs typeface="Arial"/>
              </a:rPr>
              <a:t>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err="1" smtClean="0">
                <a:latin typeface="Arial"/>
                <a:cs typeface="Arial"/>
              </a:rPr>
              <a:t>Galve</a:t>
            </a:r>
            <a:r>
              <a:rPr sz="600" spc="-20" dirty="0" smtClean="0">
                <a:latin typeface="Arial"/>
                <a:cs typeface="Arial"/>
              </a:rPr>
              <a:t>,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0" dirty="0" smtClean="0">
                <a:latin typeface="Arial"/>
                <a:cs typeface="Arial"/>
              </a:rPr>
              <a:t>R.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5" dirty="0" err="1" smtClean="0">
                <a:latin typeface="Arial"/>
                <a:cs typeface="Arial"/>
              </a:rPr>
              <a:t>Zam</a:t>
            </a:r>
            <a:r>
              <a:rPr sz="600" spc="-25" dirty="0" err="1" smtClean="0">
                <a:latin typeface="Arial"/>
                <a:cs typeface="Arial"/>
              </a:rPr>
              <a:t>b</a:t>
            </a:r>
            <a:r>
              <a:rPr sz="600" spc="5" dirty="0" err="1" smtClean="0">
                <a:latin typeface="Arial"/>
                <a:cs typeface="Arial"/>
              </a:rPr>
              <a:t>rini</a:t>
            </a:r>
            <a:r>
              <a:rPr sz="600" spc="5" dirty="0" smtClean="0">
                <a:latin typeface="Arial"/>
                <a:cs typeface="Arial"/>
              </a:rPr>
              <a:t>,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and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dirty="0" smtClean="0">
                <a:latin typeface="Arial"/>
                <a:cs typeface="Arial"/>
              </a:rPr>
              <a:t>J.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30" dirty="0" smtClean="0">
                <a:latin typeface="Arial"/>
                <a:cs typeface="Arial"/>
              </a:rPr>
              <a:t>M.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0" dirty="0" smtClean="0">
                <a:latin typeface="Arial"/>
                <a:cs typeface="Arial"/>
              </a:rPr>
              <a:t>R.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err="1" smtClean="0">
                <a:latin typeface="Arial"/>
                <a:cs typeface="Arial"/>
              </a:rPr>
              <a:t>P</a:t>
            </a:r>
            <a:r>
              <a:rPr sz="600" spc="-50" dirty="0" err="1" smtClean="0">
                <a:latin typeface="Arial"/>
                <a:cs typeface="Arial"/>
              </a:rPr>
              <a:t>a</a:t>
            </a:r>
            <a:r>
              <a:rPr sz="600" spc="-5" dirty="0" err="1" smtClean="0">
                <a:latin typeface="Arial"/>
                <a:cs typeface="Arial"/>
              </a:rPr>
              <a:t>rrondo</a:t>
            </a:r>
            <a:r>
              <a:rPr sz="600" spc="-5" dirty="0" smtClean="0">
                <a:latin typeface="Arial"/>
                <a:cs typeface="Arial"/>
              </a:rPr>
              <a:t>,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15" dirty="0" smtClean="0">
                <a:latin typeface="Arial"/>
                <a:cs typeface="Arial"/>
              </a:rPr>
              <a:t>Phys.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Rev.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E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b="1" spc="-5" dirty="0" smtClean="0">
                <a:latin typeface="Gill Sans MT"/>
                <a:cs typeface="Gill Sans MT"/>
              </a:rPr>
              <a:t>93</a:t>
            </a:r>
            <a:r>
              <a:rPr sz="600" spc="5" dirty="0" smtClean="0">
                <a:latin typeface="Arial"/>
                <a:cs typeface="Arial"/>
              </a:rPr>
              <a:t>,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052120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(2016).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4" y="739775"/>
            <a:ext cx="3721046" cy="12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3370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9234" y="288067"/>
            <a:ext cx="407561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-30" dirty="0" smtClean="0">
                <a:latin typeface="Tahoma"/>
                <a:cs typeface="Tahoma"/>
              </a:rPr>
              <a:t>   Level splitting (classical work) &amp; coherence (quantum work)?</a:t>
            </a:r>
            <a:endParaRPr sz="1100" spc="-45" dirty="0" smtClean="0">
              <a:latin typeface="Tahoma"/>
              <a:cs typeface="Tahoma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84953" y="346514"/>
            <a:ext cx="45719" cy="762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4273397" y="3314442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4</a:t>
            </a:fld>
            <a:endParaRPr lang="en-US" spc="-20" dirty="0"/>
          </a:p>
        </p:txBody>
      </p:sp>
      <p:pic>
        <p:nvPicPr>
          <p:cNvPr id="6146" name="Picture 2" descr="C:\Users\Arnab\Dropbox\GK\Nottinghham-2018\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97" y="663575"/>
            <a:ext cx="2533650" cy="22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1"/>
          <p:cNvSpPr txBox="1"/>
          <p:nvPr/>
        </p:nvSpPr>
        <p:spPr>
          <a:xfrm>
            <a:off x="781050" y="3101975"/>
            <a:ext cx="365252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ts val="710"/>
              </a:lnSpc>
              <a:spcBef>
                <a:spcPts val="535"/>
              </a:spcBef>
            </a:pPr>
            <a:r>
              <a:rPr lang="en-IN" sz="600" dirty="0" smtClean="0">
                <a:latin typeface="Arial"/>
                <a:cs typeface="Arial"/>
              </a:rPr>
              <a:t>Kay </a:t>
            </a:r>
            <a:r>
              <a:rPr lang="en-IN" sz="600" dirty="0" err="1" smtClean="0">
                <a:latin typeface="Arial"/>
                <a:cs typeface="Arial"/>
              </a:rPr>
              <a:t>Brandner</a:t>
            </a:r>
            <a:r>
              <a:rPr sz="600" spc="10" dirty="0" smtClean="0">
                <a:latin typeface="Arial"/>
                <a:cs typeface="Arial"/>
              </a:rPr>
              <a:t>,</a:t>
            </a:r>
            <a:r>
              <a:rPr lang="en-IN" sz="600" spc="10" dirty="0" smtClean="0">
                <a:latin typeface="Arial"/>
                <a:cs typeface="Arial"/>
              </a:rPr>
              <a:t> Michael Bauer, and </a:t>
            </a:r>
            <a:r>
              <a:rPr lang="en-IN" sz="600" spc="10" dirty="0" err="1" smtClean="0">
                <a:latin typeface="Arial"/>
                <a:cs typeface="Arial"/>
              </a:rPr>
              <a:t>Udo</a:t>
            </a:r>
            <a:r>
              <a:rPr lang="en-IN" sz="600" spc="10" dirty="0" smtClean="0">
                <a:latin typeface="Arial"/>
                <a:cs typeface="Arial"/>
              </a:rPr>
              <a:t> Seifert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5" dirty="0" smtClean="0">
                <a:latin typeface="Arial"/>
                <a:cs typeface="Arial"/>
              </a:rPr>
              <a:t>Phys.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 smtClean="0">
                <a:latin typeface="Arial"/>
                <a:cs typeface="Arial"/>
              </a:rPr>
              <a:t>Rev.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15" dirty="0" err="1" smtClean="0">
                <a:latin typeface="Arial"/>
                <a:cs typeface="Arial"/>
              </a:rPr>
              <a:t>Lett</a:t>
            </a:r>
            <a:r>
              <a:rPr sz="600" spc="15" dirty="0" smtClean="0">
                <a:latin typeface="Arial"/>
                <a:cs typeface="Arial"/>
              </a:rPr>
              <a:t>.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b="1" spc="-5" dirty="0" smtClean="0">
                <a:latin typeface="Gill Sans MT"/>
                <a:cs typeface="Gill Sans MT"/>
              </a:rPr>
              <a:t>11</a:t>
            </a:r>
            <a:r>
              <a:rPr lang="en-IN" sz="600" b="1" spc="-5" dirty="0" smtClean="0">
                <a:latin typeface="Gill Sans MT"/>
                <a:cs typeface="Gill Sans MT"/>
              </a:rPr>
              <a:t>9</a:t>
            </a:r>
            <a:r>
              <a:rPr sz="600" spc="5" dirty="0" smtClean="0">
                <a:latin typeface="Arial"/>
                <a:cs typeface="Arial"/>
              </a:rPr>
              <a:t>,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lang="en-IN" sz="600" spc="-20" dirty="0" smtClean="0">
                <a:latin typeface="Arial"/>
                <a:cs typeface="Arial"/>
              </a:rPr>
              <a:t>170602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(201</a:t>
            </a:r>
            <a:r>
              <a:rPr lang="en-IN" sz="600" spc="5" dirty="0" smtClean="0">
                <a:latin typeface="Arial"/>
                <a:cs typeface="Arial"/>
              </a:rPr>
              <a:t>7</a:t>
            </a:r>
            <a:r>
              <a:rPr sz="600" spc="5" dirty="0" smtClean="0">
                <a:latin typeface="Arial"/>
                <a:cs typeface="Arial"/>
              </a:rPr>
              <a:t>).</a:t>
            </a:r>
            <a:endParaRPr sz="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815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58" y="-401134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432" y="53975"/>
            <a:ext cx="4200018" cy="86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"/>
              </a:spcBef>
            </a:pPr>
            <a:endParaRPr sz="8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0" dirty="0" smtClean="0">
                <a:solidFill>
                  <a:srgbClr val="3333B2"/>
                </a:solidFill>
                <a:latin typeface="Tahoma"/>
                <a:cs typeface="Tahoma"/>
              </a:rPr>
              <a:t>Energy</a:t>
            </a:r>
            <a:r>
              <a:rPr sz="1400" spc="30" dirty="0" smtClean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exchan</a:t>
            </a:r>
            <a:r>
              <a:rPr sz="1400" spc="-100" dirty="0">
                <a:solidFill>
                  <a:srgbClr val="3333B2"/>
                </a:solidFill>
                <a:latin typeface="Tahoma"/>
                <a:cs typeface="Tahoma"/>
              </a:rPr>
              <a:t>ge</a:t>
            </a:r>
            <a:r>
              <a:rPr sz="1400" spc="2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3333B2"/>
                </a:solidFill>
                <a:latin typeface="Tahoma"/>
                <a:cs typeface="Tahoma"/>
              </a:rPr>
              <a:t>b</a:t>
            </a:r>
            <a:r>
              <a:rPr sz="1400" spc="-55" dirty="0">
                <a:solidFill>
                  <a:srgbClr val="3333B2"/>
                </a:solidFill>
                <a:latin typeface="Tahoma"/>
                <a:cs typeface="Tahoma"/>
              </a:rPr>
              <a:t>e</a:t>
            </a:r>
            <a:r>
              <a:rPr sz="1400" spc="-75" dirty="0">
                <a:solidFill>
                  <a:srgbClr val="3333B2"/>
                </a:solidFill>
                <a:latin typeface="Tahoma"/>
                <a:cs typeface="Tahoma"/>
              </a:rPr>
              <a:t>t</a:t>
            </a:r>
            <a:r>
              <a:rPr sz="1400" spc="-135" dirty="0">
                <a:solidFill>
                  <a:srgbClr val="3333B2"/>
                </a:solidFill>
                <a:latin typeface="Tahoma"/>
                <a:cs typeface="Tahoma"/>
              </a:rPr>
              <a:t>w</a:t>
            </a:r>
            <a:r>
              <a:rPr sz="1400" spc="-100" dirty="0">
                <a:solidFill>
                  <a:srgbClr val="3333B2"/>
                </a:solidFill>
                <a:latin typeface="Tahoma"/>
                <a:cs typeface="Tahoma"/>
              </a:rPr>
              <a:t>een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Tahoma"/>
                <a:cs typeface="Tahoma"/>
              </a:rPr>
              <a:t>system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Tahoma"/>
                <a:cs typeface="Tahoma"/>
              </a:rPr>
              <a:t>and</a:t>
            </a:r>
            <a:r>
              <a:rPr sz="1400" spc="2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45" dirty="0" smtClean="0">
                <a:solidFill>
                  <a:srgbClr val="3333B2"/>
                </a:solidFill>
                <a:latin typeface="Tahoma"/>
                <a:cs typeface="Tahoma"/>
              </a:rPr>
              <a:t>bath</a:t>
            </a:r>
            <a:r>
              <a:rPr lang="en-US" sz="1400" spc="-45" dirty="0" smtClean="0">
                <a:solidFill>
                  <a:srgbClr val="3333B2"/>
                </a:solidFill>
                <a:latin typeface="Tahoma"/>
                <a:cs typeface="Tahoma"/>
              </a:rPr>
              <a:t> (1</a:t>
            </a:r>
            <a:r>
              <a:rPr lang="en-US" sz="1400" spc="-45" baseline="30000" dirty="0" smtClean="0">
                <a:solidFill>
                  <a:srgbClr val="3333B2"/>
                </a:solidFill>
                <a:latin typeface="Tahoma"/>
                <a:cs typeface="Tahoma"/>
              </a:rPr>
              <a:t>st</a:t>
            </a:r>
            <a:r>
              <a:rPr lang="en-US" sz="1400" spc="-45" dirty="0" smtClean="0">
                <a:solidFill>
                  <a:srgbClr val="3333B2"/>
                </a:solidFill>
                <a:latin typeface="Tahoma"/>
                <a:cs typeface="Tahoma"/>
              </a:rPr>
              <a:t> Law)</a:t>
            </a:r>
            <a:endParaRPr sz="1400" dirty="0">
              <a:latin typeface="Tahoma"/>
              <a:cs typeface="Tahoma"/>
            </a:endParaRPr>
          </a:p>
          <a:p>
            <a:pPr marL="541655">
              <a:lnSpc>
                <a:spcPct val="100000"/>
              </a:lnSpc>
              <a:spcBef>
                <a:spcPts val="670"/>
              </a:spcBef>
            </a:pPr>
            <a:r>
              <a:rPr lang="en-IN" sz="1100" spc="-50" dirty="0">
                <a:latin typeface="Tahoma"/>
                <a:cs typeface="Tahoma"/>
              </a:rPr>
              <a:t>S</a:t>
            </a:r>
            <a:r>
              <a:rPr sz="1100" spc="-60" dirty="0" err="1" smtClean="0">
                <a:latin typeface="Tahoma"/>
                <a:cs typeface="Tahoma"/>
              </a:rPr>
              <a:t>ystem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energy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0" i="1" spc="110" dirty="0">
                <a:latin typeface="Bookman Old Style"/>
                <a:cs typeface="Bookman Old Style"/>
              </a:rPr>
              <a:t>E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>
                <a:latin typeface="Garamond"/>
                <a:cs typeface="Garamond"/>
              </a:rPr>
              <a:t>)</a:t>
            </a:r>
            <a:r>
              <a:rPr sz="1100" spc="25" dirty="0">
                <a:latin typeface="Garamond"/>
                <a:cs typeface="Garamond"/>
              </a:rPr>
              <a:t> </a:t>
            </a:r>
            <a:r>
              <a:rPr sz="1100" spc="110" dirty="0">
                <a:latin typeface="Garamond"/>
                <a:cs typeface="Garamond"/>
              </a:rPr>
              <a:t>=</a:t>
            </a:r>
            <a:r>
              <a:rPr sz="1100" spc="25" dirty="0">
                <a:latin typeface="Garamond"/>
                <a:cs typeface="Garamond"/>
              </a:rPr>
              <a:t> </a:t>
            </a:r>
            <a:r>
              <a:rPr sz="1100" spc="10" dirty="0" err="1">
                <a:latin typeface="Garamond"/>
                <a:cs typeface="Garamond"/>
              </a:rPr>
              <a:t>T</a:t>
            </a:r>
            <a:r>
              <a:rPr sz="1100" spc="30" dirty="0" err="1">
                <a:latin typeface="Garamond"/>
                <a:cs typeface="Garamond"/>
              </a:rPr>
              <a:t>r</a:t>
            </a:r>
            <a:r>
              <a:rPr sz="1100" spc="30" dirty="0">
                <a:latin typeface="Garamond"/>
                <a:cs typeface="Garamond"/>
              </a:rPr>
              <a:t>[</a:t>
            </a:r>
            <a:r>
              <a:rPr sz="1100" b="0" i="1" spc="-40" dirty="0">
                <a:latin typeface="Bookman Old Style"/>
                <a:cs typeface="Bookman Old Style"/>
              </a:rPr>
              <a:t>ρ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>
                <a:latin typeface="Garamond"/>
                <a:cs typeface="Garamond"/>
              </a:rPr>
              <a:t>)</a:t>
            </a:r>
            <a:r>
              <a:rPr sz="1100" b="0" i="1" spc="110" dirty="0">
                <a:latin typeface="Bookman Old Style"/>
                <a:cs typeface="Bookman Old Style"/>
              </a:rPr>
              <a:t>H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50" dirty="0" smtClean="0">
                <a:latin typeface="Garamond"/>
                <a:cs typeface="Garamond"/>
              </a:rPr>
              <a:t>)]</a:t>
            </a:r>
            <a:r>
              <a:rPr sz="1100" spc="-90" dirty="0" smtClean="0">
                <a:latin typeface="Tahoma"/>
                <a:cs typeface="Tahoma"/>
              </a:rPr>
              <a:t>:</a:t>
            </a:r>
            <a:endParaRPr lang="en-IN" sz="1100" dirty="0">
              <a:latin typeface="Tahoma"/>
              <a:cs typeface="Tahoma"/>
            </a:endParaRPr>
          </a:p>
          <a:p>
            <a:pPr marL="541655">
              <a:lnSpc>
                <a:spcPct val="100000"/>
              </a:lnSpc>
              <a:spcBef>
                <a:spcPts val="670"/>
              </a:spcBef>
            </a:pPr>
            <a:r>
              <a:rPr lang="en-IN" sz="1100" spc="-45" dirty="0" smtClean="0">
                <a:latin typeface="Tahoma"/>
                <a:cs typeface="Tahoma"/>
              </a:rPr>
              <a:t>Energy</a:t>
            </a:r>
            <a:r>
              <a:rPr lang="en-IN" sz="1100" spc="20" dirty="0" smtClean="0">
                <a:latin typeface="Tahoma"/>
                <a:cs typeface="Tahoma"/>
              </a:rPr>
              <a:t> </a:t>
            </a:r>
            <a:r>
              <a:rPr lang="en-IN" sz="1100" spc="-60" dirty="0">
                <a:latin typeface="Tahoma"/>
                <a:cs typeface="Tahoma"/>
              </a:rPr>
              <a:t>exchanged</a:t>
            </a:r>
            <a:r>
              <a:rPr lang="en-IN" sz="1100" spc="15" dirty="0">
                <a:latin typeface="Tahoma"/>
                <a:cs typeface="Tahoma"/>
              </a:rPr>
              <a:t> </a:t>
            </a:r>
            <a:r>
              <a:rPr lang="en-IN" sz="1100" spc="-30" dirty="0">
                <a:latin typeface="Tahoma"/>
                <a:cs typeface="Tahoma"/>
              </a:rPr>
              <a:t>with</a:t>
            </a:r>
            <a:r>
              <a:rPr lang="en-IN" sz="1100" spc="20" dirty="0">
                <a:latin typeface="Tahoma"/>
                <a:cs typeface="Tahoma"/>
              </a:rPr>
              <a:t> </a:t>
            </a:r>
            <a:r>
              <a:rPr lang="en-IN" sz="1100" spc="-45" dirty="0">
                <a:latin typeface="Tahoma"/>
                <a:cs typeface="Tahoma"/>
              </a:rPr>
              <a:t>the</a:t>
            </a:r>
            <a:r>
              <a:rPr lang="en-IN" sz="1100" spc="20" dirty="0">
                <a:latin typeface="Tahoma"/>
                <a:cs typeface="Tahoma"/>
              </a:rPr>
              <a:t> </a:t>
            </a:r>
            <a:r>
              <a:rPr lang="en-IN" sz="1100" spc="-50" dirty="0">
                <a:latin typeface="Tahoma"/>
                <a:cs typeface="Tahoma"/>
              </a:rPr>
              <a:t>bath</a:t>
            </a:r>
            <a:r>
              <a:rPr lang="en-IN" sz="1100" spc="-50" dirty="0" smtClean="0">
                <a:latin typeface="Tahoma"/>
                <a:cs typeface="Tahoma"/>
              </a:rPr>
              <a:t>:</a:t>
            </a:r>
            <a:r>
              <a:rPr lang="en-IN" sz="1100" dirty="0" smtClean="0">
                <a:latin typeface="Tahoma"/>
                <a:cs typeface="Tahoma"/>
              </a:rPr>
              <a:t> </a:t>
            </a:r>
            <a:r>
              <a:rPr sz="1100" spc="229" dirty="0" smtClean="0">
                <a:latin typeface="Garamond"/>
                <a:cs typeface="Garamond"/>
              </a:rPr>
              <a:t>∆</a:t>
            </a:r>
            <a:r>
              <a:rPr lang="en-US" sz="1100" i="1" spc="229" dirty="0" smtClean="0">
                <a:latin typeface="Garamond"/>
                <a:cs typeface="Garamond"/>
              </a:rPr>
              <a:t>E</a:t>
            </a:r>
            <a:r>
              <a:rPr sz="1100" spc="95" dirty="0" smtClean="0">
                <a:latin typeface="Garamond"/>
                <a:cs typeface="Garamond"/>
              </a:rPr>
              <a:t>(</a:t>
            </a:r>
            <a:r>
              <a:rPr sz="1100" b="0" i="1" spc="15" dirty="0" smtClean="0">
                <a:latin typeface="Bookman Old Style"/>
                <a:cs typeface="Bookman Old Style"/>
              </a:rPr>
              <a:t>t</a:t>
            </a:r>
            <a:r>
              <a:rPr sz="1100" spc="95" dirty="0">
                <a:latin typeface="Garamond"/>
                <a:cs typeface="Garamond"/>
              </a:rPr>
              <a:t>)</a:t>
            </a:r>
            <a:r>
              <a:rPr sz="1100" spc="25" dirty="0">
                <a:latin typeface="Garamond"/>
                <a:cs typeface="Garamond"/>
              </a:rPr>
              <a:t> </a:t>
            </a:r>
            <a:r>
              <a:rPr sz="1100" spc="110" dirty="0">
                <a:latin typeface="Garamond"/>
                <a:cs typeface="Garamond"/>
              </a:rPr>
              <a:t>=</a:t>
            </a:r>
            <a:r>
              <a:rPr sz="1100" spc="25" dirty="0">
                <a:latin typeface="Garamond"/>
                <a:cs typeface="Garamond"/>
              </a:rPr>
              <a:t> </a:t>
            </a:r>
            <a:r>
              <a:rPr lang="en-IN" sz="1100" i="1" spc="110" dirty="0">
                <a:latin typeface="Bookman Old Style"/>
                <a:cs typeface="Garamond"/>
              </a:rPr>
              <a:t>Q</a:t>
            </a:r>
            <a:r>
              <a:rPr sz="1100" i="1" spc="-280" dirty="0" smtClean="0">
                <a:latin typeface="Meiryo"/>
                <a:cs typeface="Meiryo"/>
              </a:rPr>
              <a:t> 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>
                <a:latin typeface="Garamond"/>
                <a:cs typeface="Garamond"/>
              </a:rPr>
              <a:t>)</a:t>
            </a:r>
            <a:r>
              <a:rPr sz="1100" spc="-35" dirty="0">
                <a:latin typeface="Garamond"/>
                <a:cs typeface="Garamond"/>
              </a:rPr>
              <a:t> </a:t>
            </a:r>
            <a:r>
              <a:rPr sz="1100" spc="110" dirty="0">
                <a:latin typeface="Garamond"/>
                <a:cs typeface="Garamond"/>
              </a:rPr>
              <a:t>+</a:t>
            </a:r>
            <a:r>
              <a:rPr sz="1100" spc="-35" dirty="0">
                <a:latin typeface="Garamond"/>
                <a:cs typeface="Garamond"/>
              </a:rPr>
              <a:t> </a:t>
            </a:r>
            <a:r>
              <a:rPr sz="1100" b="0" i="1" spc="-35" dirty="0">
                <a:latin typeface="Bookman Old Style"/>
                <a:cs typeface="Bookman Old Style"/>
              </a:rPr>
              <a:t>W</a:t>
            </a:r>
            <a:r>
              <a:rPr sz="1100" b="0" i="1" spc="-180" dirty="0">
                <a:latin typeface="Bookman Old Style"/>
                <a:cs typeface="Bookman Old Style"/>
              </a:rPr>
              <a:t> 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 smtClean="0">
                <a:latin typeface="Garamond"/>
                <a:cs typeface="Garamond"/>
              </a:rPr>
              <a:t>)</a:t>
            </a:r>
            <a:r>
              <a:rPr sz="1100" b="0" i="1" spc="-30" dirty="0" smtClean="0">
                <a:latin typeface="Bookman Old Style"/>
                <a:cs typeface="Bookman Old Style"/>
              </a:rPr>
              <a:t>.</a:t>
            </a:r>
            <a:endParaRPr sz="1100" dirty="0">
              <a:latin typeface="Bookman Old Style"/>
              <a:cs typeface="Bookman Old Styl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2064735" y="1481920"/>
                <a:ext cx="1725397" cy="2278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673735" algn="l"/>
                  </a:tabLst>
                </a:pPr>
                <a:r>
                  <a:rPr lang="en-IN" sz="1100" i="1" spc="110" dirty="0">
                    <a:latin typeface="Bookman Old Style"/>
                    <a:cs typeface="Garamond"/>
                  </a:rPr>
                  <a:t>Q</a:t>
                </a:r>
                <a:r>
                  <a:rPr lang="el-GR" sz="1100" spc="95" dirty="0" smtClean="0">
                    <a:latin typeface="Garamond"/>
                    <a:cs typeface="Garamond"/>
                  </a:rPr>
                  <a:t>(</a:t>
                </a:r>
                <a:r>
                  <a:rPr lang="en-US" sz="1100" b="0" i="1" spc="15" dirty="0" smtClean="0">
                    <a:latin typeface="Bookman Old Style"/>
                    <a:cs typeface="Bookman Old Style"/>
                  </a:rPr>
                  <a:t>t</a:t>
                </a:r>
                <a:r>
                  <a:rPr lang="en-US" sz="1100" spc="95" dirty="0">
                    <a:latin typeface="Garamond"/>
                    <a:cs typeface="Garamond"/>
                  </a:rPr>
                  <a:t>)</a:t>
                </a:r>
                <a:r>
                  <a:rPr lang="en-US" sz="1100" spc="25" dirty="0">
                    <a:latin typeface="Garamond"/>
                    <a:cs typeface="Garamond"/>
                  </a:rPr>
                  <a:t> </a:t>
                </a:r>
                <a:r>
                  <a:rPr lang="en-US" sz="1650" spc="89" baseline="2525" dirty="0" smtClean="0">
                    <a:latin typeface="Garamond"/>
                    <a:cs typeface="Garamond"/>
                  </a:rPr>
                  <a:t>:</a:t>
                </a:r>
                <a:r>
                  <a:rPr lang="en-US" sz="1100" spc="110" dirty="0" smtClean="0">
                    <a:latin typeface="Garamond"/>
                    <a:cs typeface="Garamond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ar-AE" sz="1100" i="1" spc="11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spc="11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ar-AE" sz="1100" b="0" i="1" spc="11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1100" b="0" i="1" spc="110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100" b="0" i="1" spc="11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1100" b="0" i="1" spc="-385" dirty="0" smtClean="0">
                                <a:solidFill>
                                  <a:srgbClr val="FF0000"/>
                                </a:solidFill>
                                <a:latin typeface="Bookman Old Style"/>
                                <a:cs typeface="Bookman Old Style"/>
                              </a:rPr>
                              <m:t>ρ</m:t>
                            </m:r>
                            <m:r>
                              <m:rPr>
                                <m:nor/>
                              </m:rPr>
                              <a:rPr lang="el-GR" sz="1100" spc="-30" dirty="0" smtClean="0">
                                <a:solidFill>
                                  <a:srgbClr val="FF0000"/>
                                </a:solidFill>
                                <a:latin typeface="Garamond"/>
                                <a:cs typeface="Garamond"/>
                              </a:rPr>
                              <m:t>˙</m:t>
                            </m:r>
                            <m:d>
                              <m:dPr>
                                <m:ctrlPr>
                                  <a:rPr lang="el-GR" sz="1100" i="1" spc="-3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l-GR" sz="1100" i="1" spc="-30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pc="-30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100" b="0" i="1" spc="-30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100" b="0" i="1" spc="-3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1100" b="0" i="1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100" b="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100" b="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100" dirty="0" smtClean="0">
                    <a:latin typeface="Garamond"/>
                    <a:cs typeface="Garamond"/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sz="1100" dirty="0">
                  <a:latin typeface="Bookman Old Style"/>
                  <a:cs typeface="Bookman Old Styl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35" y="1481920"/>
                <a:ext cx="1725397" cy="227819"/>
              </a:xfrm>
              <a:prstGeom prst="rect">
                <a:avLst/>
              </a:prstGeom>
              <a:blipFill rotWithShape="1">
                <a:blip r:embed="rId5"/>
                <a:stretch>
                  <a:fillRect l="-4594" t="-145946" b="-2297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/>
          <p:cNvSpPr txBox="1"/>
          <p:nvPr/>
        </p:nvSpPr>
        <p:spPr>
          <a:xfrm>
            <a:off x="1643823" y="1859319"/>
            <a:ext cx="3714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 smtClean="0">
                <a:solidFill>
                  <a:srgbClr val="00B050"/>
                </a:solidFill>
                <a:latin typeface="Tahoma"/>
                <a:cs typeface="Tahoma"/>
              </a:rPr>
              <a:t>W</a:t>
            </a:r>
            <a:r>
              <a:rPr sz="1100" spc="-90" dirty="0" smtClean="0">
                <a:solidFill>
                  <a:srgbClr val="00B050"/>
                </a:solidFill>
                <a:latin typeface="Tahoma"/>
                <a:cs typeface="Tahoma"/>
              </a:rPr>
              <a:t>o</a:t>
            </a:r>
            <a:r>
              <a:rPr sz="1100" spc="-45" dirty="0" smtClean="0">
                <a:solidFill>
                  <a:srgbClr val="00B050"/>
                </a:solidFill>
                <a:latin typeface="Tahoma"/>
                <a:cs typeface="Tahoma"/>
              </a:rPr>
              <a:t>rk</a:t>
            </a:r>
            <a:r>
              <a:rPr sz="1100" spc="-45" dirty="0">
                <a:latin typeface="Tahoma"/>
                <a:cs typeface="Tahoma"/>
              </a:rPr>
              <a:t>: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1450" y="1793007"/>
            <a:ext cx="244729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spc="-10" dirty="0" smtClean="0">
                <a:latin typeface="Arial"/>
                <a:cs typeface="Arial"/>
              </a:rPr>
              <a:t>R.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10" dirty="0" smtClean="0">
                <a:latin typeface="Arial"/>
                <a:cs typeface="Arial"/>
              </a:rPr>
              <a:t>Alicki,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dirty="0" smtClean="0">
                <a:latin typeface="Arial"/>
                <a:cs typeface="Arial"/>
              </a:rPr>
              <a:t>J.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spc="-15" dirty="0" smtClean="0">
                <a:latin typeface="Arial"/>
                <a:cs typeface="Arial"/>
              </a:rPr>
              <a:t>Phys.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20" dirty="0" smtClean="0">
                <a:latin typeface="Arial"/>
                <a:cs typeface="Arial"/>
              </a:rPr>
              <a:t>A</a:t>
            </a:r>
            <a:r>
              <a:rPr sz="600" spc="45" dirty="0" smtClean="0">
                <a:latin typeface="Arial"/>
                <a:cs typeface="Arial"/>
              </a:rPr>
              <a:t> </a:t>
            </a:r>
            <a:r>
              <a:rPr sz="600" b="1" spc="-5" dirty="0" smtClean="0">
                <a:latin typeface="Gill Sans MT"/>
                <a:cs typeface="Gill Sans MT"/>
              </a:rPr>
              <a:t>12</a:t>
            </a:r>
            <a:r>
              <a:rPr lang="en-US" sz="600" spc="5" dirty="0" smtClean="0">
                <a:latin typeface="Arial"/>
                <a:cs typeface="Arial"/>
              </a:rPr>
              <a:t> (1979)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10" dirty="0" smtClean="0">
                <a:latin typeface="Arial"/>
                <a:cs typeface="Arial"/>
              </a:rPr>
              <a:t>L103</a:t>
            </a:r>
            <a:endParaRPr sz="6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6"/>
              <p:cNvSpPr txBox="1"/>
              <p:nvPr/>
            </p:nvSpPr>
            <p:spPr>
              <a:xfrm>
                <a:off x="2068592" y="1843324"/>
                <a:ext cx="1851890" cy="2278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673735" algn="l"/>
                  </a:tabLst>
                </a:pPr>
                <a:r>
                  <a:rPr lang="en-US" sz="1100" b="0" i="1" spc="110" dirty="0" smtClean="0">
                    <a:latin typeface="Bookman Old Style"/>
                    <a:cs typeface="Bookman Old Style"/>
                  </a:rPr>
                  <a:t>W</a:t>
                </a:r>
                <a:r>
                  <a:rPr lang="el-GR" sz="1100" spc="95" dirty="0" smtClean="0">
                    <a:latin typeface="Garamond"/>
                    <a:cs typeface="Garamond"/>
                  </a:rPr>
                  <a:t>(</a:t>
                </a:r>
                <a:r>
                  <a:rPr lang="en-US" sz="1100" b="0" i="1" spc="15" dirty="0" smtClean="0">
                    <a:latin typeface="Bookman Old Style"/>
                    <a:cs typeface="Bookman Old Style"/>
                  </a:rPr>
                  <a:t>t</a:t>
                </a:r>
                <a:r>
                  <a:rPr lang="en-US" sz="1100" spc="95" dirty="0">
                    <a:latin typeface="Garamond"/>
                    <a:cs typeface="Garamond"/>
                  </a:rPr>
                  <a:t>)</a:t>
                </a:r>
                <a:r>
                  <a:rPr lang="en-US" sz="1100" spc="25" dirty="0">
                    <a:latin typeface="Garamond"/>
                    <a:cs typeface="Garamond"/>
                  </a:rPr>
                  <a:t> </a:t>
                </a:r>
                <a:r>
                  <a:rPr lang="en-US" sz="1650" spc="89" baseline="2525" dirty="0" smtClean="0">
                    <a:latin typeface="Garamond"/>
                    <a:cs typeface="Garamond"/>
                  </a:rPr>
                  <a:t>:</a:t>
                </a:r>
                <a:r>
                  <a:rPr lang="en-US" sz="1100" spc="110" dirty="0" smtClean="0">
                    <a:latin typeface="Garamond"/>
                    <a:cs typeface="Garamond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ar-AE" sz="1100" i="1" spc="11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spc="11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ar-AE" sz="1100" b="0" i="1" spc="11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1100" b="0" i="1" spc="110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100" b="0" i="1" spc="11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pc="11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100" b="0" i="1" spc="11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100" b="0" i="1" spc="11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100" b="0" i="1" spc="11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100" b="0" i="1" spc="11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100" b="0" i="1" spc="11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̇"/>
                                <m:ctrlPr>
                                  <a:rPr lang="en-US" sz="1100" b="0" i="1" spc="11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pc="11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100" b="0" i="1" spc="-3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100" b="0" i="1" spc="-30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pc="-30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100" b="0" i="1" spc="-30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100" dirty="0" smtClean="0">
                    <a:latin typeface="Garamond"/>
                    <a:cs typeface="Garamond"/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sz="1100" dirty="0">
                  <a:latin typeface="Bookman Old Style"/>
                  <a:cs typeface="Bookman Old Style"/>
                </a:endParaRPr>
              </a:p>
            </p:txBody>
          </p:sp>
        </mc:Choice>
        <mc:Fallback xmlns="">
          <p:sp>
            <p:nvSpPr>
              <p:cNvPr id="3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92" y="1843324"/>
                <a:ext cx="1851890" cy="227819"/>
              </a:xfrm>
              <a:prstGeom prst="rect">
                <a:avLst/>
              </a:prstGeom>
              <a:blipFill>
                <a:blip r:embed="rId6"/>
                <a:stretch>
                  <a:fillRect l="-3947" t="-142105" b="-2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7650" y="1297113"/>
            <a:ext cx="2109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60" dirty="0" smtClean="0">
                <a:latin typeface="Tahoma"/>
                <a:cs typeface="Tahoma"/>
              </a:rPr>
              <a:t>           Commonly identified with</a:t>
            </a:r>
            <a:br>
              <a:rPr lang="en-US" sz="1100" spc="-60" dirty="0" smtClean="0">
                <a:latin typeface="Tahoma"/>
                <a:cs typeface="Tahoma"/>
              </a:rPr>
            </a:br>
            <a:r>
              <a:rPr lang="en-US" sz="1100" spc="-60" dirty="0" smtClean="0">
                <a:latin typeface="Tahoma"/>
                <a:cs typeface="Tahoma"/>
              </a:rPr>
              <a:t>                                      </a:t>
            </a:r>
            <a:r>
              <a:rPr lang="en-US" sz="1100" spc="-60" dirty="0" smtClean="0">
                <a:solidFill>
                  <a:srgbClr val="FF0000"/>
                </a:solidFill>
                <a:latin typeface="Tahoma"/>
                <a:cs typeface="Tahoma"/>
              </a:rPr>
              <a:t>Heat</a:t>
            </a:r>
            <a:r>
              <a:rPr lang="en-US" sz="1100" spc="-60" dirty="0" smtClean="0">
                <a:latin typeface="Tahoma"/>
                <a:cs typeface="Tahoma"/>
              </a:rPr>
              <a:t>:</a:t>
            </a:r>
            <a:endParaRPr lang="en-US" sz="1100" spc="-60" dirty="0">
              <a:latin typeface="Tahoma"/>
              <a:cs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99062"/>
            <a:ext cx="1976437" cy="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0" y="2263775"/>
            <a:ext cx="2161090" cy="3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>
          <a:xfrm rot="16200000">
            <a:off x="583795" y="2523719"/>
            <a:ext cx="394511" cy="457200"/>
          </a:xfrm>
          <a:prstGeom prst="leftBrace">
            <a:avLst>
              <a:gd name="adj1" fmla="val 8333"/>
              <a:gd name="adj2" fmla="val 51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Left Brace 33"/>
          <p:cNvSpPr/>
          <p:nvPr/>
        </p:nvSpPr>
        <p:spPr>
          <a:xfrm rot="16200000">
            <a:off x="1514991" y="2202123"/>
            <a:ext cx="394511" cy="1100392"/>
          </a:xfrm>
          <a:prstGeom prst="leftBrace">
            <a:avLst>
              <a:gd name="adj1" fmla="val 8333"/>
              <a:gd name="adj2" fmla="val 51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/>
          <p:cNvSpPr txBox="1"/>
          <p:nvPr/>
        </p:nvSpPr>
        <p:spPr>
          <a:xfrm>
            <a:off x="400050" y="2916565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-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‘‘classical’’          ‘‘quantum-coherent’’</a:t>
            </a:r>
            <a:endParaRPr lang="en-US" sz="1100" spc="-6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7664" y="2797175"/>
            <a:ext cx="210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-60" dirty="0" smtClean="0">
                <a:latin typeface="Tahoma"/>
                <a:cs typeface="Tahoma"/>
              </a:rPr>
              <a:t>S-H Su et.al, (2017); </a:t>
            </a:r>
            <a:r>
              <a:rPr lang="en-US" sz="700" spc="-60" dirty="0" err="1" smtClean="0">
                <a:latin typeface="Tahoma"/>
                <a:cs typeface="Tahoma"/>
              </a:rPr>
              <a:t>K.Brandner</a:t>
            </a:r>
            <a:r>
              <a:rPr lang="en-US" sz="700" spc="-60" dirty="0" smtClean="0">
                <a:latin typeface="Tahoma"/>
                <a:cs typeface="Tahoma"/>
              </a:rPr>
              <a:t> et.al., PRL </a:t>
            </a:r>
            <a:r>
              <a:rPr lang="en-US" sz="700" b="1" spc="-60" dirty="0" smtClean="0">
                <a:latin typeface="Tahoma"/>
                <a:cs typeface="Tahoma"/>
              </a:rPr>
              <a:t>119 </a:t>
            </a:r>
            <a:r>
              <a:rPr lang="en-US" sz="700" spc="-60" dirty="0" smtClean="0">
                <a:latin typeface="Tahoma"/>
                <a:cs typeface="Tahoma"/>
              </a:rPr>
              <a:t> (2017); R. </a:t>
            </a:r>
            <a:r>
              <a:rPr lang="en-US" sz="700" spc="-60" dirty="0" err="1" smtClean="0">
                <a:latin typeface="Tahoma"/>
                <a:cs typeface="Tahoma"/>
              </a:rPr>
              <a:t>Uzdin</a:t>
            </a:r>
            <a:r>
              <a:rPr lang="en-US" sz="700" spc="-60" dirty="0" smtClean="0">
                <a:latin typeface="Tahoma"/>
                <a:cs typeface="Tahoma"/>
              </a:rPr>
              <a:t>, A. Levy &amp; R. </a:t>
            </a:r>
            <a:r>
              <a:rPr lang="en-US" sz="700" spc="-60" dirty="0" err="1" smtClean="0">
                <a:latin typeface="Tahoma"/>
                <a:cs typeface="Tahoma"/>
              </a:rPr>
              <a:t>Kosloff</a:t>
            </a:r>
            <a:r>
              <a:rPr lang="en-US" sz="700" spc="-60" dirty="0" smtClean="0">
                <a:latin typeface="Tahoma"/>
                <a:cs typeface="Tahoma"/>
              </a:rPr>
              <a:t> PRX </a:t>
            </a:r>
            <a:r>
              <a:rPr lang="en-US" sz="700" b="1" spc="-60" dirty="0" smtClean="0">
                <a:latin typeface="Tahoma"/>
                <a:cs typeface="Tahoma"/>
              </a:rPr>
              <a:t>5 </a:t>
            </a:r>
            <a:r>
              <a:rPr lang="en-US" sz="700" spc="-60" dirty="0" smtClean="0">
                <a:latin typeface="Tahoma"/>
                <a:cs typeface="Tahoma"/>
              </a:rPr>
              <a:t>(2015).</a:t>
            </a:r>
            <a:endParaRPr lang="en-US" sz="700" b="1" spc="-6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28892"/>
            <a:ext cx="441833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  <a:tab pos="1093470" algn="l"/>
                <a:tab pos="2911475" algn="l"/>
                <a:tab pos="4011295" algn="l"/>
              </a:tabLst>
            </a:pPr>
            <a:r>
              <a:rPr sz="600" spc="1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Intr</a:t>
            </a:r>
            <a:r>
              <a:rPr sz="600" spc="25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o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duction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First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l</a:t>
            </a:r>
            <a:r>
              <a:rPr sz="600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a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Entro</a:t>
            </a: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y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2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change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in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quantum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elaxation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3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spc="-5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cesses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Maximum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engine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efficiency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" action="ppaction://noaction"/>
              </a:rPr>
              <a:t>Conclusions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Energy</a:t>
            </a:r>
            <a:r>
              <a:rPr spc="30" dirty="0"/>
              <a:t> </a:t>
            </a:r>
            <a:r>
              <a:rPr spc="-70" dirty="0"/>
              <a:t>exchan</a:t>
            </a:r>
            <a:r>
              <a:rPr spc="-100" dirty="0"/>
              <a:t>ge</a:t>
            </a:r>
            <a:r>
              <a:rPr spc="25" dirty="0"/>
              <a:t> </a:t>
            </a:r>
            <a:r>
              <a:rPr spc="-65" dirty="0"/>
              <a:t>and</a:t>
            </a:r>
            <a:r>
              <a:rPr spc="25" dirty="0"/>
              <a:t> </a:t>
            </a:r>
            <a:r>
              <a:rPr spc="-50" dirty="0"/>
              <a:t>entro</a:t>
            </a:r>
            <a:r>
              <a:rPr spc="-95" dirty="0"/>
              <a:t>p</a:t>
            </a:r>
            <a:r>
              <a:rPr spc="-6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651" y="554374"/>
            <a:ext cx="4000202" cy="517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2600"/>
              </a:lnSpc>
              <a:tabLst>
                <a:tab pos="3299460" algn="l"/>
              </a:tabLst>
            </a:pPr>
            <a:r>
              <a:rPr sz="1100" spc="-2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system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 smtClean="0">
                <a:latin typeface="Tahoma"/>
                <a:cs typeface="Tahoma"/>
              </a:rPr>
              <a:t>exchange</a:t>
            </a:r>
            <a:r>
              <a:rPr lang="en-US" sz="1100" spc="-65" dirty="0" smtClean="0">
                <a:latin typeface="Tahoma"/>
                <a:cs typeface="Tahoma"/>
              </a:rPr>
              <a:t>s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energy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with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bath,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lang="en-IN" sz="1100" i="1" spc="-110" dirty="0">
                <a:latin typeface="Meiryo"/>
                <a:cs typeface="Tahoma"/>
              </a:rPr>
              <a:t>Q</a:t>
            </a:r>
            <a:r>
              <a:rPr sz="1100" i="1" spc="-280" dirty="0" smtClean="0">
                <a:latin typeface="Meiryo"/>
                <a:cs typeface="Meiryo"/>
              </a:rPr>
              <a:t> </a:t>
            </a:r>
            <a:r>
              <a:rPr sz="1100" spc="95" dirty="0">
                <a:latin typeface="Garamond"/>
                <a:cs typeface="Garamond"/>
              </a:rPr>
              <a:t>(</a:t>
            </a:r>
            <a:r>
              <a:rPr sz="1100" b="0" i="1" spc="15" dirty="0">
                <a:latin typeface="Bookman Old Style"/>
                <a:cs typeface="Bookman Old Style"/>
              </a:rPr>
              <a:t>t</a:t>
            </a:r>
            <a:r>
              <a:rPr sz="1100" spc="95" dirty="0">
                <a:latin typeface="Garamond"/>
                <a:cs typeface="Garamond"/>
              </a:rPr>
              <a:t>)</a:t>
            </a:r>
            <a:r>
              <a:rPr sz="1100" spc="25" dirty="0">
                <a:latin typeface="Garamond"/>
                <a:cs typeface="Garamond"/>
              </a:rPr>
              <a:t> </a:t>
            </a:r>
            <a:r>
              <a:rPr sz="1100" spc="-740" dirty="0" smtClean="0">
                <a:latin typeface="Garamond"/>
                <a:cs typeface="Garamond"/>
              </a:rPr>
              <a:t>=</a:t>
            </a:r>
            <a:r>
              <a:rPr sz="1100" i="1" spc="-5" dirty="0" smtClean="0">
                <a:latin typeface="Meiryo"/>
                <a:cs typeface="Meiryo"/>
              </a:rPr>
              <a:t>/</a:t>
            </a:r>
            <a:r>
              <a:rPr lang="en-US" sz="1100" i="1" spc="-5" dirty="0" smtClean="0">
                <a:latin typeface="Meiryo"/>
                <a:cs typeface="Meiryo"/>
              </a:rPr>
              <a:t> </a:t>
            </a:r>
            <a:r>
              <a:rPr sz="1100" spc="20" dirty="0" smtClean="0">
                <a:latin typeface="Garamond"/>
                <a:cs typeface="Garamond"/>
              </a:rPr>
              <a:t>0</a:t>
            </a:r>
            <a:r>
              <a:rPr lang="en-IN" sz="1100" spc="-35" dirty="0">
                <a:latin typeface="Tahoma"/>
                <a:cs typeface="Tahoma"/>
              </a:rPr>
              <a:t>.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lang="en-IN" sz="1100" spc="-30" dirty="0">
                <a:latin typeface="Tahoma"/>
                <a:cs typeface="Tahoma"/>
              </a:rPr>
              <a:t>B</a:t>
            </a:r>
            <a:r>
              <a:rPr sz="1100" spc="-30" dirty="0" err="1" smtClean="0">
                <a:latin typeface="Tahoma"/>
                <a:cs typeface="Tahoma"/>
              </a:rPr>
              <a:t>ut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its </a:t>
            </a:r>
            <a:r>
              <a:rPr sz="1100" spc="-45" dirty="0">
                <a:latin typeface="Tahoma"/>
                <a:cs typeface="Tahoma"/>
              </a:rPr>
              <a:t>entro</a:t>
            </a:r>
            <a:r>
              <a:rPr sz="1100" spc="-85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lang="en-US" sz="1100" spc="-75" dirty="0" smtClean="0">
                <a:latin typeface="Tahoma"/>
                <a:cs typeface="Tahoma"/>
              </a:rPr>
              <a:t>does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not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change.</a:t>
            </a:r>
            <a:endParaRPr sz="1100" dirty="0"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35"/>
              </a:spcBef>
            </a:pPr>
            <a:r>
              <a:rPr sz="1100" spc="-45" dirty="0">
                <a:latin typeface="Tahoma"/>
                <a:cs typeface="Tahoma"/>
              </a:rPr>
              <a:t>Example: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FF0000"/>
                </a:solidFill>
                <a:latin typeface="Gill Sans MT"/>
                <a:cs typeface="Gill Sans MT"/>
              </a:rPr>
              <a:t>Coherent</a:t>
            </a:r>
            <a:r>
              <a:rPr sz="1100" b="1" spc="9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1" spc="-25" dirty="0">
                <a:solidFill>
                  <a:srgbClr val="FF0000"/>
                </a:solidFill>
                <a:latin typeface="Gill Sans MT"/>
                <a:cs typeface="Gill Sans MT"/>
              </a:rPr>
              <a:t>state</a:t>
            </a:r>
            <a:r>
              <a:rPr sz="1100" b="1" spc="9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1" spc="-30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1100" b="1" spc="9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1" spc="-1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100" b="1" spc="9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100" b="1" spc="-15" dirty="0">
                <a:solidFill>
                  <a:srgbClr val="FF0000"/>
                </a:solidFill>
                <a:latin typeface="Gill Sans MT"/>
                <a:cs typeface="Gill Sans MT"/>
              </a:rPr>
              <a:t>cavi</a:t>
            </a:r>
            <a:r>
              <a:rPr sz="1100" b="1" spc="-55" dirty="0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sz="1100" b="1" spc="-2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1100" spc="-35" dirty="0" smtClean="0">
                <a:latin typeface="Tahoma"/>
                <a:cs typeface="Tahoma"/>
              </a:rPr>
              <a:t>.</a:t>
            </a:r>
            <a:r>
              <a:rPr lang="en-US" sz="1100" spc="-35" dirty="0" smtClean="0">
                <a:latin typeface="Tahoma"/>
                <a:cs typeface="Tahoma"/>
              </a:rPr>
              <a:t>   No heat!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4401" y="1550513"/>
            <a:ext cx="137511" cy="5108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9221" y="1550508"/>
            <a:ext cx="142875" cy="511175"/>
          </a:xfrm>
          <a:custGeom>
            <a:avLst/>
            <a:gdLst/>
            <a:ahLst/>
            <a:cxnLst/>
            <a:rect l="l" t="t" r="r" b="b"/>
            <a:pathLst>
              <a:path w="142875" h="511175">
                <a:moveTo>
                  <a:pt x="5179" y="0"/>
                </a:moveTo>
                <a:lnTo>
                  <a:pt x="5179" y="510878"/>
                </a:lnTo>
                <a:lnTo>
                  <a:pt x="142691" y="510878"/>
                </a:lnTo>
                <a:lnTo>
                  <a:pt x="142327" y="509769"/>
                </a:lnTo>
                <a:lnTo>
                  <a:pt x="141285" y="506542"/>
                </a:lnTo>
                <a:lnTo>
                  <a:pt x="128534" y="463965"/>
                </a:lnTo>
                <a:lnTo>
                  <a:pt x="117553" y="422736"/>
                </a:lnTo>
                <a:lnTo>
                  <a:pt x="106553" y="374762"/>
                </a:lnTo>
                <a:lnTo>
                  <a:pt x="97561" y="324146"/>
                </a:lnTo>
                <a:lnTo>
                  <a:pt x="92604" y="274992"/>
                </a:lnTo>
                <a:lnTo>
                  <a:pt x="92199" y="259641"/>
                </a:lnTo>
                <a:lnTo>
                  <a:pt x="92521" y="243798"/>
                </a:lnTo>
                <a:lnTo>
                  <a:pt x="97326" y="193039"/>
                </a:lnTo>
                <a:lnTo>
                  <a:pt x="106281" y="140739"/>
                </a:lnTo>
                <a:lnTo>
                  <a:pt x="117324" y="91149"/>
                </a:lnTo>
                <a:lnTo>
                  <a:pt x="128388" y="48520"/>
                </a:lnTo>
                <a:lnTo>
                  <a:pt x="139605" y="9856"/>
                </a:lnTo>
                <a:lnTo>
                  <a:pt x="142691" y="0"/>
                </a:lnTo>
                <a:lnTo>
                  <a:pt x="0" y="0"/>
                </a:lnTo>
              </a:path>
            </a:pathLst>
          </a:custGeom>
          <a:ln w="10257">
            <a:solidFill>
              <a:srgbClr val="382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7940" y="1550513"/>
            <a:ext cx="137548" cy="510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7940" y="1550508"/>
            <a:ext cx="142875" cy="511175"/>
          </a:xfrm>
          <a:custGeom>
            <a:avLst/>
            <a:gdLst/>
            <a:ahLst/>
            <a:cxnLst/>
            <a:rect l="l" t="t" r="r" b="b"/>
            <a:pathLst>
              <a:path w="142875" h="511175">
                <a:moveTo>
                  <a:pt x="137548" y="0"/>
                </a:moveTo>
                <a:lnTo>
                  <a:pt x="137548" y="510878"/>
                </a:lnTo>
                <a:lnTo>
                  <a:pt x="0" y="510878"/>
                </a:lnTo>
                <a:lnTo>
                  <a:pt x="364" y="509769"/>
                </a:lnTo>
                <a:lnTo>
                  <a:pt x="1406" y="506542"/>
                </a:lnTo>
                <a:lnTo>
                  <a:pt x="14159" y="463965"/>
                </a:lnTo>
                <a:lnTo>
                  <a:pt x="25142" y="422736"/>
                </a:lnTo>
                <a:lnTo>
                  <a:pt x="36148" y="374762"/>
                </a:lnTo>
                <a:lnTo>
                  <a:pt x="45149" y="324146"/>
                </a:lnTo>
                <a:lnTo>
                  <a:pt x="50118" y="274992"/>
                </a:lnTo>
                <a:lnTo>
                  <a:pt x="50529" y="259641"/>
                </a:lnTo>
                <a:lnTo>
                  <a:pt x="50206" y="243798"/>
                </a:lnTo>
                <a:lnTo>
                  <a:pt x="45398" y="193039"/>
                </a:lnTo>
                <a:lnTo>
                  <a:pt x="36436" y="140739"/>
                </a:lnTo>
                <a:lnTo>
                  <a:pt x="25386" y="91149"/>
                </a:lnTo>
                <a:lnTo>
                  <a:pt x="14314" y="48520"/>
                </a:lnTo>
                <a:lnTo>
                  <a:pt x="3088" y="9856"/>
                </a:lnTo>
                <a:lnTo>
                  <a:pt x="0" y="0"/>
                </a:lnTo>
                <a:lnTo>
                  <a:pt x="142719" y="0"/>
                </a:lnTo>
              </a:path>
            </a:pathLst>
          </a:custGeom>
          <a:ln w="10257">
            <a:solidFill>
              <a:srgbClr val="382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9634" y="1745971"/>
            <a:ext cx="998219" cy="213995"/>
          </a:xfrm>
          <a:custGeom>
            <a:avLst/>
            <a:gdLst/>
            <a:ahLst/>
            <a:cxnLst/>
            <a:rect l="l" t="t" r="r" b="b"/>
            <a:pathLst>
              <a:path w="998220" h="213994">
                <a:moveTo>
                  <a:pt x="0" y="213745"/>
                </a:moveTo>
                <a:lnTo>
                  <a:pt x="3363" y="213523"/>
                </a:lnTo>
                <a:lnTo>
                  <a:pt x="6727" y="213310"/>
                </a:lnTo>
                <a:lnTo>
                  <a:pt x="10100" y="213050"/>
                </a:lnTo>
                <a:lnTo>
                  <a:pt x="13426" y="212800"/>
                </a:lnTo>
                <a:lnTo>
                  <a:pt x="16790" y="212550"/>
                </a:lnTo>
                <a:lnTo>
                  <a:pt x="20163" y="212253"/>
                </a:lnTo>
                <a:lnTo>
                  <a:pt x="23527" y="211966"/>
                </a:lnTo>
                <a:lnTo>
                  <a:pt x="26890" y="211679"/>
                </a:lnTo>
                <a:lnTo>
                  <a:pt x="30254" y="211355"/>
                </a:lnTo>
                <a:lnTo>
                  <a:pt x="33627" y="211030"/>
                </a:lnTo>
                <a:lnTo>
                  <a:pt x="36954" y="210697"/>
                </a:lnTo>
                <a:lnTo>
                  <a:pt x="40317" y="210307"/>
                </a:lnTo>
                <a:lnTo>
                  <a:pt x="43690" y="209937"/>
                </a:lnTo>
                <a:lnTo>
                  <a:pt x="47054" y="209575"/>
                </a:lnTo>
                <a:lnTo>
                  <a:pt x="50417" y="209149"/>
                </a:lnTo>
                <a:lnTo>
                  <a:pt x="53781" y="208751"/>
                </a:lnTo>
                <a:lnTo>
                  <a:pt x="57154" y="208278"/>
                </a:lnTo>
                <a:lnTo>
                  <a:pt x="60481" y="207806"/>
                </a:lnTo>
                <a:lnTo>
                  <a:pt x="63844" y="207333"/>
                </a:lnTo>
                <a:lnTo>
                  <a:pt x="67217" y="206860"/>
                </a:lnTo>
                <a:lnTo>
                  <a:pt x="70581" y="206323"/>
                </a:lnTo>
                <a:lnTo>
                  <a:pt x="73945" y="205776"/>
                </a:lnTo>
                <a:lnTo>
                  <a:pt x="77318" y="205239"/>
                </a:lnTo>
                <a:lnTo>
                  <a:pt x="100845" y="200671"/>
                </a:lnTo>
                <a:lnTo>
                  <a:pt x="104171" y="199948"/>
                </a:lnTo>
                <a:lnTo>
                  <a:pt x="107535" y="199188"/>
                </a:lnTo>
                <a:lnTo>
                  <a:pt x="110908" y="198354"/>
                </a:lnTo>
                <a:lnTo>
                  <a:pt x="114272" y="197566"/>
                </a:lnTo>
                <a:lnTo>
                  <a:pt x="117635" y="196695"/>
                </a:lnTo>
                <a:lnTo>
                  <a:pt x="120999" y="195824"/>
                </a:lnTo>
                <a:lnTo>
                  <a:pt x="124335" y="194916"/>
                </a:lnTo>
                <a:lnTo>
                  <a:pt x="127698" y="193980"/>
                </a:lnTo>
                <a:lnTo>
                  <a:pt x="131062" y="192998"/>
                </a:lnTo>
                <a:lnTo>
                  <a:pt x="134435" y="192025"/>
                </a:lnTo>
                <a:lnTo>
                  <a:pt x="154589" y="185363"/>
                </a:lnTo>
                <a:lnTo>
                  <a:pt x="157962" y="184167"/>
                </a:lnTo>
                <a:lnTo>
                  <a:pt x="161326" y="182870"/>
                </a:lnTo>
                <a:lnTo>
                  <a:pt x="164689" y="181600"/>
                </a:lnTo>
                <a:lnTo>
                  <a:pt x="168025" y="180294"/>
                </a:lnTo>
                <a:lnTo>
                  <a:pt x="191552" y="170055"/>
                </a:lnTo>
                <a:lnTo>
                  <a:pt x="194916" y="168461"/>
                </a:lnTo>
                <a:lnTo>
                  <a:pt x="198280" y="166830"/>
                </a:lnTo>
                <a:lnTo>
                  <a:pt x="201643" y="165134"/>
                </a:lnTo>
                <a:lnTo>
                  <a:pt x="205016" y="163466"/>
                </a:lnTo>
                <a:lnTo>
                  <a:pt x="208380" y="161724"/>
                </a:lnTo>
                <a:lnTo>
                  <a:pt x="211744" y="159917"/>
                </a:lnTo>
                <a:lnTo>
                  <a:pt x="215080" y="158147"/>
                </a:lnTo>
                <a:lnTo>
                  <a:pt x="218443" y="156294"/>
                </a:lnTo>
                <a:lnTo>
                  <a:pt x="221807" y="154376"/>
                </a:lnTo>
                <a:lnTo>
                  <a:pt x="225180" y="152495"/>
                </a:lnTo>
                <a:lnTo>
                  <a:pt x="258770" y="131609"/>
                </a:lnTo>
                <a:lnTo>
                  <a:pt x="265498" y="127087"/>
                </a:lnTo>
                <a:lnTo>
                  <a:pt x="268861" y="124807"/>
                </a:lnTo>
                <a:lnTo>
                  <a:pt x="272234" y="122454"/>
                </a:lnTo>
                <a:lnTo>
                  <a:pt x="275598" y="120137"/>
                </a:lnTo>
                <a:lnTo>
                  <a:pt x="278924" y="117746"/>
                </a:lnTo>
                <a:lnTo>
                  <a:pt x="282297" y="115356"/>
                </a:lnTo>
                <a:lnTo>
                  <a:pt x="285661" y="112974"/>
                </a:lnTo>
                <a:lnTo>
                  <a:pt x="289025" y="110546"/>
                </a:lnTo>
                <a:lnTo>
                  <a:pt x="292388" y="108082"/>
                </a:lnTo>
                <a:lnTo>
                  <a:pt x="295761" y="105663"/>
                </a:lnTo>
                <a:lnTo>
                  <a:pt x="299125" y="103198"/>
                </a:lnTo>
                <a:lnTo>
                  <a:pt x="302452" y="100696"/>
                </a:lnTo>
                <a:lnTo>
                  <a:pt x="305824" y="98204"/>
                </a:lnTo>
                <a:lnTo>
                  <a:pt x="309188" y="95702"/>
                </a:lnTo>
                <a:lnTo>
                  <a:pt x="312552" y="93209"/>
                </a:lnTo>
                <a:lnTo>
                  <a:pt x="315925" y="90707"/>
                </a:lnTo>
                <a:lnTo>
                  <a:pt x="319288" y="88178"/>
                </a:lnTo>
                <a:lnTo>
                  <a:pt x="322652" y="85676"/>
                </a:lnTo>
                <a:lnTo>
                  <a:pt x="325979" y="83146"/>
                </a:lnTo>
                <a:lnTo>
                  <a:pt x="329352" y="80644"/>
                </a:lnTo>
                <a:lnTo>
                  <a:pt x="332715" y="78151"/>
                </a:lnTo>
                <a:lnTo>
                  <a:pt x="336079" y="75613"/>
                </a:lnTo>
                <a:lnTo>
                  <a:pt x="339452" y="73120"/>
                </a:lnTo>
                <a:lnTo>
                  <a:pt x="342816" y="70655"/>
                </a:lnTo>
                <a:lnTo>
                  <a:pt x="346142" y="68162"/>
                </a:lnTo>
                <a:lnTo>
                  <a:pt x="349515" y="65698"/>
                </a:lnTo>
                <a:lnTo>
                  <a:pt x="352879" y="63270"/>
                </a:lnTo>
                <a:lnTo>
                  <a:pt x="356242" y="60851"/>
                </a:lnTo>
                <a:lnTo>
                  <a:pt x="359606" y="58424"/>
                </a:lnTo>
                <a:lnTo>
                  <a:pt x="362979" y="56033"/>
                </a:lnTo>
                <a:lnTo>
                  <a:pt x="366343" y="53679"/>
                </a:lnTo>
                <a:lnTo>
                  <a:pt x="369669" y="51326"/>
                </a:lnTo>
                <a:lnTo>
                  <a:pt x="373042" y="49046"/>
                </a:lnTo>
                <a:lnTo>
                  <a:pt x="376406" y="46729"/>
                </a:lnTo>
                <a:lnTo>
                  <a:pt x="379770" y="44487"/>
                </a:lnTo>
                <a:lnTo>
                  <a:pt x="413360" y="24249"/>
                </a:lnTo>
                <a:lnTo>
                  <a:pt x="416724" y="22442"/>
                </a:lnTo>
                <a:lnTo>
                  <a:pt x="420097" y="20737"/>
                </a:lnTo>
                <a:lnTo>
                  <a:pt x="423460" y="19116"/>
                </a:lnTo>
                <a:lnTo>
                  <a:pt x="426824" y="17485"/>
                </a:lnTo>
                <a:lnTo>
                  <a:pt x="443624" y="10498"/>
                </a:lnTo>
                <a:lnTo>
                  <a:pt x="446987" y="9266"/>
                </a:lnTo>
                <a:lnTo>
                  <a:pt x="450351" y="8108"/>
                </a:lnTo>
                <a:lnTo>
                  <a:pt x="453724" y="7097"/>
                </a:lnTo>
                <a:lnTo>
                  <a:pt x="457051" y="6050"/>
                </a:lnTo>
                <a:lnTo>
                  <a:pt x="494042" y="111"/>
                </a:lnTo>
                <a:lnTo>
                  <a:pt x="497405" y="0"/>
                </a:lnTo>
                <a:lnTo>
                  <a:pt x="500741" y="0"/>
                </a:lnTo>
                <a:lnTo>
                  <a:pt x="504105" y="111"/>
                </a:lnTo>
                <a:lnTo>
                  <a:pt x="507468" y="222"/>
                </a:lnTo>
                <a:lnTo>
                  <a:pt x="544432" y="7097"/>
                </a:lnTo>
                <a:lnTo>
                  <a:pt x="547795" y="8108"/>
                </a:lnTo>
                <a:lnTo>
                  <a:pt x="574686" y="19116"/>
                </a:lnTo>
                <a:lnTo>
                  <a:pt x="578059" y="20737"/>
                </a:lnTo>
                <a:lnTo>
                  <a:pt x="581423" y="22442"/>
                </a:lnTo>
                <a:lnTo>
                  <a:pt x="584786" y="24249"/>
                </a:lnTo>
                <a:lnTo>
                  <a:pt x="588150" y="26029"/>
                </a:lnTo>
                <a:lnTo>
                  <a:pt x="621740" y="46729"/>
                </a:lnTo>
                <a:lnTo>
                  <a:pt x="625113" y="49046"/>
                </a:lnTo>
                <a:lnTo>
                  <a:pt x="628477" y="51326"/>
                </a:lnTo>
                <a:lnTo>
                  <a:pt x="631841" y="53679"/>
                </a:lnTo>
                <a:lnTo>
                  <a:pt x="635177" y="56033"/>
                </a:lnTo>
                <a:lnTo>
                  <a:pt x="638540" y="58424"/>
                </a:lnTo>
                <a:lnTo>
                  <a:pt x="641904" y="60851"/>
                </a:lnTo>
                <a:lnTo>
                  <a:pt x="645268" y="63270"/>
                </a:lnTo>
                <a:lnTo>
                  <a:pt x="648641" y="65698"/>
                </a:lnTo>
                <a:lnTo>
                  <a:pt x="652004" y="68162"/>
                </a:lnTo>
                <a:lnTo>
                  <a:pt x="655331" y="70655"/>
                </a:lnTo>
                <a:lnTo>
                  <a:pt x="658704" y="73120"/>
                </a:lnTo>
                <a:lnTo>
                  <a:pt x="662067" y="75613"/>
                </a:lnTo>
                <a:lnTo>
                  <a:pt x="665431" y="78151"/>
                </a:lnTo>
                <a:lnTo>
                  <a:pt x="668804" y="80644"/>
                </a:lnTo>
                <a:lnTo>
                  <a:pt x="672168" y="83146"/>
                </a:lnTo>
                <a:lnTo>
                  <a:pt x="675531" y="85676"/>
                </a:lnTo>
                <a:lnTo>
                  <a:pt x="678858" y="88178"/>
                </a:lnTo>
                <a:lnTo>
                  <a:pt x="682231" y="90707"/>
                </a:lnTo>
                <a:lnTo>
                  <a:pt x="685595" y="93209"/>
                </a:lnTo>
                <a:lnTo>
                  <a:pt x="688958" y="95702"/>
                </a:lnTo>
                <a:lnTo>
                  <a:pt x="692331" y="98204"/>
                </a:lnTo>
                <a:lnTo>
                  <a:pt x="695695" y="100696"/>
                </a:lnTo>
                <a:lnTo>
                  <a:pt x="699021" y="103198"/>
                </a:lnTo>
                <a:lnTo>
                  <a:pt x="702394" y="105663"/>
                </a:lnTo>
                <a:lnTo>
                  <a:pt x="705758" y="108082"/>
                </a:lnTo>
                <a:lnTo>
                  <a:pt x="709122" y="110546"/>
                </a:lnTo>
                <a:lnTo>
                  <a:pt x="712485" y="112974"/>
                </a:lnTo>
                <a:lnTo>
                  <a:pt x="715858" y="115356"/>
                </a:lnTo>
                <a:lnTo>
                  <a:pt x="719222" y="117746"/>
                </a:lnTo>
                <a:lnTo>
                  <a:pt x="722549" y="120137"/>
                </a:lnTo>
                <a:lnTo>
                  <a:pt x="725922" y="122454"/>
                </a:lnTo>
                <a:lnTo>
                  <a:pt x="729285" y="124807"/>
                </a:lnTo>
                <a:lnTo>
                  <a:pt x="732649" y="127087"/>
                </a:lnTo>
                <a:lnTo>
                  <a:pt x="736013" y="129366"/>
                </a:lnTo>
                <a:lnTo>
                  <a:pt x="739385" y="131609"/>
                </a:lnTo>
                <a:lnTo>
                  <a:pt x="742749" y="133823"/>
                </a:lnTo>
                <a:lnTo>
                  <a:pt x="746076" y="136029"/>
                </a:lnTo>
                <a:lnTo>
                  <a:pt x="749449" y="138197"/>
                </a:lnTo>
                <a:lnTo>
                  <a:pt x="752812" y="140338"/>
                </a:lnTo>
                <a:lnTo>
                  <a:pt x="756176" y="142432"/>
                </a:lnTo>
                <a:lnTo>
                  <a:pt x="759549" y="144498"/>
                </a:lnTo>
                <a:lnTo>
                  <a:pt x="762913" y="146565"/>
                </a:lnTo>
                <a:lnTo>
                  <a:pt x="766239" y="148548"/>
                </a:lnTo>
                <a:lnTo>
                  <a:pt x="769603" y="150540"/>
                </a:lnTo>
                <a:lnTo>
                  <a:pt x="772976" y="152495"/>
                </a:lnTo>
                <a:lnTo>
                  <a:pt x="776339" y="154376"/>
                </a:lnTo>
                <a:lnTo>
                  <a:pt x="779703" y="156294"/>
                </a:lnTo>
                <a:lnTo>
                  <a:pt x="783076" y="158147"/>
                </a:lnTo>
                <a:lnTo>
                  <a:pt x="786440" y="159917"/>
                </a:lnTo>
                <a:lnTo>
                  <a:pt x="789766" y="161724"/>
                </a:lnTo>
                <a:lnTo>
                  <a:pt x="793139" y="163466"/>
                </a:lnTo>
                <a:lnTo>
                  <a:pt x="796503" y="165134"/>
                </a:lnTo>
                <a:lnTo>
                  <a:pt x="799867" y="166830"/>
                </a:lnTo>
                <a:lnTo>
                  <a:pt x="803230" y="168461"/>
                </a:lnTo>
                <a:lnTo>
                  <a:pt x="806603" y="170055"/>
                </a:lnTo>
                <a:lnTo>
                  <a:pt x="809930" y="171648"/>
                </a:lnTo>
                <a:lnTo>
                  <a:pt x="813293" y="173168"/>
                </a:lnTo>
                <a:lnTo>
                  <a:pt x="816666" y="174651"/>
                </a:lnTo>
                <a:lnTo>
                  <a:pt x="820030" y="176133"/>
                </a:lnTo>
                <a:lnTo>
                  <a:pt x="836821" y="182870"/>
                </a:lnTo>
                <a:lnTo>
                  <a:pt x="840194" y="184167"/>
                </a:lnTo>
                <a:lnTo>
                  <a:pt x="867084" y="192998"/>
                </a:lnTo>
                <a:lnTo>
                  <a:pt x="870448" y="193980"/>
                </a:lnTo>
                <a:lnTo>
                  <a:pt x="873821" y="194916"/>
                </a:lnTo>
                <a:lnTo>
                  <a:pt x="877148" y="195824"/>
                </a:lnTo>
                <a:lnTo>
                  <a:pt x="880511" y="196695"/>
                </a:lnTo>
                <a:lnTo>
                  <a:pt x="883875" y="197566"/>
                </a:lnTo>
                <a:lnTo>
                  <a:pt x="887248" y="198354"/>
                </a:lnTo>
                <a:lnTo>
                  <a:pt x="890611" y="199188"/>
                </a:lnTo>
                <a:lnTo>
                  <a:pt x="893975" y="199948"/>
                </a:lnTo>
                <a:lnTo>
                  <a:pt x="897348" y="200671"/>
                </a:lnTo>
                <a:lnTo>
                  <a:pt x="900675" y="201430"/>
                </a:lnTo>
                <a:lnTo>
                  <a:pt x="904038" y="202125"/>
                </a:lnTo>
                <a:lnTo>
                  <a:pt x="907411" y="202774"/>
                </a:lnTo>
                <a:lnTo>
                  <a:pt x="910775" y="203423"/>
                </a:lnTo>
                <a:lnTo>
                  <a:pt x="914139" y="204043"/>
                </a:lnTo>
                <a:lnTo>
                  <a:pt x="917502" y="204655"/>
                </a:lnTo>
                <a:lnTo>
                  <a:pt x="920838" y="205239"/>
                </a:lnTo>
                <a:lnTo>
                  <a:pt x="924202" y="205776"/>
                </a:lnTo>
                <a:lnTo>
                  <a:pt x="927565" y="206323"/>
                </a:lnTo>
                <a:lnTo>
                  <a:pt x="930938" y="206860"/>
                </a:lnTo>
                <a:lnTo>
                  <a:pt x="934302" y="207333"/>
                </a:lnTo>
                <a:lnTo>
                  <a:pt x="937666" y="207806"/>
                </a:lnTo>
                <a:lnTo>
                  <a:pt x="941029" y="208278"/>
                </a:lnTo>
                <a:lnTo>
                  <a:pt x="944365" y="208751"/>
                </a:lnTo>
                <a:lnTo>
                  <a:pt x="947729" y="209149"/>
                </a:lnTo>
                <a:lnTo>
                  <a:pt x="951093" y="209575"/>
                </a:lnTo>
                <a:lnTo>
                  <a:pt x="954466" y="209937"/>
                </a:lnTo>
                <a:lnTo>
                  <a:pt x="957829" y="210307"/>
                </a:lnTo>
                <a:lnTo>
                  <a:pt x="961193" y="210697"/>
                </a:lnTo>
                <a:lnTo>
                  <a:pt x="964529" y="211030"/>
                </a:lnTo>
                <a:lnTo>
                  <a:pt x="967892" y="211355"/>
                </a:lnTo>
                <a:lnTo>
                  <a:pt x="971256" y="211679"/>
                </a:lnTo>
                <a:lnTo>
                  <a:pt x="974620" y="211966"/>
                </a:lnTo>
                <a:lnTo>
                  <a:pt x="977993" y="212253"/>
                </a:lnTo>
                <a:lnTo>
                  <a:pt x="981356" y="212550"/>
                </a:lnTo>
                <a:lnTo>
                  <a:pt x="984720" y="212800"/>
                </a:lnTo>
                <a:lnTo>
                  <a:pt x="988056" y="213050"/>
                </a:lnTo>
                <a:lnTo>
                  <a:pt x="991420" y="213310"/>
                </a:lnTo>
                <a:lnTo>
                  <a:pt x="994783" y="213523"/>
                </a:lnTo>
                <a:lnTo>
                  <a:pt x="998156" y="213745"/>
                </a:lnTo>
              </a:path>
            </a:pathLst>
          </a:custGeom>
          <a:ln w="14826">
            <a:solidFill>
              <a:srgbClr val="D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600" y="167589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74" y="0"/>
                </a:lnTo>
              </a:path>
            </a:pathLst>
          </a:custGeom>
          <a:ln w="12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9509" y="1651066"/>
            <a:ext cx="87630" cy="50165"/>
          </a:xfrm>
          <a:custGeom>
            <a:avLst/>
            <a:gdLst/>
            <a:ahLst/>
            <a:cxnLst/>
            <a:rect l="l" t="t" r="r" b="b"/>
            <a:pathLst>
              <a:path w="87629" h="50164">
                <a:moveTo>
                  <a:pt x="0" y="0"/>
                </a:moveTo>
                <a:lnTo>
                  <a:pt x="87019" y="24833"/>
                </a:lnTo>
                <a:lnTo>
                  <a:pt x="0" y="49695"/>
                </a:lnTo>
                <a:lnTo>
                  <a:pt x="24870" y="24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9509" y="1651066"/>
            <a:ext cx="87630" cy="50165"/>
          </a:xfrm>
          <a:custGeom>
            <a:avLst/>
            <a:gdLst/>
            <a:ahLst/>
            <a:cxnLst/>
            <a:rect l="l" t="t" r="r" b="b"/>
            <a:pathLst>
              <a:path w="87629" h="50164">
                <a:moveTo>
                  <a:pt x="24870" y="24833"/>
                </a:moveTo>
                <a:lnTo>
                  <a:pt x="0" y="49695"/>
                </a:lnTo>
                <a:lnTo>
                  <a:pt x="87019" y="24833"/>
                </a:lnTo>
                <a:lnTo>
                  <a:pt x="0" y="0"/>
                </a:lnTo>
                <a:lnTo>
                  <a:pt x="24870" y="24833"/>
                </a:lnTo>
                <a:close/>
              </a:path>
            </a:pathLst>
          </a:custGeom>
          <a:ln w="6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5299" y="191731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7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2186" y="1914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56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2953" y="1924611"/>
            <a:ext cx="65405" cy="106680"/>
          </a:xfrm>
          <a:custGeom>
            <a:avLst/>
            <a:gdLst/>
            <a:ahLst/>
            <a:cxnLst/>
            <a:rect l="l" t="t" r="r" b="b"/>
            <a:pathLst>
              <a:path w="65405" h="106680">
                <a:moveTo>
                  <a:pt x="46715" y="3764"/>
                </a:moveTo>
                <a:lnTo>
                  <a:pt x="28237" y="3764"/>
                </a:lnTo>
                <a:lnTo>
                  <a:pt x="40205" y="5582"/>
                </a:lnTo>
                <a:lnTo>
                  <a:pt x="49212" y="15700"/>
                </a:lnTo>
                <a:lnTo>
                  <a:pt x="51495" y="29906"/>
                </a:lnTo>
                <a:lnTo>
                  <a:pt x="52225" y="41801"/>
                </a:lnTo>
                <a:lnTo>
                  <a:pt x="52215" y="60797"/>
                </a:lnTo>
                <a:lnTo>
                  <a:pt x="51934" y="71363"/>
                </a:lnTo>
                <a:lnTo>
                  <a:pt x="50982" y="81338"/>
                </a:lnTo>
                <a:lnTo>
                  <a:pt x="44439" y="97429"/>
                </a:lnTo>
                <a:lnTo>
                  <a:pt x="34823" y="102895"/>
                </a:lnTo>
                <a:lnTo>
                  <a:pt x="32437" y="106480"/>
                </a:lnTo>
                <a:lnTo>
                  <a:pt x="64130" y="69673"/>
                </a:lnTo>
                <a:lnTo>
                  <a:pt x="65231" y="53421"/>
                </a:lnTo>
                <a:lnTo>
                  <a:pt x="65119" y="46434"/>
                </a:lnTo>
                <a:lnTo>
                  <a:pt x="48490" y="4461"/>
                </a:lnTo>
                <a:lnTo>
                  <a:pt x="46715" y="3764"/>
                </a:lnTo>
                <a:close/>
              </a:path>
              <a:path w="65405" h="106680">
                <a:moveTo>
                  <a:pt x="37118" y="0"/>
                </a:moveTo>
                <a:lnTo>
                  <a:pt x="5291" y="22804"/>
                </a:lnTo>
                <a:lnTo>
                  <a:pt x="0" y="45886"/>
                </a:lnTo>
                <a:lnTo>
                  <a:pt x="149" y="60797"/>
                </a:lnTo>
                <a:lnTo>
                  <a:pt x="1325" y="73665"/>
                </a:lnTo>
                <a:lnTo>
                  <a:pt x="4167" y="84882"/>
                </a:lnTo>
                <a:lnTo>
                  <a:pt x="14677" y="99359"/>
                </a:lnTo>
                <a:lnTo>
                  <a:pt x="25146" y="105429"/>
                </a:lnTo>
                <a:lnTo>
                  <a:pt x="32437" y="103079"/>
                </a:lnTo>
                <a:lnTo>
                  <a:pt x="22457" y="99475"/>
                </a:lnTo>
                <a:lnTo>
                  <a:pt x="14647" y="85330"/>
                </a:lnTo>
                <a:lnTo>
                  <a:pt x="13183" y="72524"/>
                </a:lnTo>
                <a:lnTo>
                  <a:pt x="12792" y="60797"/>
                </a:lnTo>
                <a:lnTo>
                  <a:pt x="12817" y="41801"/>
                </a:lnTo>
                <a:lnTo>
                  <a:pt x="13155" y="31178"/>
                </a:lnTo>
                <a:lnTo>
                  <a:pt x="19853" y="10631"/>
                </a:lnTo>
                <a:lnTo>
                  <a:pt x="28237" y="3764"/>
                </a:lnTo>
                <a:lnTo>
                  <a:pt x="46715" y="3764"/>
                </a:lnTo>
                <a:lnTo>
                  <a:pt x="37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3057" y="1911250"/>
            <a:ext cx="34925" cy="155575"/>
          </a:xfrm>
          <a:custGeom>
            <a:avLst/>
            <a:gdLst/>
            <a:ahLst/>
            <a:cxnLst/>
            <a:rect l="l" t="t" r="r" b="b"/>
            <a:pathLst>
              <a:path w="34925" h="155575">
                <a:moveTo>
                  <a:pt x="4781" y="0"/>
                </a:moveTo>
                <a:lnTo>
                  <a:pt x="1408" y="0"/>
                </a:lnTo>
                <a:lnTo>
                  <a:pt x="0" y="1371"/>
                </a:lnTo>
                <a:lnTo>
                  <a:pt x="0" y="3873"/>
                </a:lnTo>
                <a:lnTo>
                  <a:pt x="759" y="5569"/>
                </a:lnTo>
                <a:lnTo>
                  <a:pt x="28308" y="77633"/>
                </a:lnTo>
                <a:lnTo>
                  <a:pt x="759" y="149382"/>
                </a:lnTo>
                <a:lnTo>
                  <a:pt x="0" y="151077"/>
                </a:lnTo>
                <a:lnTo>
                  <a:pt x="0" y="153866"/>
                </a:lnTo>
                <a:lnTo>
                  <a:pt x="1408" y="155238"/>
                </a:lnTo>
                <a:lnTo>
                  <a:pt x="5142" y="155238"/>
                </a:lnTo>
                <a:lnTo>
                  <a:pt x="5717" y="153690"/>
                </a:lnTo>
                <a:lnTo>
                  <a:pt x="6375" y="152134"/>
                </a:lnTo>
                <a:lnTo>
                  <a:pt x="33840" y="80283"/>
                </a:lnTo>
                <a:lnTo>
                  <a:pt x="33951" y="80023"/>
                </a:lnTo>
                <a:lnTo>
                  <a:pt x="34062" y="79699"/>
                </a:lnTo>
                <a:lnTo>
                  <a:pt x="34174" y="79523"/>
                </a:lnTo>
                <a:lnTo>
                  <a:pt x="34276" y="79162"/>
                </a:lnTo>
                <a:lnTo>
                  <a:pt x="34387" y="78939"/>
                </a:lnTo>
                <a:lnTo>
                  <a:pt x="34424" y="78652"/>
                </a:lnTo>
                <a:lnTo>
                  <a:pt x="34535" y="78429"/>
                </a:lnTo>
                <a:lnTo>
                  <a:pt x="34637" y="77892"/>
                </a:lnTo>
                <a:lnTo>
                  <a:pt x="34637" y="76873"/>
                </a:lnTo>
                <a:lnTo>
                  <a:pt x="33840" y="74992"/>
                </a:lnTo>
                <a:lnTo>
                  <a:pt x="6662" y="3576"/>
                </a:lnTo>
                <a:lnTo>
                  <a:pt x="5717" y="935"/>
                </a:lnTo>
                <a:lnTo>
                  <a:pt x="4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536" y="1659207"/>
            <a:ext cx="898719" cy="2934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713" y="1550513"/>
            <a:ext cx="137795" cy="511175"/>
          </a:xfrm>
          <a:custGeom>
            <a:avLst/>
            <a:gdLst/>
            <a:ahLst/>
            <a:cxnLst/>
            <a:rect l="l" t="t" r="r" b="b"/>
            <a:pathLst>
              <a:path w="137795" h="511175">
                <a:moveTo>
                  <a:pt x="137548" y="0"/>
                </a:moveTo>
                <a:lnTo>
                  <a:pt x="0" y="0"/>
                </a:lnTo>
                <a:lnTo>
                  <a:pt x="0" y="510878"/>
                </a:lnTo>
                <a:lnTo>
                  <a:pt x="137548" y="510878"/>
                </a:lnTo>
                <a:lnTo>
                  <a:pt x="136141" y="506542"/>
                </a:lnTo>
                <a:lnTo>
                  <a:pt x="134495" y="501350"/>
                </a:lnTo>
                <a:lnTo>
                  <a:pt x="123381" y="463964"/>
                </a:lnTo>
                <a:lnTo>
                  <a:pt x="112392" y="422735"/>
                </a:lnTo>
                <a:lnTo>
                  <a:pt x="101383" y="374759"/>
                </a:lnTo>
                <a:lnTo>
                  <a:pt x="92385" y="324141"/>
                </a:lnTo>
                <a:lnTo>
                  <a:pt x="87425" y="274984"/>
                </a:lnTo>
                <a:lnTo>
                  <a:pt x="87019" y="259632"/>
                </a:lnTo>
                <a:lnTo>
                  <a:pt x="87342" y="243790"/>
                </a:lnTo>
                <a:lnTo>
                  <a:pt x="92150" y="193034"/>
                </a:lnTo>
                <a:lnTo>
                  <a:pt x="101112" y="140736"/>
                </a:lnTo>
                <a:lnTo>
                  <a:pt x="112162" y="91147"/>
                </a:lnTo>
                <a:lnTo>
                  <a:pt x="123234" y="48519"/>
                </a:lnTo>
                <a:lnTo>
                  <a:pt x="134460" y="9856"/>
                </a:lnTo>
                <a:lnTo>
                  <a:pt x="136125" y="4485"/>
                </a:lnTo>
                <a:lnTo>
                  <a:pt x="137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174" y="1550513"/>
            <a:ext cx="137502" cy="5108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1550508"/>
            <a:ext cx="142875" cy="511175"/>
          </a:xfrm>
          <a:custGeom>
            <a:avLst/>
            <a:gdLst/>
            <a:ahLst/>
            <a:cxnLst/>
            <a:rect l="l" t="t" r="r" b="b"/>
            <a:pathLst>
              <a:path w="142875" h="511175">
                <a:moveTo>
                  <a:pt x="5179" y="0"/>
                </a:moveTo>
                <a:lnTo>
                  <a:pt x="5179" y="510878"/>
                </a:lnTo>
                <a:lnTo>
                  <a:pt x="142682" y="510878"/>
                </a:lnTo>
                <a:lnTo>
                  <a:pt x="142318" y="509769"/>
                </a:lnTo>
                <a:lnTo>
                  <a:pt x="141276" y="506542"/>
                </a:lnTo>
                <a:lnTo>
                  <a:pt x="128523" y="463965"/>
                </a:lnTo>
                <a:lnTo>
                  <a:pt x="117539" y="422736"/>
                </a:lnTo>
                <a:lnTo>
                  <a:pt x="106533" y="374762"/>
                </a:lnTo>
                <a:lnTo>
                  <a:pt x="97532" y="324146"/>
                </a:lnTo>
                <a:lnTo>
                  <a:pt x="92563" y="274992"/>
                </a:lnTo>
                <a:lnTo>
                  <a:pt x="92153" y="259641"/>
                </a:lnTo>
                <a:lnTo>
                  <a:pt x="92480" y="243798"/>
                </a:lnTo>
                <a:lnTo>
                  <a:pt x="97298" y="193039"/>
                </a:lnTo>
                <a:lnTo>
                  <a:pt x="106262" y="140739"/>
                </a:lnTo>
                <a:lnTo>
                  <a:pt x="117310" y="91149"/>
                </a:lnTo>
                <a:lnTo>
                  <a:pt x="128377" y="48520"/>
                </a:lnTo>
                <a:lnTo>
                  <a:pt x="139596" y="9856"/>
                </a:lnTo>
                <a:lnTo>
                  <a:pt x="142682" y="0"/>
                </a:lnTo>
                <a:lnTo>
                  <a:pt x="0" y="0"/>
                </a:lnTo>
              </a:path>
            </a:pathLst>
          </a:custGeom>
          <a:ln w="10257">
            <a:solidFill>
              <a:srgbClr val="382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5163" y="1550513"/>
            <a:ext cx="137795" cy="511175"/>
          </a:xfrm>
          <a:custGeom>
            <a:avLst/>
            <a:gdLst/>
            <a:ahLst/>
            <a:cxnLst/>
            <a:rect l="l" t="t" r="r" b="b"/>
            <a:pathLst>
              <a:path w="137794" h="511175">
                <a:moveTo>
                  <a:pt x="137539" y="0"/>
                </a:moveTo>
                <a:lnTo>
                  <a:pt x="0" y="0"/>
                </a:lnTo>
                <a:lnTo>
                  <a:pt x="1423" y="4485"/>
                </a:lnTo>
                <a:lnTo>
                  <a:pt x="3088" y="9856"/>
                </a:lnTo>
                <a:lnTo>
                  <a:pt x="14314" y="48519"/>
                </a:lnTo>
                <a:lnTo>
                  <a:pt x="25386" y="91147"/>
                </a:lnTo>
                <a:lnTo>
                  <a:pt x="36436" y="140736"/>
                </a:lnTo>
                <a:lnTo>
                  <a:pt x="45398" y="193034"/>
                </a:lnTo>
                <a:lnTo>
                  <a:pt x="50206" y="243790"/>
                </a:lnTo>
                <a:lnTo>
                  <a:pt x="50529" y="259632"/>
                </a:lnTo>
                <a:lnTo>
                  <a:pt x="50118" y="274984"/>
                </a:lnTo>
                <a:lnTo>
                  <a:pt x="45149" y="324141"/>
                </a:lnTo>
                <a:lnTo>
                  <a:pt x="36148" y="374759"/>
                </a:lnTo>
                <a:lnTo>
                  <a:pt x="25142" y="422735"/>
                </a:lnTo>
                <a:lnTo>
                  <a:pt x="14159" y="463964"/>
                </a:lnTo>
                <a:lnTo>
                  <a:pt x="3051" y="501350"/>
                </a:lnTo>
                <a:lnTo>
                  <a:pt x="0" y="510878"/>
                </a:lnTo>
                <a:lnTo>
                  <a:pt x="137539" y="510878"/>
                </a:lnTo>
                <a:lnTo>
                  <a:pt x="137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8703" y="1550513"/>
            <a:ext cx="137548" cy="510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8703" y="1550508"/>
            <a:ext cx="142875" cy="511175"/>
          </a:xfrm>
          <a:custGeom>
            <a:avLst/>
            <a:gdLst/>
            <a:ahLst/>
            <a:cxnLst/>
            <a:rect l="l" t="t" r="r" b="b"/>
            <a:pathLst>
              <a:path w="142875" h="511175">
                <a:moveTo>
                  <a:pt x="137548" y="0"/>
                </a:moveTo>
                <a:lnTo>
                  <a:pt x="137548" y="510878"/>
                </a:lnTo>
                <a:lnTo>
                  <a:pt x="0" y="510878"/>
                </a:lnTo>
                <a:lnTo>
                  <a:pt x="364" y="509769"/>
                </a:lnTo>
                <a:lnTo>
                  <a:pt x="1406" y="506542"/>
                </a:lnTo>
                <a:lnTo>
                  <a:pt x="14159" y="463965"/>
                </a:lnTo>
                <a:lnTo>
                  <a:pt x="25144" y="422736"/>
                </a:lnTo>
                <a:lnTo>
                  <a:pt x="36151" y="374762"/>
                </a:lnTo>
                <a:lnTo>
                  <a:pt x="45154" y="324146"/>
                </a:lnTo>
                <a:lnTo>
                  <a:pt x="50126" y="274992"/>
                </a:lnTo>
                <a:lnTo>
                  <a:pt x="50538" y="259641"/>
                </a:lnTo>
                <a:lnTo>
                  <a:pt x="50215" y="243798"/>
                </a:lnTo>
                <a:lnTo>
                  <a:pt x="45406" y="193039"/>
                </a:lnTo>
                <a:lnTo>
                  <a:pt x="36443" y="140739"/>
                </a:lnTo>
                <a:lnTo>
                  <a:pt x="25390" y="91149"/>
                </a:lnTo>
                <a:lnTo>
                  <a:pt x="14316" y="48520"/>
                </a:lnTo>
                <a:lnTo>
                  <a:pt x="3088" y="9856"/>
                </a:lnTo>
                <a:lnTo>
                  <a:pt x="0" y="0"/>
                </a:lnTo>
                <a:lnTo>
                  <a:pt x="142691" y="0"/>
                </a:lnTo>
              </a:path>
            </a:pathLst>
          </a:custGeom>
          <a:ln w="10257">
            <a:solidFill>
              <a:srgbClr val="382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6163" y="1357116"/>
            <a:ext cx="50800" cy="104775"/>
          </a:xfrm>
          <a:custGeom>
            <a:avLst/>
            <a:gdLst/>
            <a:ahLst/>
            <a:cxnLst/>
            <a:rect l="l" t="t" r="r" b="b"/>
            <a:pathLst>
              <a:path w="50800" h="104775">
                <a:moveTo>
                  <a:pt x="30041" y="37065"/>
                </a:moveTo>
                <a:lnTo>
                  <a:pt x="19032" y="37065"/>
                </a:lnTo>
                <a:lnTo>
                  <a:pt x="12397" y="63293"/>
                </a:lnTo>
                <a:lnTo>
                  <a:pt x="8667" y="78338"/>
                </a:lnTo>
                <a:lnTo>
                  <a:pt x="7011" y="85689"/>
                </a:lnTo>
                <a:lnTo>
                  <a:pt x="6595" y="88832"/>
                </a:lnTo>
                <a:lnTo>
                  <a:pt x="6588" y="98167"/>
                </a:lnTo>
                <a:lnTo>
                  <a:pt x="12815" y="104384"/>
                </a:lnTo>
                <a:lnTo>
                  <a:pt x="21646" y="104384"/>
                </a:lnTo>
                <a:lnTo>
                  <a:pt x="29498" y="100771"/>
                </a:lnTo>
                <a:lnTo>
                  <a:pt x="18569" y="100771"/>
                </a:lnTo>
                <a:lnTo>
                  <a:pt x="16901" y="98630"/>
                </a:lnTo>
                <a:lnTo>
                  <a:pt x="16901" y="89327"/>
                </a:lnTo>
                <a:lnTo>
                  <a:pt x="17226" y="88141"/>
                </a:lnTo>
                <a:lnTo>
                  <a:pt x="30041" y="37065"/>
                </a:lnTo>
                <a:close/>
              </a:path>
              <a:path w="50800" h="104775">
                <a:moveTo>
                  <a:pt x="47702" y="77531"/>
                </a:moveTo>
                <a:lnTo>
                  <a:pt x="44265" y="77531"/>
                </a:lnTo>
                <a:lnTo>
                  <a:pt x="44116" y="78003"/>
                </a:lnTo>
                <a:lnTo>
                  <a:pt x="43292" y="79810"/>
                </a:lnTo>
                <a:lnTo>
                  <a:pt x="33797" y="95125"/>
                </a:lnTo>
                <a:lnTo>
                  <a:pt x="24702" y="100474"/>
                </a:lnTo>
                <a:lnTo>
                  <a:pt x="18569" y="100771"/>
                </a:lnTo>
                <a:lnTo>
                  <a:pt x="29498" y="100771"/>
                </a:lnTo>
                <a:lnTo>
                  <a:pt x="36410" y="97590"/>
                </a:lnTo>
                <a:lnTo>
                  <a:pt x="45240" y="85185"/>
                </a:lnTo>
                <a:lnTo>
                  <a:pt x="47702" y="77531"/>
                </a:lnTo>
                <a:close/>
              </a:path>
              <a:path w="50800" h="104775">
                <a:moveTo>
                  <a:pt x="50343" y="31959"/>
                </a:moveTo>
                <a:lnTo>
                  <a:pt x="0" y="31959"/>
                </a:lnTo>
                <a:lnTo>
                  <a:pt x="0" y="37065"/>
                </a:lnTo>
                <a:lnTo>
                  <a:pt x="50343" y="37065"/>
                </a:lnTo>
                <a:lnTo>
                  <a:pt x="50343" y="31959"/>
                </a:lnTo>
                <a:close/>
              </a:path>
              <a:path w="50800" h="104775">
                <a:moveTo>
                  <a:pt x="36082" y="0"/>
                </a:moveTo>
                <a:lnTo>
                  <a:pt x="32793" y="0"/>
                </a:lnTo>
                <a:lnTo>
                  <a:pt x="28234" y="138"/>
                </a:lnTo>
                <a:lnTo>
                  <a:pt x="26742" y="5902"/>
                </a:lnTo>
                <a:lnTo>
                  <a:pt x="20376" y="31959"/>
                </a:lnTo>
                <a:lnTo>
                  <a:pt x="31310" y="31959"/>
                </a:lnTo>
                <a:lnTo>
                  <a:pt x="36567" y="11112"/>
                </a:lnTo>
                <a:lnTo>
                  <a:pt x="38006" y="4834"/>
                </a:lnTo>
                <a:lnTo>
                  <a:pt x="38038" y="1630"/>
                </a:lnTo>
                <a:lnTo>
                  <a:pt x="36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6413" y="1375973"/>
            <a:ext cx="146050" cy="85725"/>
          </a:xfrm>
          <a:custGeom>
            <a:avLst/>
            <a:gdLst/>
            <a:ahLst/>
            <a:cxnLst/>
            <a:rect l="l" t="t" r="r" b="b"/>
            <a:pathLst>
              <a:path w="146050" h="85725">
                <a:moveTo>
                  <a:pt x="110296" y="0"/>
                </a:moveTo>
                <a:lnTo>
                  <a:pt x="104208" y="0"/>
                </a:lnTo>
                <a:lnTo>
                  <a:pt x="104252" y="2578"/>
                </a:lnTo>
                <a:lnTo>
                  <a:pt x="127671" y="39492"/>
                </a:lnTo>
                <a:lnTo>
                  <a:pt x="0" y="39492"/>
                </a:lnTo>
                <a:lnTo>
                  <a:pt x="0" y="46081"/>
                </a:lnTo>
                <a:lnTo>
                  <a:pt x="127671" y="46081"/>
                </a:lnTo>
                <a:lnTo>
                  <a:pt x="126040" y="47341"/>
                </a:lnTo>
                <a:lnTo>
                  <a:pt x="125280" y="47962"/>
                </a:lnTo>
                <a:lnTo>
                  <a:pt x="124520" y="48648"/>
                </a:lnTo>
                <a:lnTo>
                  <a:pt x="123065" y="49880"/>
                </a:lnTo>
                <a:lnTo>
                  <a:pt x="122417" y="50492"/>
                </a:lnTo>
                <a:lnTo>
                  <a:pt x="121768" y="51140"/>
                </a:lnTo>
                <a:lnTo>
                  <a:pt x="121110" y="51724"/>
                </a:lnTo>
                <a:lnTo>
                  <a:pt x="120536" y="52299"/>
                </a:lnTo>
                <a:lnTo>
                  <a:pt x="119961" y="52919"/>
                </a:lnTo>
                <a:lnTo>
                  <a:pt x="119377" y="53494"/>
                </a:lnTo>
                <a:lnTo>
                  <a:pt x="118868" y="54078"/>
                </a:lnTo>
                <a:lnTo>
                  <a:pt x="117858" y="55162"/>
                </a:lnTo>
                <a:lnTo>
                  <a:pt x="117422" y="55709"/>
                </a:lnTo>
                <a:lnTo>
                  <a:pt x="116551" y="56719"/>
                </a:lnTo>
                <a:lnTo>
                  <a:pt x="115430" y="58127"/>
                </a:lnTo>
                <a:lnTo>
                  <a:pt x="115105" y="58563"/>
                </a:lnTo>
                <a:lnTo>
                  <a:pt x="114818" y="58998"/>
                </a:lnTo>
                <a:lnTo>
                  <a:pt x="114531" y="59396"/>
                </a:lnTo>
                <a:lnTo>
                  <a:pt x="114234" y="59758"/>
                </a:lnTo>
                <a:lnTo>
                  <a:pt x="113984" y="60119"/>
                </a:lnTo>
                <a:lnTo>
                  <a:pt x="113771" y="60481"/>
                </a:lnTo>
                <a:lnTo>
                  <a:pt x="113549" y="60777"/>
                </a:lnTo>
                <a:lnTo>
                  <a:pt x="113373" y="61064"/>
                </a:lnTo>
                <a:lnTo>
                  <a:pt x="113187" y="61315"/>
                </a:lnTo>
                <a:lnTo>
                  <a:pt x="112900" y="61787"/>
                </a:lnTo>
                <a:lnTo>
                  <a:pt x="105589" y="73120"/>
                </a:lnTo>
                <a:lnTo>
                  <a:pt x="104208" y="83433"/>
                </a:lnTo>
                <a:lnTo>
                  <a:pt x="104208" y="85527"/>
                </a:lnTo>
                <a:lnTo>
                  <a:pt x="110296" y="85527"/>
                </a:lnTo>
                <a:lnTo>
                  <a:pt x="110435" y="85203"/>
                </a:lnTo>
                <a:lnTo>
                  <a:pt x="111121" y="82238"/>
                </a:lnTo>
                <a:lnTo>
                  <a:pt x="115296" y="70333"/>
                </a:lnTo>
                <a:lnTo>
                  <a:pt x="122123" y="59748"/>
                </a:lnTo>
                <a:lnTo>
                  <a:pt x="131910" y="50887"/>
                </a:lnTo>
                <a:lnTo>
                  <a:pt x="145045" y="44265"/>
                </a:lnTo>
                <a:lnTo>
                  <a:pt x="145582" y="43903"/>
                </a:lnTo>
                <a:lnTo>
                  <a:pt x="145582" y="41624"/>
                </a:lnTo>
                <a:lnTo>
                  <a:pt x="144572" y="41114"/>
                </a:lnTo>
                <a:lnTo>
                  <a:pt x="144211" y="40975"/>
                </a:lnTo>
                <a:lnTo>
                  <a:pt x="136864" y="37657"/>
                </a:lnTo>
                <a:lnTo>
                  <a:pt x="127251" y="31015"/>
                </a:lnTo>
                <a:lnTo>
                  <a:pt x="117818" y="19753"/>
                </a:lnTo>
                <a:lnTo>
                  <a:pt x="111016" y="2578"/>
                </a:lnTo>
                <a:lnTo>
                  <a:pt x="110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5590" y="1387420"/>
            <a:ext cx="146050" cy="74295"/>
          </a:xfrm>
          <a:custGeom>
            <a:avLst/>
            <a:gdLst/>
            <a:ahLst/>
            <a:cxnLst/>
            <a:rect l="l" t="t" r="r" b="b"/>
            <a:pathLst>
              <a:path w="146050" h="74294">
                <a:moveTo>
                  <a:pt x="93127" y="52026"/>
                </a:moveTo>
                <a:lnTo>
                  <a:pt x="67458" y="52026"/>
                </a:lnTo>
                <a:lnTo>
                  <a:pt x="80320" y="57216"/>
                </a:lnTo>
                <a:lnTo>
                  <a:pt x="82275" y="59643"/>
                </a:lnTo>
                <a:lnTo>
                  <a:pt x="87381" y="63767"/>
                </a:lnTo>
                <a:lnTo>
                  <a:pt x="99485" y="71090"/>
                </a:lnTo>
                <a:lnTo>
                  <a:pt x="111228" y="73964"/>
                </a:lnTo>
                <a:lnTo>
                  <a:pt x="125898" y="70913"/>
                </a:lnTo>
                <a:lnTo>
                  <a:pt x="132034" y="66232"/>
                </a:lnTo>
                <a:lnTo>
                  <a:pt x="107220" y="66232"/>
                </a:lnTo>
                <a:lnTo>
                  <a:pt x="99798" y="59319"/>
                </a:lnTo>
                <a:lnTo>
                  <a:pt x="96397" y="55909"/>
                </a:lnTo>
                <a:lnTo>
                  <a:pt x="93127" y="52026"/>
                </a:lnTo>
                <a:close/>
              </a:path>
              <a:path w="146050" h="74294">
                <a:moveTo>
                  <a:pt x="0" y="37015"/>
                </a:moveTo>
                <a:lnTo>
                  <a:pt x="2416" y="51449"/>
                </a:lnTo>
                <a:lnTo>
                  <a:pt x="9273" y="63681"/>
                </a:lnTo>
                <a:lnTo>
                  <a:pt x="19982" y="71810"/>
                </a:lnTo>
                <a:lnTo>
                  <a:pt x="36934" y="71115"/>
                </a:lnTo>
                <a:lnTo>
                  <a:pt x="49262" y="67126"/>
                </a:lnTo>
                <a:lnTo>
                  <a:pt x="39804" y="67126"/>
                </a:lnTo>
                <a:lnTo>
                  <a:pt x="22211" y="65072"/>
                </a:lnTo>
                <a:lnTo>
                  <a:pt x="10986" y="57708"/>
                </a:lnTo>
                <a:lnTo>
                  <a:pt x="5141" y="47190"/>
                </a:lnTo>
                <a:lnTo>
                  <a:pt x="0" y="37015"/>
                </a:lnTo>
                <a:close/>
              </a:path>
              <a:path w="146050" h="74294">
                <a:moveTo>
                  <a:pt x="54299" y="7734"/>
                </a:moveTo>
                <a:lnTo>
                  <a:pt x="38557" y="7734"/>
                </a:lnTo>
                <a:lnTo>
                  <a:pt x="45905" y="14609"/>
                </a:lnTo>
                <a:lnTo>
                  <a:pt x="49343" y="18084"/>
                </a:lnTo>
                <a:lnTo>
                  <a:pt x="55190" y="24969"/>
                </a:lnTo>
                <a:lnTo>
                  <a:pt x="64053" y="36352"/>
                </a:lnTo>
                <a:lnTo>
                  <a:pt x="59354" y="49027"/>
                </a:lnTo>
                <a:lnTo>
                  <a:pt x="51185" y="59955"/>
                </a:lnTo>
                <a:lnTo>
                  <a:pt x="39804" y="67126"/>
                </a:lnTo>
                <a:lnTo>
                  <a:pt x="49262" y="67126"/>
                </a:lnTo>
                <a:lnTo>
                  <a:pt x="50079" y="66862"/>
                </a:lnTo>
                <a:lnTo>
                  <a:pt x="60044" y="60136"/>
                </a:lnTo>
                <a:lnTo>
                  <a:pt x="67458" y="52026"/>
                </a:lnTo>
                <a:lnTo>
                  <a:pt x="93127" y="52026"/>
                </a:lnTo>
                <a:lnTo>
                  <a:pt x="90586" y="49009"/>
                </a:lnTo>
                <a:lnTo>
                  <a:pt x="81755" y="37601"/>
                </a:lnTo>
                <a:lnTo>
                  <a:pt x="85332" y="27860"/>
                </a:lnTo>
                <a:lnTo>
                  <a:pt x="74278" y="27860"/>
                </a:lnTo>
                <a:lnTo>
                  <a:pt x="72684" y="25905"/>
                </a:lnTo>
                <a:lnTo>
                  <a:pt x="71923" y="24923"/>
                </a:lnTo>
                <a:lnTo>
                  <a:pt x="71239" y="24098"/>
                </a:lnTo>
                <a:lnTo>
                  <a:pt x="69969" y="22430"/>
                </a:lnTo>
                <a:lnTo>
                  <a:pt x="68737" y="20984"/>
                </a:lnTo>
                <a:lnTo>
                  <a:pt x="68237" y="20299"/>
                </a:lnTo>
                <a:lnTo>
                  <a:pt x="67180" y="19029"/>
                </a:lnTo>
                <a:lnTo>
                  <a:pt x="66207" y="17908"/>
                </a:lnTo>
                <a:lnTo>
                  <a:pt x="65772" y="17361"/>
                </a:lnTo>
                <a:lnTo>
                  <a:pt x="64901" y="16351"/>
                </a:lnTo>
                <a:lnTo>
                  <a:pt x="64465" y="15916"/>
                </a:lnTo>
                <a:lnTo>
                  <a:pt x="63678" y="15045"/>
                </a:lnTo>
                <a:lnTo>
                  <a:pt x="58386" y="10198"/>
                </a:lnTo>
                <a:lnTo>
                  <a:pt x="54299" y="7734"/>
                </a:lnTo>
                <a:close/>
              </a:path>
              <a:path w="146050" h="74294">
                <a:moveTo>
                  <a:pt x="142107" y="36876"/>
                </a:moveTo>
                <a:lnTo>
                  <a:pt x="138842" y="51400"/>
                </a:lnTo>
                <a:lnTo>
                  <a:pt x="130109" y="61909"/>
                </a:lnTo>
                <a:lnTo>
                  <a:pt x="117502" y="66218"/>
                </a:lnTo>
                <a:lnTo>
                  <a:pt x="107220" y="66232"/>
                </a:lnTo>
                <a:lnTo>
                  <a:pt x="132034" y="66232"/>
                </a:lnTo>
                <a:lnTo>
                  <a:pt x="136725" y="62653"/>
                </a:lnTo>
                <a:lnTo>
                  <a:pt x="143428" y="50784"/>
                </a:lnTo>
                <a:lnTo>
                  <a:pt x="145731" y="36906"/>
                </a:lnTo>
                <a:lnTo>
                  <a:pt x="142107" y="36876"/>
                </a:lnTo>
                <a:close/>
              </a:path>
              <a:path w="146050" h="74294">
                <a:moveTo>
                  <a:pt x="34528" y="0"/>
                </a:moveTo>
                <a:lnTo>
                  <a:pt x="19833" y="3039"/>
                </a:lnTo>
                <a:lnTo>
                  <a:pt x="8995" y="11277"/>
                </a:lnTo>
                <a:lnTo>
                  <a:pt x="2292" y="23133"/>
                </a:lnTo>
                <a:lnTo>
                  <a:pt x="3660" y="37015"/>
                </a:lnTo>
                <a:lnTo>
                  <a:pt x="6928" y="22524"/>
                </a:lnTo>
                <a:lnTo>
                  <a:pt x="15677" y="12031"/>
                </a:lnTo>
                <a:lnTo>
                  <a:pt x="28324" y="7745"/>
                </a:lnTo>
                <a:lnTo>
                  <a:pt x="54299" y="7734"/>
                </a:lnTo>
                <a:lnTo>
                  <a:pt x="46232" y="2869"/>
                </a:lnTo>
                <a:lnTo>
                  <a:pt x="34528" y="0"/>
                </a:lnTo>
                <a:close/>
              </a:path>
              <a:path w="146050" h="74294">
                <a:moveTo>
                  <a:pt x="131900" y="6828"/>
                </a:moveTo>
                <a:lnTo>
                  <a:pt x="105965" y="6828"/>
                </a:lnTo>
                <a:lnTo>
                  <a:pt x="123559" y="8882"/>
                </a:lnTo>
                <a:lnTo>
                  <a:pt x="134788" y="16240"/>
                </a:lnTo>
                <a:lnTo>
                  <a:pt x="140635" y="26753"/>
                </a:lnTo>
                <a:lnTo>
                  <a:pt x="145731" y="36876"/>
                </a:lnTo>
                <a:lnTo>
                  <a:pt x="143315" y="22524"/>
                </a:lnTo>
                <a:lnTo>
                  <a:pt x="136436" y="10262"/>
                </a:lnTo>
                <a:lnTo>
                  <a:pt x="131900" y="6828"/>
                </a:lnTo>
                <a:close/>
              </a:path>
              <a:path w="146050" h="74294">
                <a:moveTo>
                  <a:pt x="125705" y="2139"/>
                </a:moveTo>
                <a:lnTo>
                  <a:pt x="85654" y="13873"/>
                </a:lnTo>
                <a:lnTo>
                  <a:pt x="74278" y="27860"/>
                </a:lnTo>
                <a:lnTo>
                  <a:pt x="85332" y="27860"/>
                </a:lnTo>
                <a:lnTo>
                  <a:pt x="86411" y="24923"/>
                </a:lnTo>
                <a:lnTo>
                  <a:pt x="94563" y="13994"/>
                </a:lnTo>
                <a:lnTo>
                  <a:pt x="105965" y="6828"/>
                </a:lnTo>
                <a:lnTo>
                  <a:pt x="131900" y="6828"/>
                </a:lnTo>
                <a:lnTo>
                  <a:pt x="125705" y="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0955" y="1355337"/>
            <a:ext cx="50800" cy="104775"/>
          </a:xfrm>
          <a:custGeom>
            <a:avLst/>
            <a:gdLst/>
            <a:ahLst/>
            <a:cxnLst/>
            <a:rect l="l" t="t" r="r" b="b"/>
            <a:pathLst>
              <a:path w="50800" h="104775">
                <a:moveTo>
                  <a:pt x="30004" y="37065"/>
                </a:moveTo>
                <a:lnTo>
                  <a:pt x="19005" y="37065"/>
                </a:lnTo>
                <a:lnTo>
                  <a:pt x="12380" y="63294"/>
                </a:lnTo>
                <a:lnTo>
                  <a:pt x="8647" y="78342"/>
                </a:lnTo>
                <a:lnTo>
                  <a:pt x="6981" y="85695"/>
                </a:lnTo>
                <a:lnTo>
                  <a:pt x="6559" y="88839"/>
                </a:lnTo>
                <a:lnTo>
                  <a:pt x="6551" y="98167"/>
                </a:lnTo>
                <a:lnTo>
                  <a:pt x="12778" y="104394"/>
                </a:lnTo>
                <a:lnTo>
                  <a:pt x="21646" y="104394"/>
                </a:lnTo>
                <a:lnTo>
                  <a:pt x="29494" y="100771"/>
                </a:lnTo>
                <a:lnTo>
                  <a:pt x="18532" y="100771"/>
                </a:lnTo>
                <a:lnTo>
                  <a:pt x="16901" y="98639"/>
                </a:lnTo>
                <a:lnTo>
                  <a:pt x="16901" y="89336"/>
                </a:lnTo>
                <a:lnTo>
                  <a:pt x="17188" y="88141"/>
                </a:lnTo>
                <a:lnTo>
                  <a:pt x="30004" y="37065"/>
                </a:lnTo>
                <a:close/>
              </a:path>
              <a:path w="50800" h="104775">
                <a:moveTo>
                  <a:pt x="47675" y="77540"/>
                </a:moveTo>
                <a:lnTo>
                  <a:pt x="44228" y="77540"/>
                </a:lnTo>
                <a:lnTo>
                  <a:pt x="44089" y="78003"/>
                </a:lnTo>
                <a:lnTo>
                  <a:pt x="43255" y="79819"/>
                </a:lnTo>
                <a:lnTo>
                  <a:pt x="33755" y="95141"/>
                </a:lnTo>
                <a:lnTo>
                  <a:pt x="24673" y="100479"/>
                </a:lnTo>
                <a:lnTo>
                  <a:pt x="18532" y="100771"/>
                </a:lnTo>
                <a:lnTo>
                  <a:pt x="29494" y="100771"/>
                </a:lnTo>
                <a:lnTo>
                  <a:pt x="36394" y="97586"/>
                </a:lnTo>
                <a:lnTo>
                  <a:pt x="45217" y="85167"/>
                </a:lnTo>
                <a:lnTo>
                  <a:pt x="47675" y="77540"/>
                </a:lnTo>
                <a:close/>
              </a:path>
              <a:path w="50800" h="104775">
                <a:moveTo>
                  <a:pt x="50316" y="31968"/>
                </a:moveTo>
                <a:lnTo>
                  <a:pt x="0" y="31968"/>
                </a:lnTo>
                <a:lnTo>
                  <a:pt x="0" y="37065"/>
                </a:lnTo>
                <a:lnTo>
                  <a:pt x="50316" y="37065"/>
                </a:lnTo>
                <a:lnTo>
                  <a:pt x="50316" y="31968"/>
                </a:lnTo>
                <a:close/>
              </a:path>
              <a:path w="50800" h="104775">
                <a:moveTo>
                  <a:pt x="36055" y="0"/>
                </a:moveTo>
                <a:lnTo>
                  <a:pt x="32793" y="0"/>
                </a:lnTo>
                <a:lnTo>
                  <a:pt x="28197" y="148"/>
                </a:lnTo>
                <a:lnTo>
                  <a:pt x="26714" y="5902"/>
                </a:lnTo>
                <a:lnTo>
                  <a:pt x="20339" y="31968"/>
                </a:lnTo>
                <a:lnTo>
                  <a:pt x="31310" y="31968"/>
                </a:lnTo>
                <a:lnTo>
                  <a:pt x="36541" y="11127"/>
                </a:lnTo>
                <a:lnTo>
                  <a:pt x="37978" y="4819"/>
                </a:lnTo>
                <a:lnTo>
                  <a:pt x="38010" y="1630"/>
                </a:lnTo>
                <a:lnTo>
                  <a:pt x="36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1391" y="140106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9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1391" y="143281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9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1414" y="1349351"/>
            <a:ext cx="69215" cy="112395"/>
          </a:xfrm>
          <a:custGeom>
            <a:avLst/>
            <a:gdLst/>
            <a:ahLst/>
            <a:cxnLst/>
            <a:rect l="l" t="t" r="r" b="b"/>
            <a:pathLst>
              <a:path w="69215" h="112394">
                <a:moveTo>
                  <a:pt x="48081" y="3258"/>
                </a:moveTo>
                <a:lnTo>
                  <a:pt x="31831" y="3258"/>
                </a:lnTo>
                <a:lnTo>
                  <a:pt x="42994" y="5595"/>
                </a:lnTo>
                <a:lnTo>
                  <a:pt x="52168" y="16457"/>
                </a:lnTo>
                <a:lnTo>
                  <a:pt x="54484" y="30673"/>
                </a:lnTo>
                <a:lnTo>
                  <a:pt x="55203" y="41429"/>
                </a:lnTo>
                <a:lnTo>
                  <a:pt x="55277" y="64535"/>
                </a:lnTo>
                <a:lnTo>
                  <a:pt x="55106" y="73158"/>
                </a:lnTo>
                <a:lnTo>
                  <a:pt x="54334" y="83278"/>
                </a:lnTo>
                <a:lnTo>
                  <a:pt x="48192" y="100824"/>
                </a:lnTo>
                <a:lnTo>
                  <a:pt x="39282" y="107819"/>
                </a:lnTo>
                <a:lnTo>
                  <a:pt x="34447" y="112150"/>
                </a:lnTo>
                <a:lnTo>
                  <a:pt x="67399" y="75445"/>
                </a:lnTo>
                <a:lnTo>
                  <a:pt x="69056" y="56153"/>
                </a:lnTo>
                <a:lnTo>
                  <a:pt x="68908" y="48778"/>
                </a:lnTo>
                <a:lnTo>
                  <a:pt x="52012" y="4950"/>
                </a:lnTo>
                <a:lnTo>
                  <a:pt x="48081" y="3258"/>
                </a:lnTo>
                <a:close/>
              </a:path>
              <a:path w="69215" h="112394">
                <a:moveTo>
                  <a:pt x="40512" y="0"/>
                </a:moveTo>
                <a:lnTo>
                  <a:pt x="2583" y="29561"/>
                </a:lnTo>
                <a:lnTo>
                  <a:pt x="0" y="54474"/>
                </a:lnTo>
                <a:lnTo>
                  <a:pt x="344" y="67330"/>
                </a:lnTo>
                <a:lnTo>
                  <a:pt x="1972" y="80102"/>
                </a:lnTo>
                <a:lnTo>
                  <a:pt x="5768" y="92260"/>
                </a:lnTo>
                <a:lnTo>
                  <a:pt x="16203" y="105577"/>
                </a:lnTo>
                <a:lnTo>
                  <a:pt x="27171" y="111216"/>
                </a:lnTo>
                <a:lnTo>
                  <a:pt x="34447" y="108573"/>
                </a:lnTo>
                <a:lnTo>
                  <a:pt x="24476" y="105200"/>
                </a:lnTo>
                <a:lnTo>
                  <a:pt x="16223" y="92093"/>
                </a:lnTo>
                <a:lnTo>
                  <a:pt x="14400" y="78541"/>
                </a:lnTo>
                <a:lnTo>
                  <a:pt x="13730" y="65338"/>
                </a:lnTo>
                <a:lnTo>
                  <a:pt x="13801" y="43299"/>
                </a:lnTo>
                <a:lnTo>
                  <a:pt x="13952" y="35637"/>
                </a:lnTo>
                <a:lnTo>
                  <a:pt x="14689" y="26152"/>
                </a:lnTo>
                <a:lnTo>
                  <a:pt x="22328" y="8228"/>
                </a:lnTo>
                <a:lnTo>
                  <a:pt x="31831" y="3258"/>
                </a:lnTo>
                <a:lnTo>
                  <a:pt x="48081" y="3258"/>
                </a:lnTo>
                <a:lnTo>
                  <a:pt x="40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9448" y="191604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7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302" y="191287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2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9200" y="1958193"/>
            <a:ext cx="86360" cy="71120"/>
          </a:xfrm>
          <a:custGeom>
            <a:avLst/>
            <a:gdLst/>
            <a:ahLst/>
            <a:cxnLst/>
            <a:rect l="l" t="t" r="r" b="b"/>
            <a:pathLst>
              <a:path w="86359" h="71119">
                <a:moveTo>
                  <a:pt x="66566" y="60948"/>
                </a:moveTo>
                <a:lnTo>
                  <a:pt x="52395" y="60948"/>
                </a:lnTo>
                <a:lnTo>
                  <a:pt x="58783" y="66022"/>
                </a:lnTo>
                <a:lnTo>
                  <a:pt x="63925" y="70905"/>
                </a:lnTo>
                <a:lnTo>
                  <a:pt x="79233" y="70905"/>
                </a:lnTo>
                <a:lnTo>
                  <a:pt x="81208" y="67430"/>
                </a:lnTo>
                <a:lnTo>
                  <a:pt x="66566" y="67430"/>
                </a:lnTo>
                <a:lnTo>
                  <a:pt x="66566" y="60948"/>
                </a:lnTo>
                <a:close/>
              </a:path>
              <a:path w="86359" h="71119">
                <a:moveTo>
                  <a:pt x="40398" y="0"/>
                </a:moveTo>
                <a:lnTo>
                  <a:pt x="27337" y="2685"/>
                </a:lnTo>
                <a:lnTo>
                  <a:pt x="15539" y="9933"/>
                </a:lnTo>
                <a:lnTo>
                  <a:pt x="6072" y="20529"/>
                </a:lnTo>
                <a:lnTo>
                  <a:pt x="0" y="33261"/>
                </a:lnTo>
                <a:lnTo>
                  <a:pt x="1010" y="51352"/>
                </a:lnTo>
                <a:lnTo>
                  <a:pt x="6458" y="63436"/>
                </a:lnTo>
                <a:lnTo>
                  <a:pt x="15785" y="69762"/>
                </a:lnTo>
                <a:lnTo>
                  <a:pt x="29894" y="69518"/>
                </a:lnTo>
                <a:lnTo>
                  <a:pt x="41176" y="66783"/>
                </a:lnTo>
                <a:lnTo>
                  <a:pt x="30622" y="66783"/>
                </a:lnTo>
                <a:lnTo>
                  <a:pt x="14922" y="63156"/>
                </a:lnTo>
                <a:lnTo>
                  <a:pt x="9952" y="52387"/>
                </a:lnTo>
                <a:lnTo>
                  <a:pt x="11306" y="40067"/>
                </a:lnTo>
                <a:lnTo>
                  <a:pt x="14930" y="26615"/>
                </a:lnTo>
                <a:lnTo>
                  <a:pt x="26356" y="10520"/>
                </a:lnTo>
                <a:lnTo>
                  <a:pt x="35366" y="4258"/>
                </a:lnTo>
                <a:lnTo>
                  <a:pt x="40398" y="0"/>
                </a:lnTo>
                <a:close/>
              </a:path>
              <a:path w="86359" h="71119">
                <a:moveTo>
                  <a:pt x="83181" y="58238"/>
                </a:moveTo>
                <a:lnTo>
                  <a:pt x="81114" y="58238"/>
                </a:lnTo>
                <a:lnTo>
                  <a:pt x="80679" y="58674"/>
                </a:lnTo>
                <a:lnTo>
                  <a:pt x="80179" y="59795"/>
                </a:lnTo>
                <a:lnTo>
                  <a:pt x="77389" y="67430"/>
                </a:lnTo>
                <a:lnTo>
                  <a:pt x="81208" y="67430"/>
                </a:lnTo>
                <a:lnTo>
                  <a:pt x="84126" y="62297"/>
                </a:lnTo>
                <a:lnTo>
                  <a:pt x="84126" y="58674"/>
                </a:lnTo>
                <a:lnTo>
                  <a:pt x="83181" y="58238"/>
                </a:lnTo>
                <a:close/>
              </a:path>
              <a:path w="86359" h="71119">
                <a:moveTo>
                  <a:pt x="40398" y="0"/>
                </a:moveTo>
                <a:lnTo>
                  <a:pt x="40250" y="3400"/>
                </a:lnTo>
                <a:lnTo>
                  <a:pt x="51504" y="9732"/>
                </a:lnTo>
                <a:lnTo>
                  <a:pt x="55330" y="23740"/>
                </a:lnTo>
                <a:lnTo>
                  <a:pt x="55690" y="42179"/>
                </a:lnTo>
                <a:lnTo>
                  <a:pt x="55941" y="52000"/>
                </a:lnTo>
                <a:lnTo>
                  <a:pt x="42096" y="62597"/>
                </a:lnTo>
                <a:lnTo>
                  <a:pt x="30622" y="66783"/>
                </a:lnTo>
                <a:lnTo>
                  <a:pt x="41176" y="66783"/>
                </a:lnTo>
                <a:lnTo>
                  <a:pt x="41743" y="66646"/>
                </a:lnTo>
                <a:lnTo>
                  <a:pt x="52395" y="60948"/>
                </a:lnTo>
                <a:lnTo>
                  <a:pt x="66566" y="60948"/>
                </a:lnTo>
                <a:lnTo>
                  <a:pt x="66566" y="47851"/>
                </a:lnTo>
                <a:lnTo>
                  <a:pt x="68160" y="46007"/>
                </a:lnTo>
                <a:lnTo>
                  <a:pt x="75809" y="34096"/>
                </a:lnTo>
                <a:lnTo>
                  <a:pt x="71974" y="34096"/>
                </a:lnTo>
                <a:lnTo>
                  <a:pt x="66566" y="32218"/>
                </a:lnTo>
                <a:lnTo>
                  <a:pt x="66418" y="27761"/>
                </a:lnTo>
                <a:lnTo>
                  <a:pt x="66205" y="25732"/>
                </a:lnTo>
                <a:lnTo>
                  <a:pt x="42604" y="37"/>
                </a:lnTo>
                <a:lnTo>
                  <a:pt x="40398" y="0"/>
                </a:lnTo>
                <a:close/>
              </a:path>
              <a:path w="86359" h="71119">
                <a:moveTo>
                  <a:pt x="85970" y="7635"/>
                </a:moveTo>
                <a:lnTo>
                  <a:pt x="82708" y="7635"/>
                </a:lnTo>
                <a:lnTo>
                  <a:pt x="82708" y="8070"/>
                </a:lnTo>
                <a:lnTo>
                  <a:pt x="81911" y="10934"/>
                </a:lnTo>
                <a:lnTo>
                  <a:pt x="77885" y="22397"/>
                </a:lnTo>
                <a:lnTo>
                  <a:pt x="71974" y="34096"/>
                </a:lnTo>
                <a:lnTo>
                  <a:pt x="75809" y="34096"/>
                </a:lnTo>
                <a:lnTo>
                  <a:pt x="78802" y="29435"/>
                </a:lnTo>
                <a:lnTo>
                  <a:pt x="84307" y="16208"/>
                </a:lnTo>
                <a:lnTo>
                  <a:pt x="86131" y="9486"/>
                </a:lnTo>
                <a:lnTo>
                  <a:pt x="86183" y="8867"/>
                </a:lnTo>
                <a:lnTo>
                  <a:pt x="85970" y="7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225" y="1978032"/>
            <a:ext cx="50800" cy="72390"/>
          </a:xfrm>
          <a:custGeom>
            <a:avLst/>
            <a:gdLst/>
            <a:ahLst/>
            <a:cxnLst/>
            <a:rect l="l" t="t" r="r" b="b"/>
            <a:pathLst>
              <a:path w="50800" h="72389">
                <a:moveTo>
                  <a:pt x="38055" y="65266"/>
                </a:moveTo>
                <a:lnTo>
                  <a:pt x="32250" y="69173"/>
                </a:lnTo>
                <a:lnTo>
                  <a:pt x="16909" y="70344"/>
                </a:lnTo>
                <a:lnTo>
                  <a:pt x="20303" y="71850"/>
                </a:lnTo>
                <a:lnTo>
                  <a:pt x="29680" y="71850"/>
                </a:lnTo>
                <a:lnTo>
                  <a:pt x="37130" y="69423"/>
                </a:lnTo>
                <a:lnTo>
                  <a:pt x="38055" y="65266"/>
                </a:lnTo>
                <a:close/>
              </a:path>
              <a:path w="50800" h="72389">
                <a:moveTo>
                  <a:pt x="25297" y="0"/>
                </a:moveTo>
                <a:lnTo>
                  <a:pt x="9416" y="5850"/>
                </a:lnTo>
                <a:lnTo>
                  <a:pt x="2086" y="18897"/>
                </a:lnTo>
                <a:lnTo>
                  <a:pt x="0" y="32386"/>
                </a:lnTo>
                <a:lnTo>
                  <a:pt x="361" y="44956"/>
                </a:lnTo>
                <a:lnTo>
                  <a:pt x="3312" y="59270"/>
                </a:lnTo>
                <a:lnTo>
                  <a:pt x="11401" y="70764"/>
                </a:lnTo>
                <a:lnTo>
                  <a:pt x="16909" y="70344"/>
                </a:lnTo>
                <a:lnTo>
                  <a:pt x="13603" y="68876"/>
                </a:lnTo>
                <a:lnTo>
                  <a:pt x="11246" y="59270"/>
                </a:lnTo>
                <a:lnTo>
                  <a:pt x="9841" y="53457"/>
                </a:lnTo>
                <a:lnTo>
                  <a:pt x="9841" y="20015"/>
                </a:lnTo>
                <a:lnTo>
                  <a:pt x="11519" y="13862"/>
                </a:lnTo>
                <a:lnTo>
                  <a:pt x="13788" y="5392"/>
                </a:lnTo>
                <a:lnTo>
                  <a:pt x="20812" y="3076"/>
                </a:lnTo>
                <a:lnTo>
                  <a:pt x="25297" y="3076"/>
                </a:lnTo>
                <a:lnTo>
                  <a:pt x="25297" y="0"/>
                </a:lnTo>
                <a:close/>
              </a:path>
              <a:path w="50800" h="72389">
                <a:moveTo>
                  <a:pt x="34091" y="0"/>
                </a:moveTo>
                <a:lnTo>
                  <a:pt x="25297" y="0"/>
                </a:lnTo>
                <a:lnTo>
                  <a:pt x="25297" y="3076"/>
                </a:lnTo>
                <a:lnTo>
                  <a:pt x="31237" y="3076"/>
                </a:lnTo>
                <a:lnTo>
                  <a:pt x="36917" y="6653"/>
                </a:lnTo>
                <a:lnTo>
                  <a:pt x="38909" y="13028"/>
                </a:lnTo>
                <a:lnTo>
                  <a:pt x="40632" y="18897"/>
                </a:lnTo>
                <a:lnTo>
                  <a:pt x="40685" y="21970"/>
                </a:lnTo>
                <a:lnTo>
                  <a:pt x="40753" y="52586"/>
                </a:lnTo>
                <a:lnTo>
                  <a:pt x="39345" y="59471"/>
                </a:lnTo>
                <a:lnTo>
                  <a:pt x="38055" y="65266"/>
                </a:lnTo>
                <a:lnTo>
                  <a:pt x="44004" y="61263"/>
                </a:lnTo>
                <a:lnTo>
                  <a:pt x="49270" y="50674"/>
                </a:lnTo>
                <a:lnTo>
                  <a:pt x="50654" y="41047"/>
                </a:lnTo>
                <a:lnTo>
                  <a:pt x="50705" y="37787"/>
                </a:lnTo>
                <a:lnTo>
                  <a:pt x="50566" y="31338"/>
                </a:lnTo>
                <a:lnTo>
                  <a:pt x="40864" y="4336"/>
                </a:lnTo>
                <a:lnTo>
                  <a:pt x="34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0161" y="1909944"/>
            <a:ext cx="34925" cy="156845"/>
          </a:xfrm>
          <a:custGeom>
            <a:avLst/>
            <a:gdLst/>
            <a:ahLst/>
            <a:cxnLst/>
            <a:rect l="l" t="t" r="r" b="b"/>
            <a:pathLst>
              <a:path w="34925" h="156844">
                <a:moveTo>
                  <a:pt x="4883" y="0"/>
                </a:moveTo>
                <a:lnTo>
                  <a:pt x="1445" y="0"/>
                </a:lnTo>
                <a:lnTo>
                  <a:pt x="0" y="1371"/>
                </a:lnTo>
                <a:lnTo>
                  <a:pt x="0" y="3873"/>
                </a:lnTo>
                <a:lnTo>
                  <a:pt x="796" y="5578"/>
                </a:lnTo>
                <a:lnTo>
                  <a:pt x="28558" y="78290"/>
                </a:lnTo>
                <a:lnTo>
                  <a:pt x="796" y="150614"/>
                </a:lnTo>
                <a:lnTo>
                  <a:pt x="0" y="152347"/>
                </a:lnTo>
                <a:lnTo>
                  <a:pt x="0" y="155136"/>
                </a:lnTo>
                <a:lnTo>
                  <a:pt x="1445" y="156544"/>
                </a:lnTo>
                <a:lnTo>
                  <a:pt x="5207" y="156544"/>
                </a:lnTo>
                <a:lnTo>
                  <a:pt x="5828" y="154997"/>
                </a:lnTo>
                <a:lnTo>
                  <a:pt x="34127" y="80931"/>
                </a:lnTo>
                <a:lnTo>
                  <a:pt x="34276" y="80681"/>
                </a:lnTo>
                <a:lnTo>
                  <a:pt x="34415" y="80246"/>
                </a:lnTo>
                <a:lnTo>
                  <a:pt x="34526" y="80033"/>
                </a:lnTo>
                <a:lnTo>
                  <a:pt x="34637" y="79671"/>
                </a:lnTo>
                <a:lnTo>
                  <a:pt x="34748" y="79375"/>
                </a:lnTo>
                <a:lnTo>
                  <a:pt x="34850" y="79013"/>
                </a:lnTo>
                <a:lnTo>
                  <a:pt x="34924" y="77494"/>
                </a:lnTo>
                <a:lnTo>
                  <a:pt x="34127" y="75613"/>
                </a:lnTo>
                <a:lnTo>
                  <a:pt x="6727" y="3586"/>
                </a:lnTo>
                <a:lnTo>
                  <a:pt x="5828" y="945"/>
                </a:lnTo>
                <a:lnTo>
                  <a:pt x="4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553" y="2229232"/>
            <a:ext cx="377425" cy="3774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6054" y="2714661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5">
                <a:moveTo>
                  <a:pt x="0" y="0"/>
                </a:moveTo>
                <a:lnTo>
                  <a:pt x="500667" y="0"/>
                </a:lnTo>
              </a:path>
            </a:pathLst>
          </a:custGeom>
          <a:ln w="20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6584" y="2674593"/>
            <a:ext cx="140335" cy="80645"/>
          </a:xfrm>
          <a:custGeom>
            <a:avLst/>
            <a:gdLst/>
            <a:ahLst/>
            <a:cxnLst/>
            <a:rect l="l" t="t" r="r" b="b"/>
            <a:pathLst>
              <a:path w="140334" h="80644">
                <a:moveTo>
                  <a:pt x="0" y="0"/>
                </a:moveTo>
                <a:lnTo>
                  <a:pt x="140152" y="40067"/>
                </a:lnTo>
                <a:lnTo>
                  <a:pt x="0" y="80107"/>
                </a:lnTo>
                <a:lnTo>
                  <a:pt x="40039" y="400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6584" y="2674593"/>
            <a:ext cx="140335" cy="80645"/>
          </a:xfrm>
          <a:custGeom>
            <a:avLst/>
            <a:gdLst/>
            <a:ahLst/>
            <a:cxnLst/>
            <a:rect l="l" t="t" r="r" b="b"/>
            <a:pathLst>
              <a:path w="140334" h="80644">
                <a:moveTo>
                  <a:pt x="40039" y="40067"/>
                </a:moveTo>
                <a:lnTo>
                  <a:pt x="0" y="80107"/>
                </a:lnTo>
                <a:lnTo>
                  <a:pt x="140152" y="40067"/>
                </a:lnTo>
                <a:lnTo>
                  <a:pt x="0" y="0"/>
                </a:lnTo>
                <a:lnTo>
                  <a:pt x="40039" y="40067"/>
                </a:lnTo>
                <a:close/>
              </a:path>
            </a:pathLst>
          </a:custGeom>
          <a:ln w="10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6065" y="2224020"/>
            <a:ext cx="0" cy="501015"/>
          </a:xfrm>
          <a:custGeom>
            <a:avLst/>
            <a:gdLst/>
            <a:ahLst/>
            <a:cxnLst/>
            <a:rect l="l" t="t" r="r" b="b"/>
            <a:pathLst>
              <a:path h="501014">
                <a:moveTo>
                  <a:pt x="0" y="500630"/>
                </a:moveTo>
                <a:lnTo>
                  <a:pt x="0" y="0"/>
                </a:lnTo>
              </a:path>
            </a:pathLst>
          </a:custGeom>
          <a:ln w="20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5997" y="2204004"/>
            <a:ext cx="80645" cy="140335"/>
          </a:xfrm>
          <a:custGeom>
            <a:avLst/>
            <a:gdLst/>
            <a:ahLst/>
            <a:cxnLst/>
            <a:rect l="l" t="t" r="r" b="b"/>
            <a:pathLst>
              <a:path w="80645" h="140335">
                <a:moveTo>
                  <a:pt x="0" y="140152"/>
                </a:moveTo>
                <a:lnTo>
                  <a:pt x="40067" y="0"/>
                </a:lnTo>
                <a:lnTo>
                  <a:pt x="80097" y="140152"/>
                </a:lnTo>
                <a:lnTo>
                  <a:pt x="40067" y="100122"/>
                </a:lnTo>
                <a:lnTo>
                  <a:pt x="0" y="140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5997" y="2204004"/>
            <a:ext cx="80645" cy="140335"/>
          </a:xfrm>
          <a:custGeom>
            <a:avLst/>
            <a:gdLst/>
            <a:ahLst/>
            <a:cxnLst/>
            <a:rect l="l" t="t" r="r" b="b"/>
            <a:pathLst>
              <a:path w="80645" h="140335">
                <a:moveTo>
                  <a:pt x="40067" y="100122"/>
                </a:moveTo>
                <a:lnTo>
                  <a:pt x="80097" y="140152"/>
                </a:lnTo>
                <a:lnTo>
                  <a:pt x="40067" y="0"/>
                </a:lnTo>
                <a:lnTo>
                  <a:pt x="0" y="140152"/>
                </a:lnTo>
                <a:lnTo>
                  <a:pt x="40067" y="100122"/>
                </a:lnTo>
                <a:close/>
              </a:path>
            </a:pathLst>
          </a:custGeom>
          <a:ln w="10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5525" y="2475874"/>
            <a:ext cx="377416" cy="3774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4241" y="2664604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4">
                <a:moveTo>
                  <a:pt x="0" y="0"/>
                </a:moveTo>
                <a:lnTo>
                  <a:pt x="500667" y="0"/>
                </a:lnTo>
              </a:path>
            </a:pathLst>
          </a:custGeom>
          <a:ln w="20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44734" y="2624537"/>
            <a:ext cx="140335" cy="80645"/>
          </a:xfrm>
          <a:custGeom>
            <a:avLst/>
            <a:gdLst/>
            <a:ahLst/>
            <a:cxnLst/>
            <a:rect l="l" t="t" r="r" b="b"/>
            <a:pathLst>
              <a:path w="140335" h="80644">
                <a:moveTo>
                  <a:pt x="0" y="0"/>
                </a:moveTo>
                <a:lnTo>
                  <a:pt x="140189" y="40067"/>
                </a:lnTo>
                <a:lnTo>
                  <a:pt x="0" y="80097"/>
                </a:lnTo>
                <a:lnTo>
                  <a:pt x="40076" y="400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4734" y="2624537"/>
            <a:ext cx="140335" cy="80645"/>
          </a:xfrm>
          <a:custGeom>
            <a:avLst/>
            <a:gdLst/>
            <a:ahLst/>
            <a:cxnLst/>
            <a:rect l="l" t="t" r="r" b="b"/>
            <a:pathLst>
              <a:path w="140335" h="80644">
                <a:moveTo>
                  <a:pt x="40076" y="40067"/>
                </a:moveTo>
                <a:lnTo>
                  <a:pt x="0" y="80097"/>
                </a:lnTo>
                <a:lnTo>
                  <a:pt x="140189" y="40067"/>
                </a:lnTo>
                <a:lnTo>
                  <a:pt x="0" y="0"/>
                </a:lnTo>
                <a:lnTo>
                  <a:pt x="40076" y="40067"/>
                </a:lnTo>
                <a:close/>
              </a:path>
            </a:pathLst>
          </a:custGeom>
          <a:ln w="10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54215" y="2173963"/>
            <a:ext cx="0" cy="501015"/>
          </a:xfrm>
          <a:custGeom>
            <a:avLst/>
            <a:gdLst/>
            <a:ahLst/>
            <a:cxnLst/>
            <a:rect l="l" t="t" r="r" b="b"/>
            <a:pathLst>
              <a:path h="501014">
                <a:moveTo>
                  <a:pt x="0" y="500630"/>
                </a:moveTo>
                <a:lnTo>
                  <a:pt x="0" y="0"/>
                </a:lnTo>
              </a:path>
            </a:pathLst>
          </a:custGeom>
          <a:ln w="20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14184" y="2153911"/>
            <a:ext cx="80645" cy="140335"/>
          </a:xfrm>
          <a:custGeom>
            <a:avLst/>
            <a:gdLst/>
            <a:ahLst/>
            <a:cxnLst/>
            <a:rect l="l" t="t" r="r" b="b"/>
            <a:pathLst>
              <a:path w="80644" h="140335">
                <a:moveTo>
                  <a:pt x="0" y="140189"/>
                </a:moveTo>
                <a:lnTo>
                  <a:pt x="40030" y="0"/>
                </a:lnTo>
                <a:lnTo>
                  <a:pt x="80097" y="140189"/>
                </a:lnTo>
                <a:lnTo>
                  <a:pt x="40030" y="100150"/>
                </a:lnTo>
                <a:lnTo>
                  <a:pt x="0" y="140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4184" y="2153911"/>
            <a:ext cx="80645" cy="140335"/>
          </a:xfrm>
          <a:custGeom>
            <a:avLst/>
            <a:gdLst/>
            <a:ahLst/>
            <a:cxnLst/>
            <a:rect l="l" t="t" r="r" b="b"/>
            <a:pathLst>
              <a:path w="80644" h="140335">
                <a:moveTo>
                  <a:pt x="40030" y="100150"/>
                </a:moveTo>
                <a:lnTo>
                  <a:pt x="80097" y="140189"/>
                </a:lnTo>
                <a:lnTo>
                  <a:pt x="40030" y="0"/>
                </a:lnTo>
                <a:lnTo>
                  <a:pt x="0" y="140189"/>
                </a:lnTo>
                <a:lnTo>
                  <a:pt x="40030" y="100150"/>
                </a:lnTo>
                <a:close/>
              </a:path>
            </a:pathLst>
          </a:custGeom>
          <a:ln w="10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7"/>
          </p:nvPr>
        </p:nvSpPr>
        <p:spPr>
          <a:xfrm>
            <a:off x="4273397" y="3339338"/>
            <a:ext cx="266700" cy="92333"/>
          </a:xfrm>
        </p:spPr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6</a:t>
            </a:fld>
            <a:endParaRPr lang="en-US" spc="-2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050" y="2284921"/>
            <a:ext cx="4038600" cy="131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07" marR="2323" lvl="0" indent="0" algn="l" defTabSz="418166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kumimoji="0" sz="1200" b="0" i="0" u="none" strike="noStrike" kern="1200" cap="none" spc="3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3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3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9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3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200" b="0" i="0" u="none" strike="noStrike" kern="1200" cap="none" spc="-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0" i="0" u="none" strike="noStrike" kern="1200" cap="none" spc="-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461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610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2797175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Non-passive states (in both cases)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16192"/>
            <a:ext cx="273621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  <a:tab pos="1093470" algn="l"/>
              </a:tabLst>
            </a:pPr>
            <a:r>
              <a:rPr sz="600" spc="1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Intr</a:t>
            </a:r>
            <a:r>
              <a:rPr sz="600" spc="25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o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3" action="ppaction://hlinksldjump"/>
              </a:rPr>
              <a:t>duction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</a:rPr>
              <a:t>	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First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l</a:t>
            </a:r>
            <a:r>
              <a:rPr sz="600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a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Entro</a:t>
            </a: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y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2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change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in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quantum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elaxation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3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p</a:t>
            </a: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r</a:t>
            </a:r>
            <a:r>
              <a:rPr sz="600" spc="15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spc="-50" dirty="0">
                <a:solidFill>
                  <a:srgbClr val="A3A3DC"/>
                </a:solidFill>
                <a:latin typeface="Arial"/>
                <a:cs typeface="Arial"/>
                <a:hlinkClick r:id="rId5" action="ppaction://hlinksldjump"/>
              </a:rPr>
              <a:t>cesses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3333B2"/>
                </a:solidFill>
                <a:latin typeface="Tahoma"/>
                <a:cs typeface="Tahoma"/>
              </a:rPr>
              <a:t>Non-passive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3333B2"/>
                </a:solidFill>
                <a:latin typeface="Tahoma"/>
                <a:cs typeface="Tahoma"/>
              </a:rPr>
              <a:t>states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Tahoma"/>
                <a:cs typeface="Tahoma"/>
              </a:rPr>
              <a:t>and</a:t>
            </a:r>
            <a:r>
              <a:rPr sz="140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125" dirty="0">
                <a:solidFill>
                  <a:srgbClr val="3333B2"/>
                </a:solidFill>
                <a:latin typeface="Tahoma"/>
                <a:cs typeface="Tahoma"/>
              </a:rPr>
              <a:t>e</a:t>
            </a:r>
            <a:r>
              <a:rPr sz="1400" spc="-35" dirty="0">
                <a:solidFill>
                  <a:srgbClr val="3333B2"/>
                </a:solidFill>
                <a:latin typeface="Tahoma"/>
                <a:cs typeface="Tahoma"/>
              </a:rPr>
              <a:t>r</a:t>
            </a:r>
            <a:r>
              <a:rPr sz="1400" spc="-70" dirty="0">
                <a:solidFill>
                  <a:srgbClr val="3333B2"/>
                </a:solidFill>
                <a:latin typeface="Tahoma"/>
                <a:cs typeface="Tahoma"/>
              </a:rPr>
              <a:t>g</a:t>
            </a:r>
            <a:r>
              <a:rPr sz="1400" spc="-75" dirty="0">
                <a:solidFill>
                  <a:srgbClr val="3333B2"/>
                </a:solidFill>
                <a:latin typeface="Tahoma"/>
                <a:cs typeface="Tahoma"/>
              </a:rPr>
              <a:t>o</a:t>
            </a:r>
            <a:r>
              <a:rPr sz="1400" dirty="0">
                <a:solidFill>
                  <a:srgbClr val="3333B2"/>
                </a:solidFill>
                <a:latin typeface="Tahoma"/>
                <a:cs typeface="Tahoma"/>
              </a:rPr>
              <a:t>tr</a:t>
            </a:r>
            <a:r>
              <a:rPr sz="1400" spc="-65" dirty="0">
                <a:solidFill>
                  <a:srgbClr val="3333B2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3333B2"/>
                </a:solidFill>
                <a:latin typeface="Tahoma"/>
                <a:cs typeface="Tahoma"/>
              </a:rPr>
              <a:t>p</a:t>
            </a:r>
            <a:r>
              <a:rPr sz="1400" spc="-65" dirty="0">
                <a:solidFill>
                  <a:srgbClr val="3333B2"/>
                </a:solidFill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4491" y="16192"/>
            <a:ext cx="9366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Maximum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engine</a:t>
            </a:r>
            <a:r>
              <a:rPr sz="600" spc="45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A3A3DC"/>
                </a:solidFill>
                <a:latin typeface="Arial"/>
                <a:cs typeface="Arial"/>
                <a:hlinkClick r:id="rId6" action="ppaction://hlinksldjump"/>
              </a:rPr>
              <a:t>efficiency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074" y="16192"/>
            <a:ext cx="4191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A3A3DC"/>
                </a:solidFill>
                <a:latin typeface="Arial"/>
                <a:cs typeface="Arial"/>
                <a:hlinkClick r:id="" action="ppaction://noaction"/>
              </a:rPr>
              <a:t>Conclusions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319" y="517151"/>
            <a:ext cx="24130" cy="105410"/>
          </a:xfrm>
          <a:custGeom>
            <a:avLst/>
            <a:gdLst/>
            <a:ahLst/>
            <a:cxnLst/>
            <a:rect l="l" t="t" r="r" b="b"/>
            <a:pathLst>
              <a:path w="24130" h="105409">
                <a:moveTo>
                  <a:pt x="23618" y="0"/>
                </a:moveTo>
                <a:lnTo>
                  <a:pt x="22990" y="0"/>
                </a:lnTo>
                <a:lnTo>
                  <a:pt x="16950" y="4846"/>
                </a:lnTo>
                <a:lnTo>
                  <a:pt x="7022" y="18970"/>
                </a:lnTo>
                <a:lnTo>
                  <a:pt x="2062" y="32806"/>
                </a:lnTo>
                <a:lnTo>
                  <a:pt x="0" y="45064"/>
                </a:lnTo>
                <a:lnTo>
                  <a:pt x="225" y="58869"/>
                </a:lnTo>
                <a:lnTo>
                  <a:pt x="15607" y="98538"/>
                </a:lnTo>
                <a:lnTo>
                  <a:pt x="23618" y="104986"/>
                </a:lnTo>
                <a:lnTo>
                  <a:pt x="24010" y="104687"/>
                </a:lnTo>
                <a:lnTo>
                  <a:pt x="24010" y="103943"/>
                </a:lnTo>
                <a:lnTo>
                  <a:pt x="23918" y="103552"/>
                </a:lnTo>
                <a:lnTo>
                  <a:pt x="23802" y="103345"/>
                </a:lnTo>
                <a:lnTo>
                  <a:pt x="23588" y="103069"/>
                </a:lnTo>
                <a:lnTo>
                  <a:pt x="23442" y="102892"/>
                </a:lnTo>
                <a:lnTo>
                  <a:pt x="23174" y="102624"/>
                </a:lnTo>
                <a:lnTo>
                  <a:pt x="22959" y="102355"/>
                </a:lnTo>
                <a:lnTo>
                  <a:pt x="22752" y="102171"/>
                </a:lnTo>
                <a:lnTo>
                  <a:pt x="22545" y="101964"/>
                </a:lnTo>
                <a:lnTo>
                  <a:pt x="22392" y="101811"/>
                </a:lnTo>
                <a:lnTo>
                  <a:pt x="22246" y="101635"/>
                </a:lnTo>
                <a:lnTo>
                  <a:pt x="14263" y="90862"/>
                </a:lnTo>
                <a:lnTo>
                  <a:pt x="9234" y="78631"/>
                </a:lnTo>
                <a:lnTo>
                  <a:pt x="6591" y="65857"/>
                </a:lnTo>
                <a:lnTo>
                  <a:pt x="5771" y="53458"/>
                </a:lnTo>
                <a:lnTo>
                  <a:pt x="6513" y="39948"/>
                </a:lnTo>
                <a:lnTo>
                  <a:pt x="9010" y="27097"/>
                </a:lnTo>
                <a:lnTo>
                  <a:pt x="13661" y="15253"/>
                </a:lnTo>
                <a:lnTo>
                  <a:pt x="20864" y="4763"/>
                </a:lnTo>
                <a:lnTo>
                  <a:pt x="24010" y="1556"/>
                </a:lnTo>
                <a:lnTo>
                  <a:pt x="24010" y="299"/>
                </a:lnTo>
                <a:lnTo>
                  <a:pt x="236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1727" y="548875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29798" y="19615"/>
                </a:moveTo>
                <a:lnTo>
                  <a:pt x="24469" y="19914"/>
                </a:lnTo>
                <a:lnTo>
                  <a:pt x="17100" y="20244"/>
                </a:lnTo>
                <a:lnTo>
                  <a:pt x="10482" y="23418"/>
                </a:lnTo>
                <a:lnTo>
                  <a:pt x="2630" y="26984"/>
                </a:lnTo>
                <a:lnTo>
                  <a:pt x="0" y="32436"/>
                </a:lnTo>
                <a:lnTo>
                  <a:pt x="0" y="45557"/>
                </a:lnTo>
                <a:lnTo>
                  <a:pt x="10183" y="48195"/>
                </a:lnTo>
                <a:lnTo>
                  <a:pt x="23748" y="48195"/>
                </a:lnTo>
                <a:lnTo>
                  <a:pt x="26420" y="45856"/>
                </a:lnTo>
                <a:lnTo>
                  <a:pt x="12368" y="45856"/>
                </a:lnTo>
                <a:lnTo>
                  <a:pt x="8051" y="42175"/>
                </a:lnTo>
                <a:lnTo>
                  <a:pt x="8051" y="36961"/>
                </a:lnTo>
                <a:lnTo>
                  <a:pt x="12030" y="27847"/>
                </a:lnTo>
                <a:lnTo>
                  <a:pt x="27719" y="21949"/>
                </a:lnTo>
                <a:lnTo>
                  <a:pt x="29798" y="19615"/>
                </a:lnTo>
                <a:close/>
              </a:path>
              <a:path w="47625" h="48259">
                <a:moveTo>
                  <a:pt x="37053" y="39054"/>
                </a:moveTo>
                <a:lnTo>
                  <a:pt x="30550" y="39054"/>
                </a:lnTo>
                <a:lnTo>
                  <a:pt x="30673" y="39836"/>
                </a:lnTo>
                <a:lnTo>
                  <a:pt x="30757" y="40227"/>
                </a:lnTo>
                <a:lnTo>
                  <a:pt x="30818" y="40618"/>
                </a:lnTo>
                <a:lnTo>
                  <a:pt x="30941" y="41002"/>
                </a:lnTo>
                <a:lnTo>
                  <a:pt x="31025" y="41393"/>
                </a:lnTo>
                <a:lnTo>
                  <a:pt x="31478" y="42535"/>
                </a:lnTo>
                <a:lnTo>
                  <a:pt x="31838" y="43279"/>
                </a:lnTo>
                <a:lnTo>
                  <a:pt x="32014" y="43609"/>
                </a:lnTo>
                <a:lnTo>
                  <a:pt x="32295" y="44000"/>
                </a:lnTo>
                <a:lnTo>
                  <a:pt x="32467" y="44299"/>
                </a:lnTo>
                <a:lnTo>
                  <a:pt x="40910" y="47658"/>
                </a:lnTo>
                <a:lnTo>
                  <a:pt x="47351" y="46155"/>
                </a:lnTo>
                <a:lnTo>
                  <a:pt x="47351" y="44391"/>
                </a:lnTo>
                <a:lnTo>
                  <a:pt x="37467" y="44391"/>
                </a:lnTo>
                <a:lnTo>
                  <a:pt x="37065" y="39836"/>
                </a:lnTo>
                <a:lnTo>
                  <a:pt x="37053" y="39054"/>
                </a:lnTo>
                <a:close/>
              </a:path>
              <a:path w="47625" h="48259">
                <a:moveTo>
                  <a:pt x="29088" y="42654"/>
                </a:moveTo>
                <a:lnTo>
                  <a:pt x="22253" y="45856"/>
                </a:lnTo>
                <a:lnTo>
                  <a:pt x="26420" y="45856"/>
                </a:lnTo>
                <a:lnTo>
                  <a:pt x="28541" y="44000"/>
                </a:lnTo>
                <a:lnTo>
                  <a:pt x="29088" y="42654"/>
                </a:lnTo>
                <a:close/>
              </a:path>
              <a:path w="47625" h="48259">
                <a:moveTo>
                  <a:pt x="47351" y="31807"/>
                </a:moveTo>
                <a:lnTo>
                  <a:pt x="44721" y="31807"/>
                </a:lnTo>
                <a:lnTo>
                  <a:pt x="44721" y="43762"/>
                </a:lnTo>
                <a:lnTo>
                  <a:pt x="42114" y="44391"/>
                </a:lnTo>
                <a:lnTo>
                  <a:pt x="47351" y="44391"/>
                </a:lnTo>
                <a:lnTo>
                  <a:pt x="47351" y="31807"/>
                </a:lnTo>
                <a:close/>
              </a:path>
              <a:path w="47625" h="48259">
                <a:moveTo>
                  <a:pt x="29798" y="40904"/>
                </a:moveTo>
                <a:lnTo>
                  <a:pt x="29088" y="42654"/>
                </a:lnTo>
                <a:lnTo>
                  <a:pt x="29798" y="42321"/>
                </a:lnTo>
                <a:lnTo>
                  <a:pt x="29798" y="40904"/>
                </a:lnTo>
                <a:close/>
              </a:path>
              <a:path w="47625" h="48259">
                <a:moveTo>
                  <a:pt x="29814" y="2308"/>
                </a:moveTo>
                <a:lnTo>
                  <a:pt x="23840" y="2308"/>
                </a:lnTo>
                <a:lnTo>
                  <a:pt x="29798" y="6379"/>
                </a:lnTo>
                <a:lnTo>
                  <a:pt x="29798" y="40904"/>
                </a:lnTo>
                <a:lnTo>
                  <a:pt x="30550" y="39054"/>
                </a:lnTo>
                <a:lnTo>
                  <a:pt x="37053" y="39054"/>
                </a:lnTo>
                <a:lnTo>
                  <a:pt x="37053" y="9646"/>
                </a:lnTo>
                <a:lnTo>
                  <a:pt x="33303" y="5751"/>
                </a:lnTo>
                <a:lnTo>
                  <a:pt x="29814" y="2308"/>
                </a:lnTo>
                <a:close/>
              </a:path>
              <a:path w="47625" h="48259">
                <a:moveTo>
                  <a:pt x="23932" y="0"/>
                </a:moveTo>
                <a:lnTo>
                  <a:pt x="10267" y="0"/>
                </a:lnTo>
                <a:lnTo>
                  <a:pt x="3021" y="4907"/>
                </a:lnTo>
                <a:lnTo>
                  <a:pt x="3021" y="14976"/>
                </a:lnTo>
                <a:lnTo>
                  <a:pt x="5145" y="16801"/>
                </a:lnTo>
                <a:lnTo>
                  <a:pt x="10781" y="16801"/>
                </a:lnTo>
                <a:lnTo>
                  <a:pt x="12698" y="14707"/>
                </a:lnTo>
                <a:lnTo>
                  <a:pt x="12698" y="10720"/>
                </a:lnTo>
                <a:lnTo>
                  <a:pt x="12184" y="7246"/>
                </a:lnTo>
                <a:lnTo>
                  <a:pt x="7338" y="7100"/>
                </a:lnTo>
                <a:lnTo>
                  <a:pt x="10183" y="3443"/>
                </a:lnTo>
                <a:lnTo>
                  <a:pt x="15305" y="2308"/>
                </a:lnTo>
                <a:lnTo>
                  <a:pt x="29814" y="2308"/>
                </a:lnTo>
                <a:lnTo>
                  <a:pt x="29170" y="1671"/>
                </a:lnTo>
                <a:lnTo>
                  <a:pt x="23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911" y="517151"/>
            <a:ext cx="24765" cy="105410"/>
          </a:xfrm>
          <a:custGeom>
            <a:avLst/>
            <a:gdLst/>
            <a:ahLst/>
            <a:cxnLst/>
            <a:rect l="l" t="t" r="r" b="b"/>
            <a:pathLst>
              <a:path w="24765" h="105409">
                <a:moveTo>
                  <a:pt x="421" y="0"/>
                </a:moveTo>
                <a:lnTo>
                  <a:pt x="0" y="391"/>
                </a:lnTo>
                <a:lnTo>
                  <a:pt x="0" y="1556"/>
                </a:lnTo>
                <a:lnTo>
                  <a:pt x="1978" y="3443"/>
                </a:lnTo>
                <a:lnTo>
                  <a:pt x="8763" y="12231"/>
                </a:lnTo>
                <a:lnTo>
                  <a:pt x="13840" y="23211"/>
                </a:lnTo>
                <a:lnTo>
                  <a:pt x="17058" y="36286"/>
                </a:lnTo>
                <a:lnTo>
                  <a:pt x="18267" y="51364"/>
                </a:lnTo>
                <a:lnTo>
                  <a:pt x="17543" y="64782"/>
                </a:lnTo>
                <a:lnTo>
                  <a:pt x="15084" y="77622"/>
                </a:lnTo>
                <a:lnTo>
                  <a:pt x="10472" y="89515"/>
                </a:lnTo>
                <a:lnTo>
                  <a:pt x="3287" y="100089"/>
                </a:lnTo>
                <a:lnTo>
                  <a:pt x="0" y="103398"/>
                </a:lnTo>
                <a:lnTo>
                  <a:pt x="0" y="104572"/>
                </a:lnTo>
                <a:lnTo>
                  <a:pt x="421" y="104986"/>
                </a:lnTo>
                <a:lnTo>
                  <a:pt x="1050" y="104986"/>
                </a:lnTo>
                <a:lnTo>
                  <a:pt x="21960" y="72201"/>
                </a:lnTo>
                <a:lnTo>
                  <a:pt x="24323" y="52512"/>
                </a:lnTo>
                <a:lnTo>
                  <a:pt x="24293" y="49214"/>
                </a:lnTo>
                <a:lnTo>
                  <a:pt x="18902" y="23096"/>
                </a:lnTo>
                <a:lnTo>
                  <a:pt x="18449" y="21954"/>
                </a:lnTo>
                <a:lnTo>
                  <a:pt x="17943" y="20849"/>
                </a:lnTo>
                <a:lnTo>
                  <a:pt x="17399" y="19738"/>
                </a:lnTo>
                <a:lnTo>
                  <a:pt x="7354" y="5119"/>
                </a:lnTo>
                <a:lnTo>
                  <a:pt x="1080" y="1"/>
                </a:lnTo>
                <a:lnTo>
                  <a:pt x="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4763" y="517151"/>
            <a:ext cx="24130" cy="105410"/>
          </a:xfrm>
          <a:custGeom>
            <a:avLst/>
            <a:gdLst/>
            <a:ahLst/>
            <a:cxnLst/>
            <a:rect l="l" t="t" r="r" b="b"/>
            <a:pathLst>
              <a:path w="24130" h="105409">
                <a:moveTo>
                  <a:pt x="23643" y="0"/>
                </a:moveTo>
                <a:lnTo>
                  <a:pt x="23014" y="0"/>
                </a:lnTo>
                <a:lnTo>
                  <a:pt x="16954" y="4841"/>
                </a:lnTo>
                <a:lnTo>
                  <a:pt x="7033" y="18949"/>
                </a:lnTo>
                <a:lnTo>
                  <a:pt x="2076" y="32792"/>
                </a:lnTo>
                <a:lnTo>
                  <a:pt x="0" y="45048"/>
                </a:lnTo>
                <a:lnTo>
                  <a:pt x="221" y="58859"/>
                </a:lnTo>
                <a:lnTo>
                  <a:pt x="15604" y="98523"/>
                </a:lnTo>
                <a:lnTo>
                  <a:pt x="23643" y="104986"/>
                </a:lnTo>
                <a:lnTo>
                  <a:pt x="24003" y="104687"/>
                </a:lnTo>
                <a:lnTo>
                  <a:pt x="24003" y="103943"/>
                </a:lnTo>
                <a:lnTo>
                  <a:pt x="23919" y="103521"/>
                </a:lnTo>
                <a:lnTo>
                  <a:pt x="23766" y="103283"/>
                </a:lnTo>
                <a:lnTo>
                  <a:pt x="23559" y="103046"/>
                </a:lnTo>
                <a:lnTo>
                  <a:pt x="23313" y="102770"/>
                </a:lnTo>
                <a:lnTo>
                  <a:pt x="23137" y="102562"/>
                </a:lnTo>
                <a:lnTo>
                  <a:pt x="22240" y="101635"/>
                </a:lnTo>
                <a:lnTo>
                  <a:pt x="14273" y="90860"/>
                </a:lnTo>
                <a:lnTo>
                  <a:pt x="9252" y="78626"/>
                </a:lnTo>
                <a:lnTo>
                  <a:pt x="6614" y="65850"/>
                </a:lnTo>
                <a:lnTo>
                  <a:pt x="5795" y="53449"/>
                </a:lnTo>
                <a:lnTo>
                  <a:pt x="6537" y="39939"/>
                </a:lnTo>
                <a:lnTo>
                  <a:pt x="9033" y="27087"/>
                </a:lnTo>
                <a:lnTo>
                  <a:pt x="13680" y="15241"/>
                </a:lnTo>
                <a:lnTo>
                  <a:pt x="20874" y="4750"/>
                </a:lnTo>
                <a:lnTo>
                  <a:pt x="24003" y="1556"/>
                </a:lnTo>
                <a:lnTo>
                  <a:pt x="24003" y="299"/>
                </a:lnTo>
                <a:lnTo>
                  <a:pt x="23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7692" y="523025"/>
            <a:ext cx="50165" cy="74295"/>
          </a:xfrm>
          <a:custGeom>
            <a:avLst/>
            <a:gdLst/>
            <a:ahLst/>
            <a:cxnLst/>
            <a:rect l="l" t="t" r="r" b="b"/>
            <a:pathLst>
              <a:path w="50164" h="74295">
                <a:moveTo>
                  <a:pt x="17621" y="66376"/>
                </a:moveTo>
                <a:lnTo>
                  <a:pt x="14592" y="66376"/>
                </a:lnTo>
                <a:lnTo>
                  <a:pt x="16180" y="68799"/>
                </a:lnTo>
                <a:lnTo>
                  <a:pt x="20581" y="74044"/>
                </a:lnTo>
                <a:lnTo>
                  <a:pt x="28372" y="74044"/>
                </a:lnTo>
                <a:lnTo>
                  <a:pt x="27950" y="71705"/>
                </a:lnTo>
                <a:lnTo>
                  <a:pt x="23219" y="71705"/>
                </a:lnTo>
                <a:lnTo>
                  <a:pt x="19439" y="69190"/>
                </a:lnTo>
                <a:lnTo>
                  <a:pt x="17621" y="66376"/>
                </a:lnTo>
                <a:close/>
              </a:path>
              <a:path w="50164" h="74295">
                <a:moveTo>
                  <a:pt x="36763" y="28786"/>
                </a:moveTo>
                <a:lnTo>
                  <a:pt x="33732" y="28786"/>
                </a:lnTo>
                <a:lnTo>
                  <a:pt x="37505" y="31508"/>
                </a:lnTo>
                <a:lnTo>
                  <a:pt x="42750" y="39805"/>
                </a:lnTo>
                <a:lnTo>
                  <a:pt x="43072" y="45764"/>
                </a:lnTo>
                <a:lnTo>
                  <a:pt x="43072" y="53976"/>
                </a:lnTo>
                <a:lnTo>
                  <a:pt x="42834" y="60264"/>
                </a:lnTo>
                <a:lnTo>
                  <a:pt x="39813" y="65026"/>
                </a:lnTo>
                <a:lnTo>
                  <a:pt x="37628" y="68262"/>
                </a:lnTo>
                <a:lnTo>
                  <a:pt x="33640" y="71705"/>
                </a:lnTo>
                <a:lnTo>
                  <a:pt x="27950" y="71705"/>
                </a:lnTo>
                <a:lnTo>
                  <a:pt x="28372" y="74044"/>
                </a:lnTo>
                <a:lnTo>
                  <a:pt x="41429" y="69962"/>
                </a:lnTo>
                <a:lnTo>
                  <a:pt x="50017" y="59274"/>
                </a:lnTo>
                <a:lnTo>
                  <a:pt x="48445" y="41725"/>
                </a:lnTo>
                <a:lnTo>
                  <a:pt x="41719" y="30938"/>
                </a:lnTo>
                <a:lnTo>
                  <a:pt x="36763" y="28786"/>
                </a:lnTo>
                <a:close/>
              </a:path>
              <a:path w="50164" h="74295">
                <a:moveTo>
                  <a:pt x="15129" y="0"/>
                </a:moveTo>
                <a:lnTo>
                  <a:pt x="0" y="1134"/>
                </a:lnTo>
                <a:lnTo>
                  <a:pt x="0" y="4401"/>
                </a:lnTo>
                <a:lnTo>
                  <a:pt x="7338" y="4401"/>
                </a:lnTo>
                <a:lnTo>
                  <a:pt x="8212" y="5122"/>
                </a:lnTo>
                <a:lnTo>
                  <a:pt x="8212" y="72879"/>
                </a:lnTo>
                <a:lnTo>
                  <a:pt x="10842" y="72879"/>
                </a:lnTo>
                <a:lnTo>
                  <a:pt x="11747" y="71291"/>
                </a:lnTo>
                <a:lnTo>
                  <a:pt x="14592" y="66376"/>
                </a:lnTo>
                <a:lnTo>
                  <a:pt x="17621" y="66376"/>
                </a:lnTo>
                <a:lnTo>
                  <a:pt x="16923" y="65295"/>
                </a:lnTo>
                <a:lnTo>
                  <a:pt x="15428" y="63109"/>
                </a:lnTo>
                <a:lnTo>
                  <a:pt x="15428" y="37168"/>
                </a:lnTo>
                <a:lnTo>
                  <a:pt x="18125" y="33272"/>
                </a:lnTo>
                <a:lnTo>
                  <a:pt x="15129" y="33272"/>
                </a:lnTo>
                <a:lnTo>
                  <a:pt x="15129" y="0"/>
                </a:lnTo>
                <a:close/>
              </a:path>
              <a:path w="50164" h="74295">
                <a:moveTo>
                  <a:pt x="21333" y="26478"/>
                </a:moveTo>
                <a:lnTo>
                  <a:pt x="16808" y="31416"/>
                </a:lnTo>
                <a:lnTo>
                  <a:pt x="15129" y="33272"/>
                </a:lnTo>
                <a:lnTo>
                  <a:pt x="18125" y="33272"/>
                </a:lnTo>
                <a:lnTo>
                  <a:pt x="20673" y="29591"/>
                </a:lnTo>
                <a:lnTo>
                  <a:pt x="26478" y="28786"/>
                </a:lnTo>
                <a:lnTo>
                  <a:pt x="36763" y="28786"/>
                </a:lnTo>
                <a:lnTo>
                  <a:pt x="31729" y="26600"/>
                </a:lnTo>
                <a:lnTo>
                  <a:pt x="21333" y="26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9192" y="517151"/>
            <a:ext cx="24765" cy="105410"/>
          </a:xfrm>
          <a:custGeom>
            <a:avLst/>
            <a:gdLst/>
            <a:ahLst/>
            <a:cxnLst/>
            <a:rect l="l" t="t" r="r" b="b"/>
            <a:pathLst>
              <a:path w="24764" h="105409">
                <a:moveTo>
                  <a:pt x="421" y="0"/>
                </a:moveTo>
                <a:lnTo>
                  <a:pt x="0" y="391"/>
                </a:lnTo>
                <a:lnTo>
                  <a:pt x="0" y="1556"/>
                </a:lnTo>
                <a:lnTo>
                  <a:pt x="1978" y="3443"/>
                </a:lnTo>
                <a:lnTo>
                  <a:pt x="8763" y="12231"/>
                </a:lnTo>
                <a:lnTo>
                  <a:pt x="13840" y="23211"/>
                </a:lnTo>
                <a:lnTo>
                  <a:pt x="17058" y="36286"/>
                </a:lnTo>
                <a:lnTo>
                  <a:pt x="18267" y="51364"/>
                </a:lnTo>
                <a:lnTo>
                  <a:pt x="17543" y="64782"/>
                </a:lnTo>
                <a:lnTo>
                  <a:pt x="15084" y="77622"/>
                </a:lnTo>
                <a:lnTo>
                  <a:pt x="10472" y="89515"/>
                </a:lnTo>
                <a:lnTo>
                  <a:pt x="3287" y="100089"/>
                </a:lnTo>
                <a:lnTo>
                  <a:pt x="0" y="103398"/>
                </a:lnTo>
                <a:lnTo>
                  <a:pt x="0" y="104572"/>
                </a:lnTo>
                <a:lnTo>
                  <a:pt x="421" y="104986"/>
                </a:lnTo>
                <a:lnTo>
                  <a:pt x="1050" y="104986"/>
                </a:lnTo>
                <a:lnTo>
                  <a:pt x="21954" y="72188"/>
                </a:lnTo>
                <a:lnTo>
                  <a:pt x="24354" y="52512"/>
                </a:lnTo>
                <a:lnTo>
                  <a:pt x="24293" y="49214"/>
                </a:lnTo>
                <a:lnTo>
                  <a:pt x="7343" y="5119"/>
                </a:lnTo>
                <a:lnTo>
                  <a:pt x="1080" y="1"/>
                </a:lnTo>
                <a:lnTo>
                  <a:pt x="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102" y="517151"/>
            <a:ext cx="24130" cy="105410"/>
          </a:xfrm>
          <a:custGeom>
            <a:avLst/>
            <a:gdLst/>
            <a:ahLst/>
            <a:cxnLst/>
            <a:rect l="l" t="t" r="r" b="b"/>
            <a:pathLst>
              <a:path w="24130" h="105409">
                <a:moveTo>
                  <a:pt x="23645" y="0"/>
                </a:moveTo>
                <a:lnTo>
                  <a:pt x="22985" y="0"/>
                </a:lnTo>
                <a:lnTo>
                  <a:pt x="16943" y="4846"/>
                </a:lnTo>
                <a:lnTo>
                  <a:pt x="7018" y="18970"/>
                </a:lnTo>
                <a:lnTo>
                  <a:pt x="2071" y="32806"/>
                </a:lnTo>
                <a:lnTo>
                  <a:pt x="0" y="45064"/>
                </a:lnTo>
                <a:lnTo>
                  <a:pt x="220" y="58869"/>
                </a:lnTo>
                <a:lnTo>
                  <a:pt x="15607" y="98537"/>
                </a:lnTo>
                <a:lnTo>
                  <a:pt x="23645" y="104986"/>
                </a:lnTo>
                <a:lnTo>
                  <a:pt x="24005" y="104687"/>
                </a:lnTo>
                <a:lnTo>
                  <a:pt x="24005" y="103943"/>
                </a:lnTo>
                <a:lnTo>
                  <a:pt x="23913" y="103552"/>
                </a:lnTo>
                <a:lnTo>
                  <a:pt x="23760" y="103283"/>
                </a:lnTo>
                <a:lnTo>
                  <a:pt x="23553" y="103046"/>
                </a:lnTo>
                <a:lnTo>
                  <a:pt x="23131" y="102562"/>
                </a:lnTo>
                <a:lnTo>
                  <a:pt x="22234" y="101635"/>
                </a:lnTo>
                <a:lnTo>
                  <a:pt x="14255" y="90859"/>
                </a:lnTo>
                <a:lnTo>
                  <a:pt x="9238" y="78625"/>
                </a:lnTo>
                <a:lnTo>
                  <a:pt x="6610" y="65848"/>
                </a:lnTo>
                <a:lnTo>
                  <a:pt x="5797" y="53446"/>
                </a:lnTo>
                <a:lnTo>
                  <a:pt x="6538" y="39938"/>
                </a:lnTo>
                <a:lnTo>
                  <a:pt x="9032" y="27086"/>
                </a:lnTo>
                <a:lnTo>
                  <a:pt x="13679" y="15240"/>
                </a:lnTo>
                <a:lnTo>
                  <a:pt x="20876" y="4749"/>
                </a:lnTo>
                <a:lnTo>
                  <a:pt x="24005" y="1556"/>
                </a:lnTo>
                <a:lnTo>
                  <a:pt x="24005" y="299"/>
                </a:lnTo>
                <a:lnTo>
                  <a:pt x="23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6207" y="548875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59">
                <a:moveTo>
                  <a:pt x="29334" y="0"/>
                </a:moveTo>
                <a:lnTo>
                  <a:pt x="21244" y="0"/>
                </a:lnTo>
                <a:lnTo>
                  <a:pt x="8098" y="4387"/>
                </a:lnTo>
                <a:lnTo>
                  <a:pt x="0" y="15434"/>
                </a:lnTo>
                <a:lnTo>
                  <a:pt x="1715" y="32902"/>
                </a:lnTo>
                <a:lnTo>
                  <a:pt x="8571" y="43688"/>
                </a:lnTo>
                <a:lnTo>
                  <a:pt x="18705" y="48064"/>
                </a:lnTo>
                <a:lnTo>
                  <a:pt x="35085" y="48195"/>
                </a:lnTo>
                <a:lnTo>
                  <a:pt x="35791" y="45557"/>
                </a:lnTo>
                <a:lnTo>
                  <a:pt x="21996" y="45557"/>
                </a:lnTo>
                <a:lnTo>
                  <a:pt x="12717" y="41422"/>
                </a:lnTo>
                <a:lnTo>
                  <a:pt x="7182" y="25382"/>
                </a:lnTo>
                <a:lnTo>
                  <a:pt x="7165" y="24139"/>
                </a:lnTo>
                <a:lnTo>
                  <a:pt x="7257" y="21087"/>
                </a:lnTo>
                <a:lnTo>
                  <a:pt x="7380" y="19646"/>
                </a:lnTo>
                <a:lnTo>
                  <a:pt x="7464" y="18955"/>
                </a:lnTo>
                <a:lnTo>
                  <a:pt x="7740" y="17008"/>
                </a:lnTo>
                <a:lnTo>
                  <a:pt x="7886" y="16410"/>
                </a:lnTo>
                <a:lnTo>
                  <a:pt x="8009" y="15781"/>
                </a:lnTo>
                <a:lnTo>
                  <a:pt x="20830" y="2607"/>
                </a:lnTo>
                <a:lnTo>
                  <a:pt x="34398" y="2607"/>
                </a:lnTo>
                <a:lnTo>
                  <a:pt x="29334" y="0"/>
                </a:lnTo>
                <a:close/>
              </a:path>
              <a:path w="38735" h="48259">
                <a:moveTo>
                  <a:pt x="38467" y="33487"/>
                </a:moveTo>
                <a:lnTo>
                  <a:pt x="36136" y="33487"/>
                </a:lnTo>
                <a:lnTo>
                  <a:pt x="35952" y="33909"/>
                </a:lnTo>
                <a:lnTo>
                  <a:pt x="35714" y="34537"/>
                </a:lnTo>
                <a:lnTo>
                  <a:pt x="32693" y="44299"/>
                </a:lnTo>
                <a:lnTo>
                  <a:pt x="25891" y="45557"/>
                </a:lnTo>
                <a:lnTo>
                  <a:pt x="35791" y="45557"/>
                </a:lnTo>
                <a:lnTo>
                  <a:pt x="38467" y="35550"/>
                </a:lnTo>
                <a:lnTo>
                  <a:pt x="38467" y="33487"/>
                </a:lnTo>
                <a:close/>
              </a:path>
              <a:path w="38735" h="48259">
                <a:moveTo>
                  <a:pt x="34398" y="2607"/>
                </a:moveTo>
                <a:lnTo>
                  <a:pt x="22295" y="2607"/>
                </a:lnTo>
                <a:lnTo>
                  <a:pt x="28912" y="2691"/>
                </a:lnTo>
                <a:lnTo>
                  <a:pt x="32601" y="6495"/>
                </a:lnTo>
                <a:lnTo>
                  <a:pt x="28284" y="6794"/>
                </a:lnTo>
                <a:lnTo>
                  <a:pt x="27685" y="9792"/>
                </a:lnTo>
                <a:lnTo>
                  <a:pt x="27655" y="14048"/>
                </a:lnTo>
                <a:lnTo>
                  <a:pt x="29511" y="16172"/>
                </a:lnTo>
                <a:lnTo>
                  <a:pt x="35208" y="16172"/>
                </a:lnTo>
                <a:lnTo>
                  <a:pt x="37302" y="14347"/>
                </a:lnTo>
                <a:lnTo>
                  <a:pt x="37302" y="4102"/>
                </a:lnTo>
                <a:lnTo>
                  <a:pt x="34398" y="2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3631" y="517151"/>
            <a:ext cx="24765" cy="105410"/>
          </a:xfrm>
          <a:custGeom>
            <a:avLst/>
            <a:gdLst/>
            <a:ahLst/>
            <a:cxnLst/>
            <a:rect l="l" t="t" r="r" b="b"/>
            <a:pathLst>
              <a:path w="24764" h="105409">
                <a:moveTo>
                  <a:pt x="421" y="0"/>
                </a:moveTo>
                <a:lnTo>
                  <a:pt x="0" y="391"/>
                </a:lnTo>
                <a:lnTo>
                  <a:pt x="0" y="1556"/>
                </a:lnTo>
                <a:lnTo>
                  <a:pt x="1978" y="3443"/>
                </a:lnTo>
                <a:lnTo>
                  <a:pt x="8766" y="12231"/>
                </a:lnTo>
                <a:lnTo>
                  <a:pt x="13843" y="23211"/>
                </a:lnTo>
                <a:lnTo>
                  <a:pt x="17060" y="36286"/>
                </a:lnTo>
                <a:lnTo>
                  <a:pt x="18267" y="51364"/>
                </a:lnTo>
                <a:lnTo>
                  <a:pt x="17543" y="64782"/>
                </a:lnTo>
                <a:lnTo>
                  <a:pt x="15084" y="77622"/>
                </a:lnTo>
                <a:lnTo>
                  <a:pt x="10472" y="89515"/>
                </a:lnTo>
                <a:lnTo>
                  <a:pt x="3287" y="100089"/>
                </a:lnTo>
                <a:lnTo>
                  <a:pt x="0" y="103398"/>
                </a:lnTo>
                <a:lnTo>
                  <a:pt x="0" y="104572"/>
                </a:lnTo>
                <a:lnTo>
                  <a:pt x="421" y="104986"/>
                </a:lnTo>
                <a:lnTo>
                  <a:pt x="1050" y="104986"/>
                </a:lnTo>
                <a:lnTo>
                  <a:pt x="21946" y="72190"/>
                </a:lnTo>
                <a:lnTo>
                  <a:pt x="24323" y="52512"/>
                </a:lnTo>
                <a:lnTo>
                  <a:pt x="24208" y="47451"/>
                </a:lnTo>
                <a:lnTo>
                  <a:pt x="7351" y="5120"/>
                </a:lnTo>
                <a:lnTo>
                  <a:pt x="1081" y="1"/>
                </a:lnTo>
                <a:lnTo>
                  <a:pt x="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1062" y="2059307"/>
            <a:ext cx="446614" cy="77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8274" y="2059307"/>
            <a:ext cx="271441" cy="77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0312" y="2059307"/>
            <a:ext cx="446614" cy="77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6577" y="1072978"/>
            <a:ext cx="460095" cy="920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6577" y="1072978"/>
            <a:ext cx="460375" cy="920750"/>
          </a:xfrm>
          <a:custGeom>
            <a:avLst/>
            <a:gdLst/>
            <a:ahLst/>
            <a:cxnLst/>
            <a:rect l="l" t="t" r="r" b="b"/>
            <a:pathLst>
              <a:path w="460375" h="920750">
                <a:moveTo>
                  <a:pt x="0" y="0"/>
                </a:moveTo>
                <a:lnTo>
                  <a:pt x="460095" y="0"/>
                </a:lnTo>
                <a:lnTo>
                  <a:pt x="460095" y="920191"/>
                </a:lnTo>
                <a:lnTo>
                  <a:pt x="0" y="92019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1601" y="1878145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1601" y="1878145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9609" y="980844"/>
            <a:ext cx="280670" cy="1041400"/>
          </a:xfrm>
          <a:custGeom>
            <a:avLst/>
            <a:gdLst/>
            <a:ahLst/>
            <a:cxnLst/>
            <a:rect l="l" t="t" r="r" b="b"/>
            <a:pathLst>
              <a:path w="280669" h="1041400">
                <a:moveTo>
                  <a:pt x="280612" y="28456"/>
                </a:moveTo>
                <a:lnTo>
                  <a:pt x="280612" y="0"/>
                </a:lnTo>
                <a:lnTo>
                  <a:pt x="0" y="0"/>
                </a:lnTo>
                <a:lnTo>
                  <a:pt x="0" y="1041081"/>
                </a:lnTo>
                <a:lnTo>
                  <a:pt x="280612" y="1041081"/>
                </a:lnTo>
                <a:lnTo>
                  <a:pt x="280612" y="1016673"/>
                </a:lnTo>
              </a:path>
            </a:pathLst>
          </a:custGeom>
          <a:ln w="5760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7051" y="667218"/>
            <a:ext cx="245793" cy="2960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7051" y="667218"/>
            <a:ext cx="246379" cy="296545"/>
          </a:xfrm>
          <a:custGeom>
            <a:avLst/>
            <a:gdLst/>
            <a:ahLst/>
            <a:cxnLst/>
            <a:rect l="l" t="t" r="r" b="b"/>
            <a:pathLst>
              <a:path w="246380" h="296544">
                <a:moveTo>
                  <a:pt x="245793" y="122517"/>
                </a:moveTo>
                <a:lnTo>
                  <a:pt x="238308" y="80169"/>
                </a:lnTo>
                <a:lnTo>
                  <a:pt x="217627" y="44196"/>
                </a:lnTo>
                <a:lnTo>
                  <a:pt x="186414" y="17260"/>
                </a:lnTo>
                <a:lnTo>
                  <a:pt x="147329" y="2020"/>
                </a:lnTo>
                <a:lnTo>
                  <a:pt x="133011" y="0"/>
                </a:lnTo>
                <a:lnTo>
                  <a:pt x="116970" y="713"/>
                </a:lnTo>
                <a:lnTo>
                  <a:pt x="73569" y="11754"/>
                </a:lnTo>
                <a:lnTo>
                  <a:pt x="38630" y="34309"/>
                </a:lnTo>
                <a:lnTo>
                  <a:pt x="13932" y="66014"/>
                </a:lnTo>
                <a:lnTo>
                  <a:pt x="1249" y="104506"/>
                </a:lnTo>
                <a:lnTo>
                  <a:pt x="0" y="118437"/>
                </a:lnTo>
                <a:lnTo>
                  <a:pt x="614" y="132328"/>
                </a:lnTo>
                <a:lnTo>
                  <a:pt x="9928" y="170097"/>
                </a:lnTo>
                <a:lnTo>
                  <a:pt x="73679" y="246858"/>
                </a:lnTo>
                <a:lnTo>
                  <a:pt x="79773" y="255824"/>
                </a:lnTo>
                <a:lnTo>
                  <a:pt x="81705" y="264780"/>
                </a:lnTo>
                <a:lnTo>
                  <a:pt x="81866" y="273735"/>
                </a:lnTo>
                <a:lnTo>
                  <a:pt x="82646" y="282696"/>
                </a:lnTo>
                <a:lnTo>
                  <a:pt x="86439" y="291670"/>
                </a:lnTo>
                <a:lnTo>
                  <a:pt x="155629" y="296042"/>
                </a:lnTo>
                <a:lnTo>
                  <a:pt x="162583" y="288310"/>
                </a:lnTo>
                <a:lnTo>
                  <a:pt x="164932" y="280055"/>
                </a:lnTo>
                <a:lnTo>
                  <a:pt x="164938" y="271460"/>
                </a:lnTo>
                <a:lnTo>
                  <a:pt x="164865" y="262708"/>
                </a:lnTo>
                <a:lnTo>
                  <a:pt x="166977" y="253984"/>
                </a:lnTo>
                <a:lnTo>
                  <a:pt x="207214" y="211837"/>
                </a:lnTo>
                <a:lnTo>
                  <a:pt x="231086" y="180343"/>
                </a:lnTo>
                <a:lnTo>
                  <a:pt x="243871" y="144161"/>
                </a:lnTo>
                <a:lnTo>
                  <a:pt x="245486" y="131250"/>
                </a:lnTo>
                <a:lnTo>
                  <a:pt x="245793" y="122517"/>
                </a:lnTo>
                <a:close/>
              </a:path>
            </a:pathLst>
          </a:custGeom>
          <a:ln w="6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6597" y="959181"/>
            <a:ext cx="87801" cy="29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6597" y="959181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5" h="29844">
                <a:moveTo>
                  <a:pt x="78062" y="18755"/>
                </a:moveTo>
                <a:lnTo>
                  <a:pt x="72165" y="22859"/>
                </a:lnTo>
                <a:lnTo>
                  <a:pt x="65601" y="26544"/>
                </a:lnTo>
                <a:lnTo>
                  <a:pt x="58531" y="28128"/>
                </a:lnTo>
                <a:lnTo>
                  <a:pt x="45994" y="29715"/>
                </a:lnTo>
                <a:lnTo>
                  <a:pt x="33335" y="28914"/>
                </a:lnTo>
                <a:lnTo>
                  <a:pt x="19703" y="24538"/>
                </a:lnTo>
                <a:lnTo>
                  <a:pt x="9951" y="18881"/>
                </a:lnTo>
                <a:lnTo>
                  <a:pt x="6027" y="16175"/>
                </a:lnTo>
                <a:lnTo>
                  <a:pt x="0" y="9381"/>
                </a:lnTo>
                <a:lnTo>
                  <a:pt x="0" y="0"/>
                </a:lnTo>
                <a:lnTo>
                  <a:pt x="6027" y="6801"/>
                </a:lnTo>
                <a:lnTo>
                  <a:pt x="9769" y="9381"/>
                </a:lnTo>
                <a:lnTo>
                  <a:pt x="15666" y="13485"/>
                </a:lnTo>
                <a:lnTo>
                  <a:pt x="22199" y="17170"/>
                </a:lnTo>
                <a:lnTo>
                  <a:pt x="29269" y="18755"/>
                </a:lnTo>
                <a:lnTo>
                  <a:pt x="41806" y="20342"/>
                </a:lnTo>
                <a:lnTo>
                  <a:pt x="54465" y="19540"/>
                </a:lnTo>
                <a:lnTo>
                  <a:pt x="68100" y="15170"/>
                </a:lnTo>
                <a:lnTo>
                  <a:pt x="77861" y="9520"/>
                </a:lnTo>
                <a:lnTo>
                  <a:pt x="81781" y="6801"/>
                </a:lnTo>
                <a:lnTo>
                  <a:pt x="87801" y="0"/>
                </a:lnTo>
                <a:lnTo>
                  <a:pt x="87801" y="9381"/>
                </a:lnTo>
                <a:lnTo>
                  <a:pt x="81781" y="16175"/>
                </a:lnTo>
                <a:lnTo>
                  <a:pt x="78062" y="18755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6597" y="949808"/>
            <a:ext cx="87801" cy="29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6597" y="949808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5" h="29844">
                <a:moveTo>
                  <a:pt x="78062" y="18755"/>
                </a:moveTo>
                <a:lnTo>
                  <a:pt x="72165" y="22859"/>
                </a:lnTo>
                <a:lnTo>
                  <a:pt x="65601" y="26544"/>
                </a:lnTo>
                <a:lnTo>
                  <a:pt x="58531" y="28128"/>
                </a:lnTo>
                <a:lnTo>
                  <a:pt x="45994" y="29715"/>
                </a:lnTo>
                <a:lnTo>
                  <a:pt x="33335" y="28914"/>
                </a:lnTo>
                <a:lnTo>
                  <a:pt x="19703" y="24538"/>
                </a:lnTo>
                <a:lnTo>
                  <a:pt x="9951" y="18881"/>
                </a:lnTo>
                <a:lnTo>
                  <a:pt x="6027" y="16175"/>
                </a:lnTo>
                <a:lnTo>
                  <a:pt x="0" y="9373"/>
                </a:lnTo>
                <a:lnTo>
                  <a:pt x="0" y="0"/>
                </a:lnTo>
                <a:lnTo>
                  <a:pt x="6027" y="6801"/>
                </a:lnTo>
                <a:lnTo>
                  <a:pt x="9769" y="9373"/>
                </a:lnTo>
                <a:lnTo>
                  <a:pt x="15666" y="13478"/>
                </a:lnTo>
                <a:lnTo>
                  <a:pt x="22199" y="17163"/>
                </a:lnTo>
                <a:lnTo>
                  <a:pt x="29269" y="18755"/>
                </a:lnTo>
                <a:lnTo>
                  <a:pt x="41807" y="20336"/>
                </a:lnTo>
                <a:lnTo>
                  <a:pt x="54467" y="19537"/>
                </a:lnTo>
                <a:lnTo>
                  <a:pt x="68100" y="15163"/>
                </a:lnTo>
                <a:lnTo>
                  <a:pt x="77861" y="9513"/>
                </a:lnTo>
                <a:lnTo>
                  <a:pt x="81781" y="6801"/>
                </a:lnTo>
                <a:lnTo>
                  <a:pt x="87801" y="0"/>
                </a:lnTo>
                <a:lnTo>
                  <a:pt x="87801" y="9373"/>
                </a:lnTo>
                <a:lnTo>
                  <a:pt x="81781" y="16175"/>
                </a:lnTo>
                <a:lnTo>
                  <a:pt x="78062" y="18755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6597" y="940434"/>
            <a:ext cx="87801" cy="297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6597" y="940434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5" h="29844">
                <a:moveTo>
                  <a:pt x="78062" y="18747"/>
                </a:moveTo>
                <a:lnTo>
                  <a:pt x="72165" y="22852"/>
                </a:lnTo>
                <a:lnTo>
                  <a:pt x="65601" y="26537"/>
                </a:lnTo>
                <a:lnTo>
                  <a:pt x="58531" y="28128"/>
                </a:lnTo>
                <a:lnTo>
                  <a:pt x="45994" y="29710"/>
                </a:lnTo>
                <a:lnTo>
                  <a:pt x="33334" y="28911"/>
                </a:lnTo>
                <a:lnTo>
                  <a:pt x="19703" y="24531"/>
                </a:lnTo>
                <a:lnTo>
                  <a:pt x="9951" y="18873"/>
                </a:lnTo>
                <a:lnTo>
                  <a:pt x="6027" y="16175"/>
                </a:lnTo>
                <a:lnTo>
                  <a:pt x="0" y="9373"/>
                </a:lnTo>
                <a:lnTo>
                  <a:pt x="0" y="0"/>
                </a:lnTo>
                <a:lnTo>
                  <a:pt x="6027" y="6801"/>
                </a:lnTo>
                <a:lnTo>
                  <a:pt x="9769" y="9373"/>
                </a:lnTo>
                <a:lnTo>
                  <a:pt x="15666" y="13478"/>
                </a:lnTo>
                <a:lnTo>
                  <a:pt x="22199" y="17163"/>
                </a:lnTo>
                <a:lnTo>
                  <a:pt x="29269" y="18747"/>
                </a:lnTo>
                <a:lnTo>
                  <a:pt x="41806" y="20334"/>
                </a:lnTo>
                <a:lnTo>
                  <a:pt x="54465" y="19533"/>
                </a:lnTo>
                <a:lnTo>
                  <a:pt x="68100" y="15162"/>
                </a:lnTo>
                <a:lnTo>
                  <a:pt x="77861" y="9513"/>
                </a:lnTo>
                <a:lnTo>
                  <a:pt x="81781" y="6801"/>
                </a:lnTo>
                <a:lnTo>
                  <a:pt x="87801" y="0"/>
                </a:lnTo>
                <a:lnTo>
                  <a:pt x="87801" y="9373"/>
                </a:lnTo>
                <a:lnTo>
                  <a:pt x="81781" y="16175"/>
                </a:lnTo>
                <a:lnTo>
                  <a:pt x="78062" y="18747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1601" y="1753536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1601" y="1753536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1601" y="162892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11601" y="162892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11601" y="150431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11601" y="150431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1601" y="1379708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11601" y="1379708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11601" y="1255099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11601" y="1255099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11601" y="1130490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1601" y="1130490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9113" y="1003963"/>
            <a:ext cx="115570" cy="69215"/>
          </a:xfrm>
          <a:custGeom>
            <a:avLst/>
            <a:gdLst/>
            <a:ahLst/>
            <a:cxnLst/>
            <a:rect l="l" t="t" r="r" b="b"/>
            <a:pathLst>
              <a:path w="115569" h="69215">
                <a:moveTo>
                  <a:pt x="0" y="0"/>
                </a:moveTo>
                <a:lnTo>
                  <a:pt x="115023" y="0"/>
                </a:lnTo>
                <a:lnTo>
                  <a:pt x="115023" y="69014"/>
                </a:lnTo>
                <a:lnTo>
                  <a:pt x="0" y="69014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49983" y="980844"/>
            <a:ext cx="280670" cy="1041400"/>
          </a:xfrm>
          <a:custGeom>
            <a:avLst/>
            <a:gdLst/>
            <a:ahLst/>
            <a:cxnLst/>
            <a:rect l="l" t="t" r="r" b="b"/>
            <a:pathLst>
              <a:path w="280669" h="1041400">
                <a:moveTo>
                  <a:pt x="280612" y="28456"/>
                </a:moveTo>
                <a:lnTo>
                  <a:pt x="280612" y="0"/>
                </a:lnTo>
                <a:lnTo>
                  <a:pt x="0" y="0"/>
                </a:lnTo>
                <a:lnTo>
                  <a:pt x="0" y="1041081"/>
                </a:lnTo>
                <a:lnTo>
                  <a:pt x="280612" y="1041081"/>
                </a:lnTo>
                <a:lnTo>
                  <a:pt x="280612" y="1016673"/>
                </a:lnTo>
              </a:path>
            </a:pathLst>
          </a:custGeom>
          <a:ln w="5760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67426" y="667218"/>
            <a:ext cx="246379" cy="296545"/>
          </a:xfrm>
          <a:custGeom>
            <a:avLst/>
            <a:gdLst/>
            <a:ahLst/>
            <a:cxnLst/>
            <a:rect l="l" t="t" r="r" b="b"/>
            <a:pathLst>
              <a:path w="246380" h="296544">
                <a:moveTo>
                  <a:pt x="245793" y="122517"/>
                </a:moveTo>
                <a:lnTo>
                  <a:pt x="238308" y="80169"/>
                </a:lnTo>
                <a:lnTo>
                  <a:pt x="217627" y="44196"/>
                </a:lnTo>
                <a:lnTo>
                  <a:pt x="186414" y="17260"/>
                </a:lnTo>
                <a:lnTo>
                  <a:pt x="147329" y="2020"/>
                </a:lnTo>
                <a:lnTo>
                  <a:pt x="133011" y="0"/>
                </a:lnTo>
                <a:lnTo>
                  <a:pt x="116970" y="713"/>
                </a:lnTo>
                <a:lnTo>
                  <a:pt x="73569" y="11754"/>
                </a:lnTo>
                <a:lnTo>
                  <a:pt x="38630" y="34309"/>
                </a:lnTo>
                <a:lnTo>
                  <a:pt x="13932" y="66014"/>
                </a:lnTo>
                <a:lnTo>
                  <a:pt x="1249" y="104506"/>
                </a:lnTo>
                <a:lnTo>
                  <a:pt x="0" y="118437"/>
                </a:lnTo>
                <a:lnTo>
                  <a:pt x="614" y="132328"/>
                </a:lnTo>
                <a:lnTo>
                  <a:pt x="9928" y="170097"/>
                </a:lnTo>
                <a:lnTo>
                  <a:pt x="73679" y="246858"/>
                </a:lnTo>
                <a:lnTo>
                  <a:pt x="79773" y="255824"/>
                </a:lnTo>
                <a:lnTo>
                  <a:pt x="81705" y="264780"/>
                </a:lnTo>
                <a:lnTo>
                  <a:pt x="81866" y="273735"/>
                </a:lnTo>
                <a:lnTo>
                  <a:pt x="82646" y="282696"/>
                </a:lnTo>
                <a:lnTo>
                  <a:pt x="86439" y="291670"/>
                </a:lnTo>
                <a:lnTo>
                  <a:pt x="155629" y="296042"/>
                </a:lnTo>
                <a:lnTo>
                  <a:pt x="162583" y="288310"/>
                </a:lnTo>
                <a:lnTo>
                  <a:pt x="164932" y="280055"/>
                </a:lnTo>
                <a:lnTo>
                  <a:pt x="164938" y="271460"/>
                </a:lnTo>
                <a:lnTo>
                  <a:pt x="164865" y="262708"/>
                </a:lnTo>
                <a:lnTo>
                  <a:pt x="166977" y="253984"/>
                </a:lnTo>
                <a:lnTo>
                  <a:pt x="207214" y="211837"/>
                </a:lnTo>
                <a:lnTo>
                  <a:pt x="231086" y="180343"/>
                </a:lnTo>
                <a:lnTo>
                  <a:pt x="243871" y="144161"/>
                </a:lnTo>
                <a:lnTo>
                  <a:pt x="245486" y="131250"/>
                </a:lnTo>
                <a:lnTo>
                  <a:pt x="245793" y="122517"/>
                </a:lnTo>
                <a:close/>
              </a:path>
            </a:pathLst>
          </a:custGeom>
          <a:ln w="6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46972" y="959181"/>
            <a:ext cx="87801" cy="29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46972" y="959181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4" h="29844">
                <a:moveTo>
                  <a:pt x="78032" y="18755"/>
                </a:moveTo>
                <a:lnTo>
                  <a:pt x="72165" y="22859"/>
                </a:lnTo>
                <a:lnTo>
                  <a:pt x="65601" y="26544"/>
                </a:lnTo>
                <a:lnTo>
                  <a:pt x="58531" y="28128"/>
                </a:lnTo>
                <a:lnTo>
                  <a:pt x="45994" y="29715"/>
                </a:lnTo>
                <a:lnTo>
                  <a:pt x="33335" y="28914"/>
                </a:lnTo>
                <a:lnTo>
                  <a:pt x="19703" y="24538"/>
                </a:lnTo>
                <a:lnTo>
                  <a:pt x="9951" y="18881"/>
                </a:lnTo>
                <a:lnTo>
                  <a:pt x="6027" y="16175"/>
                </a:lnTo>
                <a:lnTo>
                  <a:pt x="0" y="9381"/>
                </a:lnTo>
                <a:lnTo>
                  <a:pt x="0" y="0"/>
                </a:lnTo>
                <a:lnTo>
                  <a:pt x="6027" y="6801"/>
                </a:lnTo>
                <a:lnTo>
                  <a:pt x="9769" y="9381"/>
                </a:lnTo>
                <a:lnTo>
                  <a:pt x="15666" y="13485"/>
                </a:lnTo>
                <a:lnTo>
                  <a:pt x="22199" y="17170"/>
                </a:lnTo>
                <a:lnTo>
                  <a:pt x="29269" y="18755"/>
                </a:lnTo>
                <a:lnTo>
                  <a:pt x="41806" y="20342"/>
                </a:lnTo>
                <a:lnTo>
                  <a:pt x="54465" y="19540"/>
                </a:lnTo>
                <a:lnTo>
                  <a:pt x="68109" y="15164"/>
                </a:lnTo>
                <a:lnTo>
                  <a:pt x="77851" y="9507"/>
                </a:lnTo>
                <a:lnTo>
                  <a:pt x="81774" y="6801"/>
                </a:lnTo>
                <a:lnTo>
                  <a:pt x="87801" y="0"/>
                </a:lnTo>
                <a:lnTo>
                  <a:pt x="87801" y="9381"/>
                </a:lnTo>
                <a:lnTo>
                  <a:pt x="81774" y="16175"/>
                </a:lnTo>
                <a:lnTo>
                  <a:pt x="78032" y="18755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46972" y="949808"/>
            <a:ext cx="87801" cy="29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6972" y="949808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4" h="29844">
                <a:moveTo>
                  <a:pt x="78032" y="18755"/>
                </a:moveTo>
                <a:lnTo>
                  <a:pt x="72165" y="22859"/>
                </a:lnTo>
                <a:lnTo>
                  <a:pt x="65601" y="26544"/>
                </a:lnTo>
                <a:lnTo>
                  <a:pt x="58531" y="28128"/>
                </a:lnTo>
                <a:lnTo>
                  <a:pt x="45994" y="29715"/>
                </a:lnTo>
                <a:lnTo>
                  <a:pt x="33335" y="28914"/>
                </a:lnTo>
                <a:lnTo>
                  <a:pt x="19703" y="24538"/>
                </a:lnTo>
                <a:lnTo>
                  <a:pt x="9951" y="18881"/>
                </a:lnTo>
                <a:lnTo>
                  <a:pt x="6027" y="16175"/>
                </a:lnTo>
                <a:lnTo>
                  <a:pt x="0" y="9373"/>
                </a:lnTo>
                <a:lnTo>
                  <a:pt x="0" y="0"/>
                </a:lnTo>
                <a:lnTo>
                  <a:pt x="6027" y="6801"/>
                </a:lnTo>
                <a:lnTo>
                  <a:pt x="9769" y="9373"/>
                </a:lnTo>
                <a:lnTo>
                  <a:pt x="15666" y="13478"/>
                </a:lnTo>
                <a:lnTo>
                  <a:pt x="22199" y="17163"/>
                </a:lnTo>
                <a:lnTo>
                  <a:pt x="29269" y="18755"/>
                </a:lnTo>
                <a:lnTo>
                  <a:pt x="41807" y="20336"/>
                </a:lnTo>
                <a:lnTo>
                  <a:pt x="54467" y="19537"/>
                </a:lnTo>
                <a:lnTo>
                  <a:pt x="68109" y="15157"/>
                </a:lnTo>
                <a:lnTo>
                  <a:pt x="77851" y="9500"/>
                </a:lnTo>
                <a:lnTo>
                  <a:pt x="81774" y="6801"/>
                </a:lnTo>
                <a:lnTo>
                  <a:pt x="87801" y="0"/>
                </a:lnTo>
                <a:lnTo>
                  <a:pt x="87801" y="9373"/>
                </a:lnTo>
                <a:lnTo>
                  <a:pt x="81774" y="16175"/>
                </a:lnTo>
                <a:lnTo>
                  <a:pt x="78032" y="18755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46972" y="940434"/>
            <a:ext cx="87801" cy="297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46972" y="940434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4" h="29844">
                <a:moveTo>
                  <a:pt x="78032" y="18747"/>
                </a:moveTo>
                <a:lnTo>
                  <a:pt x="72165" y="22852"/>
                </a:lnTo>
                <a:lnTo>
                  <a:pt x="65601" y="26537"/>
                </a:lnTo>
                <a:lnTo>
                  <a:pt x="58531" y="28128"/>
                </a:lnTo>
                <a:lnTo>
                  <a:pt x="45994" y="29710"/>
                </a:lnTo>
                <a:lnTo>
                  <a:pt x="33334" y="28911"/>
                </a:lnTo>
                <a:lnTo>
                  <a:pt x="19703" y="24531"/>
                </a:lnTo>
                <a:lnTo>
                  <a:pt x="9951" y="18873"/>
                </a:lnTo>
                <a:lnTo>
                  <a:pt x="6027" y="16175"/>
                </a:lnTo>
                <a:lnTo>
                  <a:pt x="0" y="9373"/>
                </a:lnTo>
                <a:lnTo>
                  <a:pt x="0" y="0"/>
                </a:lnTo>
                <a:lnTo>
                  <a:pt x="6027" y="6801"/>
                </a:lnTo>
                <a:lnTo>
                  <a:pt x="9769" y="9373"/>
                </a:lnTo>
                <a:lnTo>
                  <a:pt x="15666" y="13478"/>
                </a:lnTo>
                <a:lnTo>
                  <a:pt x="22199" y="17163"/>
                </a:lnTo>
                <a:lnTo>
                  <a:pt x="29269" y="18747"/>
                </a:lnTo>
                <a:lnTo>
                  <a:pt x="41806" y="20334"/>
                </a:lnTo>
                <a:lnTo>
                  <a:pt x="54465" y="19533"/>
                </a:lnTo>
                <a:lnTo>
                  <a:pt x="68109" y="15157"/>
                </a:lnTo>
                <a:lnTo>
                  <a:pt x="77851" y="9500"/>
                </a:lnTo>
                <a:lnTo>
                  <a:pt x="81774" y="6801"/>
                </a:lnTo>
                <a:lnTo>
                  <a:pt x="87801" y="0"/>
                </a:lnTo>
                <a:lnTo>
                  <a:pt x="87801" y="9373"/>
                </a:lnTo>
                <a:lnTo>
                  <a:pt x="81774" y="16175"/>
                </a:lnTo>
                <a:lnTo>
                  <a:pt x="78032" y="18747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96951" y="1072978"/>
            <a:ext cx="460095" cy="920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96951" y="1072978"/>
            <a:ext cx="460375" cy="920750"/>
          </a:xfrm>
          <a:custGeom>
            <a:avLst/>
            <a:gdLst/>
            <a:ahLst/>
            <a:cxnLst/>
            <a:rect l="l" t="t" r="r" b="b"/>
            <a:pathLst>
              <a:path w="460375" h="920750">
                <a:moveTo>
                  <a:pt x="0" y="0"/>
                </a:moveTo>
                <a:lnTo>
                  <a:pt x="460095" y="0"/>
                </a:lnTo>
                <a:lnTo>
                  <a:pt x="460095" y="920191"/>
                </a:lnTo>
                <a:lnTo>
                  <a:pt x="0" y="92019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11975" y="1878145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11975" y="1878145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11975" y="1753536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1975" y="1753536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11975" y="162892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11975" y="162892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11975" y="150431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1975" y="150431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11975" y="1379708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1975" y="1379708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1975" y="1255099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1975" y="1255099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1975" y="1130490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1975" y="1130490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9487" y="1003963"/>
            <a:ext cx="115570" cy="69215"/>
          </a:xfrm>
          <a:custGeom>
            <a:avLst/>
            <a:gdLst/>
            <a:ahLst/>
            <a:cxnLst/>
            <a:rect l="l" t="t" r="r" b="b"/>
            <a:pathLst>
              <a:path w="115569" h="69215">
                <a:moveTo>
                  <a:pt x="0" y="0"/>
                </a:moveTo>
                <a:lnTo>
                  <a:pt x="115023" y="0"/>
                </a:lnTo>
                <a:lnTo>
                  <a:pt x="115023" y="69014"/>
                </a:lnTo>
                <a:lnTo>
                  <a:pt x="0" y="69014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97326" y="1072978"/>
            <a:ext cx="460095" cy="920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97326" y="1072978"/>
            <a:ext cx="460375" cy="920750"/>
          </a:xfrm>
          <a:custGeom>
            <a:avLst/>
            <a:gdLst/>
            <a:ahLst/>
            <a:cxnLst/>
            <a:rect l="l" t="t" r="r" b="b"/>
            <a:pathLst>
              <a:path w="460375" h="920750">
                <a:moveTo>
                  <a:pt x="0" y="0"/>
                </a:moveTo>
                <a:lnTo>
                  <a:pt x="460095" y="0"/>
                </a:lnTo>
                <a:lnTo>
                  <a:pt x="460095" y="920191"/>
                </a:lnTo>
                <a:lnTo>
                  <a:pt x="0" y="92019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0358" y="980844"/>
            <a:ext cx="280670" cy="1041400"/>
          </a:xfrm>
          <a:custGeom>
            <a:avLst/>
            <a:gdLst/>
            <a:ahLst/>
            <a:cxnLst/>
            <a:rect l="l" t="t" r="r" b="b"/>
            <a:pathLst>
              <a:path w="280669" h="1041400">
                <a:moveTo>
                  <a:pt x="280612" y="28456"/>
                </a:moveTo>
                <a:lnTo>
                  <a:pt x="280612" y="0"/>
                </a:lnTo>
                <a:lnTo>
                  <a:pt x="0" y="0"/>
                </a:lnTo>
                <a:lnTo>
                  <a:pt x="0" y="1041081"/>
                </a:lnTo>
                <a:lnTo>
                  <a:pt x="280612" y="1041081"/>
                </a:lnTo>
                <a:lnTo>
                  <a:pt x="280612" y="1016673"/>
                </a:lnTo>
              </a:path>
            </a:pathLst>
          </a:custGeom>
          <a:ln w="5760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67801" y="667218"/>
            <a:ext cx="245793" cy="2960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67801" y="667218"/>
            <a:ext cx="246379" cy="296545"/>
          </a:xfrm>
          <a:custGeom>
            <a:avLst/>
            <a:gdLst/>
            <a:ahLst/>
            <a:cxnLst/>
            <a:rect l="l" t="t" r="r" b="b"/>
            <a:pathLst>
              <a:path w="246380" h="296544">
                <a:moveTo>
                  <a:pt x="245793" y="122517"/>
                </a:moveTo>
                <a:lnTo>
                  <a:pt x="238308" y="80169"/>
                </a:lnTo>
                <a:lnTo>
                  <a:pt x="217627" y="44196"/>
                </a:lnTo>
                <a:lnTo>
                  <a:pt x="186414" y="17260"/>
                </a:lnTo>
                <a:lnTo>
                  <a:pt x="147329" y="2020"/>
                </a:lnTo>
                <a:lnTo>
                  <a:pt x="133011" y="0"/>
                </a:lnTo>
                <a:lnTo>
                  <a:pt x="116970" y="713"/>
                </a:lnTo>
                <a:lnTo>
                  <a:pt x="73569" y="11754"/>
                </a:lnTo>
                <a:lnTo>
                  <a:pt x="38630" y="34309"/>
                </a:lnTo>
                <a:lnTo>
                  <a:pt x="13932" y="66014"/>
                </a:lnTo>
                <a:lnTo>
                  <a:pt x="1249" y="104506"/>
                </a:lnTo>
                <a:lnTo>
                  <a:pt x="0" y="118437"/>
                </a:lnTo>
                <a:lnTo>
                  <a:pt x="614" y="132328"/>
                </a:lnTo>
                <a:lnTo>
                  <a:pt x="9928" y="170097"/>
                </a:lnTo>
                <a:lnTo>
                  <a:pt x="73679" y="246858"/>
                </a:lnTo>
                <a:lnTo>
                  <a:pt x="79773" y="255824"/>
                </a:lnTo>
                <a:lnTo>
                  <a:pt x="81705" y="264780"/>
                </a:lnTo>
                <a:lnTo>
                  <a:pt x="81866" y="273735"/>
                </a:lnTo>
                <a:lnTo>
                  <a:pt x="82646" y="282696"/>
                </a:lnTo>
                <a:lnTo>
                  <a:pt x="86439" y="291670"/>
                </a:lnTo>
                <a:lnTo>
                  <a:pt x="155629" y="296042"/>
                </a:lnTo>
                <a:lnTo>
                  <a:pt x="162583" y="288310"/>
                </a:lnTo>
                <a:lnTo>
                  <a:pt x="164932" y="280055"/>
                </a:lnTo>
                <a:lnTo>
                  <a:pt x="164938" y="271460"/>
                </a:lnTo>
                <a:lnTo>
                  <a:pt x="164865" y="262708"/>
                </a:lnTo>
                <a:lnTo>
                  <a:pt x="166977" y="253984"/>
                </a:lnTo>
                <a:lnTo>
                  <a:pt x="207214" y="211837"/>
                </a:lnTo>
                <a:lnTo>
                  <a:pt x="231086" y="180343"/>
                </a:lnTo>
                <a:lnTo>
                  <a:pt x="243871" y="144161"/>
                </a:lnTo>
                <a:lnTo>
                  <a:pt x="245486" y="131250"/>
                </a:lnTo>
                <a:lnTo>
                  <a:pt x="245793" y="122517"/>
                </a:lnTo>
                <a:close/>
              </a:path>
            </a:pathLst>
          </a:custGeom>
          <a:ln w="6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47346" y="959181"/>
            <a:ext cx="87801" cy="297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47346" y="959181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4" h="29844">
                <a:moveTo>
                  <a:pt x="78032" y="18755"/>
                </a:moveTo>
                <a:lnTo>
                  <a:pt x="72165" y="22859"/>
                </a:lnTo>
                <a:lnTo>
                  <a:pt x="65601" y="26544"/>
                </a:lnTo>
                <a:lnTo>
                  <a:pt x="58531" y="28128"/>
                </a:lnTo>
                <a:lnTo>
                  <a:pt x="45994" y="29715"/>
                </a:lnTo>
                <a:lnTo>
                  <a:pt x="33335" y="28914"/>
                </a:lnTo>
                <a:lnTo>
                  <a:pt x="19703" y="24538"/>
                </a:lnTo>
                <a:lnTo>
                  <a:pt x="9951" y="18881"/>
                </a:lnTo>
                <a:lnTo>
                  <a:pt x="6027" y="16175"/>
                </a:lnTo>
                <a:lnTo>
                  <a:pt x="0" y="9381"/>
                </a:lnTo>
                <a:lnTo>
                  <a:pt x="0" y="0"/>
                </a:lnTo>
                <a:lnTo>
                  <a:pt x="6027" y="6801"/>
                </a:lnTo>
                <a:lnTo>
                  <a:pt x="9769" y="9381"/>
                </a:lnTo>
                <a:lnTo>
                  <a:pt x="15666" y="13485"/>
                </a:lnTo>
                <a:lnTo>
                  <a:pt x="22199" y="17170"/>
                </a:lnTo>
                <a:lnTo>
                  <a:pt x="29269" y="18755"/>
                </a:lnTo>
                <a:lnTo>
                  <a:pt x="41806" y="20342"/>
                </a:lnTo>
                <a:lnTo>
                  <a:pt x="54465" y="19540"/>
                </a:lnTo>
                <a:lnTo>
                  <a:pt x="68109" y="15164"/>
                </a:lnTo>
                <a:lnTo>
                  <a:pt x="77851" y="9507"/>
                </a:lnTo>
                <a:lnTo>
                  <a:pt x="81781" y="6801"/>
                </a:lnTo>
                <a:lnTo>
                  <a:pt x="87801" y="0"/>
                </a:lnTo>
                <a:lnTo>
                  <a:pt x="87801" y="9381"/>
                </a:lnTo>
                <a:lnTo>
                  <a:pt x="81781" y="16175"/>
                </a:lnTo>
                <a:lnTo>
                  <a:pt x="78032" y="18755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47346" y="949808"/>
            <a:ext cx="87801" cy="297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47346" y="949808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4" h="29844">
                <a:moveTo>
                  <a:pt x="78032" y="18755"/>
                </a:moveTo>
                <a:lnTo>
                  <a:pt x="72165" y="22859"/>
                </a:lnTo>
                <a:lnTo>
                  <a:pt x="65601" y="26544"/>
                </a:lnTo>
                <a:lnTo>
                  <a:pt x="58531" y="28128"/>
                </a:lnTo>
                <a:lnTo>
                  <a:pt x="45994" y="29715"/>
                </a:lnTo>
                <a:lnTo>
                  <a:pt x="33335" y="28914"/>
                </a:lnTo>
                <a:lnTo>
                  <a:pt x="19703" y="24538"/>
                </a:lnTo>
                <a:lnTo>
                  <a:pt x="9951" y="18881"/>
                </a:lnTo>
                <a:lnTo>
                  <a:pt x="6027" y="16175"/>
                </a:lnTo>
                <a:lnTo>
                  <a:pt x="0" y="9373"/>
                </a:lnTo>
                <a:lnTo>
                  <a:pt x="0" y="0"/>
                </a:lnTo>
                <a:lnTo>
                  <a:pt x="6027" y="6801"/>
                </a:lnTo>
                <a:lnTo>
                  <a:pt x="9769" y="9373"/>
                </a:lnTo>
                <a:lnTo>
                  <a:pt x="15666" y="13478"/>
                </a:lnTo>
                <a:lnTo>
                  <a:pt x="22199" y="17163"/>
                </a:lnTo>
                <a:lnTo>
                  <a:pt x="29269" y="18755"/>
                </a:lnTo>
                <a:lnTo>
                  <a:pt x="41807" y="20336"/>
                </a:lnTo>
                <a:lnTo>
                  <a:pt x="54467" y="19537"/>
                </a:lnTo>
                <a:lnTo>
                  <a:pt x="68109" y="15157"/>
                </a:lnTo>
                <a:lnTo>
                  <a:pt x="77851" y="9500"/>
                </a:lnTo>
                <a:lnTo>
                  <a:pt x="81781" y="6801"/>
                </a:lnTo>
                <a:lnTo>
                  <a:pt x="87801" y="0"/>
                </a:lnTo>
                <a:lnTo>
                  <a:pt x="87801" y="9373"/>
                </a:lnTo>
                <a:lnTo>
                  <a:pt x="81781" y="16175"/>
                </a:lnTo>
                <a:lnTo>
                  <a:pt x="78032" y="18755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47346" y="940434"/>
            <a:ext cx="87801" cy="297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47346" y="940434"/>
            <a:ext cx="88265" cy="29845"/>
          </a:xfrm>
          <a:custGeom>
            <a:avLst/>
            <a:gdLst/>
            <a:ahLst/>
            <a:cxnLst/>
            <a:rect l="l" t="t" r="r" b="b"/>
            <a:pathLst>
              <a:path w="88264" h="29844">
                <a:moveTo>
                  <a:pt x="78032" y="18747"/>
                </a:moveTo>
                <a:lnTo>
                  <a:pt x="72165" y="22852"/>
                </a:lnTo>
                <a:lnTo>
                  <a:pt x="65601" y="26537"/>
                </a:lnTo>
                <a:lnTo>
                  <a:pt x="58531" y="28128"/>
                </a:lnTo>
                <a:lnTo>
                  <a:pt x="45994" y="29710"/>
                </a:lnTo>
                <a:lnTo>
                  <a:pt x="33334" y="28911"/>
                </a:lnTo>
                <a:lnTo>
                  <a:pt x="19703" y="24531"/>
                </a:lnTo>
                <a:lnTo>
                  <a:pt x="9951" y="18873"/>
                </a:lnTo>
                <a:lnTo>
                  <a:pt x="6027" y="16175"/>
                </a:lnTo>
                <a:lnTo>
                  <a:pt x="0" y="9373"/>
                </a:lnTo>
                <a:lnTo>
                  <a:pt x="0" y="0"/>
                </a:lnTo>
                <a:lnTo>
                  <a:pt x="6027" y="6801"/>
                </a:lnTo>
                <a:lnTo>
                  <a:pt x="9769" y="9373"/>
                </a:lnTo>
                <a:lnTo>
                  <a:pt x="15666" y="13478"/>
                </a:lnTo>
                <a:lnTo>
                  <a:pt x="22199" y="17163"/>
                </a:lnTo>
                <a:lnTo>
                  <a:pt x="29269" y="18747"/>
                </a:lnTo>
                <a:lnTo>
                  <a:pt x="41806" y="20334"/>
                </a:lnTo>
                <a:lnTo>
                  <a:pt x="54465" y="19533"/>
                </a:lnTo>
                <a:lnTo>
                  <a:pt x="68109" y="15157"/>
                </a:lnTo>
                <a:lnTo>
                  <a:pt x="77851" y="9500"/>
                </a:lnTo>
                <a:lnTo>
                  <a:pt x="81781" y="6801"/>
                </a:lnTo>
                <a:lnTo>
                  <a:pt x="87801" y="0"/>
                </a:lnTo>
                <a:lnTo>
                  <a:pt x="87801" y="9373"/>
                </a:lnTo>
                <a:lnTo>
                  <a:pt x="81781" y="16175"/>
                </a:lnTo>
                <a:lnTo>
                  <a:pt x="78032" y="18747"/>
                </a:lnTo>
                <a:close/>
              </a:path>
            </a:pathLst>
          </a:custGeom>
          <a:ln w="317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2350" y="1878145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12350" y="1878145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2350" y="1753536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2350" y="1753536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2350" y="162892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12350" y="162892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5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12350" y="150431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12350" y="1504317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12350" y="1379708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12350" y="1379708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12350" y="1255099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12350" y="1255099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12350" y="1130490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solidFill>
            <a:srgbClr val="00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12350" y="1130490"/>
            <a:ext cx="230504" cy="57785"/>
          </a:xfrm>
          <a:custGeom>
            <a:avLst/>
            <a:gdLst/>
            <a:ahLst/>
            <a:cxnLst/>
            <a:rect l="l" t="t" r="r" b="b"/>
            <a:pathLst>
              <a:path w="230505" h="57784">
                <a:moveTo>
                  <a:pt x="0" y="0"/>
                </a:moveTo>
                <a:lnTo>
                  <a:pt x="230047" y="0"/>
                </a:lnTo>
                <a:lnTo>
                  <a:pt x="230047" y="57511"/>
                </a:lnTo>
                <a:lnTo>
                  <a:pt x="0" y="57511"/>
                </a:lnTo>
                <a:lnTo>
                  <a:pt x="0" y="0"/>
                </a:lnTo>
                <a:close/>
              </a:path>
            </a:pathLst>
          </a:custGeom>
          <a:ln w="76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69862" y="1003963"/>
            <a:ext cx="115570" cy="69215"/>
          </a:xfrm>
          <a:custGeom>
            <a:avLst/>
            <a:gdLst/>
            <a:ahLst/>
            <a:cxnLst/>
            <a:rect l="l" t="t" r="r" b="b"/>
            <a:pathLst>
              <a:path w="115569" h="69215">
                <a:moveTo>
                  <a:pt x="0" y="0"/>
                </a:moveTo>
                <a:lnTo>
                  <a:pt x="115023" y="0"/>
                </a:lnTo>
                <a:lnTo>
                  <a:pt x="115023" y="69014"/>
                </a:lnTo>
                <a:lnTo>
                  <a:pt x="0" y="69014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71450" y="2492375"/>
            <a:ext cx="4368647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spcBef>
                <a:spcPts val="35"/>
              </a:spcBef>
            </a:pPr>
            <a:r>
              <a:rPr lang="en-US" sz="1100" spc="-30" dirty="0" err="1" smtClean="0">
                <a:latin typeface="Tahoma"/>
                <a:cs typeface="Tahoma"/>
              </a:rPr>
              <a:t>Ergotro</a:t>
            </a:r>
            <a:r>
              <a:rPr lang="en-US" sz="1100" spc="-65" dirty="0" err="1" smtClean="0">
                <a:latin typeface="Tahoma"/>
                <a:cs typeface="Tahoma"/>
              </a:rPr>
              <a:t>p</a:t>
            </a:r>
            <a:r>
              <a:rPr lang="en-US" sz="1100" spc="-50" dirty="0" err="1" smtClean="0">
                <a:latin typeface="Tahoma"/>
                <a:cs typeface="Tahoma"/>
              </a:rPr>
              <a:t>y</a:t>
            </a:r>
            <a:r>
              <a:rPr lang="en-US" sz="1100" spc="-50" dirty="0" smtClean="0">
                <a:latin typeface="Tahoma"/>
                <a:cs typeface="Tahoma"/>
              </a:rPr>
              <a:t>=non-passivity: maximal</a:t>
            </a:r>
            <a:r>
              <a:rPr lang="en-US" sz="1100" spc="15" dirty="0" smtClean="0">
                <a:latin typeface="Tahoma"/>
                <a:cs typeface="Tahoma"/>
              </a:rPr>
              <a:t> </a:t>
            </a:r>
            <a:r>
              <a:rPr lang="en-US" sz="1100" spc="-110" dirty="0">
                <a:latin typeface="Tahoma"/>
                <a:cs typeface="Tahoma"/>
              </a:rPr>
              <a:t>w</a:t>
            </a:r>
            <a:r>
              <a:rPr lang="en-US" sz="1100" spc="-85" dirty="0">
                <a:latin typeface="Tahoma"/>
                <a:cs typeface="Tahoma"/>
              </a:rPr>
              <a:t>o</a:t>
            </a:r>
            <a:r>
              <a:rPr lang="en-US" sz="1100" spc="-25" dirty="0">
                <a:latin typeface="Tahoma"/>
                <a:cs typeface="Tahoma"/>
              </a:rPr>
              <a:t>rk</a:t>
            </a:r>
            <a:r>
              <a:rPr lang="en-US" sz="1100" spc="20" dirty="0">
                <a:latin typeface="Tahoma"/>
                <a:cs typeface="Tahoma"/>
              </a:rPr>
              <a:t> </a:t>
            </a:r>
            <a:r>
              <a:rPr lang="en-US" sz="1100" spc="-105" dirty="0">
                <a:latin typeface="Tahoma"/>
                <a:cs typeface="Tahoma"/>
              </a:rPr>
              <a:t>e</a:t>
            </a:r>
            <a:r>
              <a:rPr lang="en-US" sz="1100" spc="-30" dirty="0">
                <a:latin typeface="Tahoma"/>
                <a:cs typeface="Tahoma"/>
              </a:rPr>
              <a:t>xtractable</a:t>
            </a:r>
            <a:r>
              <a:rPr lang="en-US" sz="1100" spc="20" dirty="0">
                <a:latin typeface="Tahoma"/>
                <a:cs typeface="Tahoma"/>
              </a:rPr>
              <a:t> </a:t>
            </a:r>
            <a:r>
              <a:rPr lang="en-US" sz="1100" spc="-60" dirty="0">
                <a:latin typeface="Tahoma"/>
                <a:cs typeface="Tahoma"/>
              </a:rPr>
              <a:t>in a </a:t>
            </a:r>
            <a:r>
              <a:rPr lang="en-US" sz="1100" spc="-35" dirty="0">
                <a:latin typeface="Tahoma"/>
                <a:cs typeface="Tahoma"/>
              </a:rPr>
              <a:t>c</a:t>
            </a:r>
            <a:r>
              <a:rPr lang="en-US" sz="1100" spc="-20" dirty="0">
                <a:latin typeface="Tahoma"/>
                <a:cs typeface="Tahoma"/>
              </a:rPr>
              <a:t>ycle:</a:t>
            </a:r>
            <a:r>
              <a:rPr lang="en-US" sz="1100" spc="-15" dirty="0">
                <a:latin typeface="Tahoma"/>
                <a:cs typeface="Tahoma"/>
              </a:rPr>
              <a:t> </a:t>
            </a:r>
            <a:r>
              <a:rPr lang="en-US" sz="1100" i="1" spc="110" dirty="0">
                <a:latin typeface="Bookman Old Style"/>
                <a:cs typeface="Bookman Old Style"/>
              </a:rPr>
              <a:t>H</a:t>
            </a:r>
            <a:r>
              <a:rPr lang="en-US" sz="1100" spc="95" dirty="0">
                <a:latin typeface="Garamond"/>
                <a:cs typeface="Garamond"/>
              </a:rPr>
              <a:t>(</a:t>
            </a:r>
            <a:r>
              <a:rPr lang="en-US" sz="1100" i="1" spc="15" dirty="0">
                <a:latin typeface="Bookman Old Style"/>
                <a:cs typeface="Bookman Old Style"/>
              </a:rPr>
              <a:t>t</a:t>
            </a:r>
            <a:r>
              <a:rPr lang="en-US" sz="1200" spc="-22" baseline="-10416" dirty="0">
                <a:latin typeface="Century"/>
                <a:cs typeface="Century"/>
              </a:rPr>
              <a:t>en</a:t>
            </a:r>
            <a:r>
              <a:rPr lang="en-US" sz="1200" spc="52" baseline="-10416" dirty="0">
                <a:latin typeface="Century"/>
                <a:cs typeface="Century"/>
              </a:rPr>
              <a:t>d</a:t>
            </a:r>
            <a:r>
              <a:rPr lang="en-US" sz="1100" spc="95" dirty="0">
                <a:latin typeface="Garamond"/>
                <a:cs typeface="Garamond"/>
              </a:rPr>
              <a:t>)</a:t>
            </a:r>
            <a:r>
              <a:rPr lang="en-US" sz="1100" spc="25" dirty="0">
                <a:latin typeface="Garamond"/>
                <a:cs typeface="Garamond"/>
              </a:rPr>
              <a:t> </a:t>
            </a:r>
            <a:r>
              <a:rPr lang="en-US" sz="1100" spc="110" dirty="0">
                <a:latin typeface="Garamond"/>
                <a:cs typeface="Garamond"/>
              </a:rPr>
              <a:t>=</a:t>
            </a:r>
            <a:r>
              <a:rPr lang="en-US" sz="1100" spc="25" dirty="0">
                <a:latin typeface="Garamond"/>
                <a:cs typeface="Garamond"/>
              </a:rPr>
              <a:t> </a:t>
            </a:r>
            <a:r>
              <a:rPr lang="en-US" sz="1100" i="1" spc="110" dirty="0">
                <a:latin typeface="Bookman Old Style"/>
                <a:cs typeface="Bookman Old Style"/>
              </a:rPr>
              <a:t>H</a:t>
            </a:r>
            <a:r>
              <a:rPr lang="en-US" sz="1100" spc="95" dirty="0">
                <a:latin typeface="Garamond"/>
                <a:cs typeface="Garamond"/>
              </a:rPr>
              <a:t>(</a:t>
            </a:r>
            <a:r>
              <a:rPr lang="en-US" sz="1100" i="1" spc="15" dirty="0">
                <a:latin typeface="Bookman Old Style"/>
                <a:cs typeface="Bookman Old Style"/>
              </a:rPr>
              <a:t>t</a:t>
            </a:r>
            <a:r>
              <a:rPr lang="en-US" sz="1200" spc="37" baseline="-10416" dirty="0">
                <a:latin typeface="Century"/>
                <a:cs typeface="Century"/>
              </a:rPr>
              <a:t>0</a:t>
            </a:r>
            <a:r>
              <a:rPr lang="en-US" sz="1100" spc="95" dirty="0">
                <a:latin typeface="Garamond"/>
                <a:cs typeface="Garamond"/>
              </a:rPr>
              <a:t>)</a:t>
            </a:r>
            <a:r>
              <a:rPr lang="en-US" sz="1100" spc="-35" dirty="0">
                <a:latin typeface="Tahoma"/>
                <a:cs typeface="Tahoma"/>
              </a:rPr>
              <a:t>.</a:t>
            </a:r>
          </a:p>
          <a:p>
            <a:pPr marL="1348740" indent="-125730">
              <a:lnSpc>
                <a:spcPts val="710"/>
              </a:lnSpc>
              <a:spcBef>
                <a:spcPts val="780"/>
              </a:spcBef>
              <a:buFont typeface="Arial"/>
              <a:buAutoNum type="alphaUcPeriod" startAt="23"/>
              <a:tabLst>
                <a:tab pos="1348740" algn="l"/>
              </a:tabLst>
            </a:pPr>
            <a:r>
              <a:rPr sz="600" spc="-25" dirty="0" err="1" smtClean="0">
                <a:latin typeface="Arial"/>
                <a:cs typeface="Arial"/>
              </a:rPr>
              <a:t>Pusz</a:t>
            </a:r>
            <a:r>
              <a:rPr sz="600" spc="40" dirty="0" smtClean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and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S.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L.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40" dirty="0">
                <a:latin typeface="Arial"/>
                <a:cs typeface="Arial"/>
              </a:rPr>
              <a:t>o</a:t>
            </a:r>
            <a:r>
              <a:rPr sz="600" spc="-10" dirty="0">
                <a:latin typeface="Arial"/>
                <a:cs typeface="Arial"/>
              </a:rPr>
              <a:t>ron</a:t>
            </a:r>
            <a:r>
              <a:rPr sz="600" spc="-30" dirty="0">
                <a:latin typeface="Arial"/>
                <a:cs typeface="Arial"/>
              </a:rPr>
              <a:t>o</a:t>
            </a:r>
            <a:r>
              <a:rPr sz="600" spc="-10" dirty="0">
                <a:latin typeface="Arial"/>
                <a:cs typeface="Arial"/>
              </a:rPr>
              <a:t>wicz,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Commun.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Math.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-15" dirty="0">
                <a:latin typeface="Arial"/>
                <a:cs typeface="Arial"/>
              </a:rPr>
              <a:t>Phys.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b="1" spc="-5" dirty="0">
                <a:latin typeface="Gill Sans MT"/>
                <a:cs typeface="Gill Sans MT"/>
              </a:rPr>
              <a:t>58</a:t>
            </a:r>
            <a:r>
              <a:rPr sz="600" spc="5" dirty="0">
                <a:latin typeface="Arial"/>
                <a:cs typeface="Arial"/>
              </a:rPr>
              <a:t>,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273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(1</a:t>
            </a:r>
            <a:r>
              <a:rPr sz="600" dirty="0">
                <a:latin typeface="Arial"/>
                <a:cs typeface="Arial"/>
              </a:rPr>
              <a:t>978</a:t>
            </a:r>
            <a:r>
              <a:rPr sz="600" dirty="0" smtClean="0">
                <a:latin typeface="Arial"/>
                <a:cs typeface="Arial"/>
              </a:rPr>
              <a:t>).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5405">
              <a:lnSpc>
                <a:spcPct val="100000"/>
              </a:lnSpc>
            </a:pPr>
            <a:fld id="{81D60167-4931-47E6-BA6A-407CBD079E47}" type="slidenum">
              <a:rPr lang="en-US" spc="-20" smtClean="0"/>
              <a:t>8</a:t>
            </a:fld>
            <a:r>
              <a:rPr lang="en-US" spc="-65" dirty="0" smtClean="0"/>
              <a:t> </a:t>
            </a:r>
            <a:endParaRPr lang="en-US" spc="-20" dirty="0"/>
          </a:p>
        </p:txBody>
      </p:sp>
      <p:sp>
        <p:nvSpPr>
          <p:cNvPr id="97" name="Round Diagonal Corner Rectangle 96"/>
          <p:cNvSpPr/>
          <p:nvPr/>
        </p:nvSpPr>
        <p:spPr>
          <a:xfrm>
            <a:off x="1081000" y="2070638"/>
            <a:ext cx="2282619" cy="12826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013457" y="197721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non-passive        passive        non-passive</a:t>
            </a:r>
            <a:endParaRPr lang="en-US" sz="12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134625" y="1071669"/>
            <a:ext cx="106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Same energy, different </a:t>
            </a:r>
            <a:r>
              <a:rPr lang="en-US" sz="1200" dirty="0" err="1" smtClean="0"/>
              <a:t>ergotropy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6143</TotalTime>
  <Words>1257</Words>
  <Application>Microsoft Office PowerPoint</Application>
  <PresentationFormat>Custom</PresentationFormat>
  <Paragraphs>231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 Unicode MS</vt:lpstr>
      <vt:lpstr>Meiryo</vt:lpstr>
      <vt:lpstr>Andalus</vt:lpstr>
      <vt:lpstr>Arial</vt:lpstr>
      <vt:lpstr>Book Antiqua</vt:lpstr>
      <vt:lpstr>Bookman Old Style</vt:lpstr>
      <vt:lpstr>Calibri</vt:lpstr>
      <vt:lpstr>Cambria Math</vt:lpstr>
      <vt:lpstr>Century</vt:lpstr>
      <vt:lpstr>Century Gothic</vt:lpstr>
      <vt:lpstr>Garamond</vt:lpstr>
      <vt:lpstr>Gill Sans MT</vt:lpstr>
      <vt:lpstr>Palatino Linotype</vt:lpstr>
      <vt:lpstr>Tahoma</vt:lpstr>
      <vt:lpstr>Times New Roman</vt:lpstr>
      <vt:lpstr>Verdana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exchange and 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thermodynamic limit of quantum engine efficiency</dc:title>
  <dc:creator>Wolfgang Niedenzu</dc:creator>
  <cp:lastModifiedBy>Terry Debesh</cp:lastModifiedBy>
  <cp:revision>241</cp:revision>
  <cp:lastPrinted>2018-03-04T08:44:37Z</cp:lastPrinted>
  <dcterms:created xsi:type="dcterms:W3CDTF">2017-06-05T17:14:22Z</dcterms:created>
  <dcterms:modified xsi:type="dcterms:W3CDTF">2018-08-15T12:06:05Z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2017-03-14T00:00:00Z</vt:filetime>
  </property>
  <property fmtid="{D5CDD505-2E9C-101B-9397-08002B2CF9AE}" pid="3" name="LastSaved">
    <vt:filetime>2017-06-05T00:00:00Z</vt:filetime>
  </property>
</Properties>
</file>