
<file path=[Content_Types].xml><?xml version="1.0" encoding="utf-8"?>
<Types xmlns="http://schemas.openxmlformats.org/package/2006/content-types">
  <Default Extension="xml" ContentType="application/xml"/>
  <Default Extension="wmf" ContentType="image/x-wmf"/>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mov" ContentType="video/quicktime"/>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6"/>
  </p:notesMasterIdLst>
  <p:handoutMasterIdLst>
    <p:handoutMasterId r:id="rId17"/>
  </p:handoutMasterIdLst>
  <p:sldIdLst>
    <p:sldId id="919" r:id="rId2"/>
    <p:sldId id="781" r:id="rId3"/>
    <p:sldId id="828" r:id="rId4"/>
    <p:sldId id="876" r:id="rId5"/>
    <p:sldId id="877" r:id="rId6"/>
    <p:sldId id="878" r:id="rId7"/>
    <p:sldId id="907" r:id="rId8"/>
    <p:sldId id="883" r:id="rId9"/>
    <p:sldId id="917" r:id="rId10"/>
    <p:sldId id="912" r:id="rId11"/>
    <p:sldId id="910" r:id="rId12"/>
    <p:sldId id="920" r:id="rId13"/>
    <p:sldId id="908" r:id="rId14"/>
    <p:sldId id="922" r:id="rId15"/>
  </p:sldIdLst>
  <p:sldSz cx="9144000" cy="6858000" type="screen4x3"/>
  <p:notesSz cx="6797675" cy="9926638"/>
  <p:defaultTextStyle>
    <a:defPPr>
      <a:defRPr lang="en-US"/>
    </a:defPPr>
    <a:lvl1pPr algn="l" rtl="0" eaLnBrk="0" fontAlgn="base" hangingPunct="0">
      <a:spcBef>
        <a:spcPct val="0"/>
      </a:spcBef>
      <a:spcAft>
        <a:spcPct val="0"/>
      </a:spcAft>
      <a:defRPr sz="2000" i="1" kern="1200">
        <a:solidFill>
          <a:schemeClr val="accent2"/>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sz="2000" i="1" kern="1200">
        <a:solidFill>
          <a:schemeClr val="accent2"/>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sz="2000" i="1" kern="1200">
        <a:solidFill>
          <a:schemeClr val="accent2"/>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sz="2000" i="1" kern="1200">
        <a:solidFill>
          <a:schemeClr val="accent2"/>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sz="2000" i="1" kern="1200">
        <a:solidFill>
          <a:schemeClr val="accent2"/>
        </a:solidFill>
        <a:latin typeface="Tahoma" charset="0"/>
        <a:ea typeface="ＭＳ Ｐゴシック" charset="0"/>
        <a:cs typeface="ＭＳ Ｐゴシック" charset="0"/>
      </a:defRPr>
    </a:lvl5pPr>
    <a:lvl6pPr marL="2286000" algn="l" defTabSz="457200" rtl="0" eaLnBrk="1" latinLnBrk="0" hangingPunct="1">
      <a:defRPr sz="2000" i="1" kern="1200">
        <a:solidFill>
          <a:schemeClr val="accent2"/>
        </a:solidFill>
        <a:latin typeface="Tahoma" charset="0"/>
        <a:ea typeface="ＭＳ Ｐゴシック" charset="0"/>
        <a:cs typeface="ＭＳ Ｐゴシック" charset="0"/>
      </a:defRPr>
    </a:lvl6pPr>
    <a:lvl7pPr marL="2743200" algn="l" defTabSz="457200" rtl="0" eaLnBrk="1" latinLnBrk="0" hangingPunct="1">
      <a:defRPr sz="2000" i="1" kern="1200">
        <a:solidFill>
          <a:schemeClr val="accent2"/>
        </a:solidFill>
        <a:latin typeface="Tahoma" charset="0"/>
        <a:ea typeface="ＭＳ Ｐゴシック" charset="0"/>
        <a:cs typeface="ＭＳ Ｐゴシック" charset="0"/>
      </a:defRPr>
    </a:lvl7pPr>
    <a:lvl8pPr marL="3200400" algn="l" defTabSz="457200" rtl="0" eaLnBrk="1" latinLnBrk="0" hangingPunct="1">
      <a:defRPr sz="2000" i="1" kern="1200">
        <a:solidFill>
          <a:schemeClr val="accent2"/>
        </a:solidFill>
        <a:latin typeface="Tahoma" charset="0"/>
        <a:ea typeface="ＭＳ Ｐゴシック" charset="0"/>
        <a:cs typeface="ＭＳ Ｐゴシック" charset="0"/>
      </a:defRPr>
    </a:lvl8pPr>
    <a:lvl9pPr marL="3657600" algn="l" defTabSz="457200" rtl="0" eaLnBrk="1" latinLnBrk="0" hangingPunct="1">
      <a:defRPr sz="2000" i="1" kern="1200">
        <a:solidFill>
          <a:schemeClr val="accent2"/>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srgbClr val="000099"/>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5CC4"/>
    <a:srgbClr val="DE0202"/>
    <a:srgbClr val="DC0202"/>
    <a:srgbClr val="9B0101"/>
    <a:srgbClr val="7F0101"/>
    <a:srgbClr val="FF0000"/>
    <a:srgbClr val="FFFFFF"/>
    <a:srgbClr val="333399"/>
    <a:srgbClr val="E4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08"/>
    <p:restoredTop sz="85811" autoAdjust="0"/>
  </p:normalViewPr>
  <p:slideViewPr>
    <p:cSldViewPr>
      <p:cViewPr varScale="1">
        <p:scale>
          <a:sx n="108" d="100"/>
          <a:sy n="108" d="100"/>
        </p:scale>
        <p:origin x="-15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2" d="100"/>
          <a:sy n="72" d="100"/>
        </p:scale>
        <p:origin x="-4056" y="-104"/>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hdr" sz="quarter"/>
          </p:nvPr>
        </p:nvSpPr>
        <p:spPr bwMode="auto">
          <a:xfrm>
            <a:off x="0" y="0"/>
            <a:ext cx="2946400" cy="495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562" tIns="47781" rIns="95562" bIns="47781" numCol="1" anchor="t" anchorCtr="0" compatLnSpc="1">
            <a:prstTxWarp prst="textNoShape">
              <a:avLst/>
            </a:prstTxWarp>
          </a:bodyPr>
          <a:lstStyle>
            <a:lvl1pPr defTabSz="955675" eaLnBrk="1" hangingPunct="1">
              <a:defRPr sz="1300" i="0">
                <a:solidFill>
                  <a:schemeClr val="tx1"/>
                </a:solidFill>
                <a:latin typeface="Arial" charset="0"/>
                <a:cs typeface="+mn-cs"/>
              </a:defRPr>
            </a:lvl1pPr>
          </a:lstStyle>
          <a:p>
            <a:pPr>
              <a:defRPr/>
            </a:pPr>
            <a:endParaRPr lang="en-US"/>
          </a:p>
        </p:txBody>
      </p:sp>
      <p:sp>
        <p:nvSpPr>
          <p:cNvPr id="215043" name="Rectangle 3"/>
          <p:cNvSpPr>
            <a:spLocks noGrp="1" noChangeArrowheads="1"/>
          </p:cNvSpPr>
          <p:nvPr>
            <p:ph type="dt" sz="quarter" idx="1"/>
          </p:nvPr>
        </p:nvSpPr>
        <p:spPr bwMode="auto">
          <a:xfrm>
            <a:off x="3849688" y="0"/>
            <a:ext cx="2946400" cy="495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562" tIns="47781" rIns="95562" bIns="47781" numCol="1" anchor="t" anchorCtr="0" compatLnSpc="1">
            <a:prstTxWarp prst="textNoShape">
              <a:avLst/>
            </a:prstTxWarp>
          </a:bodyPr>
          <a:lstStyle>
            <a:lvl1pPr algn="r" defTabSz="955675" eaLnBrk="1" hangingPunct="1">
              <a:defRPr sz="1300" i="0">
                <a:solidFill>
                  <a:schemeClr val="tx1"/>
                </a:solidFill>
                <a:latin typeface="Arial" charset="0"/>
                <a:cs typeface="+mn-cs"/>
              </a:defRPr>
            </a:lvl1pPr>
          </a:lstStyle>
          <a:p>
            <a:pPr>
              <a:defRPr/>
            </a:pPr>
            <a:endParaRPr lang="en-US"/>
          </a:p>
        </p:txBody>
      </p:sp>
      <p:sp>
        <p:nvSpPr>
          <p:cNvPr id="215044" name="Rectangle 4"/>
          <p:cNvSpPr>
            <a:spLocks noGrp="1" noChangeArrowheads="1"/>
          </p:cNvSpPr>
          <p:nvPr>
            <p:ph type="ftr" sz="quarter" idx="2"/>
          </p:nvPr>
        </p:nvSpPr>
        <p:spPr bwMode="auto">
          <a:xfrm>
            <a:off x="0" y="9429750"/>
            <a:ext cx="2946400" cy="495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562" tIns="47781" rIns="95562" bIns="47781" numCol="1" anchor="b" anchorCtr="0" compatLnSpc="1">
            <a:prstTxWarp prst="textNoShape">
              <a:avLst/>
            </a:prstTxWarp>
          </a:bodyPr>
          <a:lstStyle>
            <a:lvl1pPr defTabSz="955675" eaLnBrk="1" hangingPunct="1">
              <a:defRPr sz="1300" i="0">
                <a:solidFill>
                  <a:schemeClr val="tx1"/>
                </a:solidFill>
                <a:latin typeface="Arial" charset="0"/>
                <a:cs typeface="+mn-cs"/>
              </a:defRPr>
            </a:lvl1pPr>
          </a:lstStyle>
          <a:p>
            <a:pPr>
              <a:defRPr/>
            </a:pPr>
            <a:endParaRPr lang="en-US"/>
          </a:p>
        </p:txBody>
      </p:sp>
      <p:sp>
        <p:nvSpPr>
          <p:cNvPr id="215045" name="Rectangle 5"/>
          <p:cNvSpPr>
            <a:spLocks noGrp="1" noChangeArrowheads="1"/>
          </p:cNvSpPr>
          <p:nvPr>
            <p:ph type="sldNum" sz="quarter" idx="3"/>
          </p:nvPr>
        </p:nvSpPr>
        <p:spPr bwMode="auto">
          <a:xfrm>
            <a:off x="3849688" y="9429750"/>
            <a:ext cx="2946400" cy="495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562" tIns="47781" rIns="95562" bIns="47781" numCol="1" anchor="b" anchorCtr="0" compatLnSpc="1">
            <a:prstTxWarp prst="textNoShape">
              <a:avLst/>
            </a:prstTxWarp>
          </a:bodyPr>
          <a:lstStyle>
            <a:lvl1pPr algn="r" defTabSz="955675" eaLnBrk="1" hangingPunct="1">
              <a:defRPr sz="1300" i="0">
                <a:solidFill>
                  <a:schemeClr val="tx1"/>
                </a:solidFill>
                <a:latin typeface="Arial" charset="0"/>
                <a:cs typeface="+mn-cs"/>
              </a:defRPr>
            </a:lvl1pPr>
          </a:lstStyle>
          <a:p>
            <a:pPr>
              <a:defRPr/>
            </a:pPr>
            <a:fld id="{0649E0E1-34E2-EB43-9286-29EB1F4910A5}" type="slidenum">
              <a:rPr lang="en-US"/>
              <a:pPr>
                <a:defRPr/>
              </a:pPr>
              <a:t>‹#›</a:t>
            </a:fld>
            <a:endParaRPr lang="en-US"/>
          </a:p>
        </p:txBody>
      </p:sp>
    </p:spTree>
    <p:extLst>
      <p:ext uri="{BB962C8B-B14F-4D97-AF65-F5344CB8AC3E}">
        <p14:creationId xmlns:p14="http://schemas.microsoft.com/office/powerpoint/2010/main" val="19486106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2946400" cy="495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562" tIns="47781" rIns="95562" bIns="47781" numCol="1" anchor="t" anchorCtr="0" compatLnSpc="1">
            <a:prstTxWarp prst="textNoShape">
              <a:avLst/>
            </a:prstTxWarp>
          </a:bodyPr>
          <a:lstStyle>
            <a:lvl1pPr defTabSz="955675" eaLnBrk="1" hangingPunct="1">
              <a:defRPr sz="1300" i="0">
                <a:solidFill>
                  <a:schemeClr val="tx1"/>
                </a:solidFill>
                <a:latin typeface="Arial" charset="0"/>
                <a:cs typeface="+mn-cs"/>
              </a:defRPr>
            </a:lvl1pPr>
          </a:lstStyle>
          <a:p>
            <a:pPr>
              <a:defRPr/>
            </a:pPr>
            <a:endParaRPr lang="en-US"/>
          </a:p>
        </p:txBody>
      </p:sp>
      <p:sp>
        <p:nvSpPr>
          <p:cNvPr id="252931" name="Rectangle 3"/>
          <p:cNvSpPr>
            <a:spLocks noGrp="1" noChangeArrowheads="1"/>
          </p:cNvSpPr>
          <p:nvPr>
            <p:ph type="dt" idx="1"/>
          </p:nvPr>
        </p:nvSpPr>
        <p:spPr bwMode="auto">
          <a:xfrm>
            <a:off x="3849688" y="0"/>
            <a:ext cx="2946400" cy="495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562" tIns="47781" rIns="95562" bIns="47781" numCol="1" anchor="t" anchorCtr="0" compatLnSpc="1">
            <a:prstTxWarp prst="textNoShape">
              <a:avLst/>
            </a:prstTxWarp>
          </a:bodyPr>
          <a:lstStyle>
            <a:lvl1pPr algn="r" defTabSz="955675" eaLnBrk="1" hangingPunct="1">
              <a:defRPr sz="1300" i="0">
                <a:solidFill>
                  <a:schemeClr val="tx1"/>
                </a:solidFill>
                <a:latin typeface="Arial" charset="0"/>
                <a:cs typeface="+mn-cs"/>
              </a:defRPr>
            </a:lvl1pPr>
          </a:lstStyle>
          <a:p>
            <a:pPr>
              <a:defRPr/>
            </a:pPr>
            <a:endParaRPr lang="en-US"/>
          </a:p>
        </p:txBody>
      </p:sp>
      <p:sp>
        <p:nvSpPr>
          <p:cNvPr id="252932"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52933"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562" tIns="47781" rIns="95562" bIns="477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2934" name="Rectangle 6"/>
          <p:cNvSpPr>
            <a:spLocks noGrp="1" noChangeArrowheads="1"/>
          </p:cNvSpPr>
          <p:nvPr>
            <p:ph type="ftr" sz="quarter" idx="4"/>
          </p:nvPr>
        </p:nvSpPr>
        <p:spPr bwMode="auto">
          <a:xfrm>
            <a:off x="0" y="9429750"/>
            <a:ext cx="2946400" cy="495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562" tIns="47781" rIns="95562" bIns="47781" numCol="1" anchor="b" anchorCtr="0" compatLnSpc="1">
            <a:prstTxWarp prst="textNoShape">
              <a:avLst/>
            </a:prstTxWarp>
          </a:bodyPr>
          <a:lstStyle>
            <a:lvl1pPr defTabSz="955675" eaLnBrk="1" hangingPunct="1">
              <a:defRPr sz="1300" i="0">
                <a:solidFill>
                  <a:schemeClr val="tx1"/>
                </a:solidFill>
                <a:latin typeface="Arial" charset="0"/>
                <a:cs typeface="+mn-cs"/>
              </a:defRPr>
            </a:lvl1pPr>
          </a:lstStyle>
          <a:p>
            <a:pPr>
              <a:defRPr/>
            </a:pPr>
            <a:endParaRPr lang="en-US"/>
          </a:p>
        </p:txBody>
      </p:sp>
      <p:sp>
        <p:nvSpPr>
          <p:cNvPr id="252935" name="Rectangle 7"/>
          <p:cNvSpPr>
            <a:spLocks noGrp="1" noChangeArrowheads="1"/>
          </p:cNvSpPr>
          <p:nvPr>
            <p:ph type="sldNum" sz="quarter" idx="5"/>
          </p:nvPr>
        </p:nvSpPr>
        <p:spPr bwMode="auto">
          <a:xfrm>
            <a:off x="3849688" y="9429750"/>
            <a:ext cx="2946400" cy="4953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562" tIns="47781" rIns="95562" bIns="47781" numCol="1" anchor="b" anchorCtr="0" compatLnSpc="1">
            <a:prstTxWarp prst="textNoShape">
              <a:avLst/>
            </a:prstTxWarp>
          </a:bodyPr>
          <a:lstStyle>
            <a:lvl1pPr algn="r" defTabSz="955675" eaLnBrk="1" hangingPunct="1">
              <a:defRPr sz="1300" i="0">
                <a:solidFill>
                  <a:schemeClr val="tx1"/>
                </a:solidFill>
                <a:latin typeface="Arial" charset="0"/>
                <a:cs typeface="+mn-cs"/>
              </a:defRPr>
            </a:lvl1pPr>
          </a:lstStyle>
          <a:p>
            <a:pPr>
              <a:defRPr/>
            </a:pPr>
            <a:fld id="{EF3DB2D5-7CEC-E444-BEDD-67FE92497AB1}" type="slidenum">
              <a:rPr lang="en-US"/>
              <a:pPr>
                <a:defRPr/>
              </a:pPr>
              <a:t>‹#›</a:t>
            </a:fld>
            <a:endParaRPr lang="en-US"/>
          </a:p>
        </p:txBody>
      </p:sp>
    </p:spTree>
    <p:extLst>
      <p:ext uri="{BB962C8B-B14F-4D97-AF65-F5344CB8AC3E}">
        <p14:creationId xmlns:p14="http://schemas.microsoft.com/office/powerpoint/2010/main" val="217576680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on magnetic trapping: </a:t>
            </a:r>
          </a:p>
          <a:p>
            <a:r>
              <a:rPr lang="en-US" dirty="0" smtClean="0"/>
              <a:t>Different levels, previous</a:t>
            </a:r>
            <a:r>
              <a:rPr lang="en-US" baseline="0" dirty="0" smtClean="0"/>
              <a:t> slide</a:t>
            </a:r>
            <a:r>
              <a:rPr lang="en-US" dirty="0" smtClean="0"/>
              <a:t> F=2, mf=+2, goal is</a:t>
            </a:r>
            <a:r>
              <a:rPr lang="en-US" baseline="0" dirty="0" smtClean="0"/>
              <a:t> </a:t>
            </a:r>
            <a:r>
              <a:rPr lang="en-US" dirty="0" smtClean="0"/>
              <a:t>trapping</a:t>
            </a:r>
            <a:r>
              <a:rPr lang="en-US" baseline="0" dirty="0" smtClean="0"/>
              <a:t> F=1, mf=-1 and coherent transitions to F=2, mf=+1</a:t>
            </a:r>
            <a:endParaRPr lang="en-US" dirty="0" smtClean="0"/>
          </a:p>
          <a:p>
            <a:r>
              <a:rPr lang="en-US" dirty="0" err="1" smtClean="0"/>
              <a:t>Qubit</a:t>
            </a:r>
            <a:r>
              <a:rPr lang="en-US" dirty="0" smtClean="0"/>
              <a:t> transitions.</a:t>
            </a:r>
          </a:p>
          <a:p>
            <a:r>
              <a:rPr lang="en-US" dirty="0" smtClean="0"/>
              <a:t>Need two photon’s to go from one to the other.</a:t>
            </a:r>
          </a:p>
          <a:p>
            <a:r>
              <a:rPr lang="en-US" dirty="0" smtClean="0"/>
              <a:t>To go from </a:t>
            </a:r>
          </a:p>
          <a:p>
            <a:endParaRPr lang="en-US" dirty="0" smtClean="0"/>
          </a:p>
          <a:p>
            <a:endParaRPr lang="en-US" dirty="0" smtClean="0"/>
          </a:p>
          <a:p>
            <a:r>
              <a:rPr lang="en-US" dirty="0" smtClean="0"/>
              <a:t>We trap and cool our</a:t>
            </a:r>
            <a:r>
              <a:rPr lang="en-US" baseline="0" dirty="0" smtClean="0"/>
              <a:t> atoms using conventional Laser cooling and Magnetic trapping techniques. </a:t>
            </a:r>
          </a:p>
          <a:p>
            <a:r>
              <a:rPr lang="en-US" baseline="0" dirty="0" smtClean="0"/>
              <a:t>Starting with hyperfine structure of the </a:t>
            </a:r>
            <a:r>
              <a:rPr lang="en-US" baseline="0" dirty="0" err="1" smtClean="0"/>
              <a:t>Rb</a:t>
            </a:r>
            <a:r>
              <a:rPr lang="en-US" baseline="0" dirty="0" smtClean="0"/>
              <a:t> ground state. What I want you to note is that the red states shift up in energy due to the Magnetic field. These states are also called low field seeking states. And therefore we can Magnetically trap these states. The F=1 mf=-1 state is the state we are currently trapping in. </a:t>
            </a:r>
          </a:p>
          <a:p>
            <a:r>
              <a:rPr lang="en-US" baseline="0" dirty="0" smtClean="0"/>
              <a:t>How do these traps work? For this we need the stage before loading the atom chip, where we use a Z-wire trap. We drive a current trough the wire, this induces a magnetic field around the wire, in addition to that we apply an external Bias field. At a certain </a:t>
            </a:r>
            <a:r>
              <a:rPr lang="en-US" baseline="0" dirty="0" err="1" smtClean="0"/>
              <a:t>hight</a:t>
            </a:r>
            <a:r>
              <a:rPr lang="en-US" baseline="0" dirty="0" smtClean="0"/>
              <a:t> above this wire, the fields (almost) cancel </a:t>
            </a:r>
            <a:r>
              <a:rPr lang="en-US" baseline="0" dirty="0" err="1" smtClean="0"/>
              <a:t>eachother</a:t>
            </a:r>
            <a:r>
              <a:rPr lang="en-US" baseline="0" dirty="0" smtClean="0"/>
              <a:t>, creating a local field minimum, and that is where our atoms are trapped. You can see this here, the red </a:t>
            </a:r>
            <a:r>
              <a:rPr lang="en-US" baseline="0" dirty="0" err="1" smtClean="0"/>
              <a:t>sigar</a:t>
            </a:r>
            <a:r>
              <a:rPr lang="en-US" baseline="0" dirty="0" smtClean="0"/>
              <a:t> shape is our cloud of atoms that is trapped in the field minimum.</a:t>
            </a:r>
          </a:p>
          <a:p>
            <a:r>
              <a:rPr lang="en-US" baseline="0" dirty="0" smtClean="0"/>
              <a:t>To give you an idea, the length scales of this trap are about 3 mm for the entire length of the z-wire and the </a:t>
            </a:r>
            <a:r>
              <a:rPr lang="en-US" baseline="0" dirty="0" err="1" smtClean="0"/>
              <a:t>sigar</a:t>
            </a:r>
            <a:r>
              <a:rPr lang="en-US" baseline="0" dirty="0" smtClean="0"/>
              <a:t> cloud is about 1 mm long.</a:t>
            </a:r>
          </a:p>
          <a:p>
            <a:r>
              <a:rPr lang="en-US" baseline="0" dirty="0" smtClean="0"/>
              <a:t>Now, we go to the atom chip. The atom chip is sitting on top of the Z-wire in our setup, and thus in between the wire and the atoms.</a:t>
            </a:r>
          </a:p>
          <a:p>
            <a:r>
              <a:rPr lang="en-US" dirty="0" smtClean="0"/>
              <a:t>The</a:t>
            </a:r>
            <a:r>
              <a:rPr lang="en-US" baseline="0" dirty="0" smtClean="0"/>
              <a:t> atom chip is a permanent magnetic FePt structure, covering about 3 mm^2. The grey parts are FePt, the white parts are not. The FePt is magnetized out of plane inducing a magnetization current </a:t>
            </a:r>
            <a:r>
              <a:rPr lang="en-US" baseline="0" dirty="0" err="1" smtClean="0"/>
              <a:t>allong</a:t>
            </a:r>
            <a:r>
              <a:rPr lang="en-US" baseline="0" dirty="0" smtClean="0"/>
              <a:t> the edges of the structures. If we now look at the edges, we see that they are actually tiny little Z-wire, carrying an effective current.</a:t>
            </a:r>
          </a:p>
          <a:p>
            <a:r>
              <a:rPr lang="en-US" baseline="0" dirty="0" smtClean="0"/>
              <a:t>So again adding an external magnetic field, we can make magnetic traps there, the </a:t>
            </a:r>
            <a:r>
              <a:rPr lang="en-US" baseline="0" dirty="0" err="1" smtClean="0"/>
              <a:t>microtraps</a:t>
            </a:r>
            <a:r>
              <a:rPr lang="en-US" baseline="0" dirty="0" smtClean="0"/>
              <a:t>. The trapping potential now basically looks like and egg box. The atoms will be trapped in the blue parts of the potential landscape. The last thing I want you to note is that we have here a square geometry of traps. Due to this specific pattern. Now, al real nice in theory, but does it actually work?  </a:t>
            </a:r>
            <a:endParaRPr lang="en-US" dirty="0"/>
          </a:p>
          <a:p>
            <a:r>
              <a:rPr lang="en-US" dirty="0"/>
              <a:t>----- Meeting Notes (1/20/14 10:40) -----</a:t>
            </a:r>
          </a:p>
          <a:p>
            <a:r>
              <a:rPr lang="en-US" dirty="0"/>
              <a:t>Increase size of text!</a:t>
            </a:r>
          </a:p>
          <a:p>
            <a:endParaRPr lang="en-US" dirty="0"/>
          </a:p>
          <a:p>
            <a:r>
              <a:rPr lang="en-US" dirty="0"/>
              <a:t>- Bias fields, two words, remove!</a:t>
            </a:r>
          </a:p>
          <a:p>
            <a:endParaRPr lang="en-US" dirty="0"/>
          </a:p>
          <a:p>
            <a:r>
              <a:rPr lang="en-US" dirty="0"/>
              <a:t>- Images of </a:t>
            </a:r>
            <a:r>
              <a:rPr lang="en-US" dirty="0" err="1"/>
              <a:t>utraps</a:t>
            </a:r>
            <a:r>
              <a:rPr lang="en-US" dirty="0"/>
              <a:t>:</a:t>
            </a:r>
          </a:p>
          <a:p>
            <a:r>
              <a:rPr lang="en-US" dirty="0"/>
              <a:t>	- Pattern of magnetized material</a:t>
            </a:r>
          </a:p>
          <a:p>
            <a:r>
              <a:rPr lang="en-US" dirty="0"/>
              <a:t>	- Only squares</a:t>
            </a:r>
          </a:p>
          <a:p>
            <a:r>
              <a:rPr lang="en-US" dirty="0"/>
              <a:t>	- 200 nm thick FePt</a:t>
            </a:r>
          </a:p>
          <a:p>
            <a:r>
              <a:rPr lang="en-US" dirty="0"/>
              <a:t>	- add 3D </a:t>
            </a:r>
            <a:r>
              <a:rPr lang="en-US" dirty="0" err="1"/>
              <a:t>immage</a:t>
            </a:r>
            <a:r>
              <a:rPr lang="en-US" dirty="0"/>
              <a:t> as impression</a:t>
            </a:r>
          </a:p>
          <a:p>
            <a:endParaRPr lang="en-US" dirty="0"/>
          </a:p>
          <a:p>
            <a:r>
              <a:rPr lang="en-US" dirty="0"/>
              <a:t>Image:</a:t>
            </a:r>
          </a:p>
          <a:p>
            <a:r>
              <a:rPr lang="en-US" dirty="0"/>
              <a:t>- Ground STATE! add 6.8GHz</a:t>
            </a:r>
          </a:p>
          <a:p>
            <a:endParaRPr lang="en-US" dirty="0"/>
          </a:p>
          <a:p>
            <a:r>
              <a:rPr lang="en-US" dirty="0"/>
              <a:t>-  </a:t>
            </a:r>
          </a:p>
        </p:txBody>
      </p:sp>
      <p:sp>
        <p:nvSpPr>
          <p:cNvPr id="4" name="Slide Number Placeholder 3"/>
          <p:cNvSpPr>
            <a:spLocks noGrp="1"/>
          </p:cNvSpPr>
          <p:nvPr>
            <p:ph type="sldNum" sz="quarter" idx="10"/>
          </p:nvPr>
        </p:nvSpPr>
        <p:spPr/>
        <p:txBody>
          <a:bodyPr/>
          <a:lstStyle/>
          <a:p>
            <a:fld id="{A3770DBD-928F-754E-9638-84D25F234BE4}" type="slidenum">
              <a:rPr lang="en-US" smtClean="0"/>
              <a:t>2</a:t>
            </a:fld>
            <a:endParaRPr lang="en-US"/>
          </a:p>
        </p:txBody>
      </p:sp>
    </p:spTree>
    <p:extLst>
      <p:ext uri="{BB962C8B-B14F-4D97-AF65-F5344CB8AC3E}">
        <p14:creationId xmlns:p14="http://schemas.microsoft.com/office/powerpoint/2010/main" val="2993790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3DB2D5-7CEC-E444-BEDD-67FE92497AB1}" type="slidenum">
              <a:rPr lang="en-US" smtClean="0"/>
              <a:pPr>
                <a:defRPr/>
              </a:pPr>
              <a:t>3</a:t>
            </a:fld>
            <a:endParaRPr lang="en-US"/>
          </a:p>
        </p:txBody>
      </p:sp>
    </p:spTree>
    <p:extLst>
      <p:ext uri="{BB962C8B-B14F-4D97-AF65-F5344CB8AC3E}">
        <p14:creationId xmlns:p14="http://schemas.microsoft.com/office/powerpoint/2010/main" val="44425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response: add layer</a:t>
            </a:r>
            <a:r>
              <a:rPr lang="en-US" baseline="0" dirty="0" smtClean="0"/>
              <a:t> of quartz, cleanable by LIAD</a:t>
            </a:r>
            <a:endParaRPr lang="en-US" dirty="0"/>
          </a:p>
        </p:txBody>
      </p:sp>
      <p:sp>
        <p:nvSpPr>
          <p:cNvPr id="4" name="Slide Number Placeholder 3"/>
          <p:cNvSpPr>
            <a:spLocks noGrp="1"/>
          </p:cNvSpPr>
          <p:nvPr>
            <p:ph type="sldNum" sz="quarter" idx="10"/>
          </p:nvPr>
        </p:nvSpPr>
        <p:spPr/>
        <p:txBody>
          <a:bodyPr/>
          <a:lstStyle/>
          <a:p>
            <a:pPr>
              <a:defRPr/>
            </a:pPr>
            <a:fld id="{EF3DB2D5-7CEC-E444-BEDD-67FE92497AB1}" type="slidenum">
              <a:rPr lang="en-US" smtClean="0"/>
              <a:pPr>
                <a:defRPr/>
              </a:pPr>
              <a:t>8</a:t>
            </a:fld>
            <a:endParaRPr lang="en-US"/>
          </a:p>
        </p:txBody>
      </p:sp>
    </p:spTree>
    <p:extLst>
      <p:ext uri="{BB962C8B-B14F-4D97-AF65-F5344CB8AC3E}">
        <p14:creationId xmlns:p14="http://schemas.microsoft.com/office/powerpoint/2010/main" val="631647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52259" name="Rectangle 3"/>
          <p:cNvSpPr>
            <a:spLocks noGrp="1" noChangeArrowheads="1"/>
          </p:cNvSpPr>
          <p:nvPr>
            <p:ph type="ctrTitle"/>
          </p:nvPr>
        </p:nvSpPr>
        <p:spPr>
          <a:xfrm>
            <a:off x="0" y="381000"/>
            <a:ext cx="9144000" cy="1470025"/>
          </a:xfrm>
          <a:solidFill>
            <a:srgbClr val="000066"/>
          </a:solidFill>
        </p:spPr>
        <p:txBody>
          <a:bodyPr/>
          <a:lstStyle>
            <a:lvl1pPr>
              <a:defRPr sz="3200"/>
            </a:lvl1pPr>
          </a:lstStyle>
          <a:p>
            <a:pPr lvl="0"/>
            <a:r>
              <a:rPr lang="en-US" noProof="0" smtClean="0"/>
              <a:t>Click to edit Master title style</a:t>
            </a:r>
          </a:p>
        </p:txBody>
      </p:sp>
      <p:sp>
        <p:nvSpPr>
          <p:cNvPr id="352260" name="Rectangle 4"/>
          <p:cNvSpPr>
            <a:spLocks noGrp="1" noChangeArrowheads="1"/>
          </p:cNvSpPr>
          <p:nvPr>
            <p:ph type="subTitle" idx="1"/>
          </p:nvPr>
        </p:nvSpPr>
        <p:spPr>
          <a:xfrm>
            <a:off x="1371600" y="3886200"/>
            <a:ext cx="6400800" cy="1752600"/>
          </a:xfrm>
          <a:extLst>
            <a:ext uri="{909E8E84-426E-40dd-AFC4-6F175D3DCCD1}">
              <a14:hiddenFill xmlns:a14="http://schemas.microsoft.com/office/drawing/2010/main" xmlns="">
                <a:solidFill>
                  <a:schemeClr val="accent1"/>
                </a:solidFill>
              </a14:hiddenFill>
            </a:ext>
          </a:extLst>
        </p:spPr>
        <p:txBody>
          <a:bodyPr/>
          <a:lstStyle>
            <a:lvl1pPr marL="341313" indent="-341313">
              <a:buFont typeface="Wingdings" charset="0"/>
              <a:buBlip>
                <a:blip r:embed="rId2"/>
              </a:buBlip>
              <a:defRPr/>
            </a:lvl1pPr>
          </a:lstStyle>
          <a:p>
            <a:pPr lvl="0"/>
            <a:r>
              <a:rPr lang="en-US" noProof="0" smtClean="0"/>
              <a:t>Click to edit Master subtitle style</a:t>
            </a:r>
          </a:p>
        </p:txBody>
      </p:sp>
      <p:sp>
        <p:nvSpPr>
          <p:cNvPr id="6" name="Rectangle 7"/>
          <p:cNvSpPr>
            <a:spLocks noGrp="1" noChangeArrowheads="1"/>
          </p:cNvSpPr>
          <p:nvPr>
            <p:ph type="sldNum" sz="quarter" idx="12"/>
          </p:nvPr>
        </p:nvSpPr>
        <p:spPr>
          <a:xfrm>
            <a:off x="6553200" y="6245225"/>
            <a:ext cx="2133600" cy="476250"/>
          </a:xfrm>
        </p:spPr>
        <p:txBody>
          <a:bodyPr/>
          <a:lstStyle>
            <a:lvl1pPr>
              <a:defRPr>
                <a:solidFill>
                  <a:srgbClr val="777777"/>
                </a:solidFill>
              </a:defRPr>
            </a:lvl1pPr>
          </a:lstStyle>
          <a:p>
            <a:pPr>
              <a:defRPr/>
            </a:pPr>
            <a:fld id="{6B13E9E0-9F21-8246-B418-B0673C4CFBE2}" type="slidenum">
              <a:rPr lang="en-US"/>
              <a:pPr>
                <a:defRPr/>
              </a:pPr>
              <a:t>‹#›</a:t>
            </a:fld>
            <a:endParaRPr lang="en-US"/>
          </a:p>
        </p:txBody>
      </p:sp>
    </p:spTree>
    <p:extLst>
      <p:ext uri="{BB962C8B-B14F-4D97-AF65-F5344CB8AC3E}">
        <p14:creationId xmlns:p14="http://schemas.microsoft.com/office/powerpoint/2010/main" val="1448966654"/>
      </p:ext>
    </p:extLst>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a:p>
        </p:txBody>
      </p:sp>
      <p:sp>
        <p:nvSpPr>
          <p:cNvPr id="5"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DE04D42-60A8-8A44-B656-4DBA91EBF012}" type="slidenum">
              <a:rPr lang="en-US"/>
              <a:pPr>
                <a:defRPr/>
              </a:pPr>
              <a:t>‹#›</a:t>
            </a:fld>
            <a:endParaRPr lang="en-US"/>
          </a:p>
        </p:txBody>
      </p:sp>
    </p:spTree>
    <p:extLst>
      <p:ext uri="{BB962C8B-B14F-4D97-AF65-F5344CB8AC3E}">
        <p14:creationId xmlns:p14="http://schemas.microsoft.com/office/powerpoint/2010/main" val="156020479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5263"/>
            <a:ext cx="2057400" cy="6357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5263"/>
            <a:ext cx="6019800" cy="6357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a:p>
        </p:txBody>
      </p:sp>
      <p:sp>
        <p:nvSpPr>
          <p:cNvPr id="5"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C5AFCF-1B4F-1D4B-8557-AF33DA568B55}" type="slidenum">
              <a:rPr lang="en-US"/>
              <a:pPr>
                <a:defRPr/>
              </a:pPr>
              <a:t>‹#›</a:t>
            </a:fld>
            <a:endParaRPr lang="en-US"/>
          </a:p>
        </p:txBody>
      </p:sp>
    </p:spTree>
    <p:extLst>
      <p:ext uri="{BB962C8B-B14F-4D97-AF65-F5344CB8AC3E}">
        <p14:creationId xmlns:p14="http://schemas.microsoft.com/office/powerpoint/2010/main" val="11054878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a:p>
        </p:txBody>
      </p:sp>
      <p:sp>
        <p:nvSpPr>
          <p:cNvPr id="5"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692A28E-7635-9647-82AC-19F2B0D17A53}" type="slidenum">
              <a:rPr lang="en-US"/>
              <a:pPr>
                <a:defRPr/>
              </a:pPr>
              <a:t>‹#›</a:t>
            </a:fld>
            <a:endParaRPr lang="en-US"/>
          </a:p>
        </p:txBody>
      </p:sp>
    </p:spTree>
    <p:extLst>
      <p:ext uri="{BB962C8B-B14F-4D97-AF65-F5344CB8AC3E}">
        <p14:creationId xmlns:p14="http://schemas.microsoft.com/office/powerpoint/2010/main" val="152050563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a:p>
        </p:txBody>
      </p:sp>
      <p:sp>
        <p:nvSpPr>
          <p:cNvPr id="5"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33279AA-E9A3-D342-B34F-14A3796CEC16}" type="slidenum">
              <a:rPr lang="en-US"/>
              <a:pPr>
                <a:defRPr/>
              </a:pPr>
              <a:t>‹#›</a:t>
            </a:fld>
            <a:endParaRPr lang="en-US"/>
          </a:p>
        </p:txBody>
      </p:sp>
    </p:spTree>
    <p:extLst>
      <p:ext uri="{BB962C8B-B14F-4D97-AF65-F5344CB8AC3E}">
        <p14:creationId xmlns:p14="http://schemas.microsoft.com/office/powerpoint/2010/main" val="228149797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0668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0386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a:p>
        </p:txBody>
      </p:sp>
      <p:sp>
        <p:nvSpPr>
          <p:cNvPr id="6"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C96A8C1-346C-6E47-AE3E-EEBB69C4ECE4}" type="slidenum">
              <a:rPr lang="en-US"/>
              <a:pPr>
                <a:defRPr/>
              </a:pPr>
              <a:t>‹#›</a:t>
            </a:fld>
            <a:endParaRPr lang="en-US"/>
          </a:p>
        </p:txBody>
      </p:sp>
    </p:spTree>
    <p:extLst>
      <p:ext uri="{BB962C8B-B14F-4D97-AF65-F5344CB8AC3E}">
        <p14:creationId xmlns:p14="http://schemas.microsoft.com/office/powerpoint/2010/main" val="90221412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a:p>
        </p:txBody>
      </p:sp>
      <p:sp>
        <p:nvSpPr>
          <p:cNvPr id="8"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62D95D1C-2591-2741-A92D-32671E0AB5F9}" type="slidenum">
              <a:rPr lang="en-US"/>
              <a:pPr>
                <a:defRPr/>
              </a:pPr>
              <a:t>‹#›</a:t>
            </a:fld>
            <a:endParaRPr lang="en-US"/>
          </a:p>
        </p:txBody>
      </p:sp>
    </p:spTree>
    <p:extLst>
      <p:ext uri="{BB962C8B-B14F-4D97-AF65-F5344CB8AC3E}">
        <p14:creationId xmlns:p14="http://schemas.microsoft.com/office/powerpoint/2010/main" val="392837403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a:p>
        </p:txBody>
      </p:sp>
      <p:sp>
        <p:nvSpPr>
          <p:cNvPr id="4"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BEC3D7A-2416-4D45-853D-0DFDCF622E1D}" type="slidenum">
              <a:rPr lang="en-US"/>
              <a:pPr>
                <a:defRPr/>
              </a:pPr>
              <a:t>‹#›</a:t>
            </a:fld>
            <a:endParaRPr lang="en-US"/>
          </a:p>
        </p:txBody>
      </p:sp>
    </p:spTree>
    <p:extLst>
      <p:ext uri="{BB962C8B-B14F-4D97-AF65-F5344CB8AC3E}">
        <p14:creationId xmlns:p14="http://schemas.microsoft.com/office/powerpoint/2010/main" val="35170298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dirty="0"/>
          </a:p>
        </p:txBody>
      </p:sp>
      <p:sp>
        <p:nvSpPr>
          <p:cNvPr id="3"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34F5727-5F68-8C48-B4C2-BA70A28517EA}" type="slidenum">
              <a:rPr lang="en-US"/>
              <a:pPr>
                <a:defRPr/>
              </a:pPr>
              <a:t>‹#›</a:t>
            </a:fld>
            <a:endParaRPr lang="en-US"/>
          </a:p>
        </p:txBody>
      </p:sp>
    </p:spTree>
    <p:extLst>
      <p:ext uri="{BB962C8B-B14F-4D97-AF65-F5344CB8AC3E}">
        <p14:creationId xmlns:p14="http://schemas.microsoft.com/office/powerpoint/2010/main" val="152028506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a:p>
        </p:txBody>
      </p:sp>
      <p:sp>
        <p:nvSpPr>
          <p:cNvPr id="6"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5F183C0-6D10-C54B-A339-3F5CBC0C8AFD}" type="slidenum">
              <a:rPr lang="en-US"/>
              <a:pPr>
                <a:defRPr/>
              </a:pPr>
              <a:t>‹#›</a:t>
            </a:fld>
            <a:endParaRPr lang="en-US"/>
          </a:p>
        </p:txBody>
      </p:sp>
    </p:spTree>
    <p:extLst>
      <p:ext uri="{BB962C8B-B14F-4D97-AF65-F5344CB8AC3E}">
        <p14:creationId xmlns:p14="http://schemas.microsoft.com/office/powerpoint/2010/main" val="29798197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Vilnius, 1/8/18</a:t>
            </a:r>
            <a:endParaRPr lang="en-US"/>
          </a:p>
        </p:txBody>
      </p:sp>
      <p:sp>
        <p:nvSpPr>
          <p:cNvPr id="6" name="Rectangle 6"/>
          <p:cNvSpPr>
            <a:spLocks noGrp="1" noChangeArrowheads="1"/>
          </p:cNvSpPr>
          <p:nvPr>
            <p:ph type="ftr" sz="quarter" idx="11"/>
          </p:nvPr>
        </p:nvSpPr>
        <p:spPr>
          <a:xfrm>
            <a:off x="6172200" y="6515100"/>
            <a:ext cx="2895600" cy="228600"/>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7090F55-EADC-4A4D-811D-9E2317FAA6BE}" type="slidenum">
              <a:rPr lang="en-US"/>
              <a:pPr>
                <a:defRPr/>
              </a:pPr>
              <a:t>‹#›</a:t>
            </a:fld>
            <a:endParaRPr lang="en-US"/>
          </a:p>
        </p:txBody>
      </p:sp>
    </p:spTree>
    <p:extLst>
      <p:ext uri="{BB962C8B-B14F-4D97-AF65-F5344CB8AC3E}">
        <p14:creationId xmlns:p14="http://schemas.microsoft.com/office/powerpoint/2010/main" val="497835960"/>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5"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3137"/>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93896" name="Rectangle 8"/>
          <p:cNvSpPr>
            <a:spLocks noChangeArrowheads="1"/>
          </p:cNvSpPr>
          <p:nvPr/>
        </p:nvSpPr>
        <p:spPr bwMode="auto">
          <a:xfrm rot="21594059">
            <a:off x="0" y="142875"/>
            <a:ext cx="9144000" cy="574675"/>
          </a:xfrm>
          <a:prstGeom prst="rect">
            <a:avLst/>
          </a:prstGeom>
          <a:solidFill>
            <a:srgbClr val="000066"/>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defRPr/>
            </a:pPr>
            <a:endParaRPr lang="en-US">
              <a:cs typeface="+mn-cs"/>
            </a:endParaRPr>
          </a:p>
        </p:txBody>
      </p:sp>
      <p:sp>
        <p:nvSpPr>
          <p:cNvPr id="293891" name="Rectangle 3"/>
          <p:cNvSpPr>
            <a:spLocks noGrp="1" noChangeArrowheads="1"/>
          </p:cNvSpPr>
          <p:nvPr>
            <p:ph type="title"/>
          </p:nvPr>
        </p:nvSpPr>
        <p:spPr bwMode="auto">
          <a:xfrm>
            <a:off x="1219200" y="195263"/>
            <a:ext cx="7239000" cy="449262"/>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990033"/>
                </a:solidFill>
              </a14:hiddenFill>
            </a:ext>
            <a:ext uri="{91240B29-F687-4f45-9708-019B960494DF}">
              <a14:hiddenLine xmlns:a14="http://schemas.microsoft.com/office/drawing/2010/main" xmlns="" w="19050">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3892" name="Rectangle 4"/>
          <p:cNvSpPr>
            <a:spLocks noGrp="1" noChangeArrowheads="1"/>
          </p:cNvSpPr>
          <p:nvPr>
            <p:ph type="body" idx="1"/>
          </p:nvPr>
        </p:nvSpPr>
        <p:spPr bwMode="auto">
          <a:xfrm>
            <a:off x="457200" y="1066800"/>
            <a:ext cx="8229600" cy="5486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3893" name="Rectangle 5"/>
          <p:cNvSpPr>
            <a:spLocks noGrp="1" noChangeArrowheads="1"/>
          </p:cNvSpPr>
          <p:nvPr>
            <p:ph type="dt" sz="half" idx="2"/>
          </p:nvPr>
        </p:nvSpPr>
        <p:spPr bwMode="auto">
          <a:xfrm>
            <a:off x="152400" y="6477000"/>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100" b="0" i="0">
                <a:solidFill>
                  <a:srgbClr val="777777"/>
                </a:solidFill>
                <a:latin typeface="Courier New"/>
                <a:cs typeface="Courier New"/>
              </a:defRPr>
            </a:lvl1pPr>
          </a:lstStyle>
          <a:p>
            <a:pPr>
              <a:defRPr/>
            </a:pPr>
            <a:r>
              <a:rPr lang="en-US" smtClean="0"/>
              <a:t>Vilnius, 1/8/18</a:t>
            </a:r>
            <a:endParaRPr lang="en-US" dirty="0"/>
          </a:p>
        </p:txBody>
      </p:sp>
      <p:sp>
        <p:nvSpPr>
          <p:cNvPr id="293895" name="Rectangle 7"/>
          <p:cNvSpPr>
            <a:spLocks noGrp="1" noChangeArrowheads="1"/>
          </p:cNvSpPr>
          <p:nvPr>
            <p:ph type="sldNum" sz="quarter" idx="4"/>
          </p:nvPr>
        </p:nvSpPr>
        <p:spPr bwMode="auto">
          <a:xfrm>
            <a:off x="6934200" y="6511925"/>
            <a:ext cx="1905000" cy="457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000" i="0">
                <a:solidFill>
                  <a:srgbClr val="000000"/>
                </a:solidFill>
                <a:latin typeface="Courier New"/>
                <a:cs typeface="Courier New"/>
              </a:defRPr>
            </a:lvl1pPr>
          </a:lstStyle>
          <a:p>
            <a:pPr>
              <a:defRPr/>
            </a:pPr>
            <a:endParaRPr lang="en-US" dirty="0"/>
          </a:p>
        </p:txBody>
      </p:sp>
      <p:graphicFrame>
        <p:nvGraphicFramePr>
          <p:cNvPr id="1036" name="Object 9"/>
          <p:cNvGraphicFramePr>
            <a:graphicFrameLocks/>
          </p:cNvGraphicFramePr>
          <p:nvPr/>
        </p:nvGraphicFramePr>
        <p:xfrm>
          <a:off x="228600" y="11113"/>
          <a:ext cx="838200" cy="838200"/>
        </p:xfrm>
        <a:graphic>
          <a:graphicData uri="http://schemas.openxmlformats.org/presentationml/2006/ole">
            <mc:AlternateContent xmlns:mc="http://schemas.openxmlformats.org/markup-compatibility/2006">
              <mc:Choice xmlns:v="urn:schemas-microsoft-com:vml" Requires="v">
                <p:oleObj spid="_x0000_s1359" name="Picture" r:id="rId14" imgW="463296" imgH="463296" progId="Word.Picture.8">
                  <p:embed/>
                </p:oleObj>
              </mc:Choice>
              <mc:Fallback>
                <p:oleObj name="Picture" r:id="rId14" imgW="463296" imgH="463296" progId="Word.Picture.8">
                  <p:embed/>
                  <p:pic>
                    <p:nvPicPr>
                      <p:cNvPr id="0" name="Object 9"/>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600" y="11113"/>
                        <a:ext cx="838200" cy="838200"/>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745"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timing>
    <p:tnLst>
      <p:par>
        <p:cTn id="1" dur="indefinite" restart="never" nodeType="tmRoot"/>
      </p:par>
    </p:tnLst>
  </p:timing>
  <p:hf sldNum="0" hdr="0" ftr="0"/>
  <p:txStyles>
    <p:titleStyle>
      <a:lvl1pPr algn="ctr" rtl="0" eaLnBrk="0" fontAlgn="base" hangingPunct="0">
        <a:spcBef>
          <a:spcPct val="0"/>
        </a:spcBef>
        <a:spcAft>
          <a:spcPct val="0"/>
        </a:spcAft>
        <a:defRPr sz="2800" i="1">
          <a:solidFill>
            <a:srgbClr val="FFFF99"/>
          </a:solidFill>
          <a:latin typeface="+mj-lt"/>
          <a:ea typeface="+mj-ea"/>
          <a:cs typeface="ＭＳ Ｐゴシック" charset="0"/>
        </a:defRPr>
      </a:lvl1pPr>
      <a:lvl2pPr algn="ctr" rtl="0" eaLnBrk="0" fontAlgn="base" hangingPunct="0">
        <a:spcBef>
          <a:spcPct val="0"/>
        </a:spcBef>
        <a:spcAft>
          <a:spcPct val="0"/>
        </a:spcAft>
        <a:defRPr sz="2800" i="1">
          <a:solidFill>
            <a:srgbClr val="FFFF99"/>
          </a:solidFill>
          <a:latin typeface="Trebuchet MS" charset="0"/>
          <a:ea typeface="ＭＳ Ｐゴシック" charset="0"/>
          <a:cs typeface="ＭＳ Ｐゴシック" charset="0"/>
        </a:defRPr>
      </a:lvl2pPr>
      <a:lvl3pPr algn="ctr" rtl="0" eaLnBrk="0" fontAlgn="base" hangingPunct="0">
        <a:spcBef>
          <a:spcPct val="0"/>
        </a:spcBef>
        <a:spcAft>
          <a:spcPct val="0"/>
        </a:spcAft>
        <a:defRPr sz="2800" i="1">
          <a:solidFill>
            <a:srgbClr val="FFFF99"/>
          </a:solidFill>
          <a:latin typeface="Trebuchet MS" charset="0"/>
          <a:ea typeface="ＭＳ Ｐゴシック" charset="0"/>
          <a:cs typeface="ＭＳ Ｐゴシック" charset="0"/>
        </a:defRPr>
      </a:lvl3pPr>
      <a:lvl4pPr algn="ctr" rtl="0" eaLnBrk="0" fontAlgn="base" hangingPunct="0">
        <a:spcBef>
          <a:spcPct val="0"/>
        </a:spcBef>
        <a:spcAft>
          <a:spcPct val="0"/>
        </a:spcAft>
        <a:defRPr sz="2800" i="1">
          <a:solidFill>
            <a:srgbClr val="FFFF99"/>
          </a:solidFill>
          <a:latin typeface="Trebuchet MS" charset="0"/>
          <a:ea typeface="ＭＳ Ｐゴシック" charset="0"/>
          <a:cs typeface="ＭＳ Ｐゴシック" charset="0"/>
        </a:defRPr>
      </a:lvl4pPr>
      <a:lvl5pPr algn="ctr" rtl="0" eaLnBrk="0" fontAlgn="base" hangingPunct="0">
        <a:spcBef>
          <a:spcPct val="0"/>
        </a:spcBef>
        <a:spcAft>
          <a:spcPct val="0"/>
        </a:spcAft>
        <a:defRPr sz="2800" i="1">
          <a:solidFill>
            <a:srgbClr val="FFFF99"/>
          </a:solidFill>
          <a:latin typeface="Trebuchet MS" charset="0"/>
          <a:ea typeface="ＭＳ Ｐゴシック" charset="0"/>
          <a:cs typeface="ＭＳ Ｐゴシック" charset="0"/>
        </a:defRPr>
      </a:lvl5pPr>
      <a:lvl6pPr marL="457200" algn="ctr" rtl="0" eaLnBrk="0" fontAlgn="base" hangingPunct="0">
        <a:spcBef>
          <a:spcPct val="0"/>
        </a:spcBef>
        <a:spcAft>
          <a:spcPct val="0"/>
        </a:spcAft>
        <a:defRPr sz="2800" i="1">
          <a:solidFill>
            <a:srgbClr val="FFFF99"/>
          </a:solidFill>
          <a:latin typeface="Trebuchet MS" charset="0"/>
          <a:ea typeface="ＭＳ Ｐゴシック" charset="0"/>
        </a:defRPr>
      </a:lvl6pPr>
      <a:lvl7pPr marL="914400" algn="ctr" rtl="0" eaLnBrk="0" fontAlgn="base" hangingPunct="0">
        <a:spcBef>
          <a:spcPct val="0"/>
        </a:spcBef>
        <a:spcAft>
          <a:spcPct val="0"/>
        </a:spcAft>
        <a:defRPr sz="2800" i="1">
          <a:solidFill>
            <a:srgbClr val="FFFF99"/>
          </a:solidFill>
          <a:latin typeface="Trebuchet MS" charset="0"/>
          <a:ea typeface="ＭＳ Ｐゴシック" charset="0"/>
        </a:defRPr>
      </a:lvl7pPr>
      <a:lvl8pPr marL="1371600" algn="ctr" rtl="0" eaLnBrk="0" fontAlgn="base" hangingPunct="0">
        <a:spcBef>
          <a:spcPct val="0"/>
        </a:spcBef>
        <a:spcAft>
          <a:spcPct val="0"/>
        </a:spcAft>
        <a:defRPr sz="2800" i="1">
          <a:solidFill>
            <a:srgbClr val="FFFF99"/>
          </a:solidFill>
          <a:latin typeface="Trebuchet MS" charset="0"/>
          <a:ea typeface="ＭＳ Ｐゴシック" charset="0"/>
        </a:defRPr>
      </a:lvl8pPr>
      <a:lvl9pPr marL="1828800" algn="ctr" rtl="0" eaLnBrk="0" fontAlgn="base" hangingPunct="0">
        <a:spcBef>
          <a:spcPct val="0"/>
        </a:spcBef>
        <a:spcAft>
          <a:spcPct val="0"/>
        </a:spcAft>
        <a:defRPr sz="2800" i="1">
          <a:solidFill>
            <a:srgbClr val="FFFF99"/>
          </a:solidFill>
          <a:latin typeface="Trebuchet MS" charset="0"/>
          <a:ea typeface="ＭＳ Ｐゴシック" charset="0"/>
        </a:defRPr>
      </a:lvl9pPr>
    </p:titleStyle>
    <p:bodyStyle>
      <a:lvl1pPr marL="342900" indent="-342900" algn="l" rtl="0" eaLnBrk="0" fontAlgn="base" hangingPunct="0">
        <a:spcBef>
          <a:spcPct val="40000"/>
        </a:spcBef>
        <a:spcAft>
          <a:spcPct val="0"/>
        </a:spcAft>
        <a:buChar char="•"/>
        <a:defRPr sz="2000">
          <a:solidFill>
            <a:srgbClr val="000099"/>
          </a:solidFill>
          <a:latin typeface="+mn-lt"/>
          <a:ea typeface="+mn-ea"/>
          <a:cs typeface="ＭＳ Ｐゴシック" charset="0"/>
        </a:defRPr>
      </a:lvl1pPr>
      <a:lvl2pPr marL="857250" indent="-400050" algn="l" rtl="0" eaLnBrk="0" fontAlgn="base" hangingPunct="0">
        <a:spcBef>
          <a:spcPct val="20000"/>
        </a:spcBef>
        <a:spcAft>
          <a:spcPct val="0"/>
        </a:spcAft>
        <a:buFont typeface="Wingdings" charset="2"/>
        <a:buChar char="Ø"/>
        <a:defRPr>
          <a:solidFill>
            <a:srgbClr val="9B0101"/>
          </a:solidFill>
          <a:latin typeface="+mn-lt"/>
          <a:ea typeface="+mn-ea"/>
        </a:defRPr>
      </a:lvl2pPr>
      <a:lvl3pPr marL="1200150" indent="-228600" algn="l" rtl="0" eaLnBrk="0" fontAlgn="base" hangingPunct="0">
        <a:spcBef>
          <a:spcPct val="20000"/>
        </a:spcBef>
        <a:spcAft>
          <a:spcPct val="0"/>
        </a:spcAft>
        <a:buFont typeface="Wingdings" charset="0"/>
        <a:buChar char="§"/>
        <a:defRPr sz="1600">
          <a:solidFill>
            <a:srgbClr val="339966"/>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eaLnBrk="0" fontAlgn="base" hangingPunct="0">
        <a:spcBef>
          <a:spcPct val="20000"/>
        </a:spcBef>
        <a:spcAft>
          <a:spcPct val="0"/>
        </a:spcAft>
        <a:buChar char="»"/>
        <a:defRPr sz="1400">
          <a:solidFill>
            <a:schemeClr val="tx1"/>
          </a:solidFill>
          <a:latin typeface="+mn-lt"/>
          <a:ea typeface="+mn-ea"/>
        </a:defRPr>
      </a:lvl6pPr>
      <a:lvl7pPr marL="2971800" indent="-228600" algn="l" rtl="0" eaLnBrk="0" fontAlgn="base" hangingPunct="0">
        <a:spcBef>
          <a:spcPct val="20000"/>
        </a:spcBef>
        <a:spcAft>
          <a:spcPct val="0"/>
        </a:spcAft>
        <a:buChar char="»"/>
        <a:defRPr sz="1400">
          <a:solidFill>
            <a:schemeClr val="tx1"/>
          </a:solidFill>
          <a:latin typeface="+mn-lt"/>
          <a:ea typeface="+mn-ea"/>
        </a:defRPr>
      </a:lvl7pPr>
      <a:lvl8pPr marL="3429000" indent="-228600" algn="l" rtl="0" eaLnBrk="0" fontAlgn="base" hangingPunct="0">
        <a:spcBef>
          <a:spcPct val="20000"/>
        </a:spcBef>
        <a:spcAft>
          <a:spcPct val="0"/>
        </a:spcAft>
        <a:buChar char="»"/>
        <a:defRPr sz="1400">
          <a:solidFill>
            <a:schemeClr val="tx1"/>
          </a:solidFill>
          <a:latin typeface="+mn-lt"/>
          <a:ea typeface="+mn-ea"/>
        </a:defRPr>
      </a:lvl8pPr>
      <a:lvl9pPr marL="38862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1" Type="http://schemas.openxmlformats.org/officeDocument/2006/relationships/slideLayout" Target="../slideLayouts/slideLayout6.xml"/><Relationship Id="rId2" Type="http://schemas.openxmlformats.org/officeDocument/2006/relationships/image" Target="../media/image15.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xml"/><Relationship Id="rId5" Type="http://schemas.openxmlformats.org/officeDocument/2006/relationships/image" Target="../media/image5.png"/><Relationship Id="rId6" Type="http://schemas.openxmlformats.org/officeDocument/2006/relationships/image" Target="../media/image6.png"/><Relationship Id="rId1" Type="http://schemas.microsoft.com/office/2007/relationships/media" Target="../media/media1.mov"/><Relationship Id="rId2" Type="http://schemas.openxmlformats.org/officeDocument/2006/relationships/video" Target="../media/media1.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2.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smtClean="0"/>
              <a:t>Quantum control of </a:t>
            </a:r>
            <a:br>
              <a:rPr lang="en-US" dirty="0" smtClean="0"/>
            </a:br>
            <a:r>
              <a:rPr lang="en-US" dirty="0" err="1" smtClean="0"/>
              <a:t>Ultracold</a:t>
            </a:r>
            <a:r>
              <a:rPr lang="en-US" dirty="0" smtClean="0"/>
              <a:t> atoms near surfaces</a:t>
            </a:r>
            <a:endParaRPr lang="en-US" dirty="0"/>
          </a:p>
        </p:txBody>
      </p:sp>
      <p:sp>
        <p:nvSpPr>
          <p:cNvPr id="8" name="Subtitle 7"/>
          <p:cNvSpPr>
            <a:spLocks noGrp="1"/>
          </p:cNvSpPr>
          <p:nvPr>
            <p:ph type="subTitle" idx="1"/>
          </p:nvPr>
        </p:nvSpPr>
        <p:spPr>
          <a:xfrm>
            <a:off x="1371600" y="2286000"/>
            <a:ext cx="6400800" cy="2819400"/>
          </a:xfrm>
        </p:spPr>
        <p:txBody>
          <a:bodyPr/>
          <a:lstStyle/>
          <a:p>
            <a:r>
              <a:rPr lang="en-US" dirty="0" smtClean="0"/>
              <a:t>Opportunities</a:t>
            </a:r>
            <a:endParaRPr lang="en-US" dirty="0"/>
          </a:p>
          <a:p>
            <a:pPr lvl="1"/>
            <a:r>
              <a:rPr lang="en-US" dirty="0" smtClean="0"/>
              <a:t>Arbitrary lattice designs and length scales</a:t>
            </a:r>
          </a:p>
          <a:p>
            <a:pPr lvl="1"/>
            <a:r>
              <a:rPr lang="en-US" dirty="0" smtClean="0"/>
              <a:t>Interfacing different lattice geometries</a:t>
            </a:r>
          </a:p>
          <a:p>
            <a:pPr lvl="1"/>
            <a:r>
              <a:rPr lang="en-US" dirty="0" smtClean="0"/>
              <a:t>Controlled disorder, designer defects, </a:t>
            </a:r>
            <a:r>
              <a:rPr lang="mr-IN" dirty="0" smtClean="0"/>
              <a:t>…</a:t>
            </a:r>
            <a:r>
              <a:rPr lang="en-US" dirty="0" smtClean="0"/>
              <a:t> </a:t>
            </a:r>
          </a:p>
          <a:p>
            <a:r>
              <a:rPr lang="en-US" dirty="0" smtClean="0"/>
              <a:t>Challenges</a:t>
            </a:r>
          </a:p>
          <a:p>
            <a:pPr lvl="1"/>
            <a:r>
              <a:rPr lang="en-US" dirty="0" smtClean="0"/>
              <a:t>Stray electric fields </a:t>
            </a:r>
            <a:br>
              <a:rPr lang="en-US" dirty="0" smtClean="0"/>
            </a:br>
            <a:r>
              <a:rPr lang="en-US" dirty="0" smtClean="0"/>
              <a:t>(esp. when working with Rydberg atoms)</a:t>
            </a:r>
          </a:p>
          <a:p>
            <a:pPr lvl="1"/>
            <a:r>
              <a:rPr lang="en-US" dirty="0" smtClean="0"/>
              <a:t>Short lifetimes</a:t>
            </a:r>
            <a:r>
              <a:rPr lang="en-US" dirty="0"/>
              <a:t> </a:t>
            </a:r>
            <a:r>
              <a:rPr lang="en-US" dirty="0" smtClean="0"/>
              <a:t>in sub-micron traps</a:t>
            </a:r>
          </a:p>
          <a:p>
            <a:pPr lvl="1"/>
            <a:r>
              <a:rPr lang="en-US" dirty="0" smtClean="0"/>
              <a:t>Johnson noise</a:t>
            </a:r>
            <a:r>
              <a:rPr lang="en-US" dirty="0"/>
              <a:t> </a:t>
            </a:r>
            <a:r>
              <a:rPr lang="en-US" dirty="0" smtClean="0"/>
              <a:t>near metal surfaces</a:t>
            </a:r>
          </a:p>
          <a:p>
            <a:pPr marL="0" indent="0">
              <a:buNone/>
            </a:pPr>
            <a:endParaRPr lang="en-US" dirty="0"/>
          </a:p>
          <a:p>
            <a:endParaRPr lang="en-US" dirty="0"/>
          </a:p>
          <a:p>
            <a:endParaRPr lang="en-US" dirty="0"/>
          </a:p>
          <a:p>
            <a:endParaRPr lang="en-US" dirty="0"/>
          </a:p>
        </p:txBody>
      </p:sp>
      <p:sp>
        <p:nvSpPr>
          <p:cNvPr id="4" name="Date Placeholder 3"/>
          <p:cNvSpPr>
            <a:spLocks noGrp="1"/>
          </p:cNvSpPr>
          <p:nvPr>
            <p:ph type="dt" sz="half" idx="4294967295"/>
          </p:nvPr>
        </p:nvSpPr>
        <p:spPr>
          <a:xfrm>
            <a:off x="0" y="6477000"/>
            <a:ext cx="1905000" cy="457200"/>
          </a:xfrm>
        </p:spPr>
        <p:txBody>
          <a:bodyPr/>
          <a:lstStyle/>
          <a:p>
            <a:pPr>
              <a:defRPr/>
            </a:pPr>
            <a:r>
              <a:rPr lang="en-US" smtClean="0"/>
              <a:t>Vilnius, 1/8/18</a:t>
            </a:r>
            <a:endParaRPr lang="en-US" dirty="0"/>
          </a:p>
        </p:txBody>
      </p:sp>
    </p:spTree>
    <p:extLst>
      <p:ext uri="{BB962C8B-B14F-4D97-AF65-F5344CB8AC3E}">
        <p14:creationId xmlns:p14="http://schemas.microsoft.com/office/powerpoint/2010/main" val="34524300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Oklahoma group</a:t>
            </a:r>
            <a:endParaRPr lang="en-US" dirty="0"/>
          </a:p>
        </p:txBody>
      </p:sp>
      <p:sp>
        <p:nvSpPr>
          <p:cNvPr id="7" name="Content Placeholder 6"/>
          <p:cNvSpPr>
            <a:spLocks noGrp="1"/>
          </p:cNvSpPr>
          <p:nvPr>
            <p:ph idx="1"/>
          </p:nvPr>
        </p:nvSpPr>
        <p:spPr>
          <a:xfrm>
            <a:off x="5257800" y="1066800"/>
            <a:ext cx="3429000" cy="5486400"/>
          </a:xfrm>
        </p:spPr>
        <p:txBody>
          <a:bodyPr/>
          <a:lstStyle/>
          <a:p>
            <a:r>
              <a:rPr lang="en-US" dirty="0" err="1" smtClean="0"/>
              <a:t>Sedlacek</a:t>
            </a:r>
            <a:r>
              <a:rPr lang="en-US" dirty="0" smtClean="0"/>
              <a:t> et al., PRL 2016</a:t>
            </a:r>
          </a:p>
          <a:p>
            <a:r>
              <a:rPr lang="en-US" dirty="0" err="1" smtClean="0"/>
              <a:t>Rb</a:t>
            </a:r>
            <a:r>
              <a:rPr lang="en-US" dirty="0" smtClean="0"/>
              <a:t> adsorbate causes negative electron affinity</a:t>
            </a:r>
          </a:p>
          <a:p>
            <a:r>
              <a:rPr lang="en-US" dirty="0" smtClean="0"/>
              <a:t>Low-E Electrons cancel surface fields</a:t>
            </a:r>
          </a:p>
          <a:p>
            <a:r>
              <a:rPr lang="en-US" dirty="0" smtClean="0"/>
              <a:t>Requires atomically flat surface, &lt;5Å, for uniform </a:t>
            </a:r>
            <a:r>
              <a:rPr lang="en-US" dirty="0" err="1" smtClean="0"/>
              <a:t>adsorbate</a:t>
            </a:r>
            <a:r>
              <a:rPr lang="en-US" dirty="0" smtClean="0"/>
              <a:t> layer</a:t>
            </a:r>
            <a:br>
              <a:rPr lang="en-US" dirty="0" smtClean="0"/>
            </a:br>
            <a:r>
              <a:rPr lang="en-US" dirty="0" smtClean="0"/>
              <a:t>(here: single </a:t>
            </a:r>
            <a:r>
              <a:rPr lang="en-US" dirty="0" err="1" smtClean="0"/>
              <a:t>Xtal</a:t>
            </a:r>
            <a:r>
              <a:rPr lang="en-US" dirty="0" smtClean="0"/>
              <a:t> quartz)</a:t>
            </a:r>
            <a:endParaRPr lang="en-US" dirty="0"/>
          </a:p>
        </p:txBody>
      </p:sp>
      <p:sp>
        <p:nvSpPr>
          <p:cNvPr id="2" name="Date Placeholder 1"/>
          <p:cNvSpPr>
            <a:spLocks noGrp="1"/>
          </p:cNvSpPr>
          <p:nvPr>
            <p:ph type="dt" sz="half" idx="10"/>
          </p:nvPr>
        </p:nvSpPr>
        <p:spPr/>
        <p:txBody>
          <a:bodyPr/>
          <a:lstStyle/>
          <a:p>
            <a:pPr>
              <a:defRPr/>
            </a:pPr>
            <a:r>
              <a:rPr lang="en-US" smtClean="0"/>
              <a:t>Vilnius, 1/8/18</a:t>
            </a:r>
            <a:endParaRPr lang="en-US" dirty="0"/>
          </a:p>
        </p:txBody>
      </p:sp>
      <p:pic>
        <p:nvPicPr>
          <p:cNvPr id="5" name="Picture 4"/>
          <p:cNvPicPr>
            <a:picLocks noChangeAspect="1"/>
          </p:cNvPicPr>
          <p:nvPr/>
        </p:nvPicPr>
        <p:blipFill>
          <a:blip r:embed="rId2"/>
          <a:stretch>
            <a:fillRect/>
          </a:stretch>
        </p:blipFill>
        <p:spPr>
          <a:xfrm>
            <a:off x="381000" y="1066800"/>
            <a:ext cx="4741770" cy="3841750"/>
          </a:xfrm>
          <a:prstGeom prst="rect">
            <a:avLst/>
          </a:prstGeom>
        </p:spPr>
      </p:pic>
    </p:spTree>
    <p:extLst>
      <p:ext uri="{BB962C8B-B14F-4D97-AF65-F5344CB8AC3E}">
        <p14:creationId xmlns:p14="http://schemas.microsoft.com/office/powerpoint/2010/main" val="13984578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ENS group (Paris)</a:t>
            </a:r>
            <a:endParaRPr lang="en-US" dirty="0"/>
          </a:p>
        </p:txBody>
      </p:sp>
      <p:sp>
        <p:nvSpPr>
          <p:cNvPr id="2" name="Date Placeholder 1"/>
          <p:cNvSpPr>
            <a:spLocks noGrp="1"/>
          </p:cNvSpPr>
          <p:nvPr>
            <p:ph type="dt" sz="half" idx="10"/>
          </p:nvPr>
        </p:nvSpPr>
        <p:spPr/>
        <p:txBody>
          <a:bodyPr/>
          <a:lstStyle/>
          <a:p>
            <a:pPr>
              <a:defRPr/>
            </a:pPr>
            <a:r>
              <a:rPr lang="en-US" smtClean="0"/>
              <a:t>Vilnius, 1/8/18</a:t>
            </a:r>
            <a:endParaRPr lang="en-US" dirty="0"/>
          </a:p>
        </p:txBody>
      </p:sp>
      <p:pic>
        <p:nvPicPr>
          <p:cNvPr id="5" name="Picture 4"/>
          <p:cNvPicPr>
            <a:picLocks noChangeAspect="1"/>
          </p:cNvPicPr>
          <p:nvPr/>
        </p:nvPicPr>
        <p:blipFill rotWithShape="1">
          <a:blip r:embed="rId2"/>
          <a:srcRect r="39537" b="37025"/>
          <a:stretch/>
        </p:blipFill>
        <p:spPr>
          <a:xfrm>
            <a:off x="152400" y="1108521"/>
            <a:ext cx="2729716" cy="3311079"/>
          </a:xfrm>
          <a:prstGeom prst="rect">
            <a:avLst/>
          </a:prstGeom>
        </p:spPr>
      </p:pic>
      <p:pic>
        <p:nvPicPr>
          <p:cNvPr id="6" name="Picture 5"/>
          <p:cNvPicPr>
            <a:picLocks noChangeAspect="1"/>
          </p:cNvPicPr>
          <p:nvPr/>
        </p:nvPicPr>
        <p:blipFill>
          <a:blip r:embed="rId3"/>
          <a:stretch>
            <a:fillRect/>
          </a:stretch>
        </p:blipFill>
        <p:spPr>
          <a:xfrm>
            <a:off x="1981200" y="4648200"/>
            <a:ext cx="3231696" cy="1905000"/>
          </a:xfrm>
          <a:prstGeom prst="rect">
            <a:avLst/>
          </a:prstGeom>
        </p:spPr>
      </p:pic>
      <p:pic>
        <p:nvPicPr>
          <p:cNvPr id="8" name="Picture 7"/>
          <p:cNvPicPr>
            <a:picLocks noChangeAspect="1"/>
          </p:cNvPicPr>
          <p:nvPr/>
        </p:nvPicPr>
        <p:blipFill rotWithShape="1">
          <a:blip r:embed="rId4"/>
          <a:srcRect t="50380"/>
          <a:stretch/>
        </p:blipFill>
        <p:spPr>
          <a:xfrm>
            <a:off x="5486399" y="4648200"/>
            <a:ext cx="3330787" cy="1905000"/>
          </a:xfrm>
          <a:prstGeom prst="rect">
            <a:avLst/>
          </a:prstGeom>
        </p:spPr>
      </p:pic>
      <p:sp>
        <p:nvSpPr>
          <p:cNvPr id="9" name="Content Placeholder 6"/>
          <p:cNvSpPr txBox="1">
            <a:spLocks/>
          </p:cNvSpPr>
          <p:nvPr/>
        </p:nvSpPr>
        <p:spPr>
          <a:xfrm>
            <a:off x="3810000" y="1066800"/>
            <a:ext cx="4876800" cy="5486400"/>
          </a:xfrm>
          <a:prstGeom prst="rect">
            <a:avLst/>
          </a:prstGeom>
        </p:spPr>
        <p:txBody>
          <a:bodyPr/>
          <a:lstStyle>
            <a:lvl1pPr marL="342900" indent="-342900" algn="l" rtl="0" eaLnBrk="0" fontAlgn="base" hangingPunct="0">
              <a:spcBef>
                <a:spcPct val="40000"/>
              </a:spcBef>
              <a:spcAft>
                <a:spcPct val="0"/>
              </a:spcAft>
              <a:buChar char="•"/>
              <a:defRPr sz="2000">
                <a:solidFill>
                  <a:srgbClr val="000099"/>
                </a:solidFill>
                <a:latin typeface="+mn-lt"/>
                <a:ea typeface="+mn-ea"/>
                <a:cs typeface="ＭＳ Ｐゴシック" charset="0"/>
              </a:defRPr>
            </a:lvl1pPr>
            <a:lvl2pPr marL="857250" indent="-400050" algn="l" rtl="0" eaLnBrk="0" fontAlgn="base" hangingPunct="0">
              <a:spcBef>
                <a:spcPct val="20000"/>
              </a:spcBef>
              <a:spcAft>
                <a:spcPct val="0"/>
              </a:spcAft>
              <a:buFont typeface="Wingdings" charset="2"/>
              <a:buChar char="Ø"/>
              <a:defRPr>
                <a:solidFill>
                  <a:srgbClr val="9B0101"/>
                </a:solidFill>
                <a:latin typeface="+mn-lt"/>
                <a:ea typeface="+mn-ea"/>
              </a:defRPr>
            </a:lvl2pPr>
            <a:lvl3pPr marL="1200150" indent="-228600" algn="l" rtl="0" eaLnBrk="0" fontAlgn="base" hangingPunct="0">
              <a:spcBef>
                <a:spcPct val="20000"/>
              </a:spcBef>
              <a:spcAft>
                <a:spcPct val="0"/>
              </a:spcAft>
              <a:buFont typeface="Wingdings" charset="0"/>
              <a:buChar char="§"/>
              <a:defRPr sz="1600">
                <a:solidFill>
                  <a:srgbClr val="339966"/>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eaLnBrk="0" fontAlgn="base" hangingPunct="0">
              <a:spcBef>
                <a:spcPct val="20000"/>
              </a:spcBef>
              <a:spcAft>
                <a:spcPct val="0"/>
              </a:spcAft>
              <a:buChar char="»"/>
              <a:defRPr sz="1400">
                <a:solidFill>
                  <a:schemeClr val="tx1"/>
                </a:solidFill>
                <a:latin typeface="+mn-lt"/>
                <a:ea typeface="+mn-ea"/>
              </a:defRPr>
            </a:lvl6pPr>
            <a:lvl7pPr marL="2971800" indent="-228600" algn="l" rtl="0" eaLnBrk="0" fontAlgn="base" hangingPunct="0">
              <a:spcBef>
                <a:spcPct val="20000"/>
              </a:spcBef>
              <a:spcAft>
                <a:spcPct val="0"/>
              </a:spcAft>
              <a:buChar char="»"/>
              <a:defRPr sz="1400">
                <a:solidFill>
                  <a:schemeClr val="tx1"/>
                </a:solidFill>
                <a:latin typeface="+mn-lt"/>
                <a:ea typeface="+mn-ea"/>
              </a:defRPr>
            </a:lvl7pPr>
            <a:lvl8pPr marL="3429000" indent="-228600" algn="l" rtl="0" eaLnBrk="0" fontAlgn="base" hangingPunct="0">
              <a:spcBef>
                <a:spcPct val="20000"/>
              </a:spcBef>
              <a:spcAft>
                <a:spcPct val="0"/>
              </a:spcAft>
              <a:buChar char="»"/>
              <a:defRPr sz="1400">
                <a:solidFill>
                  <a:schemeClr val="tx1"/>
                </a:solidFill>
                <a:latin typeface="+mn-lt"/>
                <a:ea typeface="+mn-ea"/>
              </a:defRPr>
            </a:lvl8pPr>
            <a:lvl9pPr marL="3886200" indent="-228600" algn="l" rtl="0" eaLnBrk="0" fontAlgn="base" hangingPunct="0">
              <a:spcBef>
                <a:spcPct val="20000"/>
              </a:spcBef>
              <a:spcAft>
                <a:spcPct val="0"/>
              </a:spcAft>
              <a:buChar char="»"/>
              <a:defRPr sz="1400">
                <a:solidFill>
                  <a:schemeClr val="tx1"/>
                </a:solidFill>
                <a:latin typeface="+mn-lt"/>
                <a:ea typeface="+mn-ea"/>
              </a:defRPr>
            </a:lvl9pPr>
          </a:lstStyle>
          <a:p>
            <a:r>
              <a:rPr lang="en-US" smtClean="0"/>
              <a:t>Cryogenic atom chip</a:t>
            </a:r>
          </a:p>
          <a:p>
            <a:r>
              <a:rPr lang="en-US" smtClean="0"/>
              <a:t>Chip covered by metallic layer of Rb</a:t>
            </a:r>
          </a:p>
          <a:p>
            <a:r>
              <a:rPr lang="en-US" smtClean="0"/>
              <a:t>Coherence time as long as Rydberg lifetime</a:t>
            </a:r>
          </a:p>
          <a:p>
            <a:r>
              <a:rPr lang="en-US" smtClean="0"/>
              <a:t>Distance to surface 550</a:t>
            </a:r>
            <a:r>
              <a:rPr lang="el-GR" smtClean="0"/>
              <a:t>μ</a:t>
            </a:r>
            <a:r>
              <a:rPr lang="en-US" smtClean="0"/>
              <a:t>m</a:t>
            </a:r>
            <a:endParaRPr lang="nl-NL" smtClean="0"/>
          </a:p>
          <a:p>
            <a:r>
              <a:rPr lang="nl-NL" smtClean="0"/>
              <a:t>Hermann-Avigliano et al., PRA 2014</a:t>
            </a:r>
          </a:p>
          <a:p>
            <a:endParaRPr lang="en-US" dirty="0"/>
          </a:p>
        </p:txBody>
      </p:sp>
    </p:spTree>
    <p:extLst>
      <p:ext uri="{BB962C8B-B14F-4D97-AF65-F5344CB8AC3E}">
        <p14:creationId xmlns:p14="http://schemas.microsoft.com/office/powerpoint/2010/main" val="61886651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Stuttgart group</a:t>
            </a:r>
            <a:endParaRPr lang="en-US" dirty="0"/>
          </a:p>
        </p:txBody>
      </p:sp>
      <p:sp>
        <p:nvSpPr>
          <p:cNvPr id="2" name="Date Placeholder 1"/>
          <p:cNvSpPr>
            <a:spLocks noGrp="1"/>
          </p:cNvSpPr>
          <p:nvPr>
            <p:ph type="dt" sz="half" idx="10"/>
          </p:nvPr>
        </p:nvSpPr>
        <p:spPr/>
        <p:txBody>
          <a:bodyPr/>
          <a:lstStyle/>
          <a:p>
            <a:pPr>
              <a:defRPr/>
            </a:pPr>
            <a:r>
              <a:rPr lang="en-US" smtClean="0"/>
              <a:t>Vilnius, 1/8/18</a:t>
            </a:r>
            <a:endParaRPr lang="en-US" dirty="0"/>
          </a:p>
        </p:txBody>
      </p:sp>
      <p:sp>
        <p:nvSpPr>
          <p:cNvPr id="8" name="Content Placeholder 7"/>
          <p:cNvSpPr>
            <a:spLocks noGrp="1"/>
          </p:cNvSpPr>
          <p:nvPr>
            <p:ph idx="4294967295"/>
          </p:nvPr>
        </p:nvSpPr>
        <p:spPr>
          <a:xfrm>
            <a:off x="6205538" y="1066800"/>
            <a:ext cx="2938462" cy="5486400"/>
          </a:xfrm>
        </p:spPr>
        <p:txBody>
          <a:bodyPr/>
          <a:lstStyle/>
          <a:p>
            <a:r>
              <a:rPr lang="en-US" dirty="0" smtClean="0"/>
              <a:t>Hot, thermal atoms,  above room-T</a:t>
            </a:r>
          </a:p>
          <a:p>
            <a:r>
              <a:rPr lang="en-US" dirty="0" smtClean="0"/>
              <a:t>Micron size cavities</a:t>
            </a:r>
          </a:p>
          <a:p>
            <a:r>
              <a:rPr lang="en-US" dirty="0" smtClean="0"/>
              <a:t>Surface uniformly coated with </a:t>
            </a:r>
            <a:r>
              <a:rPr lang="en-US" dirty="0" err="1" smtClean="0"/>
              <a:t>Rb</a:t>
            </a:r>
            <a:endParaRPr lang="en-US" dirty="0" smtClean="0"/>
          </a:p>
          <a:p>
            <a:r>
              <a:rPr lang="en-US" dirty="0" smtClean="0"/>
              <a:t>arXiv</a:t>
            </a:r>
            <a:r>
              <a:rPr lang="en-US" dirty="0"/>
              <a:t>:</a:t>
            </a:r>
            <a:r>
              <a:rPr lang="en-US" dirty="0" smtClean="0"/>
              <a:t>1806.02120</a:t>
            </a:r>
          </a:p>
          <a:p>
            <a:endParaRPr lang="en-US" dirty="0"/>
          </a:p>
        </p:txBody>
      </p:sp>
      <p:pic>
        <p:nvPicPr>
          <p:cNvPr id="9" name="Picture 8"/>
          <p:cNvPicPr>
            <a:picLocks noChangeAspect="1"/>
          </p:cNvPicPr>
          <p:nvPr/>
        </p:nvPicPr>
        <p:blipFill>
          <a:blip r:embed="rId2"/>
          <a:stretch>
            <a:fillRect/>
          </a:stretch>
        </p:blipFill>
        <p:spPr>
          <a:xfrm>
            <a:off x="381000" y="1143000"/>
            <a:ext cx="5600700" cy="4468130"/>
          </a:xfrm>
          <a:prstGeom prst="rect">
            <a:avLst/>
          </a:prstGeom>
        </p:spPr>
      </p:pic>
    </p:spTree>
    <p:extLst>
      <p:ext uri="{BB962C8B-B14F-4D97-AF65-F5344CB8AC3E}">
        <p14:creationId xmlns:p14="http://schemas.microsoft.com/office/powerpoint/2010/main" val="631091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Swinburne (Melbourne)</a:t>
            </a:r>
            <a:endParaRPr lang="en-US" dirty="0"/>
          </a:p>
        </p:txBody>
      </p:sp>
      <p:sp>
        <p:nvSpPr>
          <p:cNvPr id="8" name="Content Placeholder 7"/>
          <p:cNvSpPr>
            <a:spLocks noGrp="1"/>
          </p:cNvSpPr>
          <p:nvPr>
            <p:ph idx="1"/>
          </p:nvPr>
        </p:nvSpPr>
        <p:spPr/>
        <p:txBody>
          <a:bodyPr/>
          <a:lstStyle/>
          <a:p>
            <a:r>
              <a:rPr lang="en-US" dirty="0" smtClean="0"/>
              <a:t>Wang et al. PRA 2017</a:t>
            </a:r>
          </a:p>
          <a:p>
            <a:r>
              <a:rPr lang="en-US" dirty="0" smtClean="0"/>
              <a:t>Co/</a:t>
            </a:r>
            <a:r>
              <a:rPr lang="en-US" dirty="0" err="1" smtClean="0"/>
              <a:t>Pd</a:t>
            </a:r>
            <a:r>
              <a:rPr lang="en-US" dirty="0" smtClean="0"/>
              <a:t> multilayer film, 10nm total</a:t>
            </a:r>
          </a:p>
          <a:p>
            <a:r>
              <a:rPr lang="en-US" dirty="0"/>
              <a:t>Distance to surface ~ few 100 </a:t>
            </a:r>
            <a:r>
              <a:rPr lang="en-US" dirty="0" smtClean="0"/>
              <a:t>nm</a:t>
            </a:r>
          </a:p>
          <a:p>
            <a:endParaRPr lang="en-US" dirty="0"/>
          </a:p>
        </p:txBody>
      </p:sp>
      <p:sp>
        <p:nvSpPr>
          <p:cNvPr id="2" name="Date Placeholder 1"/>
          <p:cNvSpPr>
            <a:spLocks noGrp="1"/>
          </p:cNvSpPr>
          <p:nvPr>
            <p:ph type="dt" sz="half" idx="10"/>
          </p:nvPr>
        </p:nvSpPr>
        <p:spPr/>
        <p:txBody>
          <a:bodyPr/>
          <a:lstStyle/>
          <a:p>
            <a:pPr>
              <a:defRPr/>
            </a:pPr>
            <a:r>
              <a:rPr lang="en-US" smtClean="0"/>
              <a:t>Vilnius, 1/8/18</a:t>
            </a:r>
            <a:endParaRPr lang="en-US" dirty="0"/>
          </a:p>
        </p:txBody>
      </p:sp>
      <p:pic>
        <p:nvPicPr>
          <p:cNvPr id="9" name="Picture 8"/>
          <p:cNvPicPr>
            <a:picLocks noChangeAspect="1"/>
          </p:cNvPicPr>
          <p:nvPr/>
        </p:nvPicPr>
        <p:blipFill rotWithShape="1">
          <a:blip r:embed="rId2"/>
          <a:srcRect l="52621"/>
          <a:stretch/>
        </p:blipFill>
        <p:spPr>
          <a:xfrm>
            <a:off x="4811667" y="838200"/>
            <a:ext cx="4332333" cy="3218329"/>
          </a:xfrm>
          <a:prstGeom prst="rect">
            <a:avLst/>
          </a:prstGeom>
        </p:spPr>
      </p:pic>
      <p:sp>
        <p:nvSpPr>
          <p:cNvPr id="10" name="Content Placeholder 7"/>
          <p:cNvSpPr txBox="1">
            <a:spLocks/>
          </p:cNvSpPr>
          <p:nvPr/>
        </p:nvSpPr>
        <p:spPr bwMode="auto">
          <a:xfrm>
            <a:off x="457200" y="5257800"/>
            <a:ext cx="8229600" cy="12954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40000"/>
              </a:spcBef>
              <a:spcAft>
                <a:spcPct val="0"/>
              </a:spcAft>
              <a:buChar char="•"/>
              <a:defRPr sz="2000">
                <a:solidFill>
                  <a:srgbClr val="000099"/>
                </a:solidFill>
                <a:latin typeface="+mn-lt"/>
                <a:ea typeface="+mn-ea"/>
                <a:cs typeface="ＭＳ Ｐゴシック" charset="0"/>
              </a:defRPr>
            </a:lvl1pPr>
            <a:lvl2pPr marL="857250" indent="-400050" algn="l" rtl="0" eaLnBrk="0" fontAlgn="base" hangingPunct="0">
              <a:spcBef>
                <a:spcPct val="20000"/>
              </a:spcBef>
              <a:spcAft>
                <a:spcPct val="0"/>
              </a:spcAft>
              <a:buFont typeface="Wingdings" charset="2"/>
              <a:buChar char="Ø"/>
              <a:defRPr>
                <a:solidFill>
                  <a:srgbClr val="9B0101"/>
                </a:solidFill>
                <a:latin typeface="+mn-lt"/>
                <a:ea typeface="+mn-ea"/>
              </a:defRPr>
            </a:lvl2pPr>
            <a:lvl3pPr marL="1200150" indent="-228600" algn="l" rtl="0" eaLnBrk="0" fontAlgn="base" hangingPunct="0">
              <a:spcBef>
                <a:spcPct val="20000"/>
              </a:spcBef>
              <a:spcAft>
                <a:spcPct val="0"/>
              </a:spcAft>
              <a:buFont typeface="Wingdings" charset="0"/>
              <a:buChar char="§"/>
              <a:defRPr sz="1600">
                <a:solidFill>
                  <a:srgbClr val="339966"/>
                </a:solidFill>
                <a:latin typeface="+mn-lt"/>
                <a:ea typeface="+mn-ea"/>
              </a:defRPr>
            </a:lvl3pPr>
            <a:lvl4pPr marL="1600200" indent="-228600" algn="l" rtl="0" eaLnBrk="0" fontAlgn="base" hangingPunct="0">
              <a:spcBef>
                <a:spcPct val="20000"/>
              </a:spcBef>
              <a:spcAft>
                <a:spcPct val="0"/>
              </a:spcAft>
              <a:buChar char="–"/>
              <a:defRPr sz="14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eaLnBrk="0" fontAlgn="base" hangingPunct="0">
              <a:spcBef>
                <a:spcPct val="20000"/>
              </a:spcBef>
              <a:spcAft>
                <a:spcPct val="0"/>
              </a:spcAft>
              <a:buChar char="»"/>
              <a:defRPr sz="1400">
                <a:solidFill>
                  <a:schemeClr val="tx1"/>
                </a:solidFill>
                <a:latin typeface="+mn-lt"/>
                <a:ea typeface="+mn-ea"/>
              </a:defRPr>
            </a:lvl6pPr>
            <a:lvl7pPr marL="2971800" indent="-228600" algn="l" rtl="0" eaLnBrk="0" fontAlgn="base" hangingPunct="0">
              <a:spcBef>
                <a:spcPct val="20000"/>
              </a:spcBef>
              <a:spcAft>
                <a:spcPct val="0"/>
              </a:spcAft>
              <a:buChar char="»"/>
              <a:defRPr sz="1400">
                <a:solidFill>
                  <a:schemeClr val="tx1"/>
                </a:solidFill>
                <a:latin typeface="+mn-lt"/>
                <a:ea typeface="+mn-ea"/>
              </a:defRPr>
            </a:lvl7pPr>
            <a:lvl8pPr marL="3429000" indent="-228600" algn="l" rtl="0" eaLnBrk="0" fontAlgn="base" hangingPunct="0">
              <a:spcBef>
                <a:spcPct val="20000"/>
              </a:spcBef>
              <a:spcAft>
                <a:spcPct val="0"/>
              </a:spcAft>
              <a:buChar char="»"/>
              <a:defRPr sz="1400">
                <a:solidFill>
                  <a:schemeClr val="tx1"/>
                </a:solidFill>
                <a:latin typeface="+mn-lt"/>
                <a:ea typeface="+mn-ea"/>
              </a:defRPr>
            </a:lvl8pPr>
            <a:lvl9pPr marL="3886200" indent="-228600" algn="l" rtl="0" eaLnBrk="0" fontAlgn="base" hangingPunct="0">
              <a:spcBef>
                <a:spcPct val="20000"/>
              </a:spcBef>
              <a:spcAft>
                <a:spcPct val="0"/>
              </a:spcAft>
              <a:buChar char="»"/>
              <a:defRPr sz="1400">
                <a:solidFill>
                  <a:schemeClr val="tx1"/>
                </a:solidFill>
                <a:latin typeface="+mn-lt"/>
                <a:ea typeface="+mn-ea"/>
              </a:defRPr>
            </a:lvl9pPr>
          </a:lstStyle>
          <a:p>
            <a:r>
              <a:rPr lang="en-US" dirty="0" smtClean="0"/>
              <a:t>Short lifetime seems due to 1D evaporation (room for improvement)</a:t>
            </a:r>
          </a:p>
          <a:p>
            <a:r>
              <a:rPr lang="en-US" dirty="0" smtClean="0"/>
              <a:t>Loading is nontrivial: </a:t>
            </a:r>
            <a:r>
              <a:rPr lang="en-US" dirty="0" err="1" smtClean="0">
                <a:latin typeface="Symbol" charset="2"/>
                <a:ea typeface="Symbol" charset="2"/>
                <a:cs typeface="Symbol" charset="2"/>
              </a:rPr>
              <a:t>w</a:t>
            </a:r>
            <a:r>
              <a:rPr lang="en-US" baseline="-25000" dirty="0" err="1" smtClean="0"/>
              <a:t>trap</a:t>
            </a:r>
            <a:r>
              <a:rPr lang="en-US" dirty="0" smtClean="0"/>
              <a:t> changes by ~3 orders of magnitude</a:t>
            </a:r>
            <a:br>
              <a:rPr lang="en-US" dirty="0" smtClean="0"/>
            </a:br>
            <a:r>
              <a:rPr lang="en-US" dirty="0" smtClean="0"/>
              <a:t>(from 10</a:t>
            </a:r>
            <a:r>
              <a:rPr lang="en-US" baseline="30000" dirty="0" smtClean="0"/>
              <a:t>2</a:t>
            </a:r>
            <a:r>
              <a:rPr lang="en-US" dirty="0" smtClean="0"/>
              <a:t> </a:t>
            </a:r>
            <a:r>
              <a:rPr lang="en-US" dirty="0"/>
              <a:t>– </a:t>
            </a:r>
            <a:r>
              <a:rPr lang="en-US" dirty="0" smtClean="0"/>
              <a:t>10</a:t>
            </a:r>
            <a:r>
              <a:rPr lang="en-US" baseline="30000" dirty="0"/>
              <a:t>3</a:t>
            </a:r>
            <a:r>
              <a:rPr lang="en-US" dirty="0" smtClean="0"/>
              <a:t> Hz down to ~ </a:t>
            </a:r>
            <a:r>
              <a:rPr lang="en-US" dirty="0"/>
              <a:t>10</a:t>
            </a:r>
            <a:r>
              <a:rPr lang="en-US" baseline="30000" dirty="0"/>
              <a:t>5</a:t>
            </a:r>
            <a:r>
              <a:rPr lang="en-US" dirty="0"/>
              <a:t> – 10</a:t>
            </a:r>
            <a:r>
              <a:rPr lang="en-US" baseline="30000" dirty="0"/>
              <a:t>6</a:t>
            </a:r>
            <a:r>
              <a:rPr lang="en-US" dirty="0"/>
              <a:t> </a:t>
            </a:r>
            <a:r>
              <a:rPr lang="en-US" dirty="0" smtClean="0"/>
              <a:t>Hz)</a:t>
            </a:r>
            <a:endParaRPr lang="en-US" baseline="30000" dirty="0"/>
          </a:p>
          <a:p>
            <a:endParaRPr lang="en-US" dirty="0" smtClean="0"/>
          </a:p>
          <a:p>
            <a:endParaRPr lang="en-US" dirty="0"/>
          </a:p>
        </p:txBody>
      </p:sp>
      <p:pic>
        <p:nvPicPr>
          <p:cNvPr id="11" name="Picture 10"/>
          <p:cNvPicPr>
            <a:picLocks noChangeAspect="1"/>
          </p:cNvPicPr>
          <p:nvPr/>
        </p:nvPicPr>
        <p:blipFill>
          <a:blip r:embed="rId3"/>
          <a:stretch>
            <a:fillRect/>
          </a:stretch>
        </p:blipFill>
        <p:spPr>
          <a:xfrm>
            <a:off x="4572000" y="2667000"/>
            <a:ext cx="3684925" cy="2237043"/>
          </a:xfrm>
          <a:prstGeom prst="rect">
            <a:avLst/>
          </a:prstGeom>
        </p:spPr>
      </p:pic>
      <p:pic>
        <p:nvPicPr>
          <p:cNvPr id="12" name="Picture 11"/>
          <p:cNvPicPr>
            <a:picLocks noChangeAspect="1"/>
          </p:cNvPicPr>
          <p:nvPr/>
        </p:nvPicPr>
        <p:blipFill rotWithShape="1">
          <a:blip r:embed="rId4"/>
          <a:srcRect r="48121" b="43968"/>
          <a:stretch/>
        </p:blipFill>
        <p:spPr>
          <a:xfrm>
            <a:off x="1219200" y="2667000"/>
            <a:ext cx="2772204" cy="2374395"/>
          </a:xfrm>
          <a:prstGeom prst="rect">
            <a:avLst/>
          </a:prstGeom>
        </p:spPr>
      </p:pic>
    </p:spTree>
    <p:extLst>
      <p:ext uri="{BB962C8B-B14F-4D97-AF65-F5344CB8AC3E}">
        <p14:creationId xmlns:p14="http://schemas.microsoft.com/office/powerpoint/2010/main" val="627826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err="1" smtClean="0"/>
              <a:t>Ultracold</a:t>
            </a:r>
            <a:r>
              <a:rPr lang="en-US" dirty="0" smtClean="0"/>
              <a:t> atoms near surfaces</a:t>
            </a:r>
            <a:endParaRPr lang="en-US" dirty="0"/>
          </a:p>
        </p:txBody>
      </p:sp>
      <p:sp>
        <p:nvSpPr>
          <p:cNvPr id="8" name="Subtitle 7"/>
          <p:cNvSpPr>
            <a:spLocks noGrp="1"/>
          </p:cNvSpPr>
          <p:nvPr>
            <p:ph type="subTitle" idx="1"/>
          </p:nvPr>
        </p:nvSpPr>
        <p:spPr>
          <a:xfrm>
            <a:off x="762000" y="2819400"/>
            <a:ext cx="7696200" cy="2819400"/>
          </a:xfrm>
        </p:spPr>
        <p:txBody>
          <a:bodyPr/>
          <a:lstStyle/>
          <a:p>
            <a:r>
              <a:rPr lang="en-US" dirty="0" smtClean="0"/>
              <a:t>Quantum control: challenging, not quite there yet</a:t>
            </a:r>
          </a:p>
          <a:p>
            <a:endParaRPr lang="en-US" dirty="0" smtClean="0"/>
          </a:p>
          <a:p>
            <a:r>
              <a:rPr lang="en-US" dirty="0" smtClean="0"/>
              <a:t>Is this a rare case where hot atoms are better suited?</a:t>
            </a:r>
            <a:endParaRPr lang="en-US" dirty="0"/>
          </a:p>
          <a:p>
            <a:endParaRPr lang="en-US" dirty="0"/>
          </a:p>
          <a:p>
            <a:endParaRPr lang="en-US" dirty="0"/>
          </a:p>
        </p:txBody>
      </p:sp>
      <p:sp>
        <p:nvSpPr>
          <p:cNvPr id="4" name="Date Placeholder 3"/>
          <p:cNvSpPr>
            <a:spLocks noGrp="1"/>
          </p:cNvSpPr>
          <p:nvPr>
            <p:ph type="dt" sz="half" idx="4294967295"/>
          </p:nvPr>
        </p:nvSpPr>
        <p:spPr>
          <a:xfrm>
            <a:off x="0" y="6477000"/>
            <a:ext cx="1905000" cy="457200"/>
          </a:xfrm>
        </p:spPr>
        <p:txBody>
          <a:bodyPr/>
          <a:lstStyle/>
          <a:p>
            <a:pPr>
              <a:defRPr/>
            </a:pPr>
            <a:r>
              <a:rPr lang="en-US" smtClean="0"/>
              <a:t>Vilnius, 1/8/18</a:t>
            </a:r>
            <a:endParaRPr lang="en-US" dirty="0"/>
          </a:p>
        </p:txBody>
      </p:sp>
    </p:spTree>
    <p:extLst>
      <p:ext uri="{BB962C8B-B14F-4D97-AF65-F5344CB8AC3E}">
        <p14:creationId xmlns:p14="http://schemas.microsoft.com/office/powerpoint/2010/main" val="13141874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00200" y="2209800"/>
            <a:ext cx="5122296" cy="4025778"/>
            <a:chOff x="-584199" y="2711549"/>
            <a:chExt cx="5122296" cy="4025778"/>
          </a:xfrm>
        </p:grpSpPr>
        <p:grpSp>
          <p:nvGrpSpPr>
            <p:cNvPr id="75" name="Group 74"/>
            <p:cNvGrpSpPr>
              <a:grpSpLocks noChangeAspect="1"/>
            </p:cNvGrpSpPr>
            <p:nvPr/>
          </p:nvGrpSpPr>
          <p:grpSpPr>
            <a:xfrm>
              <a:off x="-584199" y="2711549"/>
              <a:ext cx="5122296" cy="4025778"/>
              <a:chOff x="220285" y="3583371"/>
              <a:chExt cx="4013011" cy="3153955"/>
            </a:xfrm>
          </p:grpSpPr>
          <p:sp>
            <p:nvSpPr>
              <p:cNvPr id="66" name="Oval 3"/>
              <p:cNvSpPr/>
              <p:nvPr/>
            </p:nvSpPr>
            <p:spPr bwMode="auto">
              <a:xfrm>
                <a:off x="220285" y="5526047"/>
                <a:ext cx="346710" cy="313218"/>
              </a:xfrm>
              <a:prstGeom prst="ellipse">
                <a:avLst/>
              </a:prstGeom>
              <a:gradFill flip="none" rotWithShape="1">
                <a:gsLst>
                  <a:gs pos="0">
                    <a:srgbClr val="EEDF6E"/>
                  </a:gs>
                  <a:gs pos="100000">
                    <a:srgbClr val="F6FAC2"/>
                  </a:gs>
                </a:gsLst>
                <a:path path="circle">
                  <a:fillToRect l="100000" t="100000"/>
                </a:path>
                <a:tileRect r="-100000" b="-100000"/>
              </a:gra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7" name="Rectangle 56"/>
              <p:cNvSpPr/>
              <p:nvPr/>
            </p:nvSpPr>
            <p:spPr>
              <a:xfrm rot="871217">
                <a:off x="3096712" y="4497256"/>
                <a:ext cx="1018930" cy="105028"/>
              </a:xfrm>
              <a:prstGeom prst="rect">
                <a:avLst/>
              </a:prstGeom>
              <a:gradFill>
                <a:gsLst>
                  <a:gs pos="27000">
                    <a:srgbClr val="F6FAC2"/>
                  </a:gs>
                  <a:gs pos="73000">
                    <a:srgbClr val="F6FAC2"/>
                  </a:gs>
                  <a:gs pos="48000">
                    <a:srgbClr val="EEDF6E"/>
                  </a:gs>
                </a:gsLst>
                <a:lin ang="9060000" scaled="0"/>
              </a:gradFill>
              <a:ln w="22225" cmpd="sng">
                <a:solidFill>
                  <a:srgbClr val="7F7F7F"/>
                </a:solidFill>
              </a:ln>
              <a:effectLst>
                <a:outerShdw blurRad="40000" dist="23000" dir="5400000"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8"/>
              <p:cNvPicPr>
                <a:picLocks noChangeAspect="1" noChangeArrowheads="1"/>
              </p:cNvPicPr>
              <p:nvPr/>
            </p:nvPicPr>
            <p:blipFill>
              <a:blip r:embed="rId3" cstate="print">
                <a:clrChange>
                  <a:clrFrom>
                    <a:srgbClr val="FFFFFF"/>
                  </a:clrFrom>
                  <a:clrTo>
                    <a:srgbClr val="FFFFFF">
                      <a:alpha val="0"/>
                    </a:srgbClr>
                  </a:clrTo>
                </a:clrChange>
                <a:lum bright="20000" contrast="-30000"/>
              </a:blip>
              <a:srcRect/>
              <a:stretch>
                <a:fillRect/>
              </a:stretch>
            </p:blipFill>
            <p:spPr bwMode="auto">
              <a:xfrm>
                <a:off x="1532836" y="4571697"/>
                <a:ext cx="1900419" cy="2165629"/>
              </a:xfrm>
              <a:prstGeom prst="rect">
                <a:avLst/>
              </a:prstGeom>
              <a:noFill/>
              <a:ln w="9525">
                <a:noFill/>
                <a:miter lim="800000"/>
                <a:headEnd/>
                <a:tailEnd/>
              </a:ln>
            </p:spPr>
          </p:pic>
          <p:sp>
            <p:nvSpPr>
              <p:cNvPr id="45" name="Oval 44"/>
              <p:cNvSpPr/>
              <p:nvPr/>
            </p:nvSpPr>
            <p:spPr bwMode="auto">
              <a:xfrm>
                <a:off x="3047938" y="4367293"/>
                <a:ext cx="129546" cy="127886"/>
              </a:xfrm>
              <a:prstGeom prst="ellipse">
                <a:avLst/>
              </a:prstGeom>
              <a:solidFill>
                <a:srgbClr val="EEDF6E">
                  <a:alpha val="50000"/>
                </a:srgbClr>
              </a:soli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6" name="Freeform 45"/>
              <p:cNvSpPr/>
              <p:nvPr/>
            </p:nvSpPr>
            <p:spPr bwMode="auto">
              <a:xfrm>
                <a:off x="1232630" y="4377258"/>
                <a:ext cx="1934889" cy="1669155"/>
              </a:xfrm>
              <a:custGeom>
                <a:avLst/>
                <a:gdLst>
                  <a:gd name="connsiteX0" fmla="*/ 0 w 1985962"/>
                  <a:gd name="connsiteY0" fmla="*/ 1223962 h 1600200"/>
                  <a:gd name="connsiteX1" fmla="*/ 1552575 w 1985962"/>
                  <a:gd name="connsiteY1" fmla="*/ 0 h 1600200"/>
                  <a:gd name="connsiteX2" fmla="*/ 1985962 w 1985962"/>
                  <a:gd name="connsiteY2" fmla="*/ 319087 h 1600200"/>
                  <a:gd name="connsiteX3" fmla="*/ 614362 w 1985962"/>
                  <a:gd name="connsiteY3" fmla="*/ 1600200 h 1600200"/>
                  <a:gd name="connsiteX0" fmla="*/ 0 w 1985962"/>
                  <a:gd name="connsiteY0" fmla="*/ 1223962 h 1838312"/>
                  <a:gd name="connsiteX1" fmla="*/ 1552575 w 1985962"/>
                  <a:gd name="connsiteY1" fmla="*/ 0 h 1838312"/>
                  <a:gd name="connsiteX2" fmla="*/ 1985962 w 1985962"/>
                  <a:gd name="connsiteY2" fmla="*/ 319087 h 1838312"/>
                  <a:gd name="connsiteX3" fmla="*/ 347678 w 1985962"/>
                  <a:gd name="connsiteY3" fmla="*/ 1838312 h 1838312"/>
                  <a:gd name="connsiteX0" fmla="*/ 0 w 3890972"/>
                  <a:gd name="connsiteY0" fmla="*/ 3057527 h 3671877"/>
                  <a:gd name="connsiteX1" fmla="*/ 3890972 w 3890972"/>
                  <a:gd name="connsiteY1" fmla="*/ 0 h 3671877"/>
                  <a:gd name="connsiteX2" fmla="*/ 1985962 w 3890972"/>
                  <a:gd name="connsiteY2" fmla="*/ 2152652 h 3671877"/>
                  <a:gd name="connsiteX3" fmla="*/ 347678 w 3890972"/>
                  <a:gd name="connsiteY3" fmla="*/ 3671877 h 3671877"/>
                  <a:gd name="connsiteX0" fmla="*/ 0 w 4062419"/>
                  <a:gd name="connsiteY0" fmla="*/ 3057527 h 3671877"/>
                  <a:gd name="connsiteX1" fmla="*/ 3890972 w 4062419"/>
                  <a:gd name="connsiteY1" fmla="*/ 0 h 3671877"/>
                  <a:gd name="connsiteX2" fmla="*/ 4062419 w 4062419"/>
                  <a:gd name="connsiteY2" fmla="*/ 223835 h 3671877"/>
                  <a:gd name="connsiteX3" fmla="*/ 347678 w 4062419"/>
                  <a:gd name="connsiteY3" fmla="*/ 3671877 h 3671877"/>
                  <a:gd name="connsiteX0" fmla="*/ 0 w 4138622"/>
                  <a:gd name="connsiteY0" fmla="*/ 3119433 h 3671877"/>
                  <a:gd name="connsiteX1" fmla="*/ 3967175 w 4138622"/>
                  <a:gd name="connsiteY1" fmla="*/ 0 h 3671877"/>
                  <a:gd name="connsiteX2" fmla="*/ 4138622 w 4138622"/>
                  <a:gd name="connsiteY2" fmla="*/ 223835 h 3671877"/>
                  <a:gd name="connsiteX3" fmla="*/ 423881 w 4138622"/>
                  <a:gd name="connsiteY3" fmla="*/ 3671877 h 3671877"/>
                  <a:gd name="connsiteX0" fmla="*/ 0 w 4138622"/>
                  <a:gd name="connsiteY0" fmla="*/ 3119433 h 3671877"/>
                  <a:gd name="connsiteX1" fmla="*/ 3967175 w 4138622"/>
                  <a:gd name="connsiteY1" fmla="*/ 0 h 3671877"/>
                  <a:gd name="connsiteX2" fmla="*/ 4138622 w 4138622"/>
                  <a:gd name="connsiteY2" fmla="*/ 223835 h 3671877"/>
                  <a:gd name="connsiteX3" fmla="*/ 4026871 w 4138622"/>
                  <a:gd name="connsiteY3" fmla="*/ 326696 h 3671877"/>
                  <a:gd name="connsiteX4" fmla="*/ 423881 w 4138622"/>
                  <a:gd name="connsiteY4" fmla="*/ 3671877 h 3671877"/>
                  <a:gd name="connsiteX0" fmla="*/ 0 w 4138622"/>
                  <a:gd name="connsiteY0" fmla="*/ 3119433 h 3671877"/>
                  <a:gd name="connsiteX1" fmla="*/ 3967175 w 4138622"/>
                  <a:gd name="connsiteY1" fmla="*/ 0 h 3671877"/>
                  <a:gd name="connsiteX2" fmla="*/ 4138622 w 4138622"/>
                  <a:gd name="connsiteY2" fmla="*/ 223835 h 3671877"/>
                  <a:gd name="connsiteX3" fmla="*/ 4026871 w 4138622"/>
                  <a:gd name="connsiteY3" fmla="*/ 326696 h 3671877"/>
                  <a:gd name="connsiteX4" fmla="*/ 423881 w 4138622"/>
                  <a:gd name="connsiteY4" fmla="*/ 3671877 h 3671877"/>
                  <a:gd name="connsiteX0" fmla="*/ 0 w 4138622"/>
                  <a:gd name="connsiteY0" fmla="*/ 3119433 h 3671877"/>
                  <a:gd name="connsiteX1" fmla="*/ 3967175 w 4138622"/>
                  <a:gd name="connsiteY1" fmla="*/ 0 h 3671877"/>
                  <a:gd name="connsiteX2" fmla="*/ 4138622 w 4138622"/>
                  <a:gd name="connsiteY2" fmla="*/ 223835 h 3671877"/>
                  <a:gd name="connsiteX3" fmla="*/ 4026871 w 4138622"/>
                  <a:gd name="connsiteY3" fmla="*/ 326696 h 3671877"/>
                  <a:gd name="connsiteX4" fmla="*/ 412101 w 4138622"/>
                  <a:gd name="connsiteY4" fmla="*/ 3546121 h 3671877"/>
                  <a:gd name="connsiteX5" fmla="*/ 423881 w 4138622"/>
                  <a:gd name="connsiteY5" fmla="*/ 3671877 h 3671877"/>
                  <a:gd name="connsiteX0" fmla="*/ 4779 w 4143401"/>
                  <a:gd name="connsiteY0" fmla="*/ 3119433 h 3546121"/>
                  <a:gd name="connsiteX1" fmla="*/ 3971954 w 4143401"/>
                  <a:gd name="connsiteY1" fmla="*/ 0 h 3546121"/>
                  <a:gd name="connsiteX2" fmla="*/ 4143401 w 4143401"/>
                  <a:gd name="connsiteY2" fmla="*/ 223835 h 3546121"/>
                  <a:gd name="connsiteX3" fmla="*/ 4031650 w 4143401"/>
                  <a:gd name="connsiteY3" fmla="*/ 326696 h 3546121"/>
                  <a:gd name="connsiteX4" fmla="*/ 416880 w 4143401"/>
                  <a:gd name="connsiteY4" fmla="*/ 3546121 h 3546121"/>
                  <a:gd name="connsiteX5" fmla="*/ 0 w 4143401"/>
                  <a:gd name="connsiteY5" fmla="*/ 3100349 h 3546121"/>
                  <a:gd name="connsiteX0" fmla="*/ 4779 w 4143401"/>
                  <a:gd name="connsiteY0" fmla="*/ 3119433 h 3688973"/>
                  <a:gd name="connsiteX1" fmla="*/ 3971954 w 4143401"/>
                  <a:gd name="connsiteY1" fmla="*/ 0 h 3688973"/>
                  <a:gd name="connsiteX2" fmla="*/ 4143401 w 4143401"/>
                  <a:gd name="connsiteY2" fmla="*/ 223835 h 3688973"/>
                  <a:gd name="connsiteX3" fmla="*/ 4031650 w 4143401"/>
                  <a:gd name="connsiteY3" fmla="*/ 326696 h 3688973"/>
                  <a:gd name="connsiteX4" fmla="*/ 416880 w 4143401"/>
                  <a:gd name="connsiteY4" fmla="*/ 3688973 h 3688973"/>
                  <a:gd name="connsiteX5" fmla="*/ 0 w 4143401"/>
                  <a:gd name="connsiteY5" fmla="*/ 3100349 h 3688973"/>
                  <a:gd name="connsiteX0" fmla="*/ 4779 w 4143401"/>
                  <a:gd name="connsiteY0" fmla="*/ 3119433 h 3688973"/>
                  <a:gd name="connsiteX1" fmla="*/ 3971954 w 4143401"/>
                  <a:gd name="connsiteY1" fmla="*/ 0 h 3688973"/>
                  <a:gd name="connsiteX2" fmla="*/ 4143401 w 4143401"/>
                  <a:gd name="connsiteY2" fmla="*/ 223835 h 3688973"/>
                  <a:gd name="connsiteX3" fmla="*/ 416880 w 4143401"/>
                  <a:gd name="connsiteY3" fmla="*/ 3688973 h 3688973"/>
                  <a:gd name="connsiteX4" fmla="*/ 0 w 4143401"/>
                  <a:gd name="connsiteY4" fmla="*/ 3100349 h 3688973"/>
                  <a:gd name="connsiteX0" fmla="*/ 4779 w 4143401"/>
                  <a:gd name="connsiteY0" fmla="*/ 3119433 h 3688973"/>
                  <a:gd name="connsiteX1" fmla="*/ 3971954 w 4143401"/>
                  <a:gd name="connsiteY1" fmla="*/ 0 h 3688973"/>
                  <a:gd name="connsiteX2" fmla="*/ 4143401 w 4143401"/>
                  <a:gd name="connsiteY2" fmla="*/ 223835 h 3688973"/>
                  <a:gd name="connsiteX3" fmla="*/ 416880 w 4143401"/>
                  <a:gd name="connsiteY3" fmla="*/ 3688973 h 3688973"/>
                  <a:gd name="connsiteX4" fmla="*/ 0 w 4143401"/>
                  <a:gd name="connsiteY4" fmla="*/ 3100349 h 3688973"/>
                  <a:gd name="connsiteX5" fmla="*/ 4779 w 4143401"/>
                  <a:gd name="connsiteY5" fmla="*/ 3119433 h 3688973"/>
                  <a:gd name="connsiteX0" fmla="*/ 3971954 w 4143401"/>
                  <a:gd name="connsiteY0" fmla="*/ 0 h 3688973"/>
                  <a:gd name="connsiteX1" fmla="*/ 4143401 w 4143401"/>
                  <a:gd name="connsiteY1" fmla="*/ 223835 h 3688973"/>
                  <a:gd name="connsiteX2" fmla="*/ 416880 w 4143401"/>
                  <a:gd name="connsiteY2" fmla="*/ 3688973 h 3688973"/>
                  <a:gd name="connsiteX3" fmla="*/ 0 w 4143401"/>
                  <a:gd name="connsiteY3" fmla="*/ 3100349 h 3688973"/>
                  <a:gd name="connsiteX4" fmla="*/ 4779 w 4143401"/>
                  <a:gd name="connsiteY4" fmla="*/ 3119433 h 3688973"/>
                  <a:gd name="connsiteX5" fmla="*/ 4063394 w 4143401"/>
                  <a:gd name="connsiteY5" fmla="*/ 91440 h 3688973"/>
                  <a:gd name="connsiteX0" fmla="*/ 3971954 w 4143401"/>
                  <a:gd name="connsiteY0" fmla="*/ 0 h 3688973"/>
                  <a:gd name="connsiteX1" fmla="*/ 4143401 w 4143401"/>
                  <a:gd name="connsiteY1" fmla="*/ 223835 h 3688973"/>
                  <a:gd name="connsiteX2" fmla="*/ 416880 w 4143401"/>
                  <a:gd name="connsiteY2" fmla="*/ 3688973 h 3688973"/>
                  <a:gd name="connsiteX3" fmla="*/ 0 w 4143401"/>
                  <a:gd name="connsiteY3" fmla="*/ 3100349 h 3688973"/>
                  <a:gd name="connsiteX4" fmla="*/ 4779 w 4143401"/>
                  <a:gd name="connsiteY4" fmla="*/ 3119433 h 3688973"/>
                  <a:gd name="connsiteX5" fmla="*/ 3920486 w 4143401"/>
                  <a:gd name="connsiteY5" fmla="*/ 91440 h 3688973"/>
                  <a:gd name="connsiteX0" fmla="*/ 3971954 w 4143401"/>
                  <a:gd name="connsiteY0" fmla="*/ 0 h 3688973"/>
                  <a:gd name="connsiteX1" fmla="*/ 4143401 w 4143401"/>
                  <a:gd name="connsiteY1" fmla="*/ 223835 h 3688973"/>
                  <a:gd name="connsiteX2" fmla="*/ 416880 w 4143401"/>
                  <a:gd name="connsiteY2" fmla="*/ 3688973 h 3688973"/>
                  <a:gd name="connsiteX3" fmla="*/ 0 w 4143401"/>
                  <a:gd name="connsiteY3" fmla="*/ 3100349 h 3688973"/>
                  <a:gd name="connsiteX4" fmla="*/ 4779 w 4143401"/>
                  <a:gd name="connsiteY4" fmla="*/ 3119433 h 3688973"/>
                  <a:gd name="connsiteX5" fmla="*/ 3920486 w 4143401"/>
                  <a:gd name="connsiteY5" fmla="*/ 91440 h 3688973"/>
                  <a:gd name="connsiteX0" fmla="*/ 3971954 w 4143401"/>
                  <a:gd name="connsiteY0" fmla="*/ 0 h 3688973"/>
                  <a:gd name="connsiteX1" fmla="*/ 4122108 w 4143401"/>
                  <a:gd name="connsiteY1" fmla="*/ 145698 h 3688973"/>
                  <a:gd name="connsiteX2" fmla="*/ 4143401 w 4143401"/>
                  <a:gd name="connsiteY2" fmla="*/ 223835 h 3688973"/>
                  <a:gd name="connsiteX3" fmla="*/ 416880 w 4143401"/>
                  <a:gd name="connsiteY3" fmla="*/ 3688973 h 3688973"/>
                  <a:gd name="connsiteX4" fmla="*/ 0 w 4143401"/>
                  <a:gd name="connsiteY4" fmla="*/ 3100349 h 3688973"/>
                  <a:gd name="connsiteX5" fmla="*/ 4779 w 4143401"/>
                  <a:gd name="connsiteY5" fmla="*/ 3119433 h 3688973"/>
                  <a:gd name="connsiteX6" fmla="*/ 3920486 w 4143401"/>
                  <a:gd name="connsiteY6" fmla="*/ 91440 h 3688973"/>
                  <a:gd name="connsiteX0" fmla="*/ 3971954 w 4143401"/>
                  <a:gd name="connsiteY0" fmla="*/ 0 h 3831873"/>
                  <a:gd name="connsiteX1" fmla="*/ 4122108 w 4143401"/>
                  <a:gd name="connsiteY1" fmla="*/ 288598 h 3831873"/>
                  <a:gd name="connsiteX2" fmla="*/ 4143401 w 4143401"/>
                  <a:gd name="connsiteY2" fmla="*/ 366735 h 3831873"/>
                  <a:gd name="connsiteX3" fmla="*/ 416880 w 4143401"/>
                  <a:gd name="connsiteY3" fmla="*/ 3831873 h 3831873"/>
                  <a:gd name="connsiteX4" fmla="*/ 0 w 4143401"/>
                  <a:gd name="connsiteY4" fmla="*/ 3243249 h 3831873"/>
                  <a:gd name="connsiteX5" fmla="*/ 4779 w 4143401"/>
                  <a:gd name="connsiteY5" fmla="*/ 3262333 h 3831873"/>
                  <a:gd name="connsiteX6" fmla="*/ 3920486 w 4143401"/>
                  <a:gd name="connsiteY6" fmla="*/ 234340 h 3831873"/>
                  <a:gd name="connsiteX0" fmla="*/ 3971954 w 4143401"/>
                  <a:gd name="connsiteY0" fmla="*/ 0 h 3831873"/>
                  <a:gd name="connsiteX1" fmla="*/ 4122108 w 4143401"/>
                  <a:gd name="connsiteY1" fmla="*/ 288598 h 3831873"/>
                  <a:gd name="connsiteX2" fmla="*/ 4143401 w 4143401"/>
                  <a:gd name="connsiteY2" fmla="*/ 366735 h 3831873"/>
                  <a:gd name="connsiteX3" fmla="*/ 416880 w 4143401"/>
                  <a:gd name="connsiteY3" fmla="*/ 3831873 h 3831873"/>
                  <a:gd name="connsiteX4" fmla="*/ 0 w 4143401"/>
                  <a:gd name="connsiteY4" fmla="*/ 3243249 h 3831873"/>
                  <a:gd name="connsiteX5" fmla="*/ 4779 w 4143401"/>
                  <a:gd name="connsiteY5" fmla="*/ 3262333 h 3831873"/>
                  <a:gd name="connsiteX6" fmla="*/ 3920486 w 4143401"/>
                  <a:gd name="connsiteY6" fmla="*/ 234340 h 3831873"/>
                  <a:gd name="connsiteX0" fmla="*/ 4122108 w 4143401"/>
                  <a:gd name="connsiteY0" fmla="*/ 54258 h 3597533"/>
                  <a:gd name="connsiteX1" fmla="*/ 4143401 w 4143401"/>
                  <a:gd name="connsiteY1" fmla="*/ 132395 h 3597533"/>
                  <a:gd name="connsiteX2" fmla="*/ 416880 w 4143401"/>
                  <a:gd name="connsiteY2" fmla="*/ 3597533 h 3597533"/>
                  <a:gd name="connsiteX3" fmla="*/ 0 w 4143401"/>
                  <a:gd name="connsiteY3" fmla="*/ 3008909 h 3597533"/>
                  <a:gd name="connsiteX4" fmla="*/ 4779 w 4143401"/>
                  <a:gd name="connsiteY4" fmla="*/ 3027993 h 3597533"/>
                  <a:gd name="connsiteX5" fmla="*/ 3920486 w 4143401"/>
                  <a:gd name="connsiteY5" fmla="*/ 0 h 3597533"/>
                  <a:gd name="connsiteX0" fmla="*/ 4143401 w 4143401"/>
                  <a:gd name="connsiteY0" fmla="*/ 132395 h 3597533"/>
                  <a:gd name="connsiteX1" fmla="*/ 416880 w 4143401"/>
                  <a:gd name="connsiteY1" fmla="*/ 3597533 h 3597533"/>
                  <a:gd name="connsiteX2" fmla="*/ 0 w 4143401"/>
                  <a:gd name="connsiteY2" fmla="*/ 3008909 h 3597533"/>
                  <a:gd name="connsiteX3" fmla="*/ 4779 w 4143401"/>
                  <a:gd name="connsiteY3" fmla="*/ 3027993 h 3597533"/>
                  <a:gd name="connsiteX4" fmla="*/ 3920486 w 4143401"/>
                  <a:gd name="connsiteY4" fmla="*/ 0 h 3597533"/>
                  <a:gd name="connsiteX0" fmla="*/ 4195775 w 4195775"/>
                  <a:gd name="connsiteY0" fmla="*/ 89539 h 3597533"/>
                  <a:gd name="connsiteX1" fmla="*/ 416880 w 4195775"/>
                  <a:gd name="connsiteY1" fmla="*/ 3597533 h 3597533"/>
                  <a:gd name="connsiteX2" fmla="*/ 0 w 4195775"/>
                  <a:gd name="connsiteY2" fmla="*/ 3008909 h 3597533"/>
                  <a:gd name="connsiteX3" fmla="*/ 4779 w 4195775"/>
                  <a:gd name="connsiteY3" fmla="*/ 3027993 h 3597533"/>
                  <a:gd name="connsiteX4" fmla="*/ 3920486 w 4195775"/>
                  <a:gd name="connsiteY4" fmla="*/ 0 h 3597533"/>
                  <a:gd name="connsiteX0" fmla="*/ 4267181 w 4267181"/>
                  <a:gd name="connsiteY0" fmla="*/ 232391 h 3597533"/>
                  <a:gd name="connsiteX1" fmla="*/ 416880 w 4267181"/>
                  <a:gd name="connsiteY1" fmla="*/ 3597533 h 3597533"/>
                  <a:gd name="connsiteX2" fmla="*/ 0 w 4267181"/>
                  <a:gd name="connsiteY2" fmla="*/ 3008909 h 3597533"/>
                  <a:gd name="connsiteX3" fmla="*/ 4779 w 4267181"/>
                  <a:gd name="connsiteY3" fmla="*/ 3027993 h 3597533"/>
                  <a:gd name="connsiteX4" fmla="*/ 3920486 w 4267181"/>
                  <a:gd name="connsiteY4" fmla="*/ 0 h 3597533"/>
                  <a:gd name="connsiteX0" fmla="*/ 4181441 w 4181441"/>
                  <a:gd name="connsiteY0" fmla="*/ 94285 h 3597533"/>
                  <a:gd name="connsiteX1" fmla="*/ 416880 w 4181441"/>
                  <a:gd name="connsiteY1" fmla="*/ 3597533 h 3597533"/>
                  <a:gd name="connsiteX2" fmla="*/ 0 w 4181441"/>
                  <a:gd name="connsiteY2" fmla="*/ 3008909 h 3597533"/>
                  <a:gd name="connsiteX3" fmla="*/ 4779 w 4181441"/>
                  <a:gd name="connsiteY3" fmla="*/ 3027993 h 3597533"/>
                  <a:gd name="connsiteX4" fmla="*/ 3920486 w 4181441"/>
                  <a:gd name="connsiteY4" fmla="*/ 0 h 3597533"/>
                  <a:gd name="connsiteX0" fmla="*/ 4181441 w 4181441"/>
                  <a:gd name="connsiteY0" fmla="*/ 184765 h 3688013"/>
                  <a:gd name="connsiteX1" fmla="*/ 416880 w 4181441"/>
                  <a:gd name="connsiteY1" fmla="*/ 3688013 h 3688013"/>
                  <a:gd name="connsiteX2" fmla="*/ 0 w 4181441"/>
                  <a:gd name="connsiteY2" fmla="*/ 3099389 h 3688013"/>
                  <a:gd name="connsiteX3" fmla="*/ 4779 w 4181441"/>
                  <a:gd name="connsiteY3" fmla="*/ 3118473 h 3688013"/>
                  <a:gd name="connsiteX4" fmla="*/ 3972861 w 4181441"/>
                  <a:gd name="connsiteY4" fmla="*/ 0 h 3688013"/>
                  <a:gd name="connsiteX0" fmla="*/ 4181441 w 4181441"/>
                  <a:gd name="connsiteY0" fmla="*/ 184765 h 3688013"/>
                  <a:gd name="connsiteX1" fmla="*/ 416880 w 4181441"/>
                  <a:gd name="connsiteY1" fmla="*/ 3688013 h 3688013"/>
                  <a:gd name="connsiteX2" fmla="*/ 0 w 4181441"/>
                  <a:gd name="connsiteY2" fmla="*/ 3099389 h 3688013"/>
                  <a:gd name="connsiteX3" fmla="*/ 3972861 w 4181441"/>
                  <a:gd name="connsiteY3" fmla="*/ 0 h 3688013"/>
                  <a:gd name="connsiteX0" fmla="*/ 4219526 w 4219526"/>
                  <a:gd name="connsiteY0" fmla="*/ 184765 h 3688013"/>
                  <a:gd name="connsiteX1" fmla="*/ 454965 w 4219526"/>
                  <a:gd name="connsiteY1" fmla="*/ 3688013 h 3688013"/>
                  <a:gd name="connsiteX2" fmla="*/ 0 w 4219526"/>
                  <a:gd name="connsiteY2" fmla="*/ 3137476 h 3688013"/>
                  <a:gd name="connsiteX3" fmla="*/ 4010946 w 4219526"/>
                  <a:gd name="connsiteY3" fmla="*/ 0 h 3688013"/>
                  <a:gd name="connsiteX0" fmla="*/ 4219526 w 4219526"/>
                  <a:gd name="connsiteY0" fmla="*/ 184765 h 3673708"/>
                  <a:gd name="connsiteX1" fmla="*/ 464502 w 4219526"/>
                  <a:gd name="connsiteY1" fmla="*/ 3673708 h 3673708"/>
                  <a:gd name="connsiteX2" fmla="*/ 0 w 4219526"/>
                  <a:gd name="connsiteY2" fmla="*/ 3137476 h 3673708"/>
                  <a:gd name="connsiteX3" fmla="*/ 4010946 w 4219526"/>
                  <a:gd name="connsiteY3" fmla="*/ 0 h 3673708"/>
                </a:gdLst>
                <a:ahLst/>
                <a:cxnLst>
                  <a:cxn ang="0">
                    <a:pos x="connsiteX0" y="connsiteY0"/>
                  </a:cxn>
                  <a:cxn ang="0">
                    <a:pos x="connsiteX1" y="connsiteY1"/>
                  </a:cxn>
                  <a:cxn ang="0">
                    <a:pos x="connsiteX2" y="connsiteY2"/>
                  </a:cxn>
                  <a:cxn ang="0">
                    <a:pos x="connsiteX3" y="connsiteY3"/>
                  </a:cxn>
                </a:cxnLst>
                <a:rect l="l" t="t" r="r" b="b"/>
                <a:pathLst>
                  <a:path w="4219526" h="3673708">
                    <a:moveTo>
                      <a:pt x="4219526" y="184765"/>
                    </a:moveTo>
                    <a:lnTo>
                      <a:pt x="464502" y="3673708"/>
                    </a:lnTo>
                    <a:lnTo>
                      <a:pt x="0" y="3137476"/>
                    </a:lnTo>
                    <a:lnTo>
                      <a:pt x="4010946" y="0"/>
                    </a:lnTo>
                  </a:path>
                </a:pathLst>
              </a:custGeom>
              <a:gradFill>
                <a:gsLst>
                  <a:gs pos="54000">
                    <a:srgbClr val="EEDF6E"/>
                  </a:gs>
                  <a:gs pos="49000">
                    <a:srgbClr val="F6FAC2"/>
                  </a:gs>
                </a:gsLst>
                <a:lin ang="3000000" scaled="0"/>
              </a:gradFill>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48" name="Oval 47"/>
              <p:cNvSpPr/>
              <p:nvPr/>
            </p:nvSpPr>
            <p:spPr bwMode="auto">
              <a:xfrm>
                <a:off x="1327298" y="5908561"/>
                <a:ext cx="33217" cy="31556"/>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nvGrpSpPr>
              <p:cNvPr id="11" name="Group 11"/>
              <p:cNvGrpSpPr>
                <a:grpSpLocks/>
              </p:cNvGrpSpPr>
              <p:nvPr/>
            </p:nvGrpSpPr>
            <p:grpSpPr bwMode="auto">
              <a:xfrm>
                <a:off x="1036649" y="3583371"/>
                <a:ext cx="2194816" cy="2249641"/>
                <a:chOff x="429325" y="716266"/>
                <a:chExt cx="4014988" cy="4155568"/>
              </a:xfrm>
            </p:grpSpPr>
            <p:grpSp>
              <p:nvGrpSpPr>
                <p:cNvPr id="18" name="Group 103"/>
                <p:cNvGrpSpPr>
                  <a:grpSpLocks/>
                </p:cNvGrpSpPr>
                <p:nvPr/>
              </p:nvGrpSpPr>
              <p:grpSpPr bwMode="auto">
                <a:xfrm>
                  <a:off x="1747881" y="1111113"/>
                  <a:ext cx="2696432" cy="2705237"/>
                  <a:chOff x="2397434" y="76619"/>
                  <a:chExt cx="3213981" cy="3224476"/>
                </a:xfrm>
              </p:grpSpPr>
              <p:grpSp>
                <p:nvGrpSpPr>
                  <p:cNvPr id="34" name="Group 88"/>
                  <p:cNvGrpSpPr>
                    <a:grpSpLocks/>
                  </p:cNvGrpSpPr>
                  <p:nvPr/>
                </p:nvGrpSpPr>
                <p:grpSpPr bwMode="auto">
                  <a:xfrm>
                    <a:off x="2397434" y="76619"/>
                    <a:ext cx="3213981" cy="3224476"/>
                    <a:chOff x="2397434" y="76619"/>
                    <a:chExt cx="3213981" cy="3224476"/>
                  </a:xfrm>
                </p:grpSpPr>
                <p:sp>
                  <p:nvSpPr>
                    <p:cNvPr id="36" name="Arc 35"/>
                    <p:cNvSpPr/>
                    <p:nvPr/>
                  </p:nvSpPr>
                  <p:spPr>
                    <a:xfrm rot="120000">
                      <a:off x="3259342" y="1873205"/>
                      <a:ext cx="1430432" cy="1440781"/>
                    </a:xfrm>
                    <a:prstGeom prst="arc">
                      <a:avLst>
                        <a:gd name="adj1" fmla="val 10222254"/>
                        <a:gd name="adj2" fmla="val 17649136"/>
                      </a:avLst>
                    </a:prstGeom>
                    <a:ln w="38100">
                      <a:solidFill>
                        <a:srgbClr val="008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cxnSp>
                  <p:nvCxnSpPr>
                    <p:cNvPr id="37" name="Straight Arrow Connector 36"/>
                    <p:cNvCxnSpPr/>
                    <p:nvPr/>
                  </p:nvCxnSpPr>
                  <p:spPr>
                    <a:xfrm>
                      <a:off x="4001718" y="1876863"/>
                      <a:ext cx="105020" cy="10969"/>
                    </a:xfrm>
                    <a:prstGeom prst="straightConnector1">
                      <a:avLst/>
                    </a:prstGeom>
                    <a:ln w="38100">
                      <a:solidFill>
                        <a:srgbClr val="008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a:off x="4577514" y="1079680"/>
                      <a:ext cx="1035706" cy="1579739"/>
                    </a:xfrm>
                    <a:custGeom>
                      <a:avLst/>
                      <a:gdLst>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3710 w 1227135"/>
                        <a:gd name="connsiteY0" fmla="*/ 1872457 h 1872457"/>
                        <a:gd name="connsiteX1" fmla="*/ 560385 w 1227135"/>
                        <a:gd name="connsiteY1" fmla="*/ 1396207 h 1872457"/>
                        <a:gd name="connsiteX2" fmla="*/ 407985 w 1227135"/>
                        <a:gd name="connsiteY2" fmla="*/ 996157 h 1872457"/>
                        <a:gd name="connsiteX3" fmla="*/ 131760 w 1227135"/>
                        <a:gd name="connsiteY3" fmla="*/ 738982 h 1872457"/>
                        <a:gd name="connsiteX4" fmla="*/ 17460 w 1227135"/>
                        <a:gd name="connsiteY4" fmla="*/ 510382 h 1872457"/>
                        <a:gd name="connsiteX5" fmla="*/ 236521 w 1227135"/>
                        <a:gd name="connsiteY5" fmla="*/ 219872 h 1872457"/>
                        <a:gd name="connsiteX6" fmla="*/ 855660 w 1227135"/>
                        <a:gd name="connsiteY6" fmla="*/ 34132 h 1872457"/>
                        <a:gd name="connsiteX7" fmla="*/ 1227135 w 1227135"/>
                        <a:gd name="connsiteY7" fmla="*/ 15082 h 1872457"/>
                        <a:gd name="connsiteX0" fmla="*/ 493710 w 1227135"/>
                        <a:gd name="connsiteY0" fmla="*/ 1866900 h 1866900"/>
                        <a:gd name="connsiteX1" fmla="*/ 560385 w 1227135"/>
                        <a:gd name="connsiteY1" fmla="*/ 1390650 h 1866900"/>
                        <a:gd name="connsiteX2" fmla="*/ 407985 w 1227135"/>
                        <a:gd name="connsiteY2" fmla="*/ 990600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227135"/>
                        <a:gd name="connsiteY0" fmla="*/ 1866900 h 1866900"/>
                        <a:gd name="connsiteX1" fmla="*/ 560385 w 1227135"/>
                        <a:gd name="connsiteY1" fmla="*/ 1390650 h 1866900"/>
                        <a:gd name="connsiteX2" fmla="*/ 374632 w 1227135"/>
                        <a:gd name="connsiteY2" fmla="*/ 971547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35" h="1866900">
                          <a:moveTo>
                            <a:pt x="493710" y="1866900"/>
                          </a:moveTo>
                          <a:cubicBezTo>
                            <a:pt x="534191" y="1701800"/>
                            <a:pt x="580231" y="1539875"/>
                            <a:pt x="560385" y="1390650"/>
                          </a:cubicBezTo>
                          <a:cubicBezTo>
                            <a:pt x="540539" y="1241425"/>
                            <a:pt x="446070" y="1081085"/>
                            <a:pt x="374632" y="971547"/>
                          </a:cubicBezTo>
                          <a:cubicBezTo>
                            <a:pt x="303195" y="862010"/>
                            <a:pt x="191289" y="811212"/>
                            <a:pt x="131760" y="733425"/>
                          </a:cubicBezTo>
                          <a:cubicBezTo>
                            <a:pt x="72231" y="655638"/>
                            <a:pt x="0" y="591343"/>
                            <a:pt x="17460" y="504825"/>
                          </a:cubicBezTo>
                          <a:cubicBezTo>
                            <a:pt x="34920" y="418307"/>
                            <a:pt x="123018" y="290514"/>
                            <a:pt x="236521" y="214315"/>
                          </a:cubicBezTo>
                          <a:cubicBezTo>
                            <a:pt x="350024" y="138116"/>
                            <a:pt x="533377" y="81761"/>
                            <a:pt x="698479" y="47629"/>
                          </a:cubicBezTo>
                          <a:cubicBezTo>
                            <a:pt x="863581" y="13497"/>
                            <a:pt x="1123153" y="0"/>
                            <a:pt x="1227135" y="9525"/>
                          </a:cubicBezTo>
                        </a:path>
                      </a:pathLst>
                    </a:custGeom>
                    <a:ln w="38100">
                      <a:solidFill>
                        <a:srgbClr val="008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39" name="Freeform 38"/>
                    <p:cNvSpPr/>
                    <p:nvPr/>
                  </p:nvSpPr>
                  <p:spPr>
                    <a:xfrm rot="1049086" flipH="1">
                      <a:off x="2397461" y="904153"/>
                      <a:ext cx="959656" cy="1616307"/>
                    </a:xfrm>
                    <a:custGeom>
                      <a:avLst/>
                      <a:gdLst>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3710 w 1227135"/>
                        <a:gd name="connsiteY0" fmla="*/ 1872457 h 1872457"/>
                        <a:gd name="connsiteX1" fmla="*/ 560385 w 1227135"/>
                        <a:gd name="connsiteY1" fmla="*/ 1396207 h 1872457"/>
                        <a:gd name="connsiteX2" fmla="*/ 407985 w 1227135"/>
                        <a:gd name="connsiteY2" fmla="*/ 996157 h 1872457"/>
                        <a:gd name="connsiteX3" fmla="*/ 131760 w 1227135"/>
                        <a:gd name="connsiteY3" fmla="*/ 738982 h 1872457"/>
                        <a:gd name="connsiteX4" fmla="*/ 17460 w 1227135"/>
                        <a:gd name="connsiteY4" fmla="*/ 510382 h 1872457"/>
                        <a:gd name="connsiteX5" fmla="*/ 236521 w 1227135"/>
                        <a:gd name="connsiteY5" fmla="*/ 219872 h 1872457"/>
                        <a:gd name="connsiteX6" fmla="*/ 855660 w 1227135"/>
                        <a:gd name="connsiteY6" fmla="*/ 34132 h 1872457"/>
                        <a:gd name="connsiteX7" fmla="*/ 1227135 w 1227135"/>
                        <a:gd name="connsiteY7" fmla="*/ 15082 h 1872457"/>
                        <a:gd name="connsiteX0" fmla="*/ 493710 w 1227135"/>
                        <a:gd name="connsiteY0" fmla="*/ 1866900 h 1866900"/>
                        <a:gd name="connsiteX1" fmla="*/ 560385 w 1227135"/>
                        <a:gd name="connsiteY1" fmla="*/ 1390650 h 1866900"/>
                        <a:gd name="connsiteX2" fmla="*/ 407985 w 1227135"/>
                        <a:gd name="connsiteY2" fmla="*/ 990600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227135"/>
                        <a:gd name="connsiteY0" fmla="*/ 1866900 h 1866900"/>
                        <a:gd name="connsiteX1" fmla="*/ 560385 w 1227135"/>
                        <a:gd name="connsiteY1" fmla="*/ 1390650 h 1866900"/>
                        <a:gd name="connsiteX2" fmla="*/ 374632 w 1227135"/>
                        <a:gd name="connsiteY2" fmla="*/ 971547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504319"/>
                        <a:gd name="connsiteY0" fmla="*/ 1878590 h 1878590"/>
                        <a:gd name="connsiteX1" fmla="*/ 560385 w 1504319"/>
                        <a:gd name="connsiteY1" fmla="*/ 1402340 h 1878590"/>
                        <a:gd name="connsiteX2" fmla="*/ 374632 w 1504319"/>
                        <a:gd name="connsiteY2" fmla="*/ 983237 h 1878590"/>
                        <a:gd name="connsiteX3" fmla="*/ 131760 w 1504319"/>
                        <a:gd name="connsiteY3" fmla="*/ 745115 h 1878590"/>
                        <a:gd name="connsiteX4" fmla="*/ 17460 w 1504319"/>
                        <a:gd name="connsiteY4" fmla="*/ 516515 h 1878590"/>
                        <a:gd name="connsiteX5" fmla="*/ 236521 w 1504319"/>
                        <a:gd name="connsiteY5" fmla="*/ 226005 h 1878590"/>
                        <a:gd name="connsiteX6" fmla="*/ 698479 w 1504319"/>
                        <a:gd name="connsiteY6" fmla="*/ 59319 h 1878590"/>
                        <a:gd name="connsiteX7" fmla="*/ 1504319 w 1504319"/>
                        <a:gd name="connsiteY7" fmla="*/ 9525 h 1878590"/>
                        <a:gd name="connsiteX0" fmla="*/ 535765 w 1504319"/>
                        <a:gd name="connsiteY0" fmla="*/ 1999193 h 1999193"/>
                        <a:gd name="connsiteX1" fmla="*/ 560385 w 1504319"/>
                        <a:gd name="connsiteY1" fmla="*/ 1402340 h 1999193"/>
                        <a:gd name="connsiteX2" fmla="*/ 374632 w 1504319"/>
                        <a:gd name="connsiteY2" fmla="*/ 983237 h 1999193"/>
                        <a:gd name="connsiteX3" fmla="*/ 131760 w 1504319"/>
                        <a:gd name="connsiteY3" fmla="*/ 745115 h 1999193"/>
                        <a:gd name="connsiteX4" fmla="*/ 17460 w 1504319"/>
                        <a:gd name="connsiteY4" fmla="*/ 516515 h 1999193"/>
                        <a:gd name="connsiteX5" fmla="*/ 236521 w 1504319"/>
                        <a:gd name="connsiteY5" fmla="*/ 226005 h 1999193"/>
                        <a:gd name="connsiteX6" fmla="*/ 698479 w 1504319"/>
                        <a:gd name="connsiteY6" fmla="*/ 59319 h 1999193"/>
                        <a:gd name="connsiteX7" fmla="*/ 1504319 w 1504319"/>
                        <a:gd name="connsiteY7" fmla="*/ 9525 h 199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319" h="1999193">
                          <a:moveTo>
                            <a:pt x="535765" y="1999193"/>
                          </a:moveTo>
                          <a:cubicBezTo>
                            <a:pt x="576246" y="1834093"/>
                            <a:pt x="587241" y="1571666"/>
                            <a:pt x="560385" y="1402340"/>
                          </a:cubicBezTo>
                          <a:cubicBezTo>
                            <a:pt x="533530" y="1233014"/>
                            <a:pt x="446070" y="1092775"/>
                            <a:pt x="374632" y="983237"/>
                          </a:cubicBezTo>
                          <a:cubicBezTo>
                            <a:pt x="303195" y="873700"/>
                            <a:pt x="191289" y="822902"/>
                            <a:pt x="131760" y="745115"/>
                          </a:cubicBezTo>
                          <a:cubicBezTo>
                            <a:pt x="72231" y="667328"/>
                            <a:pt x="0" y="603033"/>
                            <a:pt x="17460" y="516515"/>
                          </a:cubicBezTo>
                          <a:cubicBezTo>
                            <a:pt x="34920" y="429997"/>
                            <a:pt x="123018" y="302204"/>
                            <a:pt x="236521" y="226005"/>
                          </a:cubicBezTo>
                          <a:cubicBezTo>
                            <a:pt x="350024" y="149806"/>
                            <a:pt x="487179" y="95399"/>
                            <a:pt x="698479" y="59319"/>
                          </a:cubicBezTo>
                          <a:cubicBezTo>
                            <a:pt x="909779" y="23239"/>
                            <a:pt x="1400337" y="0"/>
                            <a:pt x="1504319" y="9525"/>
                          </a:cubicBezTo>
                        </a:path>
                      </a:pathLst>
                    </a:custGeom>
                    <a:ln w="38100">
                      <a:solidFill>
                        <a:srgbClr val="008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40" name="Freeform 39"/>
                    <p:cNvSpPr/>
                    <p:nvPr/>
                  </p:nvSpPr>
                  <p:spPr>
                    <a:xfrm rot="15211694" flipH="1">
                      <a:off x="3497968" y="-707735"/>
                      <a:ext cx="1199432" cy="2770333"/>
                    </a:xfrm>
                    <a:custGeom>
                      <a:avLst/>
                      <a:gdLst>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3710 w 1227135"/>
                        <a:gd name="connsiteY0" fmla="*/ 1872457 h 1872457"/>
                        <a:gd name="connsiteX1" fmla="*/ 560385 w 1227135"/>
                        <a:gd name="connsiteY1" fmla="*/ 1396207 h 1872457"/>
                        <a:gd name="connsiteX2" fmla="*/ 407985 w 1227135"/>
                        <a:gd name="connsiteY2" fmla="*/ 996157 h 1872457"/>
                        <a:gd name="connsiteX3" fmla="*/ 131760 w 1227135"/>
                        <a:gd name="connsiteY3" fmla="*/ 738982 h 1872457"/>
                        <a:gd name="connsiteX4" fmla="*/ 17460 w 1227135"/>
                        <a:gd name="connsiteY4" fmla="*/ 510382 h 1872457"/>
                        <a:gd name="connsiteX5" fmla="*/ 236521 w 1227135"/>
                        <a:gd name="connsiteY5" fmla="*/ 219872 h 1872457"/>
                        <a:gd name="connsiteX6" fmla="*/ 855660 w 1227135"/>
                        <a:gd name="connsiteY6" fmla="*/ 34132 h 1872457"/>
                        <a:gd name="connsiteX7" fmla="*/ 1227135 w 1227135"/>
                        <a:gd name="connsiteY7" fmla="*/ 15082 h 1872457"/>
                        <a:gd name="connsiteX0" fmla="*/ 493710 w 1227135"/>
                        <a:gd name="connsiteY0" fmla="*/ 1866900 h 1866900"/>
                        <a:gd name="connsiteX1" fmla="*/ 560385 w 1227135"/>
                        <a:gd name="connsiteY1" fmla="*/ 1390650 h 1866900"/>
                        <a:gd name="connsiteX2" fmla="*/ 407985 w 1227135"/>
                        <a:gd name="connsiteY2" fmla="*/ 990600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227135"/>
                        <a:gd name="connsiteY0" fmla="*/ 1866900 h 1866900"/>
                        <a:gd name="connsiteX1" fmla="*/ 560385 w 1227135"/>
                        <a:gd name="connsiteY1" fmla="*/ 1390650 h 1866900"/>
                        <a:gd name="connsiteX2" fmla="*/ 374632 w 1227135"/>
                        <a:gd name="connsiteY2" fmla="*/ 971547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504319"/>
                        <a:gd name="connsiteY0" fmla="*/ 1878590 h 1878590"/>
                        <a:gd name="connsiteX1" fmla="*/ 560385 w 1504319"/>
                        <a:gd name="connsiteY1" fmla="*/ 1402340 h 1878590"/>
                        <a:gd name="connsiteX2" fmla="*/ 374632 w 1504319"/>
                        <a:gd name="connsiteY2" fmla="*/ 983237 h 1878590"/>
                        <a:gd name="connsiteX3" fmla="*/ 131760 w 1504319"/>
                        <a:gd name="connsiteY3" fmla="*/ 745115 h 1878590"/>
                        <a:gd name="connsiteX4" fmla="*/ 17460 w 1504319"/>
                        <a:gd name="connsiteY4" fmla="*/ 516515 h 1878590"/>
                        <a:gd name="connsiteX5" fmla="*/ 236521 w 1504319"/>
                        <a:gd name="connsiteY5" fmla="*/ 226005 h 1878590"/>
                        <a:gd name="connsiteX6" fmla="*/ 698479 w 1504319"/>
                        <a:gd name="connsiteY6" fmla="*/ 59319 h 1878590"/>
                        <a:gd name="connsiteX7" fmla="*/ 1504319 w 1504319"/>
                        <a:gd name="connsiteY7" fmla="*/ 9525 h 1878590"/>
                        <a:gd name="connsiteX0" fmla="*/ 535765 w 1504319"/>
                        <a:gd name="connsiteY0" fmla="*/ 1999193 h 1999193"/>
                        <a:gd name="connsiteX1" fmla="*/ 560385 w 1504319"/>
                        <a:gd name="connsiteY1" fmla="*/ 1402340 h 1999193"/>
                        <a:gd name="connsiteX2" fmla="*/ 374632 w 1504319"/>
                        <a:gd name="connsiteY2" fmla="*/ 983237 h 1999193"/>
                        <a:gd name="connsiteX3" fmla="*/ 131760 w 1504319"/>
                        <a:gd name="connsiteY3" fmla="*/ 745115 h 1999193"/>
                        <a:gd name="connsiteX4" fmla="*/ 17460 w 1504319"/>
                        <a:gd name="connsiteY4" fmla="*/ 516515 h 1999193"/>
                        <a:gd name="connsiteX5" fmla="*/ 236521 w 1504319"/>
                        <a:gd name="connsiteY5" fmla="*/ 226005 h 1999193"/>
                        <a:gd name="connsiteX6" fmla="*/ 698479 w 1504319"/>
                        <a:gd name="connsiteY6" fmla="*/ 59319 h 1999193"/>
                        <a:gd name="connsiteX7" fmla="*/ 1504319 w 1504319"/>
                        <a:gd name="connsiteY7" fmla="*/ 9525 h 1999193"/>
                        <a:gd name="connsiteX0" fmla="*/ 801293 w 1504319"/>
                        <a:gd name="connsiteY0" fmla="*/ 2053259 h 2053259"/>
                        <a:gd name="connsiteX1" fmla="*/ 560385 w 1504319"/>
                        <a:gd name="connsiteY1" fmla="*/ 1402340 h 2053259"/>
                        <a:gd name="connsiteX2" fmla="*/ 374632 w 1504319"/>
                        <a:gd name="connsiteY2" fmla="*/ 983237 h 2053259"/>
                        <a:gd name="connsiteX3" fmla="*/ 131760 w 1504319"/>
                        <a:gd name="connsiteY3" fmla="*/ 745115 h 2053259"/>
                        <a:gd name="connsiteX4" fmla="*/ 17460 w 1504319"/>
                        <a:gd name="connsiteY4" fmla="*/ 516515 h 2053259"/>
                        <a:gd name="connsiteX5" fmla="*/ 236521 w 1504319"/>
                        <a:gd name="connsiteY5" fmla="*/ 226005 h 2053259"/>
                        <a:gd name="connsiteX6" fmla="*/ 698479 w 1504319"/>
                        <a:gd name="connsiteY6" fmla="*/ 59319 h 2053259"/>
                        <a:gd name="connsiteX7" fmla="*/ 1504319 w 1504319"/>
                        <a:gd name="connsiteY7" fmla="*/ 9525 h 2053259"/>
                        <a:gd name="connsiteX0" fmla="*/ 801293 w 1504319"/>
                        <a:gd name="connsiteY0" fmla="*/ 2053259 h 2053259"/>
                        <a:gd name="connsiteX1" fmla="*/ 560385 w 1504319"/>
                        <a:gd name="connsiteY1" fmla="*/ 1402340 h 2053259"/>
                        <a:gd name="connsiteX2" fmla="*/ 374632 w 1504319"/>
                        <a:gd name="connsiteY2" fmla="*/ 983237 h 2053259"/>
                        <a:gd name="connsiteX3" fmla="*/ 131760 w 1504319"/>
                        <a:gd name="connsiteY3" fmla="*/ 745115 h 2053259"/>
                        <a:gd name="connsiteX4" fmla="*/ 17460 w 1504319"/>
                        <a:gd name="connsiteY4" fmla="*/ 516515 h 2053259"/>
                        <a:gd name="connsiteX5" fmla="*/ 236521 w 1504319"/>
                        <a:gd name="connsiteY5" fmla="*/ 226005 h 2053259"/>
                        <a:gd name="connsiteX6" fmla="*/ 698479 w 1504319"/>
                        <a:gd name="connsiteY6" fmla="*/ 59319 h 2053259"/>
                        <a:gd name="connsiteX7" fmla="*/ 1504319 w 1504319"/>
                        <a:gd name="connsiteY7" fmla="*/ 9525 h 2053259"/>
                        <a:gd name="connsiteX0" fmla="*/ 801293 w 1504319"/>
                        <a:gd name="connsiteY0" fmla="*/ 2053259 h 2053259"/>
                        <a:gd name="connsiteX1" fmla="*/ 441759 w 1504319"/>
                        <a:gd name="connsiteY1" fmla="*/ 1363197 h 2053259"/>
                        <a:gd name="connsiteX2" fmla="*/ 374632 w 1504319"/>
                        <a:gd name="connsiteY2" fmla="*/ 983237 h 2053259"/>
                        <a:gd name="connsiteX3" fmla="*/ 131760 w 1504319"/>
                        <a:gd name="connsiteY3" fmla="*/ 745115 h 2053259"/>
                        <a:gd name="connsiteX4" fmla="*/ 17460 w 1504319"/>
                        <a:gd name="connsiteY4" fmla="*/ 516515 h 2053259"/>
                        <a:gd name="connsiteX5" fmla="*/ 236521 w 1504319"/>
                        <a:gd name="connsiteY5" fmla="*/ 226005 h 2053259"/>
                        <a:gd name="connsiteX6" fmla="*/ 698479 w 1504319"/>
                        <a:gd name="connsiteY6" fmla="*/ 59319 h 2053259"/>
                        <a:gd name="connsiteX7" fmla="*/ 1504319 w 1504319"/>
                        <a:gd name="connsiteY7" fmla="*/ 9525 h 2053259"/>
                        <a:gd name="connsiteX0" fmla="*/ 784600 w 1487626"/>
                        <a:gd name="connsiteY0" fmla="*/ 2053259 h 2053259"/>
                        <a:gd name="connsiteX1" fmla="*/ 425066 w 1487626"/>
                        <a:gd name="connsiteY1" fmla="*/ 1363197 h 2053259"/>
                        <a:gd name="connsiteX2" fmla="*/ 357939 w 1487626"/>
                        <a:gd name="connsiteY2" fmla="*/ 983237 h 2053259"/>
                        <a:gd name="connsiteX3" fmla="*/ 215225 w 1487626"/>
                        <a:gd name="connsiteY3" fmla="*/ 499285 h 2053259"/>
                        <a:gd name="connsiteX4" fmla="*/ 767 w 1487626"/>
                        <a:gd name="connsiteY4" fmla="*/ 516515 h 2053259"/>
                        <a:gd name="connsiteX5" fmla="*/ 219828 w 1487626"/>
                        <a:gd name="connsiteY5" fmla="*/ 226005 h 2053259"/>
                        <a:gd name="connsiteX6" fmla="*/ 681786 w 1487626"/>
                        <a:gd name="connsiteY6" fmla="*/ 59319 h 2053259"/>
                        <a:gd name="connsiteX7" fmla="*/ 1487626 w 1487626"/>
                        <a:gd name="connsiteY7" fmla="*/ 9525 h 2053259"/>
                        <a:gd name="connsiteX0" fmla="*/ 1033232 w 1736258"/>
                        <a:gd name="connsiteY0" fmla="*/ 2209028 h 2209028"/>
                        <a:gd name="connsiteX1" fmla="*/ 673698 w 1736258"/>
                        <a:gd name="connsiteY1" fmla="*/ 1518966 h 2209028"/>
                        <a:gd name="connsiteX2" fmla="*/ 606571 w 1736258"/>
                        <a:gd name="connsiteY2" fmla="*/ 1139006 h 2209028"/>
                        <a:gd name="connsiteX3" fmla="*/ 463857 w 1736258"/>
                        <a:gd name="connsiteY3" fmla="*/ 655054 h 2209028"/>
                        <a:gd name="connsiteX4" fmla="*/ 767 w 1736258"/>
                        <a:gd name="connsiteY4" fmla="*/ 45548 h 2209028"/>
                        <a:gd name="connsiteX5" fmla="*/ 468460 w 1736258"/>
                        <a:gd name="connsiteY5" fmla="*/ 381774 h 2209028"/>
                        <a:gd name="connsiteX6" fmla="*/ 930418 w 1736258"/>
                        <a:gd name="connsiteY6" fmla="*/ 215088 h 2209028"/>
                        <a:gd name="connsiteX7" fmla="*/ 1736258 w 1736258"/>
                        <a:gd name="connsiteY7" fmla="*/ 165294 h 2209028"/>
                        <a:gd name="connsiteX0" fmla="*/ 1733891 w 2436917"/>
                        <a:gd name="connsiteY0" fmla="*/ 2921965 h 2921965"/>
                        <a:gd name="connsiteX1" fmla="*/ 1374357 w 2436917"/>
                        <a:gd name="connsiteY1" fmla="*/ 2231903 h 2921965"/>
                        <a:gd name="connsiteX2" fmla="*/ 1307230 w 2436917"/>
                        <a:gd name="connsiteY2" fmla="*/ 1851943 h 2921965"/>
                        <a:gd name="connsiteX3" fmla="*/ 1164516 w 2436917"/>
                        <a:gd name="connsiteY3" fmla="*/ 1367991 h 2921965"/>
                        <a:gd name="connsiteX4" fmla="*/ 701426 w 2436917"/>
                        <a:gd name="connsiteY4" fmla="*/ 758485 h 2921965"/>
                        <a:gd name="connsiteX5" fmla="*/ 154942 w 2436917"/>
                        <a:gd name="connsiteY5" fmla="*/ 28257 h 2921965"/>
                        <a:gd name="connsiteX6" fmla="*/ 1631077 w 2436917"/>
                        <a:gd name="connsiteY6" fmla="*/ 928025 h 2921965"/>
                        <a:gd name="connsiteX7" fmla="*/ 2436917 w 2436917"/>
                        <a:gd name="connsiteY7" fmla="*/ 878231 h 2921965"/>
                        <a:gd name="connsiteX0" fmla="*/ 2402758 w 3105784"/>
                        <a:gd name="connsiteY0" fmla="*/ 3619346 h 3619346"/>
                        <a:gd name="connsiteX1" fmla="*/ 2043224 w 3105784"/>
                        <a:gd name="connsiteY1" fmla="*/ 2929284 h 3619346"/>
                        <a:gd name="connsiteX2" fmla="*/ 1976097 w 3105784"/>
                        <a:gd name="connsiteY2" fmla="*/ 2549324 h 3619346"/>
                        <a:gd name="connsiteX3" fmla="*/ 1833383 w 3105784"/>
                        <a:gd name="connsiteY3" fmla="*/ 2065372 h 3619346"/>
                        <a:gd name="connsiteX4" fmla="*/ 1370293 w 3105784"/>
                        <a:gd name="connsiteY4" fmla="*/ 1455866 h 3619346"/>
                        <a:gd name="connsiteX5" fmla="*/ 823809 w 3105784"/>
                        <a:gd name="connsiteY5" fmla="*/ 725638 h 3619346"/>
                        <a:gd name="connsiteX6" fmla="*/ 380329 w 3105784"/>
                        <a:gd name="connsiteY6" fmla="*/ 141662 h 3619346"/>
                        <a:gd name="connsiteX7" fmla="*/ 3105784 w 3105784"/>
                        <a:gd name="connsiteY7" fmla="*/ 1575612 h 3619346"/>
                        <a:gd name="connsiteX0" fmla="*/ 2402758 w 2402758"/>
                        <a:gd name="connsiteY0" fmla="*/ 3619346 h 3619346"/>
                        <a:gd name="connsiteX1" fmla="*/ 2043224 w 2402758"/>
                        <a:gd name="connsiteY1" fmla="*/ 2929284 h 3619346"/>
                        <a:gd name="connsiteX2" fmla="*/ 1976097 w 2402758"/>
                        <a:gd name="connsiteY2" fmla="*/ 2549324 h 3619346"/>
                        <a:gd name="connsiteX3" fmla="*/ 1833383 w 2402758"/>
                        <a:gd name="connsiteY3" fmla="*/ 2065372 h 3619346"/>
                        <a:gd name="connsiteX4" fmla="*/ 1370293 w 2402758"/>
                        <a:gd name="connsiteY4" fmla="*/ 1455866 h 3619346"/>
                        <a:gd name="connsiteX5" fmla="*/ 823809 w 2402758"/>
                        <a:gd name="connsiteY5" fmla="*/ 725638 h 3619346"/>
                        <a:gd name="connsiteX6" fmla="*/ 380329 w 2402758"/>
                        <a:gd name="connsiteY6" fmla="*/ 141662 h 3619346"/>
                        <a:gd name="connsiteX0" fmla="*/ 2022429 w 2022429"/>
                        <a:gd name="connsiteY0" fmla="*/ 3477684 h 3477684"/>
                        <a:gd name="connsiteX1" fmla="*/ 1662895 w 2022429"/>
                        <a:gd name="connsiteY1" fmla="*/ 2787622 h 3477684"/>
                        <a:gd name="connsiteX2" fmla="*/ 1595768 w 2022429"/>
                        <a:gd name="connsiteY2" fmla="*/ 2407662 h 3477684"/>
                        <a:gd name="connsiteX3" fmla="*/ 1453054 w 2022429"/>
                        <a:gd name="connsiteY3" fmla="*/ 1923710 h 3477684"/>
                        <a:gd name="connsiteX4" fmla="*/ 989964 w 2022429"/>
                        <a:gd name="connsiteY4" fmla="*/ 1314204 h 3477684"/>
                        <a:gd name="connsiteX5" fmla="*/ 443480 w 2022429"/>
                        <a:gd name="connsiteY5" fmla="*/ 583976 h 3477684"/>
                        <a:gd name="connsiteX6" fmla="*/ 0 w 2022429"/>
                        <a:gd name="connsiteY6" fmla="*/ 0 h 3477684"/>
                        <a:gd name="connsiteX0" fmla="*/ 1928119 w 1928119"/>
                        <a:gd name="connsiteY0" fmla="*/ 3342917 h 3342917"/>
                        <a:gd name="connsiteX1" fmla="*/ 1568585 w 1928119"/>
                        <a:gd name="connsiteY1" fmla="*/ 2652855 h 3342917"/>
                        <a:gd name="connsiteX2" fmla="*/ 1501458 w 1928119"/>
                        <a:gd name="connsiteY2" fmla="*/ 2272895 h 3342917"/>
                        <a:gd name="connsiteX3" fmla="*/ 1358744 w 1928119"/>
                        <a:gd name="connsiteY3" fmla="*/ 1788943 h 3342917"/>
                        <a:gd name="connsiteX4" fmla="*/ 895654 w 1928119"/>
                        <a:gd name="connsiteY4" fmla="*/ 1179437 h 3342917"/>
                        <a:gd name="connsiteX5" fmla="*/ 349170 w 1928119"/>
                        <a:gd name="connsiteY5" fmla="*/ 449209 h 3342917"/>
                        <a:gd name="connsiteX6" fmla="*/ 0 w 1928119"/>
                        <a:gd name="connsiteY6" fmla="*/ 0 h 3342917"/>
                        <a:gd name="connsiteX0" fmla="*/ 1928119 w 1928119"/>
                        <a:gd name="connsiteY0" fmla="*/ 3342917 h 3342917"/>
                        <a:gd name="connsiteX1" fmla="*/ 1568585 w 1928119"/>
                        <a:gd name="connsiteY1" fmla="*/ 2652855 h 3342917"/>
                        <a:gd name="connsiteX2" fmla="*/ 1501458 w 1928119"/>
                        <a:gd name="connsiteY2" fmla="*/ 2272895 h 3342917"/>
                        <a:gd name="connsiteX3" fmla="*/ 1358744 w 1928119"/>
                        <a:gd name="connsiteY3" fmla="*/ 1788943 h 3342917"/>
                        <a:gd name="connsiteX4" fmla="*/ 895654 w 1928119"/>
                        <a:gd name="connsiteY4" fmla="*/ 1179437 h 3342917"/>
                        <a:gd name="connsiteX5" fmla="*/ 454564 w 1928119"/>
                        <a:gd name="connsiteY5" fmla="*/ 697478 h 3342917"/>
                        <a:gd name="connsiteX6" fmla="*/ 0 w 1928119"/>
                        <a:gd name="connsiteY6" fmla="*/ 0 h 3342917"/>
                        <a:gd name="connsiteX0" fmla="*/ 1928119 w 1928119"/>
                        <a:gd name="connsiteY0" fmla="*/ 3342917 h 3342917"/>
                        <a:gd name="connsiteX1" fmla="*/ 1568585 w 1928119"/>
                        <a:gd name="connsiteY1" fmla="*/ 2652855 h 3342917"/>
                        <a:gd name="connsiteX2" fmla="*/ 1501458 w 1928119"/>
                        <a:gd name="connsiteY2" fmla="*/ 2272895 h 3342917"/>
                        <a:gd name="connsiteX3" fmla="*/ 1358744 w 1928119"/>
                        <a:gd name="connsiteY3" fmla="*/ 1788943 h 3342917"/>
                        <a:gd name="connsiteX4" fmla="*/ 895654 w 1928119"/>
                        <a:gd name="connsiteY4" fmla="*/ 1179437 h 3342917"/>
                        <a:gd name="connsiteX5" fmla="*/ 454564 w 1928119"/>
                        <a:gd name="connsiteY5" fmla="*/ 697478 h 3342917"/>
                        <a:gd name="connsiteX6" fmla="*/ 0 w 1928119"/>
                        <a:gd name="connsiteY6" fmla="*/ 0 h 3342917"/>
                        <a:gd name="connsiteX0" fmla="*/ 1928119 w 1928119"/>
                        <a:gd name="connsiteY0" fmla="*/ 3342917 h 3342917"/>
                        <a:gd name="connsiteX1" fmla="*/ 1568585 w 1928119"/>
                        <a:gd name="connsiteY1" fmla="*/ 2652855 h 3342917"/>
                        <a:gd name="connsiteX2" fmla="*/ 1501458 w 1928119"/>
                        <a:gd name="connsiteY2" fmla="*/ 2272895 h 3342917"/>
                        <a:gd name="connsiteX3" fmla="*/ 1283529 w 1928119"/>
                        <a:gd name="connsiteY3" fmla="*/ 1586965 h 3342917"/>
                        <a:gd name="connsiteX4" fmla="*/ 895654 w 1928119"/>
                        <a:gd name="connsiteY4" fmla="*/ 1179437 h 3342917"/>
                        <a:gd name="connsiteX5" fmla="*/ 454564 w 1928119"/>
                        <a:gd name="connsiteY5" fmla="*/ 697478 h 3342917"/>
                        <a:gd name="connsiteX6" fmla="*/ 0 w 1928119"/>
                        <a:gd name="connsiteY6" fmla="*/ 0 h 3342917"/>
                        <a:gd name="connsiteX0" fmla="*/ 1928119 w 1928119"/>
                        <a:gd name="connsiteY0" fmla="*/ 3342917 h 3342917"/>
                        <a:gd name="connsiteX1" fmla="*/ 1568585 w 1928119"/>
                        <a:gd name="connsiteY1" fmla="*/ 2652855 h 3342917"/>
                        <a:gd name="connsiteX2" fmla="*/ 1501458 w 1928119"/>
                        <a:gd name="connsiteY2" fmla="*/ 2272895 h 3342917"/>
                        <a:gd name="connsiteX3" fmla="*/ 1283529 w 1928119"/>
                        <a:gd name="connsiteY3" fmla="*/ 1586965 h 3342917"/>
                        <a:gd name="connsiteX4" fmla="*/ 841387 w 1928119"/>
                        <a:gd name="connsiteY4" fmla="*/ 1059430 h 3342917"/>
                        <a:gd name="connsiteX5" fmla="*/ 454564 w 1928119"/>
                        <a:gd name="connsiteY5" fmla="*/ 697478 h 3342917"/>
                        <a:gd name="connsiteX6" fmla="*/ 0 w 1928119"/>
                        <a:gd name="connsiteY6" fmla="*/ 0 h 3342917"/>
                        <a:gd name="connsiteX0" fmla="*/ 1885014 w 1885014"/>
                        <a:gd name="connsiteY0" fmla="*/ 3389823 h 3389823"/>
                        <a:gd name="connsiteX1" fmla="*/ 1568585 w 1885014"/>
                        <a:gd name="connsiteY1" fmla="*/ 2652855 h 3389823"/>
                        <a:gd name="connsiteX2" fmla="*/ 1501458 w 1885014"/>
                        <a:gd name="connsiteY2" fmla="*/ 2272895 h 3389823"/>
                        <a:gd name="connsiteX3" fmla="*/ 1283529 w 1885014"/>
                        <a:gd name="connsiteY3" fmla="*/ 1586965 h 3389823"/>
                        <a:gd name="connsiteX4" fmla="*/ 841387 w 1885014"/>
                        <a:gd name="connsiteY4" fmla="*/ 1059430 h 3389823"/>
                        <a:gd name="connsiteX5" fmla="*/ 454564 w 1885014"/>
                        <a:gd name="connsiteY5" fmla="*/ 697478 h 3389823"/>
                        <a:gd name="connsiteX6" fmla="*/ 0 w 1885014"/>
                        <a:gd name="connsiteY6" fmla="*/ 0 h 3389823"/>
                        <a:gd name="connsiteX0" fmla="*/ 1880557 w 1880557"/>
                        <a:gd name="connsiteY0" fmla="*/ 3427709 h 3427709"/>
                        <a:gd name="connsiteX1" fmla="*/ 1568585 w 1880557"/>
                        <a:gd name="connsiteY1" fmla="*/ 2652855 h 3427709"/>
                        <a:gd name="connsiteX2" fmla="*/ 1501458 w 1880557"/>
                        <a:gd name="connsiteY2" fmla="*/ 2272895 h 3427709"/>
                        <a:gd name="connsiteX3" fmla="*/ 1283529 w 1880557"/>
                        <a:gd name="connsiteY3" fmla="*/ 1586965 h 3427709"/>
                        <a:gd name="connsiteX4" fmla="*/ 841387 w 1880557"/>
                        <a:gd name="connsiteY4" fmla="*/ 1059430 h 3427709"/>
                        <a:gd name="connsiteX5" fmla="*/ 454564 w 1880557"/>
                        <a:gd name="connsiteY5" fmla="*/ 697478 h 3427709"/>
                        <a:gd name="connsiteX6" fmla="*/ 0 w 1880557"/>
                        <a:gd name="connsiteY6" fmla="*/ 0 h 3427709"/>
                        <a:gd name="connsiteX0" fmla="*/ 1880557 w 1880557"/>
                        <a:gd name="connsiteY0" fmla="*/ 3427709 h 3427709"/>
                        <a:gd name="connsiteX1" fmla="*/ 1568585 w 1880557"/>
                        <a:gd name="connsiteY1" fmla="*/ 2652855 h 3427709"/>
                        <a:gd name="connsiteX2" fmla="*/ 1501458 w 1880557"/>
                        <a:gd name="connsiteY2" fmla="*/ 2272895 h 3427709"/>
                        <a:gd name="connsiteX3" fmla="*/ 1283529 w 1880557"/>
                        <a:gd name="connsiteY3" fmla="*/ 1586965 h 3427709"/>
                        <a:gd name="connsiteX4" fmla="*/ 841387 w 1880557"/>
                        <a:gd name="connsiteY4" fmla="*/ 1059430 h 3427709"/>
                        <a:gd name="connsiteX5" fmla="*/ 454564 w 1880557"/>
                        <a:gd name="connsiteY5" fmla="*/ 697478 h 3427709"/>
                        <a:gd name="connsiteX6" fmla="*/ 0 w 1880557"/>
                        <a:gd name="connsiteY6" fmla="*/ 0 h 3427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0557" h="3427709">
                          <a:moveTo>
                            <a:pt x="1880557" y="3427709"/>
                          </a:moveTo>
                          <a:cubicBezTo>
                            <a:pt x="1717123" y="3118671"/>
                            <a:pt x="1631768" y="2845324"/>
                            <a:pt x="1568585" y="2652855"/>
                          </a:cubicBezTo>
                          <a:cubicBezTo>
                            <a:pt x="1505402" y="2460386"/>
                            <a:pt x="1548967" y="2450543"/>
                            <a:pt x="1501458" y="2272895"/>
                          </a:cubicBezTo>
                          <a:cubicBezTo>
                            <a:pt x="1453949" y="2095247"/>
                            <a:pt x="1393541" y="1789209"/>
                            <a:pt x="1283529" y="1586965"/>
                          </a:cubicBezTo>
                          <a:cubicBezTo>
                            <a:pt x="1173517" y="1384721"/>
                            <a:pt x="1079423" y="1240501"/>
                            <a:pt x="841387" y="1059430"/>
                          </a:cubicBezTo>
                          <a:lnTo>
                            <a:pt x="454564" y="697478"/>
                          </a:lnTo>
                          <a:cubicBezTo>
                            <a:pt x="289570" y="478444"/>
                            <a:pt x="130839" y="325691"/>
                            <a:pt x="0" y="0"/>
                          </a:cubicBezTo>
                        </a:path>
                      </a:pathLst>
                    </a:custGeom>
                    <a:ln w="38100">
                      <a:solidFill>
                        <a:srgbClr val="008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41" name="Rectangle 40"/>
                    <p:cNvSpPr/>
                    <p:nvPr/>
                  </p:nvSpPr>
                  <p:spPr>
                    <a:xfrm>
                      <a:off x="3002226" y="1715963"/>
                      <a:ext cx="141234" cy="21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2" name="Arc 41"/>
                    <p:cNvSpPr/>
                    <p:nvPr/>
                  </p:nvSpPr>
                  <p:spPr>
                    <a:xfrm rot="120000">
                      <a:off x="3262963" y="1876863"/>
                      <a:ext cx="1430434" cy="1437123"/>
                    </a:xfrm>
                    <a:prstGeom prst="arc">
                      <a:avLst>
                        <a:gd name="adj1" fmla="val 18606929"/>
                        <a:gd name="adj2" fmla="val 3023761"/>
                      </a:avLst>
                    </a:prstGeom>
                    <a:ln w="38100">
                      <a:solidFill>
                        <a:srgbClr val="008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grpSp>
              <p:cxnSp>
                <p:nvCxnSpPr>
                  <p:cNvPr id="35" name="Straight Arrow Connector 34"/>
                  <p:cNvCxnSpPr/>
                  <p:nvPr/>
                </p:nvCxnSpPr>
                <p:spPr>
                  <a:xfrm flipH="1">
                    <a:off x="4074145" y="911467"/>
                    <a:ext cx="105020" cy="14627"/>
                  </a:xfrm>
                  <a:prstGeom prst="straightConnector1">
                    <a:avLst/>
                  </a:prstGeom>
                  <a:ln w="38100">
                    <a:solidFill>
                      <a:srgbClr val="008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9" name="Group 101"/>
                <p:cNvGrpSpPr>
                  <a:grpSpLocks/>
                </p:cNvGrpSpPr>
                <p:nvPr/>
              </p:nvGrpSpPr>
              <p:grpSpPr bwMode="auto">
                <a:xfrm>
                  <a:off x="429325" y="1730814"/>
                  <a:ext cx="3191311" cy="3141020"/>
                  <a:chOff x="808144" y="815263"/>
                  <a:chExt cx="3803847" cy="3743906"/>
                </a:xfrm>
              </p:grpSpPr>
              <p:grpSp>
                <p:nvGrpSpPr>
                  <p:cNvPr id="25" name="Group 89"/>
                  <p:cNvGrpSpPr>
                    <a:grpSpLocks/>
                  </p:cNvGrpSpPr>
                  <p:nvPr/>
                </p:nvGrpSpPr>
                <p:grpSpPr bwMode="auto">
                  <a:xfrm>
                    <a:off x="808144" y="815263"/>
                    <a:ext cx="3803847" cy="3743906"/>
                    <a:chOff x="808144" y="815263"/>
                    <a:chExt cx="3803847" cy="3743906"/>
                  </a:xfrm>
                </p:grpSpPr>
                <p:sp>
                  <p:nvSpPr>
                    <p:cNvPr id="29" name="Arc 28"/>
                    <p:cNvSpPr/>
                    <p:nvPr/>
                  </p:nvSpPr>
                  <p:spPr>
                    <a:xfrm rot="120000">
                      <a:off x="1775043" y="2875168"/>
                      <a:ext cx="1625987" cy="1685789"/>
                    </a:xfrm>
                    <a:prstGeom prst="arc">
                      <a:avLst>
                        <a:gd name="adj1" fmla="val 10222254"/>
                        <a:gd name="adj2" fmla="val 3023761"/>
                      </a:avLst>
                    </a:prstGeom>
                    <a:ln w="38100">
                      <a:solidFill>
                        <a:srgbClr val="004C84"/>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cxnSp>
                  <p:nvCxnSpPr>
                    <p:cNvPr id="30" name="Straight Arrow Connector 29"/>
                    <p:cNvCxnSpPr/>
                    <p:nvPr/>
                  </p:nvCxnSpPr>
                  <p:spPr>
                    <a:xfrm>
                      <a:off x="2582605" y="2867854"/>
                      <a:ext cx="126746" cy="14627"/>
                    </a:xfrm>
                    <a:prstGeom prst="straightConnector1">
                      <a:avLst/>
                    </a:prstGeom>
                    <a:ln w="38100">
                      <a:solidFill>
                        <a:srgbClr val="004C8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386545" y="1997534"/>
                      <a:ext cx="1238501" cy="1868629"/>
                    </a:xfrm>
                    <a:custGeom>
                      <a:avLst/>
                      <a:gdLst>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3710 w 1227135"/>
                        <a:gd name="connsiteY0" fmla="*/ 1872457 h 1872457"/>
                        <a:gd name="connsiteX1" fmla="*/ 560385 w 1227135"/>
                        <a:gd name="connsiteY1" fmla="*/ 1396207 h 1872457"/>
                        <a:gd name="connsiteX2" fmla="*/ 407985 w 1227135"/>
                        <a:gd name="connsiteY2" fmla="*/ 996157 h 1872457"/>
                        <a:gd name="connsiteX3" fmla="*/ 131760 w 1227135"/>
                        <a:gd name="connsiteY3" fmla="*/ 738982 h 1872457"/>
                        <a:gd name="connsiteX4" fmla="*/ 17460 w 1227135"/>
                        <a:gd name="connsiteY4" fmla="*/ 510382 h 1872457"/>
                        <a:gd name="connsiteX5" fmla="*/ 236521 w 1227135"/>
                        <a:gd name="connsiteY5" fmla="*/ 219872 h 1872457"/>
                        <a:gd name="connsiteX6" fmla="*/ 855660 w 1227135"/>
                        <a:gd name="connsiteY6" fmla="*/ 34132 h 1872457"/>
                        <a:gd name="connsiteX7" fmla="*/ 1227135 w 1227135"/>
                        <a:gd name="connsiteY7" fmla="*/ 15082 h 1872457"/>
                        <a:gd name="connsiteX0" fmla="*/ 493710 w 1227135"/>
                        <a:gd name="connsiteY0" fmla="*/ 1866900 h 1866900"/>
                        <a:gd name="connsiteX1" fmla="*/ 560385 w 1227135"/>
                        <a:gd name="connsiteY1" fmla="*/ 1390650 h 1866900"/>
                        <a:gd name="connsiteX2" fmla="*/ 407985 w 1227135"/>
                        <a:gd name="connsiteY2" fmla="*/ 990600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227135"/>
                        <a:gd name="connsiteY0" fmla="*/ 1866900 h 1866900"/>
                        <a:gd name="connsiteX1" fmla="*/ 560385 w 1227135"/>
                        <a:gd name="connsiteY1" fmla="*/ 1390650 h 1866900"/>
                        <a:gd name="connsiteX2" fmla="*/ 374632 w 1227135"/>
                        <a:gd name="connsiteY2" fmla="*/ 971547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135" h="1866900">
                          <a:moveTo>
                            <a:pt x="493710" y="1866900"/>
                          </a:moveTo>
                          <a:cubicBezTo>
                            <a:pt x="534191" y="1701800"/>
                            <a:pt x="580231" y="1539875"/>
                            <a:pt x="560385" y="1390650"/>
                          </a:cubicBezTo>
                          <a:cubicBezTo>
                            <a:pt x="540539" y="1241425"/>
                            <a:pt x="446070" y="1081085"/>
                            <a:pt x="374632" y="971547"/>
                          </a:cubicBezTo>
                          <a:cubicBezTo>
                            <a:pt x="303195" y="862010"/>
                            <a:pt x="191289" y="811212"/>
                            <a:pt x="131760" y="733425"/>
                          </a:cubicBezTo>
                          <a:cubicBezTo>
                            <a:pt x="72231" y="655638"/>
                            <a:pt x="0" y="591343"/>
                            <a:pt x="17460" y="504825"/>
                          </a:cubicBezTo>
                          <a:cubicBezTo>
                            <a:pt x="34920" y="418307"/>
                            <a:pt x="123018" y="290514"/>
                            <a:pt x="236521" y="214315"/>
                          </a:cubicBezTo>
                          <a:cubicBezTo>
                            <a:pt x="350024" y="138116"/>
                            <a:pt x="533377" y="81761"/>
                            <a:pt x="698479" y="47629"/>
                          </a:cubicBezTo>
                          <a:cubicBezTo>
                            <a:pt x="863581" y="13497"/>
                            <a:pt x="1123153" y="0"/>
                            <a:pt x="1227135" y="9525"/>
                          </a:cubicBezTo>
                        </a:path>
                      </a:pathLst>
                    </a:custGeom>
                    <a:ln w="38100">
                      <a:solidFill>
                        <a:srgbClr val="004C84"/>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32" name="Freeform 31"/>
                    <p:cNvSpPr/>
                    <p:nvPr/>
                  </p:nvSpPr>
                  <p:spPr>
                    <a:xfrm rot="1049086" flipH="1">
                      <a:off x="808144" y="1789098"/>
                      <a:ext cx="1133481" cy="1912508"/>
                    </a:xfrm>
                    <a:custGeom>
                      <a:avLst/>
                      <a:gdLst>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3710 w 1227135"/>
                        <a:gd name="connsiteY0" fmla="*/ 1872457 h 1872457"/>
                        <a:gd name="connsiteX1" fmla="*/ 560385 w 1227135"/>
                        <a:gd name="connsiteY1" fmla="*/ 1396207 h 1872457"/>
                        <a:gd name="connsiteX2" fmla="*/ 407985 w 1227135"/>
                        <a:gd name="connsiteY2" fmla="*/ 996157 h 1872457"/>
                        <a:gd name="connsiteX3" fmla="*/ 131760 w 1227135"/>
                        <a:gd name="connsiteY3" fmla="*/ 738982 h 1872457"/>
                        <a:gd name="connsiteX4" fmla="*/ 17460 w 1227135"/>
                        <a:gd name="connsiteY4" fmla="*/ 510382 h 1872457"/>
                        <a:gd name="connsiteX5" fmla="*/ 236521 w 1227135"/>
                        <a:gd name="connsiteY5" fmla="*/ 219872 h 1872457"/>
                        <a:gd name="connsiteX6" fmla="*/ 855660 w 1227135"/>
                        <a:gd name="connsiteY6" fmla="*/ 34132 h 1872457"/>
                        <a:gd name="connsiteX7" fmla="*/ 1227135 w 1227135"/>
                        <a:gd name="connsiteY7" fmla="*/ 15082 h 1872457"/>
                        <a:gd name="connsiteX0" fmla="*/ 493710 w 1227135"/>
                        <a:gd name="connsiteY0" fmla="*/ 1866900 h 1866900"/>
                        <a:gd name="connsiteX1" fmla="*/ 560385 w 1227135"/>
                        <a:gd name="connsiteY1" fmla="*/ 1390650 h 1866900"/>
                        <a:gd name="connsiteX2" fmla="*/ 407985 w 1227135"/>
                        <a:gd name="connsiteY2" fmla="*/ 990600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227135"/>
                        <a:gd name="connsiteY0" fmla="*/ 1866900 h 1866900"/>
                        <a:gd name="connsiteX1" fmla="*/ 560385 w 1227135"/>
                        <a:gd name="connsiteY1" fmla="*/ 1390650 h 1866900"/>
                        <a:gd name="connsiteX2" fmla="*/ 374632 w 1227135"/>
                        <a:gd name="connsiteY2" fmla="*/ 971547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504319"/>
                        <a:gd name="connsiteY0" fmla="*/ 1878590 h 1878590"/>
                        <a:gd name="connsiteX1" fmla="*/ 560385 w 1504319"/>
                        <a:gd name="connsiteY1" fmla="*/ 1402340 h 1878590"/>
                        <a:gd name="connsiteX2" fmla="*/ 374632 w 1504319"/>
                        <a:gd name="connsiteY2" fmla="*/ 983237 h 1878590"/>
                        <a:gd name="connsiteX3" fmla="*/ 131760 w 1504319"/>
                        <a:gd name="connsiteY3" fmla="*/ 745115 h 1878590"/>
                        <a:gd name="connsiteX4" fmla="*/ 17460 w 1504319"/>
                        <a:gd name="connsiteY4" fmla="*/ 516515 h 1878590"/>
                        <a:gd name="connsiteX5" fmla="*/ 236521 w 1504319"/>
                        <a:gd name="connsiteY5" fmla="*/ 226005 h 1878590"/>
                        <a:gd name="connsiteX6" fmla="*/ 698479 w 1504319"/>
                        <a:gd name="connsiteY6" fmla="*/ 59319 h 1878590"/>
                        <a:gd name="connsiteX7" fmla="*/ 1504319 w 1504319"/>
                        <a:gd name="connsiteY7" fmla="*/ 9525 h 1878590"/>
                        <a:gd name="connsiteX0" fmla="*/ 535765 w 1504319"/>
                        <a:gd name="connsiteY0" fmla="*/ 1999193 h 1999193"/>
                        <a:gd name="connsiteX1" fmla="*/ 560385 w 1504319"/>
                        <a:gd name="connsiteY1" fmla="*/ 1402340 h 1999193"/>
                        <a:gd name="connsiteX2" fmla="*/ 374632 w 1504319"/>
                        <a:gd name="connsiteY2" fmla="*/ 983237 h 1999193"/>
                        <a:gd name="connsiteX3" fmla="*/ 131760 w 1504319"/>
                        <a:gd name="connsiteY3" fmla="*/ 745115 h 1999193"/>
                        <a:gd name="connsiteX4" fmla="*/ 17460 w 1504319"/>
                        <a:gd name="connsiteY4" fmla="*/ 516515 h 1999193"/>
                        <a:gd name="connsiteX5" fmla="*/ 236521 w 1504319"/>
                        <a:gd name="connsiteY5" fmla="*/ 226005 h 1999193"/>
                        <a:gd name="connsiteX6" fmla="*/ 698479 w 1504319"/>
                        <a:gd name="connsiteY6" fmla="*/ 59319 h 1999193"/>
                        <a:gd name="connsiteX7" fmla="*/ 1504319 w 1504319"/>
                        <a:gd name="connsiteY7" fmla="*/ 9525 h 1999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4319" h="1999193">
                          <a:moveTo>
                            <a:pt x="535765" y="1999193"/>
                          </a:moveTo>
                          <a:cubicBezTo>
                            <a:pt x="576246" y="1834093"/>
                            <a:pt x="587241" y="1571666"/>
                            <a:pt x="560385" y="1402340"/>
                          </a:cubicBezTo>
                          <a:cubicBezTo>
                            <a:pt x="533530" y="1233014"/>
                            <a:pt x="446070" y="1092775"/>
                            <a:pt x="374632" y="983237"/>
                          </a:cubicBezTo>
                          <a:cubicBezTo>
                            <a:pt x="303195" y="873700"/>
                            <a:pt x="191289" y="822902"/>
                            <a:pt x="131760" y="745115"/>
                          </a:cubicBezTo>
                          <a:cubicBezTo>
                            <a:pt x="72231" y="667328"/>
                            <a:pt x="0" y="603033"/>
                            <a:pt x="17460" y="516515"/>
                          </a:cubicBezTo>
                          <a:cubicBezTo>
                            <a:pt x="34920" y="429997"/>
                            <a:pt x="123018" y="302204"/>
                            <a:pt x="236521" y="226005"/>
                          </a:cubicBezTo>
                          <a:cubicBezTo>
                            <a:pt x="350024" y="149806"/>
                            <a:pt x="487179" y="95399"/>
                            <a:pt x="698479" y="59319"/>
                          </a:cubicBezTo>
                          <a:cubicBezTo>
                            <a:pt x="909779" y="23239"/>
                            <a:pt x="1400337" y="0"/>
                            <a:pt x="1504319" y="9525"/>
                          </a:cubicBezTo>
                        </a:path>
                      </a:pathLst>
                    </a:custGeom>
                    <a:ln w="38100">
                      <a:solidFill>
                        <a:srgbClr val="004C84"/>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33" name="Freeform 32"/>
                    <p:cNvSpPr/>
                    <p:nvPr/>
                  </p:nvSpPr>
                  <p:spPr>
                    <a:xfrm rot="15211694" flipH="1">
                      <a:off x="2104951" y="-107422"/>
                      <a:ext cx="1418841" cy="3266457"/>
                    </a:xfrm>
                    <a:custGeom>
                      <a:avLst/>
                      <a:gdLst>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5300 w 1228725"/>
                        <a:gd name="connsiteY0" fmla="*/ 1876425 h 1876425"/>
                        <a:gd name="connsiteX1" fmla="*/ 561975 w 1228725"/>
                        <a:gd name="connsiteY1" fmla="*/ 1400175 h 1876425"/>
                        <a:gd name="connsiteX2" fmla="*/ 409575 w 1228725"/>
                        <a:gd name="connsiteY2" fmla="*/ 1000125 h 1876425"/>
                        <a:gd name="connsiteX3" fmla="*/ 133350 w 1228725"/>
                        <a:gd name="connsiteY3" fmla="*/ 742950 h 1876425"/>
                        <a:gd name="connsiteX4" fmla="*/ 19050 w 1228725"/>
                        <a:gd name="connsiteY4" fmla="*/ 514350 h 1876425"/>
                        <a:gd name="connsiteX5" fmla="*/ 247650 w 1228725"/>
                        <a:gd name="connsiteY5" fmla="*/ 247650 h 1876425"/>
                        <a:gd name="connsiteX6" fmla="*/ 857250 w 1228725"/>
                        <a:gd name="connsiteY6" fmla="*/ 38100 h 1876425"/>
                        <a:gd name="connsiteX7" fmla="*/ 1228725 w 1228725"/>
                        <a:gd name="connsiteY7" fmla="*/ 19050 h 1876425"/>
                        <a:gd name="connsiteX0" fmla="*/ 493710 w 1227135"/>
                        <a:gd name="connsiteY0" fmla="*/ 1872457 h 1872457"/>
                        <a:gd name="connsiteX1" fmla="*/ 560385 w 1227135"/>
                        <a:gd name="connsiteY1" fmla="*/ 1396207 h 1872457"/>
                        <a:gd name="connsiteX2" fmla="*/ 407985 w 1227135"/>
                        <a:gd name="connsiteY2" fmla="*/ 996157 h 1872457"/>
                        <a:gd name="connsiteX3" fmla="*/ 131760 w 1227135"/>
                        <a:gd name="connsiteY3" fmla="*/ 738982 h 1872457"/>
                        <a:gd name="connsiteX4" fmla="*/ 17460 w 1227135"/>
                        <a:gd name="connsiteY4" fmla="*/ 510382 h 1872457"/>
                        <a:gd name="connsiteX5" fmla="*/ 236521 w 1227135"/>
                        <a:gd name="connsiteY5" fmla="*/ 219872 h 1872457"/>
                        <a:gd name="connsiteX6" fmla="*/ 855660 w 1227135"/>
                        <a:gd name="connsiteY6" fmla="*/ 34132 h 1872457"/>
                        <a:gd name="connsiteX7" fmla="*/ 1227135 w 1227135"/>
                        <a:gd name="connsiteY7" fmla="*/ 15082 h 1872457"/>
                        <a:gd name="connsiteX0" fmla="*/ 493710 w 1227135"/>
                        <a:gd name="connsiteY0" fmla="*/ 1866900 h 1866900"/>
                        <a:gd name="connsiteX1" fmla="*/ 560385 w 1227135"/>
                        <a:gd name="connsiteY1" fmla="*/ 1390650 h 1866900"/>
                        <a:gd name="connsiteX2" fmla="*/ 407985 w 1227135"/>
                        <a:gd name="connsiteY2" fmla="*/ 990600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227135"/>
                        <a:gd name="connsiteY0" fmla="*/ 1866900 h 1866900"/>
                        <a:gd name="connsiteX1" fmla="*/ 560385 w 1227135"/>
                        <a:gd name="connsiteY1" fmla="*/ 1390650 h 1866900"/>
                        <a:gd name="connsiteX2" fmla="*/ 374632 w 1227135"/>
                        <a:gd name="connsiteY2" fmla="*/ 971547 h 1866900"/>
                        <a:gd name="connsiteX3" fmla="*/ 131760 w 1227135"/>
                        <a:gd name="connsiteY3" fmla="*/ 733425 h 1866900"/>
                        <a:gd name="connsiteX4" fmla="*/ 17460 w 1227135"/>
                        <a:gd name="connsiteY4" fmla="*/ 504825 h 1866900"/>
                        <a:gd name="connsiteX5" fmla="*/ 236521 w 1227135"/>
                        <a:gd name="connsiteY5" fmla="*/ 214315 h 1866900"/>
                        <a:gd name="connsiteX6" fmla="*/ 698479 w 1227135"/>
                        <a:gd name="connsiteY6" fmla="*/ 47629 h 1866900"/>
                        <a:gd name="connsiteX7" fmla="*/ 1227135 w 1227135"/>
                        <a:gd name="connsiteY7" fmla="*/ 9525 h 1866900"/>
                        <a:gd name="connsiteX0" fmla="*/ 493710 w 1504319"/>
                        <a:gd name="connsiteY0" fmla="*/ 1878590 h 1878590"/>
                        <a:gd name="connsiteX1" fmla="*/ 560385 w 1504319"/>
                        <a:gd name="connsiteY1" fmla="*/ 1402340 h 1878590"/>
                        <a:gd name="connsiteX2" fmla="*/ 374632 w 1504319"/>
                        <a:gd name="connsiteY2" fmla="*/ 983237 h 1878590"/>
                        <a:gd name="connsiteX3" fmla="*/ 131760 w 1504319"/>
                        <a:gd name="connsiteY3" fmla="*/ 745115 h 1878590"/>
                        <a:gd name="connsiteX4" fmla="*/ 17460 w 1504319"/>
                        <a:gd name="connsiteY4" fmla="*/ 516515 h 1878590"/>
                        <a:gd name="connsiteX5" fmla="*/ 236521 w 1504319"/>
                        <a:gd name="connsiteY5" fmla="*/ 226005 h 1878590"/>
                        <a:gd name="connsiteX6" fmla="*/ 698479 w 1504319"/>
                        <a:gd name="connsiteY6" fmla="*/ 59319 h 1878590"/>
                        <a:gd name="connsiteX7" fmla="*/ 1504319 w 1504319"/>
                        <a:gd name="connsiteY7" fmla="*/ 9525 h 1878590"/>
                        <a:gd name="connsiteX0" fmla="*/ 535765 w 1504319"/>
                        <a:gd name="connsiteY0" fmla="*/ 1999193 h 1999193"/>
                        <a:gd name="connsiteX1" fmla="*/ 560385 w 1504319"/>
                        <a:gd name="connsiteY1" fmla="*/ 1402340 h 1999193"/>
                        <a:gd name="connsiteX2" fmla="*/ 374632 w 1504319"/>
                        <a:gd name="connsiteY2" fmla="*/ 983237 h 1999193"/>
                        <a:gd name="connsiteX3" fmla="*/ 131760 w 1504319"/>
                        <a:gd name="connsiteY3" fmla="*/ 745115 h 1999193"/>
                        <a:gd name="connsiteX4" fmla="*/ 17460 w 1504319"/>
                        <a:gd name="connsiteY4" fmla="*/ 516515 h 1999193"/>
                        <a:gd name="connsiteX5" fmla="*/ 236521 w 1504319"/>
                        <a:gd name="connsiteY5" fmla="*/ 226005 h 1999193"/>
                        <a:gd name="connsiteX6" fmla="*/ 698479 w 1504319"/>
                        <a:gd name="connsiteY6" fmla="*/ 59319 h 1999193"/>
                        <a:gd name="connsiteX7" fmla="*/ 1504319 w 1504319"/>
                        <a:gd name="connsiteY7" fmla="*/ 9525 h 1999193"/>
                        <a:gd name="connsiteX0" fmla="*/ 801293 w 1504319"/>
                        <a:gd name="connsiteY0" fmla="*/ 2053259 h 2053259"/>
                        <a:gd name="connsiteX1" fmla="*/ 560385 w 1504319"/>
                        <a:gd name="connsiteY1" fmla="*/ 1402340 h 2053259"/>
                        <a:gd name="connsiteX2" fmla="*/ 374632 w 1504319"/>
                        <a:gd name="connsiteY2" fmla="*/ 983237 h 2053259"/>
                        <a:gd name="connsiteX3" fmla="*/ 131760 w 1504319"/>
                        <a:gd name="connsiteY3" fmla="*/ 745115 h 2053259"/>
                        <a:gd name="connsiteX4" fmla="*/ 17460 w 1504319"/>
                        <a:gd name="connsiteY4" fmla="*/ 516515 h 2053259"/>
                        <a:gd name="connsiteX5" fmla="*/ 236521 w 1504319"/>
                        <a:gd name="connsiteY5" fmla="*/ 226005 h 2053259"/>
                        <a:gd name="connsiteX6" fmla="*/ 698479 w 1504319"/>
                        <a:gd name="connsiteY6" fmla="*/ 59319 h 2053259"/>
                        <a:gd name="connsiteX7" fmla="*/ 1504319 w 1504319"/>
                        <a:gd name="connsiteY7" fmla="*/ 9525 h 2053259"/>
                        <a:gd name="connsiteX0" fmla="*/ 801293 w 1504319"/>
                        <a:gd name="connsiteY0" fmla="*/ 2053259 h 2053259"/>
                        <a:gd name="connsiteX1" fmla="*/ 560385 w 1504319"/>
                        <a:gd name="connsiteY1" fmla="*/ 1402340 h 2053259"/>
                        <a:gd name="connsiteX2" fmla="*/ 374632 w 1504319"/>
                        <a:gd name="connsiteY2" fmla="*/ 983237 h 2053259"/>
                        <a:gd name="connsiteX3" fmla="*/ 131760 w 1504319"/>
                        <a:gd name="connsiteY3" fmla="*/ 745115 h 2053259"/>
                        <a:gd name="connsiteX4" fmla="*/ 17460 w 1504319"/>
                        <a:gd name="connsiteY4" fmla="*/ 516515 h 2053259"/>
                        <a:gd name="connsiteX5" fmla="*/ 236521 w 1504319"/>
                        <a:gd name="connsiteY5" fmla="*/ 226005 h 2053259"/>
                        <a:gd name="connsiteX6" fmla="*/ 698479 w 1504319"/>
                        <a:gd name="connsiteY6" fmla="*/ 59319 h 2053259"/>
                        <a:gd name="connsiteX7" fmla="*/ 1504319 w 1504319"/>
                        <a:gd name="connsiteY7" fmla="*/ 9525 h 2053259"/>
                        <a:gd name="connsiteX0" fmla="*/ 801293 w 1504319"/>
                        <a:gd name="connsiteY0" fmla="*/ 2053259 h 2053259"/>
                        <a:gd name="connsiteX1" fmla="*/ 441759 w 1504319"/>
                        <a:gd name="connsiteY1" fmla="*/ 1363197 h 2053259"/>
                        <a:gd name="connsiteX2" fmla="*/ 374632 w 1504319"/>
                        <a:gd name="connsiteY2" fmla="*/ 983237 h 2053259"/>
                        <a:gd name="connsiteX3" fmla="*/ 131760 w 1504319"/>
                        <a:gd name="connsiteY3" fmla="*/ 745115 h 2053259"/>
                        <a:gd name="connsiteX4" fmla="*/ 17460 w 1504319"/>
                        <a:gd name="connsiteY4" fmla="*/ 516515 h 2053259"/>
                        <a:gd name="connsiteX5" fmla="*/ 236521 w 1504319"/>
                        <a:gd name="connsiteY5" fmla="*/ 226005 h 2053259"/>
                        <a:gd name="connsiteX6" fmla="*/ 698479 w 1504319"/>
                        <a:gd name="connsiteY6" fmla="*/ 59319 h 2053259"/>
                        <a:gd name="connsiteX7" fmla="*/ 1504319 w 1504319"/>
                        <a:gd name="connsiteY7" fmla="*/ 9525 h 2053259"/>
                        <a:gd name="connsiteX0" fmla="*/ 784600 w 1487626"/>
                        <a:gd name="connsiteY0" fmla="*/ 2053259 h 2053259"/>
                        <a:gd name="connsiteX1" fmla="*/ 425066 w 1487626"/>
                        <a:gd name="connsiteY1" fmla="*/ 1363197 h 2053259"/>
                        <a:gd name="connsiteX2" fmla="*/ 357939 w 1487626"/>
                        <a:gd name="connsiteY2" fmla="*/ 983237 h 2053259"/>
                        <a:gd name="connsiteX3" fmla="*/ 215225 w 1487626"/>
                        <a:gd name="connsiteY3" fmla="*/ 499285 h 2053259"/>
                        <a:gd name="connsiteX4" fmla="*/ 767 w 1487626"/>
                        <a:gd name="connsiteY4" fmla="*/ 516515 h 2053259"/>
                        <a:gd name="connsiteX5" fmla="*/ 219828 w 1487626"/>
                        <a:gd name="connsiteY5" fmla="*/ 226005 h 2053259"/>
                        <a:gd name="connsiteX6" fmla="*/ 681786 w 1487626"/>
                        <a:gd name="connsiteY6" fmla="*/ 59319 h 2053259"/>
                        <a:gd name="connsiteX7" fmla="*/ 1487626 w 1487626"/>
                        <a:gd name="connsiteY7" fmla="*/ 9525 h 2053259"/>
                        <a:gd name="connsiteX0" fmla="*/ 1033232 w 1736258"/>
                        <a:gd name="connsiteY0" fmla="*/ 2209028 h 2209028"/>
                        <a:gd name="connsiteX1" fmla="*/ 673698 w 1736258"/>
                        <a:gd name="connsiteY1" fmla="*/ 1518966 h 2209028"/>
                        <a:gd name="connsiteX2" fmla="*/ 606571 w 1736258"/>
                        <a:gd name="connsiteY2" fmla="*/ 1139006 h 2209028"/>
                        <a:gd name="connsiteX3" fmla="*/ 463857 w 1736258"/>
                        <a:gd name="connsiteY3" fmla="*/ 655054 h 2209028"/>
                        <a:gd name="connsiteX4" fmla="*/ 767 w 1736258"/>
                        <a:gd name="connsiteY4" fmla="*/ 45548 h 2209028"/>
                        <a:gd name="connsiteX5" fmla="*/ 468460 w 1736258"/>
                        <a:gd name="connsiteY5" fmla="*/ 381774 h 2209028"/>
                        <a:gd name="connsiteX6" fmla="*/ 930418 w 1736258"/>
                        <a:gd name="connsiteY6" fmla="*/ 215088 h 2209028"/>
                        <a:gd name="connsiteX7" fmla="*/ 1736258 w 1736258"/>
                        <a:gd name="connsiteY7" fmla="*/ 165294 h 2209028"/>
                        <a:gd name="connsiteX0" fmla="*/ 1733891 w 2436917"/>
                        <a:gd name="connsiteY0" fmla="*/ 2921965 h 2921965"/>
                        <a:gd name="connsiteX1" fmla="*/ 1374357 w 2436917"/>
                        <a:gd name="connsiteY1" fmla="*/ 2231903 h 2921965"/>
                        <a:gd name="connsiteX2" fmla="*/ 1307230 w 2436917"/>
                        <a:gd name="connsiteY2" fmla="*/ 1851943 h 2921965"/>
                        <a:gd name="connsiteX3" fmla="*/ 1164516 w 2436917"/>
                        <a:gd name="connsiteY3" fmla="*/ 1367991 h 2921965"/>
                        <a:gd name="connsiteX4" fmla="*/ 701426 w 2436917"/>
                        <a:gd name="connsiteY4" fmla="*/ 758485 h 2921965"/>
                        <a:gd name="connsiteX5" fmla="*/ 154942 w 2436917"/>
                        <a:gd name="connsiteY5" fmla="*/ 28257 h 2921965"/>
                        <a:gd name="connsiteX6" fmla="*/ 1631077 w 2436917"/>
                        <a:gd name="connsiteY6" fmla="*/ 928025 h 2921965"/>
                        <a:gd name="connsiteX7" fmla="*/ 2436917 w 2436917"/>
                        <a:gd name="connsiteY7" fmla="*/ 878231 h 2921965"/>
                        <a:gd name="connsiteX0" fmla="*/ 2402758 w 3105784"/>
                        <a:gd name="connsiteY0" fmla="*/ 3619346 h 3619346"/>
                        <a:gd name="connsiteX1" fmla="*/ 2043224 w 3105784"/>
                        <a:gd name="connsiteY1" fmla="*/ 2929284 h 3619346"/>
                        <a:gd name="connsiteX2" fmla="*/ 1976097 w 3105784"/>
                        <a:gd name="connsiteY2" fmla="*/ 2549324 h 3619346"/>
                        <a:gd name="connsiteX3" fmla="*/ 1833383 w 3105784"/>
                        <a:gd name="connsiteY3" fmla="*/ 2065372 h 3619346"/>
                        <a:gd name="connsiteX4" fmla="*/ 1370293 w 3105784"/>
                        <a:gd name="connsiteY4" fmla="*/ 1455866 h 3619346"/>
                        <a:gd name="connsiteX5" fmla="*/ 823809 w 3105784"/>
                        <a:gd name="connsiteY5" fmla="*/ 725638 h 3619346"/>
                        <a:gd name="connsiteX6" fmla="*/ 380329 w 3105784"/>
                        <a:gd name="connsiteY6" fmla="*/ 141662 h 3619346"/>
                        <a:gd name="connsiteX7" fmla="*/ 3105784 w 3105784"/>
                        <a:gd name="connsiteY7" fmla="*/ 1575612 h 3619346"/>
                        <a:gd name="connsiteX0" fmla="*/ 2402758 w 2402758"/>
                        <a:gd name="connsiteY0" fmla="*/ 3619346 h 3619346"/>
                        <a:gd name="connsiteX1" fmla="*/ 2043224 w 2402758"/>
                        <a:gd name="connsiteY1" fmla="*/ 2929284 h 3619346"/>
                        <a:gd name="connsiteX2" fmla="*/ 1976097 w 2402758"/>
                        <a:gd name="connsiteY2" fmla="*/ 2549324 h 3619346"/>
                        <a:gd name="connsiteX3" fmla="*/ 1833383 w 2402758"/>
                        <a:gd name="connsiteY3" fmla="*/ 2065372 h 3619346"/>
                        <a:gd name="connsiteX4" fmla="*/ 1370293 w 2402758"/>
                        <a:gd name="connsiteY4" fmla="*/ 1455866 h 3619346"/>
                        <a:gd name="connsiteX5" fmla="*/ 823809 w 2402758"/>
                        <a:gd name="connsiteY5" fmla="*/ 725638 h 3619346"/>
                        <a:gd name="connsiteX6" fmla="*/ 380329 w 2402758"/>
                        <a:gd name="connsiteY6" fmla="*/ 141662 h 3619346"/>
                        <a:gd name="connsiteX0" fmla="*/ 2022429 w 2022429"/>
                        <a:gd name="connsiteY0" fmla="*/ 3477684 h 3477684"/>
                        <a:gd name="connsiteX1" fmla="*/ 1662895 w 2022429"/>
                        <a:gd name="connsiteY1" fmla="*/ 2787622 h 3477684"/>
                        <a:gd name="connsiteX2" fmla="*/ 1595768 w 2022429"/>
                        <a:gd name="connsiteY2" fmla="*/ 2407662 h 3477684"/>
                        <a:gd name="connsiteX3" fmla="*/ 1453054 w 2022429"/>
                        <a:gd name="connsiteY3" fmla="*/ 1923710 h 3477684"/>
                        <a:gd name="connsiteX4" fmla="*/ 989964 w 2022429"/>
                        <a:gd name="connsiteY4" fmla="*/ 1314204 h 3477684"/>
                        <a:gd name="connsiteX5" fmla="*/ 443480 w 2022429"/>
                        <a:gd name="connsiteY5" fmla="*/ 583976 h 3477684"/>
                        <a:gd name="connsiteX6" fmla="*/ 0 w 2022429"/>
                        <a:gd name="connsiteY6" fmla="*/ 0 h 3477684"/>
                        <a:gd name="connsiteX0" fmla="*/ 1928119 w 1928119"/>
                        <a:gd name="connsiteY0" fmla="*/ 3342917 h 3342917"/>
                        <a:gd name="connsiteX1" fmla="*/ 1568585 w 1928119"/>
                        <a:gd name="connsiteY1" fmla="*/ 2652855 h 3342917"/>
                        <a:gd name="connsiteX2" fmla="*/ 1501458 w 1928119"/>
                        <a:gd name="connsiteY2" fmla="*/ 2272895 h 3342917"/>
                        <a:gd name="connsiteX3" fmla="*/ 1358744 w 1928119"/>
                        <a:gd name="connsiteY3" fmla="*/ 1788943 h 3342917"/>
                        <a:gd name="connsiteX4" fmla="*/ 895654 w 1928119"/>
                        <a:gd name="connsiteY4" fmla="*/ 1179437 h 3342917"/>
                        <a:gd name="connsiteX5" fmla="*/ 349170 w 1928119"/>
                        <a:gd name="connsiteY5" fmla="*/ 449209 h 3342917"/>
                        <a:gd name="connsiteX6" fmla="*/ 0 w 1928119"/>
                        <a:gd name="connsiteY6" fmla="*/ 0 h 3342917"/>
                        <a:gd name="connsiteX0" fmla="*/ 1928119 w 1928119"/>
                        <a:gd name="connsiteY0" fmla="*/ 3342917 h 3342917"/>
                        <a:gd name="connsiteX1" fmla="*/ 1568585 w 1928119"/>
                        <a:gd name="connsiteY1" fmla="*/ 2652855 h 3342917"/>
                        <a:gd name="connsiteX2" fmla="*/ 1501458 w 1928119"/>
                        <a:gd name="connsiteY2" fmla="*/ 2272895 h 3342917"/>
                        <a:gd name="connsiteX3" fmla="*/ 1358744 w 1928119"/>
                        <a:gd name="connsiteY3" fmla="*/ 1788943 h 3342917"/>
                        <a:gd name="connsiteX4" fmla="*/ 895654 w 1928119"/>
                        <a:gd name="connsiteY4" fmla="*/ 1179437 h 3342917"/>
                        <a:gd name="connsiteX5" fmla="*/ 454564 w 1928119"/>
                        <a:gd name="connsiteY5" fmla="*/ 697478 h 3342917"/>
                        <a:gd name="connsiteX6" fmla="*/ 0 w 1928119"/>
                        <a:gd name="connsiteY6" fmla="*/ 0 h 3342917"/>
                        <a:gd name="connsiteX0" fmla="*/ 1928119 w 1928119"/>
                        <a:gd name="connsiteY0" fmla="*/ 3342917 h 3342917"/>
                        <a:gd name="connsiteX1" fmla="*/ 1568585 w 1928119"/>
                        <a:gd name="connsiteY1" fmla="*/ 2652855 h 3342917"/>
                        <a:gd name="connsiteX2" fmla="*/ 1501458 w 1928119"/>
                        <a:gd name="connsiteY2" fmla="*/ 2272895 h 3342917"/>
                        <a:gd name="connsiteX3" fmla="*/ 1358744 w 1928119"/>
                        <a:gd name="connsiteY3" fmla="*/ 1788943 h 3342917"/>
                        <a:gd name="connsiteX4" fmla="*/ 895654 w 1928119"/>
                        <a:gd name="connsiteY4" fmla="*/ 1179437 h 3342917"/>
                        <a:gd name="connsiteX5" fmla="*/ 454564 w 1928119"/>
                        <a:gd name="connsiteY5" fmla="*/ 697478 h 3342917"/>
                        <a:gd name="connsiteX6" fmla="*/ 0 w 1928119"/>
                        <a:gd name="connsiteY6" fmla="*/ 0 h 3342917"/>
                        <a:gd name="connsiteX0" fmla="*/ 1928119 w 1928119"/>
                        <a:gd name="connsiteY0" fmla="*/ 3342917 h 3342917"/>
                        <a:gd name="connsiteX1" fmla="*/ 1568585 w 1928119"/>
                        <a:gd name="connsiteY1" fmla="*/ 2652855 h 3342917"/>
                        <a:gd name="connsiteX2" fmla="*/ 1501458 w 1928119"/>
                        <a:gd name="connsiteY2" fmla="*/ 2272895 h 3342917"/>
                        <a:gd name="connsiteX3" fmla="*/ 1349960 w 1928119"/>
                        <a:gd name="connsiteY3" fmla="*/ 1625864 h 3342917"/>
                        <a:gd name="connsiteX4" fmla="*/ 895654 w 1928119"/>
                        <a:gd name="connsiteY4" fmla="*/ 1179437 h 3342917"/>
                        <a:gd name="connsiteX5" fmla="*/ 454564 w 1928119"/>
                        <a:gd name="connsiteY5" fmla="*/ 697478 h 3342917"/>
                        <a:gd name="connsiteX6" fmla="*/ 0 w 1928119"/>
                        <a:gd name="connsiteY6" fmla="*/ 0 h 3342917"/>
                        <a:gd name="connsiteX0" fmla="*/ 1928119 w 1928119"/>
                        <a:gd name="connsiteY0" fmla="*/ 3342917 h 3342917"/>
                        <a:gd name="connsiteX1" fmla="*/ 1568585 w 1928119"/>
                        <a:gd name="connsiteY1" fmla="*/ 2652855 h 3342917"/>
                        <a:gd name="connsiteX2" fmla="*/ 1501458 w 1928119"/>
                        <a:gd name="connsiteY2" fmla="*/ 2272895 h 3342917"/>
                        <a:gd name="connsiteX3" fmla="*/ 1349960 w 1928119"/>
                        <a:gd name="connsiteY3" fmla="*/ 1625864 h 3342917"/>
                        <a:gd name="connsiteX4" fmla="*/ 940583 w 1928119"/>
                        <a:gd name="connsiteY4" fmla="*/ 1159541 h 3342917"/>
                        <a:gd name="connsiteX5" fmla="*/ 454564 w 1928119"/>
                        <a:gd name="connsiteY5" fmla="*/ 697478 h 3342917"/>
                        <a:gd name="connsiteX6" fmla="*/ 0 w 1928119"/>
                        <a:gd name="connsiteY6" fmla="*/ 0 h 3342917"/>
                        <a:gd name="connsiteX0" fmla="*/ 1883555 w 1883555"/>
                        <a:gd name="connsiteY0" fmla="*/ 3403126 h 3403126"/>
                        <a:gd name="connsiteX1" fmla="*/ 1568585 w 1883555"/>
                        <a:gd name="connsiteY1" fmla="*/ 2652855 h 3403126"/>
                        <a:gd name="connsiteX2" fmla="*/ 1501458 w 1883555"/>
                        <a:gd name="connsiteY2" fmla="*/ 2272895 h 3403126"/>
                        <a:gd name="connsiteX3" fmla="*/ 1349960 w 1883555"/>
                        <a:gd name="connsiteY3" fmla="*/ 1625864 h 3403126"/>
                        <a:gd name="connsiteX4" fmla="*/ 940583 w 1883555"/>
                        <a:gd name="connsiteY4" fmla="*/ 1159541 h 3403126"/>
                        <a:gd name="connsiteX5" fmla="*/ 454564 w 1883555"/>
                        <a:gd name="connsiteY5" fmla="*/ 697478 h 3403126"/>
                        <a:gd name="connsiteX6" fmla="*/ 0 w 1883555"/>
                        <a:gd name="connsiteY6" fmla="*/ 0 h 3403126"/>
                        <a:gd name="connsiteX0" fmla="*/ 1883555 w 1883555"/>
                        <a:gd name="connsiteY0" fmla="*/ 3403126 h 3403126"/>
                        <a:gd name="connsiteX1" fmla="*/ 1568585 w 1883555"/>
                        <a:gd name="connsiteY1" fmla="*/ 2652855 h 3403126"/>
                        <a:gd name="connsiteX2" fmla="*/ 1501458 w 1883555"/>
                        <a:gd name="connsiteY2" fmla="*/ 2272895 h 3403126"/>
                        <a:gd name="connsiteX3" fmla="*/ 1349960 w 1883555"/>
                        <a:gd name="connsiteY3" fmla="*/ 1625864 h 3403126"/>
                        <a:gd name="connsiteX4" fmla="*/ 940583 w 1883555"/>
                        <a:gd name="connsiteY4" fmla="*/ 1159541 h 3403126"/>
                        <a:gd name="connsiteX5" fmla="*/ 454564 w 1883555"/>
                        <a:gd name="connsiteY5" fmla="*/ 697478 h 3403126"/>
                        <a:gd name="connsiteX6" fmla="*/ 0 w 1883555"/>
                        <a:gd name="connsiteY6" fmla="*/ 0 h 340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3555" h="3403126">
                          <a:moveTo>
                            <a:pt x="1883555" y="3403126"/>
                          </a:moveTo>
                          <a:cubicBezTo>
                            <a:pt x="1785299" y="3166538"/>
                            <a:pt x="1632268" y="2841227"/>
                            <a:pt x="1568585" y="2652855"/>
                          </a:cubicBezTo>
                          <a:cubicBezTo>
                            <a:pt x="1504902" y="2464483"/>
                            <a:pt x="1537896" y="2444060"/>
                            <a:pt x="1501458" y="2272895"/>
                          </a:cubicBezTo>
                          <a:cubicBezTo>
                            <a:pt x="1465020" y="2101730"/>
                            <a:pt x="1443439" y="1811423"/>
                            <a:pt x="1349960" y="1625864"/>
                          </a:cubicBezTo>
                          <a:cubicBezTo>
                            <a:pt x="1256481" y="1440305"/>
                            <a:pt x="1178619" y="1340612"/>
                            <a:pt x="940583" y="1159541"/>
                          </a:cubicBezTo>
                          <a:lnTo>
                            <a:pt x="454564" y="697478"/>
                          </a:lnTo>
                          <a:cubicBezTo>
                            <a:pt x="289570" y="478444"/>
                            <a:pt x="130839" y="325691"/>
                            <a:pt x="0" y="0"/>
                          </a:cubicBezTo>
                        </a:path>
                      </a:pathLst>
                    </a:custGeom>
                    <a:ln w="38100">
                      <a:solidFill>
                        <a:srgbClr val="004C84"/>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grpSp>
              <p:cxnSp>
                <p:nvCxnSpPr>
                  <p:cNvPr id="26" name="Straight Arrow Connector 25"/>
                  <p:cNvCxnSpPr/>
                  <p:nvPr/>
                </p:nvCxnSpPr>
                <p:spPr>
                  <a:xfrm rot="10800000">
                    <a:off x="2734702" y="1840293"/>
                    <a:ext cx="123126" cy="7314"/>
                  </a:xfrm>
                  <a:prstGeom prst="straightConnector1">
                    <a:avLst/>
                  </a:prstGeom>
                  <a:ln w="38100">
                    <a:solidFill>
                      <a:srgbClr val="004C8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16200000" flipV="1">
                    <a:off x="1984408" y="2436353"/>
                    <a:ext cx="138959" cy="0"/>
                  </a:xfrm>
                  <a:prstGeom prst="straightConnector1">
                    <a:avLst/>
                  </a:prstGeom>
                  <a:ln w="38100">
                    <a:solidFill>
                      <a:srgbClr val="004C8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a:off x="3340745" y="2522339"/>
                    <a:ext cx="109704" cy="10865"/>
                  </a:xfrm>
                  <a:prstGeom prst="straightConnector1">
                    <a:avLst/>
                  </a:prstGeom>
                  <a:ln w="38100">
                    <a:solidFill>
                      <a:srgbClr val="004C8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 name="Group 110"/>
                <p:cNvGrpSpPr>
                  <a:grpSpLocks/>
                </p:cNvGrpSpPr>
                <p:nvPr/>
              </p:nvGrpSpPr>
              <p:grpSpPr bwMode="auto">
                <a:xfrm>
                  <a:off x="2790865" y="1108171"/>
                  <a:ext cx="539413" cy="289618"/>
                  <a:chOff x="6082756" y="908648"/>
                  <a:chExt cx="642953" cy="345277"/>
                </a:xfrm>
              </p:grpSpPr>
              <p:cxnSp>
                <p:nvCxnSpPr>
                  <p:cNvPr id="22" name="Straight Arrow Connector 21"/>
                  <p:cNvCxnSpPr/>
                  <p:nvPr/>
                </p:nvCxnSpPr>
                <p:spPr>
                  <a:xfrm rot="10800000">
                    <a:off x="6096217" y="909593"/>
                    <a:ext cx="630121" cy="0"/>
                  </a:xfrm>
                  <a:prstGeom prst="straightConnector1">
                    <a:avLst/>
                  </a:prstGeom>
                  <a:ln w="57150">
                    <a:solidFill>
                      <a:srgbClr val="0088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6096217" y="1077840"/>
                    <a:ext cx="630121" cy="7315"/>
                  </a:xfrm>
                  <a:prstGeom prst="straightConnector1">
                    <a:avLst/>
                  </a:prstGeom>
                  <a:ln w="57150">
                    <a:solidFill>
                      <a:srgbClr val="0088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6096217" y="1249746"/>
                    <a:ext cx="630121" cy="3656"/>
                  </a:xfrm>
                  <a:prstGeom prst="straightConnector1">
                    <a:avLst/>
                  </a:prstGeom>
                  <a:ln w="57150">
                    <a:solidFill>
                      <a:srgbClr val="0088EE"/>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1" name="TextBox 15"/>
                <p:cNvSpPr txBox="1">
                  <a:spLocks noChangeArrowheads="1"/>
                </p:cNvSpPr>
                <p:nvPr/>
              </p:nvSpPr>
              <p:spPr bwMode="auto">
                <a:xfrm>
                  <a:off x="3294901" y="716266"/>
                  <a:ext cx="665979" cy="438964"/>
                </a:xfrm>
                <a:prstGeom prst="rect">
                  <a:avLst/>
                </a:prstGeom>
                <a:noFill/>
                <a:ln w="9525">
                  <a:noFill/>
                  <a:miter lim="800000"/>
                  <a:headEnd/>
                  <a:tailEnd/>
                </a:ln>
              </p:spPr>
              <p:txBody>
                <a:bodyPr wrap="none">
                  <a:spAutoFit/>
                </a:bodyPr>
                <a:lstStyle/>
                <a:p>
                  <a:r>
                    <a:rPr lang="en-US" sz="2800" b="1" i="1" dirty="0">
                      <a:solidFill>
                        <a:srgbClr val="0088EE"/>
                      </a:solidFill>
                    </a:rPr>
                    <a:t>B</a:t>
                  </a:r>
                  <a:r>
                    <a:rPr lang="en-US" sz="2800" b="1" i="1" baseline="-25000" dirty="0">
                      <a:solidFill>
                        <a:srgbClr val="0088EE"/>
                      </a:solidFill>
                    </a:rPr>
                    <a:t>bias</a:t>
                  </a:r>
                  <a:endParaRPr lang="en-GB" sz="2800" b="1" i="1" baseline="-25000" dirty="0">
                    <a:solidFill>
                      <a:srgbClr val="0088EE"/>
                    </a:solidFill>
                  </a:endParaRPr>
                </a:p>
              </p:txBody>
            </p:sp>
          </p:grpSp>
          <p:cxnSp>
            <p:nvCxnSpPr>
              <p:cNvPr id="15" name="Straight Connector 14"/>
              <p:cNvCxnSpPr/>
              <p:nvPr/>
            </p:nvCxnSpPr>
            <p:spPr bwMode="auto">
              <a:xfrm rot="120000" flipV="1">
                <a:off x="1445219" y="4207852"/>
                <a:ext cx="1777110" cy="1577807"/>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9" name="Oval 8"/>
              <p:cNvSpPr/>
              <p:nvPr/>
            </p:nvSpPr>
            <p:spPr bwMode="auto">
              <a:xfrm rot="19517153">
                <a:off x="1589496" y="4473917"/>
                <a:ext cx="1352211" cy="247438"/>
              </a:xfrm>
              <a:prstGeom prst="ellipse">
                <a:avLst/>
              </a:prstGeom>
              <a:solidFill>
                <a:srgbClr val="FF0000">
                  <a:alpha val="70000"/>
                </a:srgbClr>
              </a:solidFill>
              <a:ln>
                <a:solidFill>
                  <a:srgbClr val="FF0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4" name="Rectangle 53"/>
              <p:cNvSpPr/>
              <p:nvPr/>
            </p:nvSpPr>
            <p:spPr>
              <a:xfrm rot="871217">
                <a:off x="352308" y="5648894"/>
                <a:ext cx="1018930" cy="306065"/>
              </a:xfrm>
              <a:prstGeom prst="rect">
                <a:avLst/>
              </a:prstGeom>
              <a:gradFill>
                <a:gsLst>
                  <a:gs pos="17000">
                    <a:srgbClr val="F6FAC2"/>
                  </a:gs>
                  <a:gs pos="100000">
                    <a:srgbClr val="F6FAC2"/>
                  </a:gs>
                  <a:gs pos="76000">
                    <a:srgbClr val="EEDF6E"/>
                  </a:gs>
                </a:gsLst>
                <a:lin ang="21000000" scaled="0"/>
              </a:gradFill>
              <a:ln w="28575" cmpd="sng">
                <a:solidFill>
                  <a:schemeClr val="bg1">
                    <a:lumMod val="50000"/>
                  </a:schemeClr>
                </a:solidFill>
              </a:ln>
              <a:effectLst>
                <a:outerShdw blurRad="40000" dist="23000" dir="5400000" rotWithShape="0">
                  <a:schemeClr val="bg1">
                    <a:lumMod val="6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3"/>
              <p:cNvSpPr/>
              <p:nvPr/>
            </p:nvSpPr>
            <p:spPr bwMode="auto">
              <a:xfrm>
                <a:off x="1168550" y="5760354"/>
                <a:ext cx="346710" cy="317451"/>
              </a:xfrm>
              <a:prstGeom prst="ellipse">
                <a:avLst/>
              </a:prstGeom>
              <a:gradFill flip="none" rotWithShape="1">
                <a:gsLst>
                  <a:gs pos="0">
                    <a:srgbClr val="EEDF6E"/>
                  </a:gs>
                  <a:gs pos="100000">
                    <a:srgbClr val="F6FAC2"/>
                  </a:gs>
                </a:gsLst>
                <a:path path="circle">
                  <a:fillToRect l="100000" t="100000"/>
                </a:path>
                <a:tileRect r="-100000" b="-100000"/>
              </a:gradFill>
              <a:ln w="285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8" name="Oval 3"/>
              <p:cNvSpPr/>
              <p:nvPr/>
            </p:nvSpPr>
            <p:spPr bwMode="auto">
              <a:xfrm rot="1209431">
                <a:off x="3068156" y="4380110"/>
                <a:ext cx="144404" cy="97845"/>
              </a:xfrm>
              <a:prstGeom prst="ellipse">
                <a:avLst/>
              </a:prstGeom>
              <a:gradFill flip="none" rotWithShape="1">
                <a:gsLst>
                  <a:gs pos="0">
                    <a:srgbClr val="F9F7C9"/>
                  </a:gs>
                  <a:gs pos="100000">
                    <a:srgbClr val="F6FAC2"/>
                  </a:gs>
                </a:gsLst>
                <a:path path="circle">
                  <a:fillToRect l="100000" t="100000"/>
                </a:path>
                <a:tileRect r="-100000" b="-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5" name="Oval 3"/>
              <p:cNvSpPr/>
              <p:nvPr/>
            </p:nvSpPr>
            <p:spPr bwMode="auto">
              <a:xfrm rot="21002958">
                <a:off x="1128877" y="5778190"/>
                <a:ext cx="410400" cy="273805"/>
              </a:xfrm>
              <a:prstGeom prst="ellipse">
                <a:avLst/>
              </a:prstGeom>
              <a:gradFill flip="none" rotWithShape="1">
                <a:gsLst>
                  <a:gs pos="14000">
                    <a:srgbClr val="EEDF6E"/>
                  </a:gs>
                  <a:gs pos="100000">
                    <a:srgbClr val="EEDF6E"/>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9" name="Rectangle 58"/>
              <p:cNvSpPr/>
              <p:nvPr/>
            </p:nvSpPr>
            <p:spPr>
              <a:xfrm rot="871217">
                <a:off x="3237810" y="4681535"/>
                <a:ext cx="995486" cy="243066"/>
              </a:xfrm>
              <a:prstGeom prst="rect">
                <a:avLst/>
              </a:prstGeom>
              <a:solidFill>
                <a:srgbClr val="939393"/>
              </a:solidFill>
              <a:ln w="28575" cmpd="sng">
                <a:noFill/>
              </a:ln>
              <a:effectLst>
                <a:outerShdw blurRad="40000" dist="23000" dir="5400000" rotWithShape="0">
                  <a:schemeClr val="bg1">
                    <a:lumMod val="65000"/>
                    <a:alpha val="35000"/>
                  </a:scheme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rot="871217">
                <a:off x="401674" y="6070239"/>
                <a:ext cx="1458557" cy="563047"/>
              </a:xfrm>
              <a:prstGeom prst="rect">
                <a:avLst/>
              </a:prstGeom>
              <a:solidFill>
                <a:schemeClr val="accent3">
                  <a:lumMod val="50000"/>
                </a:schemeClr>
              </a:solidFill>
              <a:ln w="28575" cmpd="sng">
                <a:noFill/>
              </a:ln>
              <a:effectLst>
                <a:outerShdw blurRad="40000" dist="23000" dir="5400000" rotWithShape="0">
                  <a:schemeClr val="bg1">
                    <a:lumMod val="65000"/>
                    <a:alpha val="35000"/>
                  </a:scheme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3"/>
              <p:cNvSpPr/>
              <p:nvPr/>
            </p:nvSpPr>
            <p:spPr bwMode="auto">
              <a:xfrm rot="21002958">
                <a:off x="1162401" y="5764403"/>
                <a:ext cx="198616" cy="236811"/>
              </a:xfrm>
              <a:prstGeom prst="ellipse">
                <a:avLst/>
              </a:prstGeom>
              <a:gradFill flip="none" rotWithShape="1">
                <a:gsLst>
                  <a:gs pos="0">
                    <a:srgbClr val="EEDF6E"/>
                  </a:gs>
                  <a:gs pos="100000">
                    <a:srgbClr val="EEDF6E"/>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5" name="Oval 3"/>
              <p:cNvSpPr/>
              <p:nvPr/>
            </p:nvSpPr>
            <p:spPr bwMode="auto">
              <a:xfrm rot="21002958">
                <a:off x="1289241" y="5720238"/>
                <a:ext cx="220003" cy="236811"/>
              </a:xfrm>
              <a:prstGeom prst="ellipse">
                <a:avLst/>
              </a:prstGeom>
              <a:gradFill flip="none" rotWithShape="1">
                <a:gsLst>
                  <a:gs pos="0">
                    <a:srgbClr val="EEDF6E"/>
                  </a:gs>
                  <a:gs pos="77000">
                    <a:srgbClr val="F6FAC2"/>
                  </a:gs>
                </a:gsLst>
                <a:lin ang="16500000" scaled="0"/>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7" name="Oval 3"/>
              <p:cNvSpPr/>
              <p:nvPr/>
            </p:nvSpPr>
            <p:spPr bwMode="auto">
              <a:xfrm rot="21002958">
                <a:off x="240185" y="5538919"/>
                <a:ext cx="282859" cy="282262"/>
              </a:xfrm>
              <a:prstGeom prst="ellipse">
                <a:avLst/>
              </a:prstGeom>
              <a:gradFill flip="none" rotWithShape="1">
                <a:gsLst>
                  <a:gs pos="0">
                    <a:srgbClr val="F9F7C9"/>
                  </a:gs>
                  <a:gs pos="100000">
                    <a:srgbClr val="F6FAC2"/>
                  </a:gs>
                </a:gsLst>
                <a:path path="circle">
                  <a:fillToRect l="100000" t="100000"/>
                </a:path>
                <a:tileRect r="-100000" b="-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4" name="Oval 3"/>
              <p:cNvSpPr/>
              <p:nvPr/>
            </p:nvSpPr>
            <p:spPr bwMode="auto">
              <a:xfrm rot="1209431">
                <a:off x="4072703" y="4634162"/>
                <a:ext cx="63257" cy="92464"/>
              </a:xfrm>
              <a:prstGeom prst="ellipse">
                <a:avLst/>
              </a:prstGeom>
              <a:gradFill flip="none" rotWithShape="1">
                <a:gsLst>
                  <a:gs pos="0">
                    <a:srgbClr val="F6FAC2"/>
                  </a:gs>
                  <a:gs pos="100000">
                    <a:srgbClr val="F6FAC2"/>
                  </a:gs>
                </a:gsLst>
                <a:path path="circle">
                  <a:fillToRect l="100000" t="100000"/>
                </a:path>
                <a:tileRect r="-100000" b="-100000"/>
              </a:gra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24" name="Group 123"/>
            <p:cNvGrpSpPr>
              <a:grpSpLocks noChangeAspect="1"/>
            </p:cNvGrpSpPr>
            <p:nvPr/>
          </p:nvGrpSpPr>
          <p:grpSpPr>
            <a:xfrm>
              <a:off x="2091413" y="4312107"/>
              <a:ext cx="1646641" cy="2425219"/>
              <a:chOff x="2219411" y="4837313"/>
              <a:chExt cx="1290044" cy="1900013"/>
            </a:xfrm>
          </p:grpSpPr>
          <p:cxnSp>
            <p:nvCxnSpPr>
              <p:cNvPr id="50" name="Straight Arrow Connector 49"/>
              <p:cNvCxnSpPr/>
              <p:nvPr/>
            </p:nvCxnSpPr>
            <p:spPr>
              <a:xfrm flipH="1">
                <a:off x="2219411" y="4837313"/>
                <a:ext cx="1290044" cy="1900013"/>
              </a:xfrm>
              <a:prstGeom prst="straightConnector1">
                <a:avLst/>
              </a:prstGeom>
              <a:ln w="133350" cmpd="sng">
                <a:solidFill>
                  <a:srgbClr val="EFF101">
                    <a:alpha val="82000"/>
                  </a:srgbClr>
                </a:solidFill>
                <a:headEnd type="triangle"/>
                <a:tailEnd type="triangle"/>
              </a:ln>
              <a:effectLst>
                <a:outerShdw blurRad="40000" dist="20000" dir="5400000" rotWithShape="0">
                  <a:srgbClr val="000000">
                    <a:alpha val="38000"/>
                  </a:srgbClr>
                </a:outerShdw>
                <a:softEdge rad="25400"/>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rot="18109863">
                <a:off x="2603620" y="5606184"/>
                <a:ext cx="968134" cy="400110"/>
              </a:xfrm>
              <a:prstGeom prst="rect">
                <a:avLst/>
              </a:prstGeom>
              <a:noFill/>
            </p:spPr>
            <p:txBody>
              <a:bodyPr wrap="none" rtlCol="0">
                <a:spAutoFit/>
              </a:bodyPr>
              <a:lstStyle/>
              <a:p>
                <a:r>
                  <a:rPr lang="en-US" sz="2000" b="1" dirty="0" smtClean="0"/>
                  <a:t>~ 3 </a:t>
                </a:r>
                <a:r>
                  <a:rPr lang="en-US" sz="2000" b="1" dirty="0"/>
                  <a:t>m</a:t>
                </a:r>
                <a:r>
                  <a:rPr lang="en-US" sz="2000" b="1" dirty="0" smtClean="0"/>
                  <a:t>m</a:t>
                </a:r>
                <a:endParaRPr lang="en-US" sz="2000" b="1" dirty="0"/>
              </a:p>
            </p:txBody>
          </p:sp>
        </p:grpSp>
        <p:grpSp>
          <p:nvGrpSpPr>
            <p:cNvPr id="125" name="Group 124"/>
            <p:cNvGrpSpPr>
              <a:grpSpLocks noChangeAspect="1"/>
            </p:cNvGrpSpPr>
            <p:nvPr/>
          </p:nvGrpSpPr>
          <p:grpSpPr>
            <a:xfrm>
              <a:off x="3161533" y="5077537"/>
              <a:ext cx="847773" cy="1401546"/>
              <a:chOff x="3141504" y="5384948"/>
              <a:chExt cx="664178" cy="1098026"/>
            </a:xfrm>
          </p:grpSpPr>
          <p:cxnSp>
            <p:nvCxnSpPr>
              <p:cNvPr id="113" name="Straight Arrow Connector 112"/>
              <p:cNvCxnSpPr/>
              <p:nvPr/>
            </p:nvCxnSpPr>
            <p:spPr>
              <a:xfrm flipH="1">
                <a:off x="3141504" y="5384948"/>
                <a:ext cx="664178" cy="1098026"/>
              </a:xfrm>
              <a:prstGeom prst="straightConnector1">
                <a:avLst/>
              </a:prstGeom>
              <a:ln w="127000" cmpd="sng">
                <a:solidFill>
                  <a:srgbClr val="FF0000">
                    <a:alpha val="70000"/>
                  </a:srgbClr>
                </a:solidFill>
                <a:headEnd type="triangle"/>
                <a:tailEnd type="triangle"/>
              </a:ln>
              <a:effectLst>
                <a:outerShdw blurRad="40000" dist="20000" dir="5400000" rotWithShape="0">
                  <a:srgbClr val="000000">
                    <a:alpha val="38000"/>
                  </a:srgbClr>
                </a:outerShdw>
                <a:softEdge rad="12700"/>
              </a:effectLst>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rot="17990420">
                <a:off x="3245314" y="5870698"/>
                <a:ext cx="702392" cy="289349"/>
              </a:xfrm>
              <a:prstGeom prst="rect">
                <a:avLst/>
              </a:prstGeom>
              <a:noFill/>
            </p:spPr>
            <p:txBody>
              <a:bodyPr wrap="none" rtlCol="0">
                <a:spAutoFit/>
              </a:bodyPr>
              <a:lstStyle/>
              <a:p>
                <a:r>
                  <a:rPr lang="en-US" b="1" dirty="0" smtClean="0"/>
                  <a:t>~ 1 mm</a:t>
                </a:r>
                <a:endParaRPr lang="en-US" b="1" dirty="0"/>
              </a:p>
            </p:txBody>
          </p:sp>
        </p:grpSp>
        <p:grpSp>
          <p:nvGrpSpPr>
            <p:cNvPr id="8" name="Group 7"/>
            <p:cNvGrpSpPr/>
            <p:nvPr/>
          </p:nvGrpSpPr>
          <p:grpSpPr>
            <a:xfrm>
              <a:off x="28289" y="5164433"/>
              <a:ext cx="1700868" cy="784884"/>
              <a:chOff x="28289" y="5164433"/>
              <a:chExt cx="1700868" cy="784884"/>
            </a:xfrm>
          </p:grpSpPr>
          <p:cxnSp>
            <p:nvCxnSpPr>
              <p:cNvPr id="61" name="Straight Arrow Connector 60"/>
              <p:cNvCxnSpPr/>
              <p:nvPr/>
            </p:nvCxnSpPr>
            <p:spPr bwMode="auto">
              <a:xfrm flipV="1">
                <a:off x="832435" y="5275312"/>
                <a:ext cx="539165" cy="433900"/>
              </a:xfrm>
              <a:prstGeom prst="straightConnector1">
                <a:avLst/>
              </a:prstGeom>
              <a:ln w="5715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bwMode="auto">
              <a:xfrm>
                <a:off x="28289" y="5486679"/>
                <a:ext cx="819433" cy="208686"/>
              </a:xfrm>
              <a:prstGeom prst="straightConnector1">
                <a:avLst/>
              </a:prstGeom>
              <a:ln w="5715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Box 15"/>
              <p:cNvSpPr txBox="1">
                <a:spLocks noChangeArrowheads="1"/>
              </p:cNvSpPr>
              <p:nvPr/>
            </p:nvSpPr>
            <p:spPr bwMode="auto">
              <a:xfrm rot="18722574">
                <a:off x="1075105" y="5295265"/>
                <a:ext cx="784884" cy="523220"/>
              </a:xfrm>
              <a:prstGeom prst="rect">
                <a:avLst/>
              </a:prstGeom>
              <a:noFill/>
              <a:ln w="9525">
                <a:noFill/>
                <a:miter lim="800000"/>
                <a:headEnd/>
                <a:tailEnd/>
              </a:ln>
            </p:spPr>
            <p:txBody>
              <a:bodyPr wrap="none">
                <a:spAutoFit/>
              </a:bodyPr>
              <a:lstStyle/>
              <a:p>
                <a:r>
                  <a:rPr lang="en-US" sz="2800" b="1" i="1" dirty="0" err="1" smtClean="0"/>
                  <a:t>I</a:t>
                </a:r>
                <a:r>
                  <a:rPr lang="en-US" sz="2800" b="1" i="1" baseline="-25000" dirty="0" err="1" smtClean="0"/>
                  <a:t>wire</a:t>
                </a:r>
                <a:endParaRPr lang="en-GB" sz="2800" b="1" i="1" baseline="-25000" dirty="0"/>
              </a:p>
            </p:txBody>
          </p:sp>
        </p:grpSp>
      </p:grpSp>
      <p:sp>
        <p:nvSpPr>
          <p:cNvPr id="2" name="Title 1"/>
          <p:cNvSpPr>
            <a:spLocks noGrp="1"/>
          </p:cNvSpPr>
          <p:nvPr>
            <p:ph type="title"/>
          </p:nvPr>
        </p:nvSpPr>
        <p:spPr/>
        <p:txBody>
          <a:bodyPr/>
          <a:lstStyle/>
          <a:p>
            <a:r>
              <a:rPr lang="en-US" dirty="0" smtClean="0"/>
              <a:t>Magnetic trapping: Z-wires</a:t>
            </a:r>
            <a:endParaRPr lang="en-US" dirty="0"/>
          </a:p>
        </p:txBody>
      </p:sp>
      <p:sp>
        <p:nvSpPr>
          <p:cNvPr id="81" name="TextBox 80"/>
          <p:cNvSpPr txBox="1"/>
          <p:nvPr/>
        </p:nvSpPr>
        <p:spPr>
          <a:xfrm>
            <a:off x="5333015" y="1197114"/>
            <a:ext cx="3277585" cy="707886"/>
          </a:xfrm>
          <a:prstGeom prst="rect">
            <a:avLst/>
          </a:prstGeom>
          <a:noFill/>
        </p:spPr>
        <p:txBody>
          <a:bodyPr wrap="none" rtlCol="0">
            <a:spAutoFit/>
          </a:bodyPr>
          <a:lstStyle/>
          <a:p>
            <a:pPr algn="ctr"/>
            <a:r>
              <a:rPr lang="en-US" i="0" dirty="0" smtClean="0"/>
              <a:t>Magnetic trapping potential </a:t>
            </a:r>
          </a:p>
          <a:p>
            <a:pPr algn="ctr"/>
            <a:r>
              <a:rPr lang="en-US" i="0" dirty="0" smtClean="0"/>
              <a:t>V(</a:t>
            </a:r>
            <a:r>
              <a:rPr lang="en-US" b="1" i="0" dirty="0" smtClean="0"/>
              <a:t>r</a:t>
            </a:r>
            <a:r>
              <a:rPr lang="en-US" i="0" dirty="0" smtClean="0"/>
              <a:t>)=</a:t>
            </a:r>
            <a:r>
              <a:rPr lang="en-US" i="0" dirty="0" err="1" smtClean="0"/>
              <a:t>g</a:t>
            </a:r>
            <a:r>
              <a:rPr lang="en-US" i="0" baseline="-25000" dirty="0" err="1" smtClean="0"/>
              <a:t>F</a:t>
            </a:r>
            <a:r>
              <a:rPr lang="en-US" i="0" dirty="0" smtClean="0"/>
              <a:t> m</a:t>
            </a:r>
            <a:r>
              <a:rPr lang="en-US" i="0" baseline="-25000" dirty="0" smtClean="0"/>
              <a:t>F</a:t>
            </a:r>
            <a:r>
              <a:rPr lang="en-US" i="0" dirty="0" smtClean="0"/>
              <a:t> </a:t>
            </a:r>
            <a:r>
              <a:rPr lang="en-US" i="0" dirty="0" err="1" smtClean="0">
                <a:latin typeface="Lucida Grande"/>
                <a:ea typeface="Lucida Grande"/>
                <a:cs typeface="Lucida Grande"/>
              </a:rPr>
              <a:t>μ</a:t>
            </a:r>
            <a:r>
              <a:rPr lang="en-US" i="0" baseline="-25000" dirty="0" err="1" smtClean="0"/>
              <a:t>B</a:t>
            </a:r>
            <a:r>
              <a:rPr lang="en-US" i="0" dirty="0" smtClean="0"/>
              <a:t> |</a:t>
            </a:r>
            <a:r>
              <a:rPr lang="en-US" b="1" i="0" dirty="0" smtClean="0"/>
              <a:t>B</a:t>
            </a:r>
            <a:r>
              <a:rPr lang="en-US" i="0" dirty="0" smtClean="0"/>
              <a:t>(</a:t>
            </a:r>
            <a:r>
              <a:rPr lang="en-US" b="1" i="0" dirty="0" smtClean="0"/>
              <a:t>r</a:t>
            </a:r>
            <a:r>
              <a:rPr lang="en-US" i="0" dirty="0" smtClean="0"/>
              <a:t>)|</a:t>
            </a:r>
            <a:endParaRPr lang="en-US" i="0" dirty="0"/>
          </a:p>
        </p:txBody>
      </p:sp>
      <p:grpSp>
        <p:nvGrpSpPr>
          <p:cNvPr id="12" name="Group 11"/>
          <p:cNvGrpSpPr/>
          <p:nvPr/>
        </p:nvGrpSpPr>
        <p:grpSpPr>
          <a:xfrm>
            <a:off x="2606478" y="2235200"/>
            <a:ext cx="6461322" cy="3937000"/>
            <a:chOff x="2606478" y="2235200"/>
            <a:chExt cx="6461322" cy="3937000"/>
          </a:xfrm>
        </p:grpSpPr>
        <p:pic>
          <p:nvPicPr>
            <p:cNvPr id="80" name="Picture 79" descr="fig1.png"/>
            <p:cNvPicPr>
              <a:picLocks noChangeAspect="1"/>
            </p:cNvPicPr>
            <p:nvPr/>
          </p:nvPicPr>
          <p:blipFill rotWithShape="1">
            <a:blip r:embed="rId4">
              <a:extLst>
                <a:ext uri="{28A0092B-C50C-407E-A947-70E740481C1C}">
                  <a14:useLocalDpi xmlns:a14="http://schemas.microsoft.com/office/drawing/2010/main" val="0"/>
                </a:ext>
              </a:extLst>
            </a:blip>
            <a:srcRect l="14836" t="7572" r="6226" b="16709"/>
            <a:stretch/>
          </p:blipFill>
          <p:spPr>
            <a:xfrm>
              <a:off x="3177978" y="2235200"/>
              <a:ext cx="5473700" cy="3937000"/>
            </a:xfrm>
            <a:prstGeom prst="rect">
              <a:avLst/>
            </a:prstGeom>
          </p:spPr>
        </p:pic>
        <p:cxnSp>
          <p:nvCxnSpPr>
            <p:cNvPr id="82" name="Straight Arrow Connector 81"/>
            <p:cNvCxnSpPr/>
            <p:nvPr/>
          </p:nvCxnSpPr>
          <p:spPr bwMode="auto">
            <a:xfrm flipV="1">
              <a:off x="3444678" y="4673600"/>
              <a:ext cx="76200" cy="914400"/>
            </a:xfrm>
            <a:prstGeom prst="straightConnector1">
              <a:avLst/>
            </a:prstGeom>
            <a:solidFill>
              <a:srgbClr val="FFFF99"/>
            </a:solidFill>
            <a:ln w="38100"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rgbClr val="868686"/>
                    </a:outerShdw>
                  </a:effectLst>
                </a14:hiddenEffects>
              </a:ext>
            </a:extLst>
          </p:spPr>
        </p:cxnSp>
        <p:sp>
          <p:nvSpPr>
            <p:cNvPr id="83" name="TextBox 82"/>
            <p:cNvSpPr txBox="1"/>
            <p:nvPr/>
          </p:nvSpPr>
          <p:spPr>
            <a:xfrm>
              <a:off x="2606478" y="4967982"/>
              <a:ext cx="1166718" cy="1077218"/>
            </a:xfrm>
            <a:prstGeom prst="rect">
              <a:avLst/>
            </a:prstGeom>
            <a:noFill/>
          </p:spPr>
          <p:txBody>
            <a:bodyPr wrap="none" rtlCol="0">
              <a:spAutoFit/>
            </a:bodyPr>
            <a:lstStyle/>
            <a:p>
              <a:r>
                <a:rPr lang="en-US" sz="2800" b="1" i="0" dirty="0" err="1" smtClean="0"/>
                <a:t>B</a:t>
              </a:r>
              <a:r>
                <a:rPr lang="en-US" sz="2800" i="0" baseline="-25000" dirty="0" err="1" smtClean="0"/>
                <a:t>bias</a:t>
              </a:r>
              <a:endParaRPr lang="en-US" sz="2800" i="0" baseline="-25000" dirty="0" smtClean="0"/>
            </a:p>
            <a:p>
              <a:endParaRPr lang="en-US" sz="1800" i="0" dirty="0" smtClean="0"/>
            </a:p>
            <a:p>
              <a:r>
                <a:rPr lang="en-US" sz="1800" i="0" dirty="0" smtClean="0"/>
                <a:t>(</a:t>
              </a:r>
              <a:r>
                <a:rPr lang="en-US" sz="1800" i="0" dirty="0"/>
                <a:t>in plane</a:t>
              </a:r>
              <a:r>
                <a:rPr lang="en-US" sz="1800" i="0" dirty="0" smtClean="0"/>
                <a:t>)</a:t>
              </a:r>
              <a:endParaRPr lang="en-US" sz="1800" i="0" dirty="0"/>
            </a:p>
          </p:txBody>
        </p:sp>
        <p:grpSp>
          <p:nvGrpSpPr>
            <p:cNvPr id="84" name="Group 83"/>
            <p:cNvGrpSpPr/>
            <p:nvPr/>
          </p:nvGrpSpPr>
          <p:grpSpPr>
            <a:xfrm>
              <a:off x="4968678" y="5054600"/>
              <a:ext cx="228600" cy="228600"/>
              <a:chOff x="-1905000" y="2514600"/>
              <a:chExt cx="304800" cy="304800"/>
            </a:xfrm>
          </p:grpSpPr>
          <p:sp>
            <p:nvSpPr>
              <p:cNvPr id="85" name="Oval 84"/>
              <p:cNvSpPr/>
              <p:nvPr/>
            </p:nvSpPr>
            <p:spPr bwMode="auto">
              <a:xfrm>
                <a:off x="-1905000" y="2514600"/>
                <a:ext cx="304800" cy="304800"/>
              </a:xfrm>
              <a:prstGeom prst="ellipse">
                <a:avLst/>
              </a:prstGeom>
              <a:noFill/>
              <a:ln w="28575" cap="flat" cmpd="sng" algn="ctr">
                <a:solidFill>
                  <a:srgbClr val="0000FF"/>
                </a:solidFill>
                <a:prstDash val="solid"/>
                <a:round/>
                <a:headEnd type="none" w="med" len="med"/>
                <a:tailEnd type="triangle" w="med" len="med"/>
              </a:ln>
              <a:effectLst/>
              <a:extLst/>
            </p:spPr>
            <p:txBody>
              <a:bodyPr vert="horz" wrap="square" lIns="182880" tIns="137160" rIns="182880" bIns="13716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chemeClr val="accent2"/>
                  </a:solidFill>
                  <a:effectLst/>
                  <a:latin typeface="Tahoma" charset="0"/>
                  <a:ea typeface="ＭＳ Ｐゴシック" charset="0"/>
                </a:endParaRPr>
              </a:p>
            </p:txBody>
          </p:sp>
          <p:sp>
            <p:nvSpPr>
              <p:cNvPr id="86" name="Oval 85"/>
              <p:cNvSpPr/>
              <p:nvPr/>
            </p:nvSpPr>
            <p:spPr bwMode="auto">
              <a:xfrm>
                <a:off x="-1790700" y="2628900"/>
                <a:ext cx="76200" cy="76200"/>
              </a:xfrm>
              <a:prstGeom prst="ellipse">
                <a:avLst/>
              </a:prstGeom>
              <a:solidFill>
                <a:srgbClr val="0000FF"/>
              </a:solidFill>
              <a:ln w="9525" cap="flat" cmpd="sng" algn="ctr">
                <a:solidFill>
                  <a:schemeClr val="folHlink"/>
                </a:solidFill>
                <a:prstDash val="solid"/>
                <a:round/>
                <a:headEnd type="none" w="med" len="med"/>
                <a:tailEnd type="triangle" w="med" len="med"/>
              </a:ln>
              <a:effectLst/>
              <a:extLst/>
            </p:spPr>
            <p:txBody>
              <a:bodyPr vert="horz" wrap="square" lIns="182880" tIns="137160" rIns="182880" bIns="13716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chemeClr val="accent2"/>
                  </a:solidFill>
                  <a:effectLst/>
                  <a:latin typeface="Tahoma" charset="0"/>
                  <a:ea typeface="ＭＳ Ｐゴシック" charset="0"/>
                </a:endParaRPr>
              </a:p>
            </p:txBody>
          </p:sp>
        </p:grpSp>
        <p:sp>
          <p:nvSpPr>
            <p:cNvPr id="87" name="TextBox 86"/>
            <p:cNvSpPr txBox="1"/>
            <p:nvPr/>
          </p:nvSpPr>
          <p:spPr>
            <a:xfrm>
              <a:off x="5195096" y="4902200"/>
              <a:ext cx="505342" cy="523220"/>
            </a:xfrm>
            <a:prstGeom prst="rect">
              <a:avLst/>
            </a:prstGeom>
            <a:noFill/>
          </p:spPr>
          <p:txBody>
            <a:bodyPr wrap="none" rtlCol="0">
              <a:spAutoFit/>
            </a:bodyPr>
            <a:lstStyle/>
            <a:p>
              <a:r>
                <a:rPr lang="en-US" sz="2800" b="1" i="0" dirty="0" smtClean="0"/>
                <a:t>M</a:t>
              </a:r>
              <a:endParaRPr lang="en-US" sz="2800" i="0" baseline="-25000" dirty="0"/>
            </a:p>
          </p:txBody>
        </p:sp>
        <p:sp>
          <p:nvSpPr>
            <p:cNvPr id="88" name="TextBox 87"/>
            <p:cNvSpPr txBox="1"/>
            <p:nvPr/>
          </p:nvSpPr>
          <p:spPr>
            <a:xfrm>
              <a:off x="7696200" y="5186726"/>
              <a:ext cx="1371600" cy="338554"/>
            </a:xfrm>
            <a:prstGeom prst="rect">
              <a:avLst/>
            </a:prstGeom>
            <a:noFill/>
          </p:spPr>
          <p:txBody>
            <a:bodyPr wrap="square" rtlCol="0">
              <a:spAutoFit/>
            </a:bodyPr>
            <a:lstStyle/>
            <a:p>
              <a:r>
                <a:rPr lang="nl-NL" sz="1600" i="0" dirty="0" err="1" smtClean="0"/>
                <a:t>I</a:t>
              </a:r>
              <a:r>
                <a:rPr lang="nl-NL" sz="1600" i="0" baseline="-25000" dirty="0" err="1" smtClean="0"/>
                <a:t>eff</a:t>
              </a:r>
              <a:r>
                <a:rPr lang="nl-NL" sz="1600" i="0" baseline="-25000" dirty="0" smtClean="0"/>
                <a:t> </a:t>
              </a:r>
              <a:r>
                <a:rPr lang="nl-NL" sz="1600" i="0" dirty="0" smtClean="0"/>
                <a:t>= 0.15 A</a:t>
              </a:r>
              <a:endParaRPr lang="nl-NL" sz="1600" i="0" dirty="0"/>
            </a:p>
          </p:txBody>
        </p:sp>
        <p:cxnSp>
          <p:nvCxnSpPr>
            <p:cNvPr id="89" name="Straight Arrow Connector 88"/>
            <p:cNvCxnSpPr/>
            <p:nvPr/>
          </p:nvCxnSpPr>
          <p:spPr bwMode="auto">
            <a:xfrm>
              <a:off x="7229278" y="5349875"/>
              <a:ext cx="587375" cy="190500"/>
            </a:xfrm>
            <a:prstGeom prst="straightConnector1">
              <a:avLst/>
            </a:prstGeom>
            <a:solidFill>
              <a:srgbClr val="FFFF99"/>
            </a:solidFill>
            <a:ln w="381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rgbClr val="868686"/>
                    </a:outerShdw>
                  </a:effectLst>
                </a14:hiddenEffects>
              </a:ext>
            </a:extLst>
          </p:spPr>
        </p:cxnSp>
      </p:grpSp>
      <p:sp>
        <p:nvSpPr>
          <p:cNvPr id="5" name="Date Placeholder 4"/>
          <p:cNvSpPr>
            <a:spLocks noGrp="1"/>
          </p:cNvSpPr>
          <p:nvPr>
            <p:ph type="dt" sz="half" idx="10"/>
          </p:nvPr>
        </p:nvSpPr>
        <p:spPr/>
        <p:txBody>
          <a:bodyPr/>
          <a:lstStyle/>
          <a:p>
            <a:pPr>
              <a:defRPr/>
            </a:pPr>
            <a:r>
              <a:rPr lang="en-US" smtClean="0"/>
              <a:t>Vilnius, 1/8/18</a:t>
            </a:r>
            <a:endParaRPr lang="en-US"/>
          </a:p>
        </p:txBody>
      </p:sp>
      <p:grpSp>
        <p:nvGrpSpPr>
          <p:cNvPr id="14" name="Group 13"/>
          <p:cNvGrpSpPr/>
          <p:nvPr/>
        </p:nvGrpSpPr>
        <p:grpSpPr>
          <a:xfrm>
            <a:off x="304800" y="3505200"/>
            <a:ext cx="2287420" cy="2130686"/>
            <a:chOff x="495092" y="3733800"/>
            <a:chExt cx="2287420" cy="2130686"/>
          </a:xfrm>
          <a:solidFill>
            <a:srgbClr val="FFFFFF"/>
          </a:solidFill>
        </p:grpSpPr>
        <p:sp>
          <p:nvSpPr>
            <p:cNvPr id="76" name="TextBox 75"/>
            <p:cNvSpPr txBox="1"/>
            <p:nvPr/>
          </p:nvSpPr>
          <p:spPr>
            <a:xfrm>
              <a:off x="495092" y="3733800"/>
              <a:ext cx="2287420" cy="2130686"/>
            </a:xfrm>
            <a:prstGeom prst="rect">
              <a:avLst/>
            </a:prstGeom>
            <a:grpFill/>
            <a:effectLst>
              <a:glow rad="152400">
                <a:srgbClr val="FF0000">
                  <a:alpha val="25000"/>
                </a:srgbClr>
              </a:glow>
              <a:softEdge rad="127000"/>
            </a:effectLst>
          </p:spPr>
          <p:txBody>
            <a:bodyPr wrap="none" lIns="180000" tIns="201600" rIns="180000" bIns="201600" rtlCol="0">
              <a:spAutoFit/>
            </a:bodyPr>
            <a:lstStyle/>
            <a:p>
              <a:pPr algn="ctr"/>
              <a:r>
                <a:rPr lang="en-US" sz="1600" i="0" dirty="0" smtClean="0"/>
                <a:t>Current carrying wire</a:t>
              </a:r>
            </a:p>
            <a:p>
              <a:pPr algn="ctr"/>
              <a:endParaRPr lang="en-US" sz="1600" i="0" dirty="0" smtClean="0"/>
            </a:p>
            <a:p>
              <a:pPr algn="ctr"/>
              <a:endParaRPr lang="en-US" sz="1600" i="0" dirty="0"/>
            </a:p>
            <a:p>
              <a:pPr algn="ctr"/>
              <a:endParaRPr lang="en-US" sz="1600" i="0" dirty="0"/>
            </a:p>
            <a:p>
              <a:pPr algn="ctr"/>
              <a:endParaRPr lang="en-US" sz="1600" i="0" dirty="0"/>
            </a:p>
            <a:p>
              <a:pPr algn="ctr"/>
              <a:r>
                <a:rPr lang="en-US" sz="1600" i="0" dirty="0" smtClean="0"/>
                <a:t>Edge of permanent </a:t>
              </a:r>
            </a:p>
            <a:p>
              <a:pPr algn="ctr"/>
              <a:r>
                <a:rPr lang="en-US" sz="1600" i="0" dirty="0" smtClean="0"/>
                <a:t>magnet film</a:t>
              </a:r>
              <a:endParaRPr lang="en-US" sz="1600" i="0" dirty="0"/>
            </a:p>
          </p:txBody>
        </p:sp>
        <p:sp>
          <p:nvSpPr>
            <p:cNvPr id="13" name="Up-Down Arrow 12"/>
            <p:cNvSpPr/>
            <p:nvPr/>
          </p:nvSpPr>
          <p:spPr bwMode="auto">
            <a:xfrm>
              <a:off x="1371600" y="4241802"/>
              <a:ext cx="457200" cy="914400"/>
            </a:xfrm>
            <a:prstGeom prst="upDownArrow">
              <a:avLst>
                <a:gd name="adj1" fmla="val 53175"/>
                <a:gd name="adj2" fmla="val 57936"/>
              </a:avLst>
            </a:prstGeom>
            <a:solidFill>
              <a:srgbClr val="FFFF00"/>
            </a:solidFill>
            <a:ln w="28575" cap="flat" cmpd="sng" algn="ctr">
              <a:solidFill>
                <a:srgbClr val="FF0000"/>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5921" dir="2700000" algn="ctr" rotWithShape="0">
                      <a:srgbClr val="868686"/>
                    </a:outerShdw>
                  </a:effectLst>
                </a14:hiddenEffects>
              </a:ext>
            </a:extLst>
          </p:spPr>
          <p:txBody>
            <a:bodyPr vert="horz" wrap="square" lIns="182880" tIns="137160" rIns="182880" bIns="13716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chemeClr val="accent2"/>
                </a:solidFill>
                <a:effectLst/>
                <a:latin typeface="Tahoma" charset="0"/>
                <a:ea typeface="ＭＳ Ｐゴシック" charset="0"/>
              </a:endParaRPr>
            </a:p>
          </p:txBody>
        </p:sp>
      </p:grpSp>
    </p:spTree>
    <p:extLst>
      <p:ext uri="{BB962C8B-B14F-4D97-AF65-F5344CB8AC3E}">
        <p14:creationId xmlns:p14="http://schemas.microsoft.com/office/powerpoint/2010/main" val="410318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50000" y="50000"/>
                                    </p:animScale>
                                  </p:childTnLst>
                                </p:cTn>
                              </p:par>
                              <p:par>
                                <p:cTn id="7" presetID="37" presetClass="path" presetSubtype="0" accel="50000" decel="50000" fill="hold" nodeType="withEffect">
                                  <p:stCondLst>
                                    <p:cond delay="0"/>
                                  </p:stCondLst>
                                  <p:childTnLst>
                                    <p:animMotion origin="layout" path="M -2.77527E-6 1.36437E-6 C 0.08371 -0.14362 0.08701 -0.27797 -0.01545 -0.32708 C -0.12244 -0.37781 -0.12695 -0.32291 -0.32112 -0.37712 " pathEditMode="relative" rAng="0" ptsTypes="sts">
                                      <p:cBhvr>
                                        <p:cTn id="8" dur="2000" fill="hold"/>
                                        <p:tgtEl>
                                          <p:spTgt spid="3"/>
                                        </p:tgtEl>
                                        <p:attrNameLst>
                                          <p:attrName>ppt_x</p:attrName>
                                          <p:attrName>ppt_y</p:attrName>
                                        </p:attrNameLst>
                                      </p:cBhvr>
                                      <p:rCtr x="-11705" y="-18902"/>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ovi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185" t="16307" r="9445" b="11547"/>
          <a:stretch/>
        </p:blipFill>
        <p:spPr>
          <a:xfrm>
            <a:off x="457200" y="1464733"/>
            <a:ext cx="7806267" cy="4876800"/>
          </a:xfrm>
          <a:prstGeom prst="rect">
            <a:avLst/>
          </a:prstGeom>
        </p:spPr>
      </p:pic>
      <p:sp>
        <p:nvSpPr>
          <p:cNvPr id="2" name="Title 1"/>
          <p:cNvSpPr>
            <a:spLocks noGrp="1"/>
          </p:cNvSpPr>
          <p:nvPr>
            <p:ph type="title"/>
          </p:nvPr>
        </p:nvSpPr>
        <p:spPr/>
        <p:txBody>
          <a:bodyPr/>
          <a:lstStyle/>
          <a:p>
            <a:r>
              <a:rPr lang="en-US" dirty="0" smtClean="0"/>
              <a:t>Conveyor belt (crossing the interface)</a:t>
            </a:r>
            <a:endParaRPr lang="en-US" dirty="0"/>
          </a:p>
        </p:txBody>
      </p:sp>
      <p:sp>
        <p:nvSpPr>
          <p:cNvPr id="3" name="Date Placeholder 2"/>
          <p:cNvSpPr>
            <a:spLocks noGrp="1"/>
          </p:cNvSpPr>
          <p:nvPr>
            <p:ph type="dt" sz="half" idx="10"/>
          </p:nvPr>
        </p:nvSpPr>
        <p:spPr/>
        <p:txBody>
          <a:bodyPr/>
          <a:lstStyle/>
          <a:p>
            <a:pPr>
              <a:defRPr/>
            </a:pPr>
            <a:r>
              <a:rPr lang="en-US" smtClean="0"/>
              <a:t>Vilnius, 1/8/18</a:t>
            </a:r>
            <a:endParaRPr lang="en-US"/>
          </a:p>
        </p:txBody>
      </p:sp>
      <p:sp>
        <p:nvSpPr>
          <p:cNvPr id="6" name="TextBox 5"/>
          <p:cNvSpPr txBox="1"/>
          <p:nvPr/>
        </p:nvSpPr>
        <p:spPr>
          <a:xfrm>
            <a:off x="4572000" y="5986046"/>
            <a:ext cx="852116" cy="338554"/>
          </a:xfrm>
          <a:prstGeom prst="rect">
            <a:avLst/>
          </a:prstGeom>
          <a:noFill/>
        </p:spPr>
        <p:txBody>
          <a:bodyPr wrap="none" rtlCol="0">
            <a:spAutoFit/>
          </a:bodyPr>
          <a:lstStyle/>
          <a:p>
            <a:r>
              <a:rPr lang="en-US" sz="1600" i="0" dirty="0" smtClean="0">
                <a:solidFill>
                  <a:srgbClr val="000000"/>
                </a:solidFill>
              </a:rPr>
              <a:t>x (mm)</a:t>
            </a:r>
            <a:endParaRPr lang="en-US" sz="1600" i="0" dirty="0">
              <a:solidFill>
                <a:srgbClr val="000000"/>
              </a:solidFill>
            </a:endParaRPr>
          </a:p>
        </p:txBody>
      </p:sp>
      <p:sp>
        <p:nvSpPr>
          <p:cNvPr id="9" name="TextBox 8"/>
          <p:cNvSpPr txBox="1"/>
          <p:nvPr/>
        </p:nvSpPr>
        <p:spPr>
          <a:xfrm rot="16200000">
            <a:off x="236152" y="3430139"/>
            <a:ext cx="865541" cy="338554"/>
          </a:xfrm>
          <a:prstGeom prst="rect">
            <a:avLst/>
          </a:prstGeom>
          <a:noFill/>
        </p:spPr>
        <p:txBody>
          <a:bodyPr wrap="none" rtlCol="0">
            <a:spAutoFit/>
          </a:bodyPr>
          <a:lstStyle/>
          <a:p>
            <a:r>
              <a:rPr lang="en-US" sz="1600" i="0" dirty="0">
                <a:solidFill>
                  <a:srgbClr val="000000"/>
                </a:solidFill>
              </a:rPr>
              <a:t>y</a:t>
            </a:r>
            <a:r>
              <a:rPr lang="en-US" sz="1600" i="0" dirty="0" smtClean="0">
                <a:solidFill>
                  <a:srgbClr val="000000"/>
                </a:solidFill>
              </a:rPr>
              <a:t> (mm)</a:t>
            </a:r>
            <a:endParaRPr lang="en-US" sz="1600" i="0" dirty="0">
              <a:solidFill>
                <a:srgbClr val="000000"/>
              </a:solidFill>
            </a:endParaRPr>
          </a:p>
        </p:txBody>
      </p:sp>
      <p:grpSp>
        <p:nvGrpSpPr>
          <p:cNvPr id="11" name="Group 10"/>
          <p:cNvGrpSpPr/>
          <p:nvPr/>
        </p:nvGrpSpPr>
        <p:grpSpPr>
          <a:xfrm>
            <a:off x="609599" y="1337846"/>
            <a:ext cx="2449001" cy="1066800"/>
            <a:chOff x="609599" y="1066800"/>
            <a:chExt cx="2449001" cy="1066800"/>
          </a:xfrm>
        </p:grpSpPr>
        <p:pic>
          <p:nvPicPr>
            <p:cNvPr id="7" name="Picture 6"/>
            <p:cNvPicPr>
              <a:picLocks noChangeAspect="1"/>
            </p:cNvPicPr>
            <p:nvPr/>
          </p:nvPicPr>
          <p:blipFill>
            <a:blip r:embed="rId6"/>
            <a:stretch>
              <a:fillRect/>
            </a:stretch>
          </p:blipFill>
          <p:spPr>
            <a:xfrm>
              <a:off x="609599" y="1066800"/>
              <a:ext cx="2449001" cy="1066800"/>
            </a:xfrm>
            <a:prstGeom prst="rect">
              <a:avLst/>
            </a:prstGeom>
          </p:spPr>
        </p:pic>
        <p:sp>
          <p:nvSpPr>
            <p:cNvPr id="10" name="Rectangle 9"/>
            <p:cNvSpPr/>
            <p:nvPr/>
          </p:nvSpPr>
          <p:spPr bwMode="auto">
            <a:xfrm>
              <a:off x="609600" y="1066800"/>
              <a:ext cx="152400" cy="152400"/>
            </a:xfrm>
            <a:prstGeom prst="rect">
              <a:avLst/>
            </a:prstGeom>
            <a:solidFill>
              <a:srgbClr val="FFFFFF"/>
            </a:solidFill>
            <a:ln w="9525" cap="flat" cmpd="sng" algn="ctr">
              <a:noFill/>
              <a:prstDash val="solid"/>
              <a:round/>
              <a:headEnd type="none" w="med" len="med"/>
              <a:tailEnd type="triangle" w="med" len="med"/>
            </a:ln>
            <a:effectLst/>
            <a:extLst/>
          </p:spPr>
          <p:txBody>
            <a:bodyPr vert="horz" wrap="square" lIns="182880" tIns="137160" rIns="182880" bIns="13716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chemeClr val="accent2"/>
                </a:solidFill>
                <a:effectLst/>
                <a:latin typeface="Tahoma" charset="0"/>
                <a:ea typeface="ＭＳ Ｐゴシック" charset="0"/>
              </a:endParaRPr>
            </a:p>
          </p:txBody>
        </p:sp>
      </p:grpSp>
      <p:sp>
        <p:nvSpPr>
          <p:cNvPr id="12" name="TextBox 11"/>
          <p:cNvSpPr txBox="1"/>
          <p:nvPr/>
        </p:nvSpPr>
        <p:spPr>
          <a:xfrm>
            <a:off x="1447800" y="838200"/>
            <a:ext cx="6669397" cy="400110"/>
          </a:xfrm>
          <a:prstGeom prst="rect">
            <a:avLst/>
          </a:prstGeom>
          <a:noFill/>
        </p:spPr>
        <p:txBody>
          <a:bodyPr wrap="none" rtlCol="0">
            <a:spAutoFit/>
          </a:bodyPr>
          <a:lstStyle/>
          <a:p>
            <a:r>
              <a:rPr lang="en-US" i="0" dirty="0" smtClean="0">
                <a:solidFill>
                  <a:srgbClr val="000000"/>
                </a:solidFill>
              </a:rPr>
              <a:t>external field </a:t>
            </a:r>
            <a:r>
              <a:rPr lang="en-US" i="0" dirty="0" err="1" smtClean="0">
                <a:solidFill>
                  <a:srgbClr val="000000"/>
                </a:solidFill>
              </a:rPr>
              <a:t>B</a:t>
            </a:r>
            <a:r>
              <a:rPr lang="en-US" i="0" baseline="-25000" dirty="0" err="1" smtClean="0">
                <a:solidFill>
                  <a:srgbClr val="000000"/>
                </a:solidFill>
              </a:rPr>
              <a:t>x</a:t>
            </a:r>
            <a:r>
              <a:rPr lang="en-US" i="0" dirty="0" smtClean="0">
                <a:solidFill>
                  <a:srgbClr val="000000"/>
                </a:solidFill>
              </a:rPr>
              <a:t>(t)</a:t>
            </a:r>
            <a:r>
              <a:rPr lang="en-US" i="0" dirty="0">
                <a:solidFill>
                  <a:srgbClr val="000000"/>
                </a:solidFill>
              </a:rPr>
              <a:t> , B</a:t>
            </a:r>
            <a:r>
              <a:rPr lang="en-US" i="0" baseline="-25000" dirty="0">
                <a:solidFill>
                  <a:srgbClr val="000000"/>
                </a:solidFill>
              </a:rPr>
              <a:t>y</a:t>
            </a:r>
            <a:r>
              <a:rPr lang="en-US" i="0" dirty="0">
                <a:solidFill>
                  <a:srgbClr val="000000"/>
                </a:solidFill>
              </a:rPr>
              <a:t>(t</a:t>
            </a:r>
            <a:r>
              <a:rPr lang="en-US" i="0" dirty="0" smtClean="0">
                <a:solidFill>
                  <a:srgbClr val="000000"/>
                </a:solidFill>
              </a:rPr>
              <a:t>)</a:t>
            </a:r>
            <a:r>
              <a:rPr lang="en-US" i="0" dirty="0">
                <a:solidFill>
                  <a:srgbClr val="000000"/>
                </a:solidFill>
              </a:rPr>
              <a:t> , </a:t>
            </a:r>
            <a:r>
              <a:rPr lang="en-US" i="0" dirty="0" err="1" smtClean="0">
                <a:solidFill>
                  <a:srgbClr val="000000"/>
                </a:solidFill>
              </a:rPr>
              <a:t>B</a:t>
            </a:r>
            <a:r>
              <a:rPr lang="en-US" i="0" baseline="-25000" dirty="0" err="1" smtClean="0">
                <a:solidFill>
                  <a:srgbClr val="000000"/>
                </a:solidFill>
              </a:rPr>
              <a:t>z</a:t>
            </a:r>
            <a:r>
              <a:rPr lang="en-US" i="0" dirty="0" smtClean="0">
                <a:solidFill>
                  <a:srgbClr val="000000"/>
                </a:solidFill>
              </a:rPr>
              <a:t>(</a:t>
            </a:r>
            <a:r>
              <a:rPr lang="en-US" i="0" dirty="0">
                <a:solidFill>
                  <a:srgbClr val="000000"/>
                </a:solidFill>
              </a:rPr>
              <a:t>t)</a:t>
            </a:r>
            <a:r>
              <a:rPr lang="en-US" i="0" dirty="0" smtClean="0">
                <a:solidFill>
                  <a:srgbClr val="000000"/>
                </a:solidFill>
              </a:rPr>
              <a:t> makes ‘cycles in B-space’</a:t>
            </a:r>
            <a:endParaRPr lang="en-US" i="0" dirty="0">
              <a:solidFill>
                <a:srgbClr val="000000"/>
              </a:solidFill>
            </a:endParaRPr>
          </a:p>
        </p:txBody>
      </p:sp>
      <p:sp>
        <p:nvSpPr>
          <p:cNvPr id="8" name="Triangle 7"/>
          <p:cNvSpPr/>
          <p:nvPr/>
        </p:nvSpPr>
        <p:spPr bwMode="auto">
          <a:xfrm>
            <a:off x="5681133" y="2590800"/>
            <a:ext cx="2624667" cy="3276600"/>
          </a:xfrm>
          <a:prstGeom prst="triangle">
            <a:avLst>
              <a:gd name="adj" fmla="val 100000"/>
            </a:avLst>
          </a:prstGeom>
          <a:solidFill>
            <a:schemeClr val="bg1"/>
          </a:solidFill>
          <a:ln w="9525" cap="flat" cmpd="sng" algn="ctr">
            <a:noFill/>
            <a:prstDash val="solid"/>
            <a:round/>
            <a:headEnd type="none" w="med" len="med"/>
            <a:tailEnd type="triangle" w="med" len="med"/>
          </a:ln>
          <a:effectLst/>
          <a:extLst>
            <a:ext uri="{AF507438-7753-43e0-B8FC-AC1667EBCBE1}">
              <a14:hiddenEffects xmlns:a14="http://schemas.microsoft.com/office/drawing/2010/main" xmlns="">
                <a:effectLst>
                  <a:outerShdw blurRad="63500" dist="35921" dir="2700000" algn="ctr" rotWithShape="0">
                    <a:srgbClr val="868686"/>
                  </a:outerShdw>
                </a:effectLst>
              </a14:hiddenEffects>
            </a:ext>
          </a:extLst>
        </p:spPr>
        <p:txBody>
          <a:bodyPr vert="horz" wrap="square" lIns="182880" tIns="137160" rIns="182880" bIns="13716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chemeClr val="accent2"/>
              </a:solidFill>
              <a:effectLst/>
              <a:latin typeface="Tahoma" charset="0"/>
              <a:ea typeface="ＭＳ Ｐゴシック" charset="0"/>
            </a:endParaRPr>
          </a:p>
        </p:txBody>
      </p:sp>
    </p:spTree>
    <p:extLst>
      <p:ext uri="{BB962C8B-B14F-4D97-AF65-F5344CB8AC3E}">
        <p14:creationId xmlns:p14="http://schemas.microsoft.com/office/powerpoint/2010/main" val="7501864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Kagome: triangular + designer defects</a:t>
            </a:r>
            <a:endParaRPr lang="en-US" dirty="0"/>
          </a:p>
        </p:txBody>
      </p:sp>
      <p:sp>
        <p:nvSpPr>
          <p:cNvPr id="3" name="Date Placeholder 2"/>
          <p:cNvSpPr>
            <a:spLocks noGrp="1"/>
          </p:cNvSpPr>
          <p:nvPr>
            <p:ph type="dt" sz="half" idx="10"/>
          </p:nvPr>
        </p:nvSpPr>
        <p:spPr/>
        <p:txBody>
          <a:bodyPr/>
          <a:lstStyle/>
          <a:p>
            <a:pPr>
              <a:defRPr/>
            </a:pPr>
            <a:r>
              <a:rPr lang="en-US" smtClean="0"/>
              <a:t>Vilnius, 1/8/18</a:t>
            </a:r>
            <a:endParaRPr lang="en-US"/>
          </a:p>
        </p:txBody>
      </p:sp>
      <p:pic>
        <p:nvPicPr>
          <p:cNvPr id="6" name="Picture 5" descr="Kagome_netj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19149"/>
            <a:ext cx="8229600" cy="4295851"/>
          </a:xfrm>
          <a:prstGeom prst="rect">
            <a:avLst/>
          </a:prstGeom>
        </p:spPr>
      </p:pic>
      <p:sp>
        <p:nvSpPr>
          <p:cNvPr id="7" name="TextBox 6"/>
          <p:cNvSpPr txBox="1"/>
          <p:nvPr/>
        </p:nvSpPr>
        <p:spPr>
          <a:xfrm>
            <a:off x="1582481" y="990600"/>
            <a:ext cx="1694119" cy="400110"/>
          </a:xfrm>
          <a:prstGeom prst="rect">
            <a:avLst/>
          </a:prstGeom>
          <a:noFill/>
        </p:spPr>
        <p:txBody>
          <a:bodyPr wrap="none" rtlCol="0">
            <a:spAutoFit/>
          </a:bodyPr>
          <a:lstStyle/>
          <a:p>
            <a:r>
              <a:rPr lang="en-US" i="0" dirty="0" smtClean="0"/>
              <a:t>Magnetic film</a:t>
            </a:r>
            <a:endParaRPr lang="en-US" i="0" dirty="0"/>
          </a:p>
        </p:txBody>
      </p:sp>
      <p:sp>
        <p:nvSpPr>
          <p:cNvPr id="8" name="TextBox 7"/>
          <p:cNvSpPr txBox="1"/>
          <p:nvPr/>
        </p:nvSpPr>
        <p:spPr>
          <a:xfrm>
            <a:off x="5713953" y="990600"/>
            <a:ext cx="2363247" cy="400110"/>
          </a:xfrm>
          <a:prstGeom prst="rect">
            <a:avLst/>
          </a:prstGeom>
          <a:noFill/>
        </p:spPr>
        <p:txBody>
          <a:bodyPr wrap="none" rtlCol="0">
            <a:spAutoFit/>
          </a:bodyPr>
          <a:lstStyle/>
          <a:p>
            <a:r>
              <a:rPr lang="en-US" i="0" dirty="0" smtClean="0"/>
              <a:t>Potential landscape</a:t>
            </a:r>
            <a:endParaRPr lang="en-US" i="0" dirty="0"/>
          </a:p>
        </p:txBody>
      </p:sp>
      <p:pic>
        <p:nvPicPr>
          <p:cNvPr id="9" name="Picture 8" descr="fig1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886200"/>
            <a:ext cx="6425045" cy="2667000"/>
          </a:xfrm>
          <a:prstGeom prst="rect">
            <a:avLst/>
          </a:prstGeom>
        </p:spPr>
      </p:pic>
    </p:spTree>
    <p:extLst>
      <p:ext uri="{BB962C8B-B14F-4D97-AF65-F5344CB8AC3E}">
        <p14:creationId xmlns:p14="http://schemas.microsoft.com/office/powerpoint/2010/main" val="507713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Smaller lattices</a:t>
            </a:r>
            <a:endParaRPr lang="en-US" dirty="0"/>
          </a:p>
        </p:txBody>
      </p:sp>
      <p:sp>
        <p:nvSpPr>
          <p:cNvPr id="11" name="Content Placeholder 10"/>
          <p:cNvSpPr>
            <a:spLocks noGrp="1"/>
          </p:cNvSpPr>
          <p:nvPr>
            <p:ph idx="1"/>
          </p:nvPr>
        </p:nvSpPr>
        <p:spPr>
          <a:xfrm>
            <a:off x="6629400" y="1676400"/>
            <a:ext cx="2590800" cy="4876800"/>
          </a:xfrm>
        </p:spPr>
        <p:txBody>
          <a:bodyPr/>
          <a:lstStyle/>
          <a:p>
            <a:r>
              <a:rPr lang="en-US" dirty="0"/>
              <a:t>e</a:t>
            </a:r>
            <a:r>
              <a:rPr lang="en-US" dirty="0" smtClean="0"/>
              <a:t>-beam lithography</a:t>
            </a:r>
          </a:p>
          <a:p>
            <a:r>
              <a:rPr lang="en-US" dirty="0" smtClean="0"/>
              <a:t>Plasma etching</a:t>
            </a:r>
          </a:p>
          <a:p>
            <a:r>
              <a:rPr lang="en-US" dirty="0" err="1" smtClean="0"/>
              <a:t>Monocrystalline</a:t>
            </a:r>
            <a:r>
              <a:rPr lang="en-US" dirty="0" smtClean="0"/>
              <a:t/>
            </a:r>
            <a:br>
              <a:rPr lang="en-US" dirty="0" smtClean="0"/>
            </a:br>
            <a:r>
              <a:rPr lang="en-US" dirty="0" err="1" smtClean="0"/>
              <a:t>FePt</a:t>
            </a:r>
            <a:r>
              <a:rPr lang="en-US" dirty="0" smtClean="0"/>
              <a:t>,</a:t>
            </a:r>
            <a:br>
              <a:rPr lang="en-US" dirty="0" smtClean="0"/>
            </a:br>
            <a:r>
              <a:rPr lang="en-US" dirty="0" err="1" smtClean="0"/>
              <a:t>epitaxially</a:t>
            </a:r>
            <a:r>
              <a:rPr lang="en-US" dirty="0" smtClean="0"/>
              <a:t> grown (KU Leuven)</a:t>
            </a:r>
            <a:endParaRPr lang="en-US" dirty="0"/>
          </a:p>
        </p:txBody>
      </p:sp>
      <p:sp>
        <p:nvSpPr>
          <p:cNvPr id="4" name="Date Placeholder 3"/>
          <p:cNvSpPr>
            <a:spLocks noGrp="1"/>
          </p:cNvSpPr>
          <p:nvPr>
            <p:ph type="dt" sz="half" idx="10"/>
          </p:nvPr>
        </p:nvSpPr>
        <p:spPr/>
        <p:txBody>
          <a:bodyPr/>
          <a:lstStyle/>
          <a:p>
            <a:pPr>
              <a:defRPr/>
            </a:pPr>
            <a:r>
              <a:rPr lang="en-US" smtClean="0"/>
              <a:t>Vilnius, 1/8/18</a:t>
            </a:r>
            <a:endParaRPr lang="en-US"/>
          </a:p>
        </p:txBody>
      </p:sp>
      <p:grpSp>
        <p:nvGrpSpPr>
          <p:cNvPr id="9" name="Group 8"/>
          <p:cNvGrpSpPr/>
          <p:nvPr/>
        </p:nvGrpSpPr>
        <p:grpSpPr>
          <a:xfrm>
            <a:off x="533400" y="1066800"/>
            <a:ext cx="5905500" cy="4780643"/>
            <a:chOff x="1295400" y="1219200"/>
            <a:chExt cx="6667500" cy="5397500"/>
          </a:xfrm>
        </p:grpSpPr>
        <p:pic>
          <p:nvPicPr>
            <p:cNvPr id="7" name="Picture 6"/>
            <p:cNvPicPr>
              <a:picLocks noChangeAspect="1"/>
            </p:cNvPicPr>
            <p:nvPr/>
          </p:nvPicPr>
          <p:blipFill>
            <a:blip r:embed="rId2"/>
            <a:stretch>
              <a:fillRect/>
            </a:stretch>
          </p:blipFill>
          <p:spPr>
            <a:xfrm>
              <a:off x="1295400" y="1219200"/>
              <a:ext cx="6667500" cy="5397500"/>
            </a:xfrm>
            <a:prstGeom prst="rect">
              <a:avLst/>
            </a:prstGeom>
          </p:spPr>
        </p:pic>
        <p:sp>
          <p:nvSpPr>
            <p:cNvPr id="8" name="Rectangle 7"/>
            <p:cNvSpPr/>
            <p:nvPr/>
          </p:nvSpPr>
          <p:spPr bwMode="auto">
            <a:xfrm>
              <a:off x="1295400" y="1219200"/>
              <a:ext cx="914400" cy="914400"/>
            </a:xfrm>
            <a:prstGeom prst="rect">
              <a:avLst/>
            </a:prstGeom>
            <a:solidFill>
              <a:srgbClr val="FFFFFF"/>
            </a:solidFill>
            <a:ln w="9525" cap="flat" cmpd="sng" algn="ctr">
              <a:noFill/>
              <a:prstDash val="solid"/>
              <a:round/>
              <a:headEnd type="none" w="med" len="med"/>
              <a:tailEnd type="triangle" w="med" len="med"/>
            </a:ln>
            <a:effectLst/>
            <a:extLst/>
          </p:spPr>
          <p:txBody>
            <a:bodyPr vert="horz" wrap="none" lIns="182880" tIns="137160" rIns="182880" bIns="13716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1" u="none" strike="noStrike" cap="none" normalizeH="0" baseline="0">
                <a:ln>
                  <a:noFill/>
                </a:ln>
                <a:solidFill>
                  <a:schemeClr val="accent2"/>
                </a:solidFill>
                <a:effectLst/>
                <a:latin typeface="Tahoma" charset="0"/>
                <a:ea typeface="ＭＳ Ｐゴシック" charset="0"/>
              </a:endParaRPr>
            </a:p>
          </p:txBody>
        </p:sp>
      </p:grpSp>
    </p:spTree>
    <p:extLst>
      <p:ext uri="{BB962C8B-B14F-4D97-AF65-F5344CB8AC3E}">
        <p14:creationId xmlns:p14="http://schemas.microsoft.com/office/powerpoint/2010/main" val="217627747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Tapered lattice</a:t>
            </a:r>
            <a:endParaRPr lang="en-US" dirty="0"/>
          </a:p>
        </p:txBody>
      </p:sp>
      <p:sp>
        <p:nvSpPr>
          <p:cNvPr id="12" name="Content Placeholder 11"/>
          <p:cNvSpPr>
            <a:spLocks noGrp="1"/>
          </p:cNvSpPr>
          <p:nvPr>
            <p:ph idx="1"/>
          </p:nvPr>
        </p:nvSpPr>
        <p:spPr>
          <a:xfrm>
            <a:off x="4953000" y="1066800"/>
            <a:ext cx="3733800" cy="5486400"/>
          </a:xfrm>
        </p:spPr>
        <p:txBody>
          <a:bodyPr/>
          <a:lstStyle/>
          <a:p>
            <a:r>
              <a:rPr lang="en-US" dirty="0" smtClean="0"/>
              <a:t>e-beam lithography, </a:t>
            </a:r>
            <a:br>
              <a:rPr lang="en-US" dirty="0" smtClean="0"/>
            </a:br>
            <a:r>
              <a:rPr lang="en-US" dirty="0" smtClean="0"/>
              <a:t>plasma etching</a:t>
            </a:r>
          </a:p>
          <a:p>
            <a:r>
              <a:rPr lang="en-US" dirty="0" smtClean="0"/>
              <a:t>Combine with conveyor belt:</a:t>
            </a:r>
          </a:p>
          <a:p>
            <a:pPr lvl="1"/>
            <a:r>
              <a:rPr lang="en-US" dirty="0" smtClean="0"/>
              <a:t>Load at 5 </a:t>
            </a:r>
            <a:r>
              <a:rPr lang="el-GR" dirty="0"/>
              <a:t>μm</a:t>
            </a:r>
            <a:endParaRPr lang="en-US" dirty="0" smtClean="0"/>
          </a:p>
          <a:p>
            <a:pPr lvl="1"/>
            <a:r>
              <a:rPr lang="en-US" dirty="0" smtClean="0"/>
              <a:t>Shift to </a:t>
            </a:r>
            <a:r>
              <a:rPr lang="is-IS" dirty="0" smtClean="0"/>
              <a:t>… nm</a:t>
            </a:r>
          </a:p>
          <a:p>
            <a:pPr lvl="1"/>
            <a:r>
              <a:rPr lang="en-US" dirty="0" smtClean="0"/>
              <a:t>S</a:t>
            </a:r>
            <a:r>
              <a:rPr lang="is-IS" dirty="0" smtClean="0"/>
              <a:t>hift back</a:t>
            </a:r>
          </a:p>
          <a:p>
            <a:pPr lvl="1"/>
            <a:r>
              <a:rPr lang="en-US" dirty="0" smtClean="0"/>
              <a:t>D</a:t>
            </a:r>
            <a:r>
              <a:rPr lang="is-IS" dirty="0" smtClean="0"/>
              <a:t>etect at 5 </a:t>
            </a:r>
            <a:r>
              <a:rPr lang="el-GR" dirty="0"/>
              <a:t>μm</a:t>
            </a:r>
            <a:endParaRPr lang="is-IS" dirty="0" smtClean="0"/>
          </a:p>
          <a:p>
            <a:r>
              <a:rPr lang="is-IS" dirty="0" smtClean="0"/>
              <a:t>May solve loading and imaging resolution problems</a:t>
            </a:r>
            <a:endParaRPr lang="en-US" dirty="0"/>
          </a:p>
        </p:txBody>
      </p:sp>
      <p:sp>
        <p:nvSpPr>
          <p:cNvPr id="2" name="Date Placeholder 1"/>
          <p:cNvSpPr>
            <a:spLocks noGrp="1"/>
          </p:cNvSpPr>
          <p:nvPr>
            <p:ph type="dt" sz="half" idx="10"/>
          </p:nvPr>
        </p:nvSpPr>
        <p:spPr/>
        <p:txBody>
          <a:bodyPr/>
          <a:lstStyle/>
          <a:p>
            <a:pPr>
              <a:defRPr/>
            </a:pPr>
            <a:r>
              <a:rPr lang="en-US" smtClean="0"/>
              <a:t>Vilnius, 1/8/18</a:t>
            </a:r>
            <a:endParaRPr lang="en-US"/>
          </a:p>
        </p:txBody>
      </p:sp>
      <p:pic>
        <p:nvPicPr>
          <p:cNvPr id="5" name="Picture 4"/>
          <p:cNvPicPr>
            <a:picLocks noChangeAspect="1"/>
          </p:cNvPicPr>
          <p:nvPr/>
        </p:nvPicPr>
        <p:blipFill>
          <a:blip r:embed="rId2"/>
          <a:stretch>
            <a:fillRect/>
          </a:stretch>
        </p:blipFill>
        <p:spPr>
          <a:xfrm>
            <a:off x="1752600" y="762000"/>
            <a:ext cx="3055121" cy="5867400"/>
          </a:xfrm>
          <a:prstGeom prst="rect">
            <a:avLst/>
          </a:prstGeom>
        </p:spPr>
      </p:pic>
      <p:sp>
        <p:nvSpPr>
          <p:cNvPr id="7" name="TextBox 6"/>
          <p:cNvSpPr txBox="1"/>
          <p:nvPr/>
        </p:nvSpPr>
        <p:spPr>
          <a:xfrm>
            <a:off x="685800" y="5715000"/>
            <a:ext cx="707758" cy="369332"/>
          </a:xfrm>
          <a:prstGeom prst="rect">
            <a:avLst/>
          </a:prstGeom>
          <a:noFill/>
        </p:spPr>
        <p:txBody>
          <a:bodyPr wrap="none" rtlCol="0">
            <a:spAutoFit/>
          </a:bodyPr>
          <a:lstStyle/>
          <a:p>
            <a:r>
              <a:rPr lang="en-US" sz="1800" i="0" dirty="0" smtClean="0">
                <a:solidFill>
                  <a:srgbClr val="0000FF"/>
                </a:solidFill>
              </a:rPr>
              <a:t>5 </a:t>
            </a:r>
            <a:r>
              <a:rPr lang="en-US" sz="1800" i="0" dirty="0" err="1" smtClean="0">
                <a:solidFill>
                  <a:srgbClr val="0000FF"/>
                </a:solidFill>
              </a:rPr>
              <a:t>μm</a:t>
            </a:r>
            <a:endParaRPr lang="en-US" sz="1800" i="0" dirty="0">
              <a:solidFill>
                <a:srgbClr val="0000FF"/>
              </a:solidFill>
            </a:endParaRPr>
          </a:p>
        </p:txBody>
      </p:sp>
      <p:sp>
        <p:nvSpPr>
          <p:cNvPr id="8" name="TextBox 7"/>
          <p:cNvSpPr txBox="1"/>
          <p:nvPr/>
        </p:nvSpPr>
        <p:spPr>
          <a:xfrm>
            <a:off x="436144" y="1066800"/>
            <a:ext cx="957414" cy="369332"/>
          </a:xfrm>
          <a:prstGeom prst="rect">
            <a:avLst/>
          </a:prstGeom>
          <a:noFill/>
        </p:spPr>
        <p:txBody>
          <a:bodyPr wrap="none" rtlCol="0">
            <a:spAutoFit/>
          </a:bodyPr>
          <a:lstStyle/>
          <a:p>
            <a:r>
              <a:rPr lang="en-US" sz="1800" i="0" dirty="0" smtClean="0">
                <a:solidFill>
                  <a:srgbClr val="0000FF"/>
                </a:solidFill>
              </a:rPr>
              <a:t>250 nm</a:t>
            </a:r>
            <a:endParaRPr lang="en-US" sz="1800" i="0" dirty="0">
              <a:solidFill>
                <a:srgbClr val="0000FF"/>
              </a:solidFill>
            </a:endParaRPr>
          </a:p>
        </p:txBody>
      </p:sp>
      <p:cxnSp>
        <p:nvCxnSpPr>
          <p:cNvPr id="10" name="Straight Arrow Connector 9"/>
          <p:cNvCxnSpPr/>
          <p:nvPr/>
        </p:nvCxnSpPr>
        <p:spPr bwMode="auto">
          <a:xfrm>
            <a:off x="990600" y="1600200"/>
            <a:ext cx="0" cy="3962400"/>
          </a:xfrm>
          <a:prstGeom prst="straightConnector1">
            <a:avLst/>
          </a:prstGeom>
          <a:solidFill>
            <a:srgbClr val="FFFF99"/>
          </a:solidFill>
          <a:ln w="38100" cap="flat" cmpd="sng" algn="ctr">
            <a:solidFill>
              <a:srgbClr val="0000FF"/>
            </a:solidFill>
            <a:prstDash val="solid"/>
            <a:round/>
            <a:headEnd type="arrow"/>
            <a:tailEnd type="arrow"/>
          </a:ln>
          <a:effectLst/>
          <a:extLst>
            <a:ext uri="{AF507438-7753-43e0-B8FC-AC1667EBCBE1}">
              <a14:hiddenEffects xmlns:a14="http://schemas.microsoft.com/office/drawing/2010/main" xmlns="">
                <a:effectLst>
                  <a:outerShdw blurRad="63500" dist="35921" dir="2700000" algn="ctr" rotWithShape="0">
                    <a:srgbClr val="868686"/>
                  </a:outerShdw>
                </a:effectLst>
              </a14:hiddenEffects>
            </a:ext>
          </a:extLst>
        </p:spPr>
      </p:cxnSp>
    </p:spTree>
    <p:extLst>
      <p:ext uri="{BB962C8B-B14F-4D97-AF65-F5344CB8AC3E}">
        <p14:creationId xmlns:p14="http://schemas.microsoft.com/office/powerpoint/2010/main" val="295960014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Vilnius, 1/8/18</a:t>
            </a:r>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9144000" cy="5143500"/>
          </a:xfrm>
          <a:prstGeom prst="rect">
            <a:avLst/>
          </a:prstGeom>
        </p:spPr>
      </p:pic>
    </p:spTree>
    <p:extLst>
      <p:ext uri="{BB962C8B-B14F-4D97-AF65-F5344CB8AC3E}">
        <p14:creationId xmlns:p14="http://schemas.microsoft.com/office/powerpoint/2010/main" val="118322148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fields from </a:t>
            </a:r>
            <a:r>
              <a:rPr lang="en-US" dirty="0" err="1" smtClean="0"/>
              <a:t>adsorbates</a:t>
            </a: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r="400"/>
          <a:stretch>
            <a:fillRect/>
          </a:stretch>
        </p:blipFill>
        <p:spPr bwMode="auto">
          <a:xfrm>
            <a:off x="762000" y="1778456"/>
            <a:ext cx="5410200" cy="4302902"/>
          </a:xfrm>
          <a:prstGeom prst="rect">
            <a:avLst/>
          </a:prstGeom>
          <a:noFill/>
          <a:ln>
            <a:noFill/>
          </a:ln>
          <a:effectLst/>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pic>
      <p:sp>
        <p:nvSpPr>
          <p:cNvPr id="6" name="Text Box 7"/>
          <p:cNvSpPr txBox="1">
            <a:spLocks noChangeArrowheads="1"/>
          </p:cNvSpPr>
          <p:nvPr/>
        </p:nvSpPr>
        <p:spPr bwMode="auto">
          <a:xfrm>
            <a:off x="4493372" y="2844225"/>
            <a:ext cx="612028" cy="584775"/>
          </a:xfrm>
          <a:prstGeom prst="rect">
            <a:avLst/>
          </a:prstGeom>
          <a:noFill/>
          <a:ln>
            <a:noFill/>
          </a:ln>
          <a:effectLst/>
          <a:extLst>
            <a:ext uri="{909E8E84-426E-40dd-AFC4-6F175D3DCCD1}">
              <a14:hiddenFill xmlns:a14="http://schemas.microsoft.com/office/drawing/2010/main" xmlns="">
                <a:solidFill>
                  <a:srgbClr val="FFFF99"/>
                </a:solidFill>
              </a14:hiddenFill>
            </a:ex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lIns="182880" tIns="137160" rIns="182880" bIns="137160">
            <a:spAutoFit/>
          </a:bodyPr>
          <a:lstStyle/>
          <a:p>
            <a:pPr>
              <a:defRPr/>
            </a:pPr>
            <a:r>
              <a:rPr lang="en-US" dirty="0">
                <a:solidFill>
                  <a:srgbClr val="000000"/>
                </a:solidFill>
                <a:latin typeface="Times New Roman" charset="0"/>
                <a:cs typeface="+mn-cs"/>
              </a:rPr>
              <a:t>E</a:t>
            </a:r>
          </a:p>
        </p:txBody>
      </p:sp>
      <p:sp>
        <p:nvSpPr>
          <p:cNvPr id="7" name="Text Box 6"/>
          <p:cNvSpPr txBox="1">
            <a:spLocks noChangeArrowheads="1"/>
          </p:cNvSpPr>
          <p:nvPr/>
        </p:nvSpPr>
        <p:spPr bwMode="auto">
          <a:xfrm>
            <a:off x="457200" y="6096000"/>
            <a:ext cx="2343150" cy="553998"/>
          </a:xfrm>
          <a:prstGeom prst="rect">
            <a:avLst/>
          </a:prstGeom>
          <a:solidFill>
            <a:srgbClr val="FFCCFF"/>
          </a:soli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lIns="0" tIns="0" rIns="0" bIns="0">
            <a:spAutoFit/>
          </a:bodyPr>
          <a:lstStyle/>
          <a:p>
            <a:pPr algn="ctr">
              <a:defRPr/>
            </a:pPr>
            <a:r>
              <a:rPr lang="en-US" sz="1800" i="0" dirty="0">
                <a:solidFill>
                  <a:srgbClr val="660066"/>
                </a:solidFill>
                <a:latin typeface="Trebuchet MS" charset="0"/>
                <a:cs typeface="+mn-cs"/>
              </a:rPr>
              <a:t>A. </a:t>
            </a:r>
            <a:r>
              <a:rPr lang="en-US" sz="1800" i="0" dirty="0" err="1">
                <a:solidFill>
                  <a:srgbClr val="660066"/>
                </a:solidFill>
                <a:latin typeface="Trebuchet MS" charset="0"/>
                <a:cs typeface="+mn-cs"/>
              </a:rPr>
              <a:t>Tauschinsky</a:t>
            </a:r>
            <a:r>
              <a:rPr lang="en-US" sz="1800" i="0" dirty="0">
                <a:solidFill>
                  <a:srgbClr val="660066"/>
                </a:solidFill>
                <a:latin typeface="Trebuchet MS" charset="0"/>
                <a:cs typeface="+mn-cs"/>
              </a:rPr>
              <a:t> et al., </a:t>
            </a:r>
            <a:br>
              <a:rPr lang="en-US" sz="1800" i="0" dirty="0">
                <a:solidFill>
                  <a:srgbClr val="660066"/>
                </a:solidFill>
                <a:latin typeface="Trebuchet MS" charset="0"/>
                <a:cs typeface="+mn-cs"/>
              </a:rPr>
            </a:br>
            <a:r>
              <a:rPr lang="en-US" sz="1800" i="0" dirty="0">
                <a:solidFill>
                  <a:srgbClr val="660066"/>
                </a:solidFill>
                <a:latin typeface="Trebuchet MS" charset="0"/>
                <a:cs typeface="+mn-cs"/>
              </a:rPr>
              <a:t>PRA </a:t>
            </a:r>
            <a:r>
              <a:rPr lang="en-US" sz="1800" b="1" i="0" dirty="0">
                <a:solidFill>
                  <a:srgbClr val="660066"/>
                </a:solidFill>
                <a:latin typeface="Trebuchet MS" charset="0"/>
                <a:cs typeface="+mn-cs"/>
              </a:rPr>
              <a:t>8</a:t>
            </a:r>
            <a:r>
              <a:rPr lang="en-US" sz="1800" b="1" i="0" dirty="0">
                <a:solidFill>
                  <a:srgbClr val="660066"/>
                </a:solidFill>
                <a:latin typeface="Trebuchet MS" charset="0"/>
                <a:cs typeface="Times New Roman" charset="0"/>
              </a:rPr>
              <a:t>1</a:t>
            </a:r>
            <a:r>
              <a:rPr lang="en-US" sz="1800" i="0" dirty="0">
                <a:solidFill>
                  <a:srgbClr val="660066"/>
                </a:solidFill>
                <a:latin typeface="Trebuchet MS" charset="0"/>
                <a:cs typeface="Times New Roman" charset="0"/>
              </a:rPr>
              <a:t>, 063411 (2010)</a:t>
            </a:r>
            <a:endParaRPr lang="en-US" sz="1800" i="0" dirty="0">
              <a:solidFill>
                <a:srgbClr val="660066"/>
              </a:solidFill>
              <a:latin typeface="Trebuchet MS" charset="0"/>
              <a:cs typeface="+mn-cs"/>
            </a:endParaRPr>
          </a:p>
        </p:txBody>
      </p:sp>
      <p:sp>
        <p:nvSpPr>
          <p:cNvPr id="8" name="Text Box 12"/>
          <p:cNvSpPr txBox="1">
            <a:spLocks noChangeArrowheads="1"/>
          </p:cNvSpPr>
          <p:nvPr/>
        </p:nvSpPr>
        <p:spPr bwMode="auto">
          <a:xfrm>
            <a:off x="6324600" y="6019800"/>
            <a:ext cx="2743200" cy="743026"/>
          </a:xfrm>
          <a:prstGeom prst="rect">
            <a:avLst/>
          </a:prstGeom>
          <a:solidFill>
            <a:schemeClr val="bg1"/>
          </a:solidFill>
          <a:ln>
            <a:noFill/>
          </a:ln>
          <a:effectLst/>
          <a:extLst/>
        </p:spPr>
        <p:txBody>
          <a:bodyPr wrap="square" lIns="0" tIns="46800" rIns="144000" bIns="140400">
            <a:spAutoFit/>
          </a:bodyPr>
          <a:lstStyle/>
          <a:p>
            <a:pPr algn="r">
              <a:defRPr/>
            </a:pPr>
            <a:r>
              <a:rPr lang="en-US" sz="1200" i="0" dirty="0">
                <a:solidFill>
                  <a:srgbClr val="7F7F7F"/>
                </a:solidFill>
                <a:latin typeface="Trebuchet MS" charset="0"/>
                <a:cs typeface="+mn-cs"/>
              </a:rPr>
              <a:t> H. </a:t>
            </a:r>
            <a:r>
              <a:rPr lang="en-US" sz="1200" i="0" dirty="0" err="1">
                <a:solidFill>
                  <a:srgbClr val="7F7F7F"/>
                </a:solidFill>
                <a:latin typeface="Trebuchet MS" charset="0"/>
                <a:cs typeface="+mn-cs"/>
              </a:rPr>
              <a:t>Kubler</a:t>
            </a:r>
            <a:r>
              <a:rPr lang="en-US" sz="1200" i="0" dirty="0">
                <a:solidFill>
                  <a:srgbClr val="7F7F7F"/>
                </a:solidFill>
                <a:latin typeface="Trebuchet MS" charset="0"/>
                <a:cs typeface="+mn-cs"/>
              </a:rPr>
              <a:t> et al., Nat. Photon. 2010</a:t>
            </a:r>
          </a:p>
          <a:p>
            <a:pPr algn="r">
              <a:defRPr/>
            </a:pPr>
            <a:r>
              <a:rPr lang="en-US" sz="1200" i="0" dirty="0">
                <a:solidFill>
                  <a:srgbClr val="7F7F7F"/>
                </a:solidFill>
                <a:latin typeface="Trebuchet MS" charset="0"/>
                <a:cs typeface="+mn-cs"/>
              </a:rPr>
              <a:t>Abel et al., PRA </a:t>
            </a:r>
            <a:r>
              <a:rPr lang="en-US" sz="1200" i="0" dirty="0" smtClean="0">
                <a:solidFill>
                  <a:srgbClr val="7F7F7F"/>
                </a:solidFill>
                <a:latin typeface="Trebuchet MS" charset="0"/>
                <a:cs typeface="+mn-cs"/>
              </a:rPr>
              <a:t>2011</a:t>
            </a:r>
            <a:endParaRPr lang="en-US" sz="1200" i="0" dirty="0">
              <a:solidFill>
                <a:srgbClr val="7F7F7F"/>
              </a:solidFill>
              <a:latin typeface="Trebuchet MS" charset="0"/>
              <a:cs typeface="+mn-cs"/>
            </a:endParaRPr>
          </a:p>
          <a:p>
            <a:pPr algn="r">
              <a:defRPr/>
            </a:pPr>
            <a:r>
              <a:rPr lang="en-US" sz="1200" i="0" dirty="0" err="1" smtClean="0">
                <a:solidFill>
                  <a:srgbClr val="7F7F7F"/>
                </a:solidFill>
                <a:latin typeface="Trebuchet MS" charset="0"/>
                <a:cs typeface="+mn-cs"/>
              </a:rPr>
              <a:t>Hattermann</a:t>
            </a:r>
            <a:r>
              <a:rPr lang="en-US" sz="1200" i="0" dirty="0" smtClean="0">
                <a:solidFill>
                  <a:srgbClr val="7F7F7F"/>
                </a:solidFill>
                <a:latin typeface="Trebuchet MS" charset="0"/>
                <a:cs typeface="+mn-cs"/>
              </a:rPr>
              <a:t> et al., PRA 2012</a:t>
            </a:r>
          </a:p>
        </p:txBody>
      </p:sp>
      <p:sp>
        <p:nvSpPr>
          <p:cNvPr id="9" name="Text Box 5"/>
          <p:cNvSpPr txBox="1">
            <a:spLocks noChangeArrowheads="1"/>
          </p:cNvSpPr>
          <p:nvPr/>
        </p:nvSpPr>
        <p:spPr bwMode="auto">
          <a:xfrm>
            <a:off x="5502486" y="4435475"/>
            <a:ext cx="2343150" cy="184666"/>
          </a:xfrm>
          <a:prstGeom prst="rect">
            <a:avLst/>
          </a:prstGeom>
          <a:noFill/>
          <a:ln>
            <a:noFill/>
          </a:ln>
          <a:effectLst/>
          <a:extLst/>
        </p:spPr>
        <p:txBody>
          <a:bodyPr lIns="0" tIns="0" rIns="0" bIns="0">
            <a:spAutoFit/>
          </a:bodyPr>
          <a:lstStyle/>
          <a:p>
            <a:pPr algn="ctr">
              <a:defRPr/>
            </a:pPr>
            <a:r>
              <a:rPr lang="en-US" sz="1200" i="0" dirty="0" err="1">
                <a:solidFill>
                  <a:srgbClr val="4D4D4D"/>
                </a:solidFill>
                <a:latin typeface="Trebuchet MS" charset="0"/>
                <a:cs typeface="+mn-cs"/>
              </a:rPr>
              <a:t>Obrecht</a:t>
            </a:r>
            <a:r>
              <a:rPr lang="en-US" sz="1200" i="0" dirty="0">
                <a:solidFill>
                  <a:srgbClr val="4D4D4D"/>
                </a:solidFill>
                <a:latin typeface="Trebuchet MS" charset="0"/>
                <a:cs typeface="+mn-cs"/>
              </a:rPr>
              <a:t> et al., PRA 2007</a:t>
            </a:r>
          </a:p>
        </p:txBody>
      </p:sp>
      <p:sp>
        <p:nvSpPr>
          <p:cNvPr id="10" name="Text Box 4"/>
          <p:cNvSpPr txBox="1">
            <a:spLocks noChangeArrowheads="1"/>
          </p:cNvSpPr>
          <p:nvPr/>
        </p:nvSpPr>
        <p:spPr bwMode="auto">
          <a:xfrm>
            <a:off x="5410200" y="3749675"/>
            <a:ext cx="2667426" cy="684863"/>
          </a:xfrm>
          <a:prstGeom prst="rect">
            <a:avLst/>
          </a:prstGeom>
          <a:solidFill>
            <a:srgbClr val="FFCCFF"/>
          </a:solidFill>
          <a:ln>
            <a:noFill/>
          </a:ln>
          <a:effectLst/>
          <a:extLst>
            <a:ext uri="{91240B29-F687-4f45-9708-019B960494DF}">
              <a14:hiddenLine xmlns:a14="http://schemas.microsoft.com/office/drawing/2010/main" xmlns="" w="9525">
                <a:solidFill>
                  <a:schemeClr val="folHlink"/>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lIns="111600" tIns="64800" rIns="111600" bIns="64800">
            <a:spAutoFit/>
          </a:bodyPr>
          <a:lstStyle/>
          <a:p>
            <a:pPr algn="ctr">
              <a:defRPr/>
            </a:pPr>
            <a:r>
              <a:rPr lang="en-US" sz="1800" dirty="0" smtClean="0">
                <a:solidFill>
                  <a:srgbClr val="000000"/>
                </a:solidFill>
                <a:latin typeface="Trebuchet MS" charset="0"/>
                <a:cs typeface="+mn-cs"/>
              </a:rPr>
              <a:t>Rydberg Stark </a:t>
            </a:r>
            <a:r>
              <a:rPr lang="en-US" sz="1800" dirty="0">
                <a:solidFill>
                  <a:srgbClr val="000000"/>
                </a:solidFill>
                <a:latin typeface="Trebuchet MS" charset="0"/>
                <a:cs typeface="+mn-cs"/>
              </a:rPr>
              <a:t>shifts </a:t>
            </a:r>
            <a:endParaRPr lang="en-US" sz="1800" dirty="0" smtClean="0">
              <a:solidFill>
                <a:srgbClr val="000000"/>
              </a:solidFill>
              <a:latin typeface="Trebuchet MS" charset="0"/>
              <a:cs typeface="+mn-cs"/>
            </a:endParaRPr>
          </a:p>
          <a:p>
            <a:pPr algn="ctr">
              <a:defRPr/>
            </a:pPr>
            <a:r>
              <a:rPr lang="en-US" sz="1800" dirty="0" smtClean="0">
                <a:solidFill>
                  <a:srgbClr val="000000"/>
                </a:solidFill>
                <a:latin typeface="Trebuchet MS" charset="0"/>
                <a:cs typeface="+mn-cs"/>
              </a:rPr>
              <a:t>caused by </a:t>
            </a:r>
            <a:r>
              <a:rPr lang="en-US" sz="1800" dirty="0" err="1">
                <a:solidFill>
                  <a:srgbClr val="000000"/>
                </a:solidFill>
                <a:latin typeface="Trebuchet MS" charset="0"/>
                <a:cs typeface="+mn-cs"/>
              </a:rPr>
              <a:t>Rb</a:t>
            </a:r>
            <a:r>
              <a:rPr lang="en-US" sz="1800" dirty="0">
                <a:solidFill>
                  <a:srgbClr val="000000"/>
                </a:solidFill>
                <a:latin typeface="Trebuchet MS" charset="0"/>
                <a:cs typeface="+mn-cs"/>
              </a:rPr>
              <a:t> </a:t>
            </a:r>
            <a:r>
              <a:rPr lang="en-US" sz="1800" dirty="0" err="1">
                <a:solidFill>
                  <a:srgbClr val="000000"/>
                </a:solidFill>
                <a:latin typeface="Trebuchet MS" charset="0"/>
                <a:cs typeface="+mn-cs"/>
              </a:rPr>
              <a:t>adatoms</a:t>
            </a:r>
            <a:endParaRPr lang="en-US" sz="1800" dirty="0">
              <a:solidFill>
                <a:srgbClr val="000000"/>
              </a:solidFill>
              <a:latin typeface="Trebuchet MS" charset="0"/>
              <a:cs typeface="+mn-cs"/>
            </a:endParaRPr>
          </a:p>
        </p:txBody>
      </p:sp>
      <p:sp>
        <p:nvSpPr>
          <p:cNvPr id="11" name="Text Box 8"/>
          <p:cNvSpPr txBox="1">
            <a:spLocks noChangeArrowheads="1"/>
          </p:cNvSpPr>
          <p:nvPr/>
        </p:nvSpPr>
        <p:spPr bwMode="auto">
          <a:xfrm>
            <a:off x="5486400" y="2362200"/>
            <a:ext cx="1320307" cy="548909"/>
          </a:xfrm>
          <a:prstGeom prst="rect">
            <a:avLst/>
          </a:prstGeom>
          <a:noFill/>
          <a:ln>
            <a:noFill/>
          </a:ln>
          <a:effectLst/>
          <a:extLst/>
        </p:spPr>
        <p:txBody>
          <a:bodyPr wrap="none" lIns="72000" tIns="43200" rIns="72000" bIns="43200">
            <a:spAutoFit/>
          </a:bodyPr>
          <a:lstStyle/>
          <a:p>
            <a:pPr>
              <a:defRPr/>
            </a:pPr>
            <a:r>
              <a:rPr lang="en-US" sz="1600" i="0" dirty="0">
                <a:solidFill>
                  <a:srgbClr val="000000"/>
                </a:solidFill>
                <a:latin typeface="Arial" charset="0"/>
                <a:cs typeface="+mn-cs"/>
              </a:rPr>
              <a:t>a</a:t>
            </a:r>
            <a:r>
              <a:rPr lang="en-US" sz="1600" i="0" dirty="0" smtClean="0">
                <a:solidFill>
                  <a:srgbClr val="000000"/>
                </a:solidFill>
                <a:latin typeface="Arial" charset="0"/>
                <a:cs typeface="+mn-cs"/>
              </a:rPr>
              <a:t>dsorbed </a:t>
            </a:r>
            <a:r>
              <a:rPr lang="en-US" sz="1600" i="0" dirty="0" err="1" smtClean="0">
                <a:solidFill>
                  <a:srgbClr val="000000"/>
                </a:solidFill>
                <a:latin typeface="Arial" charset="0"/>
                <a:cs typeface="+mn-cs"/>
              </a:rPr>
              <a:t>Rb</a:t>
            </a:r>
            <a:endParaRPr lang="en-US" sz="1600" i="0" dirty="0">
              <a:solidFill>
                <a:srgbClr val="000000"/>
              </a:solidFill>
              <a:latin typeface="Arial" charset="0"/>
              <a:cs typeface="+mn-cs"/>
            </a:endParaRPr>
          </a:p>
          <a:p>
            <a:pPr>
              <a:defRPr/>
            </a:pPr>
            <a:r>
              <a:rPr lang="en-US" sz="1400" i="0" dirty="0">
                <a:solidFill>
                  <a:srgbClr val="000000"/>
                </a:solidFill>
                <a:latin typeface="Arial" charset="0"/>
                <a:cs typeface="+mn-cs"/>
              </a:rPr>
              <a:t>(&lt; 0.01 ML)</a:t>
            </a:r>
          </a:p>
        </p:txBody>
      </p:sp>
      <p:sp>
        <p:nvSpPr>
          <p:cNvPr id="12" name="Text Box 5"/>
          <p:cNvSpPr txBox="1">
            <a:spLocks noChangeArrowheads="1"/>
          </p:cNvSpPr>
          <p:nvPr/>
        </p:nvSpPr>
        <p:spPr bwMode="auto">
          <a:xfrm>
            <a:off x="762000" y="1143000"/>
            <a:ext cx="6324600" cy="246221"/>
          </a:xfrm>
          <a:prstGeom prst="rect">
            <a:avLst/>
          </a:prstGeom>
          <a:noFill/>
          <a:ln>
            <a:noFill/>
          </a:ln>
          <a:effectLst/>
          <a:extLst/>
        </p:spPr>
        <p:txBody>
          <a:bodyPr wrap="square" lIns="0" tIns="0" rIns="0" bIns="0">
            <a:spAutoFit/>
          </a:bodyPr>
          <a:lstStyle/>
          <a:p>
            <a:pPr algn="ctr">
              <a:defRPr/>
            </a:pPr>
            <a:r>
              <a:rPr lang="en-US" sz="1600" b="1" i="0" dirty="0" smtClean="0">
                <a:solidFill>
                  <a:srgbClr val="4D4D4D"/>
                </a:solidFill>
                <a:latin typeface="Trebuchet MS" charset="0"/>
                <a:cs typeface="+mn-cs"/>
              </a:rPr>
              <a:t>Measured by Rydberg EIT</a:t>
            </a:r>
            <a:endParaRPr lang="en-US" sz="1600" b="1" i="0" dirty="0">
              <a:solidFill>
                <a:srgbClr val="4D4D4D"/>
              </a:solidFill>
              <a:latin typeface="Trebuchet MS" charset="0"/>
              <a:cs typeface="+mn-cs"/>
            </a:endParaRPr>
          </a:p>
        </p:txBody>
      </p:sp>
      <p:grpSp>
        <p:nvGrpSpPr>
          <p:cNvPr id="30" name="Group 29"/>
          <p:cNvGrpSpPr/>
          <p:nvPr/>
        </p:nvGrpSpPr>
        <p:grpSpPr>
          <a:xfrm>
            <a:off x="7571617" y="1066800"/>
            <a:ext cx="1419983" cy="1859253"/>
            <a:chOff x="-2128530" y="1187532"/>
            <a:chExt cx="2010107" cy="2631930"/>
          </a:xfrm>
        </p:grpSpPr>
        <p:sp>
          <p:nvSpPr>
            <p:cNvPr id="16" name="TextBox 9"/>
            <p:cNvSpPr txBox="1">
              <a:spLocks noChangeArrowheads="1"/>
            </p:cNvSpPr>
            <p:nvPr/>
          </p:nvSpPr>
          <p:spPr bwMode="auto">
            <a:xfrm>
              <a:off x="-2050969" y="3452751"/>
              <a:ext cx="388938" cy="366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i="1">
                  <a:solidFill>
                    <a:schemeClr val="accent2"/>
                  </a:solidFill>
                  <a:latin typeface="Tahoma" charset="0"/>
                  <a:ea typeface="ＭＳ Ｐゴシック" charset="0"/>
                  <a:cs typeface="ＭＳ Ｐゴシック" charset="0"/>
                </a:defRPr>
              </a:lvl1pPr>
              <a:lvl2pPr marL="742950" indent="-285750">
                <a:defRPr sz="2000" i="1">
                  <a:solidFill>
                    <a:schemeClr val="accent2"/>
                  </a:solidFill>
                  <a:latin typeface="Tahoma" charset="0"/>
                  <a:ea typeface="ＭＳ Ｐゴシック" charset="0"/>
                </a:defRPr>
              </a:lvl2pPr>
              <a:lvl3pPr marL="1143000" indent="-228600">
                <a:defRPr sz="2000" i="1">
                  <a:solidFill>
                    <a:schemeClr val="accent2"/>
                  </a:solidFill>
                  <a:latin typeface="Tahoma" charset="0"/>
                  <a:ea typeface="ＭＳ Ｐゴシック" charset="0"/>
                </a:defRPr>
              </a:lvl3pPr>
              <a:lvl4pPr marL="1600200" indent="-228600">
                <a:defRPr sz="2000" i="1">
                  <a:solidFill>
                    <a:schemeClr val="accent2"/>
                  </a:solidFill>
                  <a:latin typeface="Tahoma" charset="0"/>
                  <a:ea typeface="ＭＳ Ｐゴシック" charset="0"/>
                </a:defRPr>
              </a:lvl4pPr>
              <a:lvl5pPr marL="2057400" indent="-228600">
                <a:defRPr sz="2000" i="1">
                  <a:solidFill>
                    <a:schemeClr val="accent2"/>
                  </a:solidFill>
                  <a:latin typeface="Tahoma" charset="0"/>
                  <a:ea typeface="ＭＳ Ｐゴシック" charset="0"/>
                </a:defRPr>
              </a:lvl5pPr>
              <a:lvl6pPr marL="2514600" indent="-228600" eaLnBrk="0" fontAlgn="base" hangingPunct="0">
                <a:spcBef>
                  <a:spcPct val="0"/>
                </a:spcBef>
                <a:spcAft>
                  <a:spcPct val="0"/>
                </a:spcAft>
                <a:defRPr sz="2000" i="1">
                  <a:solidFill>
                    <a:schemeClr val="accent2"/>
                  </a:solidFill>
                  <a:latin typeface="Tahoma" charset="0"/>
                  <a:ea typeface="ＭＳ Ｐゴシック" charset="0"/>
                </a:defRPr>
              </a:lvl6pPr>
              <a:lvl7pPr marL="2971800" indent="-228600" eaLnBrk="0" fontAlgn="base" hangingPunct="0">
                <a:spcBef>
                  <a:spcPct val="0"/>
                </a:spcBef>
                <a:spcAft>
                  <a:spcPct val="0"/>
                </a:spcAft>
                <a:defRPr sz="2000" i="1">
                  <a:solidFill>
                    <a:schemeClr val="accent2"/>
                  </a:solidFill>
                  <a:latin typeface="Tahoma" charset="0"/>
                  <a:ea typeface="ＭＳ Ｐゴシック" charset="0"/>
                </a:defRPr>
              </a:lvl7pPr>
              <a:lvl8pPr marL="3429000" indent="-228600" eaLnBrk="0" fontAlgn="base" hangingPunct="0">
                <a:spcBef>
                  <a:spcPct val="0"/>
                </a:spcBef>
                <a:spcAft>
                  <a:spcPct val="0"/>
                </a:spcAft>
                <a:defRPr sz="2000" i="1">
                  <a:solidFill>
                    <a:schemeClr val="accent2"/>
                  </a:solidFill>
                  <a:latin typeface="Tahoma" charset="0"/>
                  <a:ea typeface="ＭＳ Ｐゴシック" charset="0"/>
                </a:defRPr>
              </a:lvl8pPr>
              <a:lvl9pPr marL="3886200" indent="-228600" eaLnBrk="0" fontAlgn="base" hangingPunct="0">
                <a:spcBef>
                  <a:spcPct val="0"/>
                </a:spcBef>
                <a:spcAft>
                  <a:spcPct val="0"/>
                </a:spcAft>
                <a:defRPr sz="2000" i="1">
                  <a:solidFill>
                    <a:schemeClr val="accent2"/>
                  </a:solidFill>
                  <a:latin typeface="Tahoma" charset="0"/>
                  <a:ea typeface="ＭＳ Ｐゴシック" charset="0"/>
                </a:defRPr>
              </a:lvl9pPr>
            </a:lstStyle>
            <a:p>
              <a:pPr eaLnBrk="1" hangingPunct="1"/>
              <a:r>
                <a:rPr lang="en-US" sz="1800" i="0" dirty="0">
                  <a:solidFill>
                    <a:srgbClr val="000000"/>
                  </a:solidFill>
                  <a:latin typeface="Calibri" charset="0"/>
                </a:rPr>
                <a:t>5s</a:t>
              </a:r>
              <a:endParaRPr lang="en-GB" sz="1800" i="0" dirty="0">
                <a:solidFill>
                  <a:srgbClr val="000000"/>
                </a:solidFill>
                <a:latin typeface="Calibri" charset="0"/>
              </a:endParaRPr>
            </a:p>
          </p:txBody>
        </p:sp>
        <p:sp>
          <p:nvSpPr>
            <p:cNvPr id="17" name="TextBox 10"/>
            <p:cNvSpPr txBox="1">
              <a:spLocks noChangeArrowheads="1"/>
            </p:cNvSpPr>
            <p:nvPr/>
          </p:nvSpPr>
          <p:spPr bwMode="auto">
            <a:xfrm>
              <a:off x="-2128530" y="2529120"/>
              <a:ext cx="509032" cy="488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i="1">
                  <a:solidFill>
                    <a:schemeClr val="accent2"/>
                  </a:solidFill>
                  <a:latin typeface="Tahoma" charset="0"/>
                  <a:ea typeface="ＭＳ Ｐゴシック" charset="0"/>
                  <a:cs typeface="ＭＳ Ｐゴシック" charset="0"/>
                </a:defRPr>
              </a:lvl1pPr>
              <a:lvl2pPr marL="742950" indent="-285750">
                <a:defRPr sz="2000" i="1">
                  <a:solidFill>
                    <a:schemeClr val="accent2"/>
                  </a:solidFill>
                  <a:latin typeface="Tahoma" charset="0"/>
                  <a:ea typeface="ＭＳ Ｐゴシック" charset="0"/>
                </a:defRPr>
              </a:lvl2pPr>
              <a:lvl3pPr marL="1143000" indent="-228600">
                <a:defRPr sz="2000" i="1">
                  <a:solidFill>
                    <a:schemeClr val="accent2"/>
                  </a:solidFill>
                  <a:latin typeface="Tahoma" charset="0"/>
                  <a:ea typeface="ＭＳ Ｐゴシック" charset="0"/>
                </a:defRPr>
              </a:lvl3pPr>
              <a:lvl4pPr marL="1600200" indent="-228600">
                <a:defRPr sz="2000" i="1">
                  <a:solidFill>
                    <a:schemeClr val="accent2"/>
                  </a:solidFill>
                  <a:latin typeface="Tahoma" charset="0"/>
                  <a:ea typeface="ＭＳ Ｐゴシック" charset="0"/>
                </a:defRPr>
              </a:lvl4pPr>
              <a:lvl5pPr marL="2057400" indent="-228600">
                <a:defRPr sz="2000" i="1">
                  <a:solidFill>
                    <a:schemeClr val="accent2"/>
                  </a:solidFill>
                  <a:latin typeface="Tahoma" charset="0"/>
                  <a:ea typeface="ＭＳ Ｐゴシック" charset="0"/>
                </a:defRPr>
              </a:lvl5pPr>
              <a:lvl6pPr marL="2514600" indent="-228600" eaLnBrk="0" fontAlgn="base" hangingPunct="0">
                <a:spcBef>
                  <a:spcPct val="0"/>
                </a:spcBef>
                <a:spcAft>
                  <a:spcPct val="0"/>
                </a:spcAft>
                <a:defRPr sz="2000" i="1">
                  <a:solidFill>
                    <a:schemeClr val="accent2"/>
                  </a:solidFill>
                  <a:latin typeface="Tahoma" charset="0"/>
                  <a:ea typeface="ＭＳ Ｐゴシック" charset="0"/>
                </a:defRPr>
              </a:lvl6pPr>
              <a:lvl7pPr marL="2971800" indent="-228600" eaLnBrk="0" fontAlgn="base" hangingPunct="0">
                <a:spcBef>
                  <a:spcPct val="0"/>
                </a:spcBef>
                <a:spcAft>
                  <a:spcPct val="0"/>
                </a:spcAft>
                <a:defRPr sz="2000" i="1">
                  <a:solidFill>
                    <a:schemeClr val="accent2"/>
                  </a:solidFill>
                  <a:latin typeface="Tahoma" charset="0"/>
                  <a:ea typeface="ＭＳ Ｐゴシック" charset="0"/>
                </a:defRPr>
              </a:lvl7pPr>
              <a:lvl8pPr marL="3429000" indent="-228600" eaLnBrk="0" fontAlgn="base" hangingPunct="0">
                <a:spcBef>
                  <a:spcPct val="0"/>
                </a:spcBef>
                <a:spcAft>
                  <a:spcPct val="0"/>
                </a:spcAft>
                <a:defRPr sz="2000" i="1">
                  <a:solidFill>
                    <a:schemeClr val="accent2"/>
                  </a:solidFill>
                  <a:latin typeface="Tahoma" charset="0"/>
                  <a:ea typeface="ＭＳ Ｐゴシック" charset="0"/>
                </a:defRPr>
              </a:lvl8pPr>
              <a:lvl9pPr marL="3886200" indent="-228600" eaLnBrk="0" fontAlgn="base" hangingPunct="0">
                <a:spcBef>
                  <a:spcPct val="0"/>
                </a:spcBef>
                <a:spcAft>
                  <a:spcPct val="0"/>
                </a:spcAft>
                <a:defRPr sz="2000" i="1">
                  <a:solidFill>
                    <a:schemeClr val="accent2"/>
                  </a:solidFill>
                  <a:latin typeface="Tahoma" charset="0"/>
                  <a:ea typeface="ＭＳ Ｐゴシック" charset="0"/>
                </a:defRPr>
              </a:lvl9pPr>
            </a:lstStyle>
            <a:p>
              <a:pPr eaLnBrk="1" hangingPunct="1"/>
              <a:r>
                <a:rPr lang="en-US" sz="1800" i="0" dirty="0">
                  <a:solidFill>
                    <a:srgbClr val="000000"/>
                  </a:solidFill>
                  <a:latin typeface="Calibri" charset="0"/>
                </a:rPr>
                <a:t>5p</a:t>
              </a:r>
              <a:endParaRPr lang="en-GB" sz="1800" i="0" dirty="0">
                <a:solidFill>
                  <a:srgbClr val="000000"/>
                </a:solidFill>
                <a:latin typeface="Calibri" charset="0"/>
              </a:endParaRPr>
            </a:p>
          </p:txBody>
        </p:sp>
        <p:cxnSp>
          <p:nvCxnSpPr>
            <p:cNvPr id="18" name="Straight Arrow Connector 17"/>
            <p:cNvCxnSpPr/>
            <p:nvPr/>
          </p:nvCxnSpPr>
          <p:spPr bwMode="auto">
            <a:xfrm rot="5400000" flipH="1" flipV="1">
              <a:off x="-1660525" y="3298825"/>
              <a:ext cx="835025" cy="1588"/>
            </a:xfrm>
            <a:prstGeom prst="straightConnector1">
              <a:avLst/>
            </a:prstGeom>
            <a:ln w="19050">
              <a:solidFill>
                <a:srgbClr val="E40000"/>
              </a:solidFill>
              <a:headEnd type="triangle"/>
              <a:tailEnd type="triangle"/>
            </a:ln>
            <a:effectLst/>
          </p:spPr>
          <p:style>
            <a:lnRef idx="1">
              <a:schemeClr val="accent1"/>
            </a:lnRef>
            <a:fillRef idx="0">
              <a:schemeClr val="accent1"/>
            </a:fillRef>
            <a:effectRef idx="0">
              <a:schemeClr val="accent1"/>
            </a:effectRef>
            <a:fontRef idx="minor">
              <a:schemeClr val="tx1"/>
            </a:fontRef>
          </p:style>
        </p:cxnSp>
        <p:sp>
          <p:nvSpPr>
            <p:cNvPr id="20" name="TextBox 17"/>
            <p:cNvSpPr txBox="1">
              <a:spLocks noChangeArrowheads="1"/>
            </p:cNvSpPr>
            <p:nvPr/>
          </p:nvSpPr>
          <p:spPr bwMode="auto">
            <a:xfrm>
              <a:off x="-1244600" y="3136900"/>
              <a:ext cx="1126177" cy="435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i="1">
                  <a:solidFill>
                    <a:schemeClr val="accent2"/>
                  </a:solidFill>
                  <a:latin typeface="Tahoma" charset="0"/>
                  <a:ea typeface="ＭＳ Ｐゴシック" charset="0"/>
                  <a:cs typeface="ＭＳ Ｐゴシック" charset="0"/>
                </a:defRPr>
              </a:lvl1pPr>
              <a:lvl2pPr marL="742950" indent="-285750">
                <a:defRPr sz="2000" i="1">
                  <a:solidFill>
                    <a:schemeClr val="accent2"/>
                  </a:solidFill>
                  <a:latin typeface="Tahoma" charset="0"/>
                  <a:ea typeface="ＭＳ Ｐゴシック" charset="0"/>
                </a:defRPr>
              </a:lvl2pPr>
              <a:lvl3pPr marL="1143000" indent="-228600">
                <a:defRPr sz="2000" i="1">
                  <a:solidFill>
                    <a:schemeClr val="accent2"/>
                  </a:solidFill>
                  <a:latin typeface="Tahoma" charset="0"/>
                  <a:ea typeface="ＭＳ Ｐゴシック" charset="0"/>
                </a:defRPr>
              </a:lvl3pPr>
              <a:lvl4pPr marL="1600200" indent="-228600">
                <a:defRPr sz="2000" i="1">
                  <a:solidFill>
                    <a:schemeClr val="accent2"/>
                  </a:solidFill>
                  <a:latin typeface="Tahoma" charset="0"/>
                  <a:ea typeface="ＭＳ Ｐゴシック" charset="0"/>
                </a:defRPr>
              </a:lvl4pPr>
              <a:lvl5pPr marL="2057400" indent="-228600">
                <a:defRPr sz="2000" i="1">
                  <a:solidFill>
                    <a:schemeClr val="accent2"/>
                  </a:solidFill>
                  <a:latin typeface="Tahoma" charset="0"/>
                  <a:ea typeface="ＭＳ Ｐゴシック" charset="0"/>
                </a:defRPr>
              </a:lvl5pPr>
              <a:lvl6pPr marL="2514600" indent="-228600" eaLnBrk="0" fontAlgn="base" hangingPunct="0">
                <a:spcBef>
                  <a:spcPct val="0"/>
                </a:spcBef>
                <a:spcAft>
                  <a:spcPct val="0"/>
                </a:spcAft>
                <a:defRPr sz="2000" i="1">
                  <a:solidFill>
                    <a:schemeClr val="accent2"/>
                  </a:solidFill>
                  <a:latin typeface="Tahoma" charset="0"/>
                  <a:ea typeface="ＭＳ Ｐゴシック" charset="0"/>
                </a:defRPr>
              </a:lvl6pPr>
              <a:lvl7pPr marL="2971800" indent="-228600" eaLnBrk="0" fontAlgn="base" hangingPunct="0">
                <a:spcBef>
                  <a:spcPct val="0"/>
                </a:spcBef>
                <a:spcAft>
                  <a:spcPct val="0"/>
                </a:spcAft>
                <a:defRPr sz="2000" i="1">
                  <a:solidFill>
                    <a:schemeClr val="accent2"/>
                  </a:solidFill>
                  <a:latin typeface="Tahoma" charset="0"/>
                  <a:ea typeface="ＭＳ Ｐゴシック" charset="0"/>
                </a:defRPr>
              </a:lvl7pPr>
              <a:lvl8pPr marL="3429000" indent="-228600" eaLnBrk="0" fontAlgn="base" hangingPunct="0">
                <a:spcBef>
                  <a:spcPct val="0"/>
                </a:spcBef>
                <a:spcAft>
                  <a:spcPct val="0"/>
                </a:spcAft>
                <a:defRPr sz="2000" i="1">
                  <a:solidFill>
                    <a:schemeClr val="accent2"/>
                  </a:solidFill>
                  <a:latin typeface="Tahoma" charset="0"/>
                  <a:ea typeface="ＭＳ Ｐゴシック" charset="0"/>
                </a:defRPr>
              </a:lvl8pPr>
              <a:lvl9pPr marL="3886200" indent="-228600" eaLnBrk="0" fontAlgn="base" hangingPunct="0">
                <a:spcBef>
                  <a:spcPct val="0"/>
                </a:spcBef>
                <a:spcAft>
                  <a:spcPct val="0"/>
                </a:spcAft>
                <a:defRPr sz="2000" i="1">
                  <a:solidFill>
                    <a:schemeClr val="accent2"/>
                  </a:solidFill>
                  <a:latin typeface="Tahoma" charset="0"/>
                  <a:ea typeface="ＭＳ Ｐゴシック" charset="0"/>
                </a:defRPr>
              </a:lvl9pPr>
            </a:lstStyle>
            <a:p>
              <a:pPr eaLnBrk="1" hangingPunct="1"/>
              <a:r>
                <a:rPr lang="en-US" sz="1400" dirty="0">
                  <a:solidFill>
                    <a:srgbClr val="E40000"/>
                  </a:solidFill>
                  <a:latin typeface="Arial" charset="0"/>
                  <a:cs typeface="Arial" charset="0"/>
                </a:rPr>
                <a:t>780 nm</a:t>
              </a:r>
              <a:endParaRPr lang="en-GB" sz="1400" i="0" baseline="-25000" dirty="0">
                <a:solidFill>
                  <a:srgbClr val="E40000"/>
                </a:solidFill>
                <a:latin typeface="Arial" charset="0"/>
                <a:cs typeface="Arial" charset="0"/>
              </a:endParaRPr>
            </a:p>
          </p:txBody>
        </p:sp>
        <p:cxnSp>
          <p:nvCxnSpPr>
            <p:cNvPr id="23" name="Straight Connector 22"/>
            <p:cNvCxnSpPr>
              <a:cxnSpLocks noChangeShapeType="1"/>
            </p:cNvCxnSpPr>
            <p:nvPr/>
          </p:nvCxnSpPr>
          <p:spPr bwMode="auto">
            <a:xfrm>
              <a:off x="-1563687" y="1487487"/>
              <a:ext cx="668338" cy="1587"/>
            </a:xfrm>
            <a:prstGeom prst="line">
              <a:avLst/>
            </a:prstGeom>
            <a:noFill/>
            <a:ln w="57150" cmpd="sng">
              <a:solidFill>
                <a:srgbClr val="000000"/>
              </a:solidFill>
              <a:round/>
              <a:headEnd/>
              <a:tailEnd/>
            </a:ln>
            <a:effectLst/>
            <a:extLst>
              <a:ext uri="{909E8E84-426E-40dd-AFC4-6F175D3DCCD1}">
                <a14:hiddenFill xmlns:a14="http://schemas.microsoft.com/office/drawing/2010/main" xmlns="">
                  <a:noFill/>
                </a14:hiddenFill>
              </a:ext>
            </a:extLst>
          </p:spPr>
        </p:cxnSp>
        <p:sp>
          <p:nvSpPr>
            <p:cNvPr id="24" name="TextBox 11"/>
            <p:cNvSpPr txBox="1">
              <a:spLocks noChangeArrowheads="1"/>
            </p:cNvSpPr>
            <p:nvPr/>
          </p:nvSpPr>
          <p:spPr bwMode="auto">
            <a:xfrm>
              <a:off x="-2050968" y="1187532"/>
              <a:ext cx="358776"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i="1">
                  <a:solidFill>
                    <a:schemeClr val="accent2"/>
                  </a:solidFill>
                  <a:latin typeface="Tahoma" charset="0"/>
                  <a:ea typeface="ＭＳ Ｐゴシック" charset="0"/>
                  <a:cs typeface="ＭＳ Ｐゴシック" charset="0"/>
                </a:defRPr>
              </a:lvl1pPr>
              <a:lvl2pPr marL="742950" indent="-285750">
                <a:defRPr sz="2000" i="1">
                  <a:solidFill>
                    <a:schemeClr val="accent2"/>
                  </a:solidFill>
                  <a:latin typeface="Tahoma" charset="0"/>
                  <a:ea typeface="ＭＳ Ｐゴシック" charset="0"/>
                </a:defRPr>
              </a:lvl2pPr>
              <a:lvl3pPr marL="1143000" indent="-228600">
                <a:defRPr sz="2000" i="1">
                  <a:solidFill>
                    <a:schemeClr val="accent2"/>
                  </a:solidFill>
                  <a:latin typeface="Tahoma" charset="0"/>
                  <a:ea typeface="ＭＳ Ｐゴシック" charset="0"/>
                </a:defRPr>
              </a:lvl3pPr>
              <a:lvl4pPr marL="1600200" indent="-228600">
                <a:defRPr sz="2000" i="1">
                  <a:solidFill>
                    <a:schemeClr val="accent2"/>
                  </a:solidFill>
                  <a:latin typeface="Tahoma" charset="0"/>
                  <a:ea typeface="ＭＳ Ｐゴシック" charset="0"/>
                </a:defRPr>
              </a:lvl4pPr>
              <a:lvl5pPr marL="2057400" indent="-228600">
                <a:defRPr sz="2000" i="1">
                  <a:solidFill>
                    <a:schemeClr val="accent2"/>
                  </a:solidFill>
                  <a:latin typeface="Tahoma" charset="0"/>
                  <a:ea typeface="ＭＳ Ｐゴシック" charset="0"/>
                </a:defRPr>
              </a:lvl5pPr>
              <a:lvl6pPr marL="2514600" indent="-228600" eaLnBrk="0" fontAlgn="base" hangingPunct="0">
                <a:spcBef>
                  <a:spcPct val="0"/>
                </a:spcBef>
                <a:spcAft>
                  <a:spcPct val="0"/>
                </a:spcAft>
                <a:defRPr sz="2000" i="1">
                  <a:solidFill>
                    <a:schemeClr val="accent2"/>
                  </a:solidFill>
                  <a:latin typeface="Tahoma" charset="0"/>
                  <a:ea typeface="ＭＳ Ｐゴシック" charset="0"/>
                </a:defRPr>
              </a:lvl6pPr>
              <a:lvl7pPr marL="2971800" indent="-228600" eaLnBrk="0" fontAlgn="base" hangingPunct="0">
                <a:spcBef>
                  <a:spcPct val="0"/>
                </a:spcBef>
                <a:spcAft>
                  <a:spcPct val="0"/>
                </a:spcAft>
                <a:defRPr sz="2000" i="1">
                  <a:solidFill>
                    <a:schemeClr val="accent2"/>
                  </a:solidFill>
                  <a:latin typeface="Tahoma" charset="0"/>
                  <a:ea typeface="ＭＳ Ｐゴシック" charset="0"/>
                </a:defRPr>
              </a:lvl7pPr>
              <a:lvl8pPr marL="3429000" indent="-228600" eaLnBrk="0" fontAlgn="base" hangingPunct="0">
                <a:spcBef>
                  <a:spcPct val="0"/>
                </a:spcBef>
                <a:spcAft>
                  <a:spcPct val="0"/>
                </a:spcAft>
                <a:defRPr sz="2000" i="1">
                  <a:solidFill>
                    <a:schemeClr val="accent2"/>
                  </a:solidFill>
                  <a:latin typeface="Tahoma" charset="0"/>
                  <a:ea typeface="ＭＳ Ｐゴシック" charset="0"/>
                </a:defRPr>
              </a:lvl8pPr>
              <a:lvl9pPr marL="3886200" indent="-228600" eaLnBrk="0" fontAlgn="base" hangingPunct="0">
                <a:spcBef>
                  <a:spcPct val="0"/>
                </a:spcBef>
                <a:spcAft>
                  <a:spcPct val="0"/>
                </a:spcAft>
                <a:defRPr sz="2000" i="1">
                  <a:solidFill>
                    <a:schemeClr val="accent2"/>
                  </a:solidFill>
                  <a:latin typeface="Tahoma" charset="0"/>
                  <a:ea typeface="ＭＳ Ｐゴシック" charset="0"/>
                </a:defRPr>
              </a:lvl9pPr>
            </a:lstStyle>
            <a:p>
              <a:pPr eaLnBrk="1" hangingPunct="1"/>
              <a:r>
                <a:rPr lang="en-US" sz="1800" i="0" dirty="0" err="1" smtClean="0">
                  <a:solidFill>
                    <a:srgbClr val="000000"/>
                  </a:solidFill>
                  <a:latin typeface="Calibri" charset="0"/>
                </a:rPr>
                <a:t>nl</a:t>
              </a:r>
              <a:endParaRPr lang="en-GB" sz="1800" i="0" dirty="0">
                <a:solidFill>
                  <a:srgbClr val="000000"/>
                </a:solidFill>
                <a:latin typeface="Calibri" charset="0"/>
              </a:endParaRPr>
            </a:p>
          </p:txBody>
        </p:sp>
        <p:cxnSp>
          <p:nvCxnSpPr>
            <p:cNvPr id="25" name="Straight Arrow Connector 13"/>
            <p:cNvCxnSpPr>
              <a:cxnSpLocks noChangeShapeType="1"/>
            </p:cNvCxnSpPr>
            <p:nvPr/>
          </p:nvCxnSpPr>
          <p:spPr bwMode="auto">
            <a:xfrm rot="5400000" flipH="1" flipV="1">
              <a:off x="-1898650" y="2166937"/>
              <a:ext cx="1338262" cy="3175"/>
            </a:xfrm>
            <a:prstGeom prst="straightConnector1">
              <a:avLst/>
            </a:prstGeom>
            <a:noFill/>
            <a:ln w="76200">
              <a:solidFill>
                <a:srgbClr val="0000FF"/>
              </a:solidFill>
              <a:round/>
              <a:headEnd type="triangle"/>
              <a:tailEnd type="triangle" w="med" len="med"/>
            </a:ln>
            <a:extLst>
              <a:ext uri="{909E8E84-426E-40dd-AFC4-6F175D3DCCD1}">
                <a14:hiddenFill xmlns:a14="http://schemas.microsoft.com/office/drawing/2010/main" xmlns="">
                  <a:noFill/>
                </a14:hiddenFill>
              </a:ext>
            </a:extLst>
          </p:spPr>
        </p:cxnSp>
        <p:sp>
          <p:nvSpPr>
            <p:cNvPr id="27" name="TextBox 16"/>
            <p:cNvSpPr txBox="1">
              <a:spLocks noChangeArrowheads="1"/>
            </p:cNvSpPr>
            <p:nvPr/>
          </p:nvSpPr>
          <p:spPr bwMode="auto">
            <a:xfrm>
              <a:off x="-1276350" y="2041525"/>
              <a:ext cx="1126177" cy="4356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000" i="1">
                  <a:solidFill>
                    <a:schemeClr val="accent2"/>
                  </a:solidFill>
                  <a:latin typeface="Tahoma" charset="0"/>
                  <a:ea typeface="ＭＳ Ｐゴシック" charset="0"/>
                  <a:cs typeface="ＭＳ Ｐゴシック" charset="0"/>
                </a:defRPr>
              </a:lvl1pPr>
              <a:lvl2pPr marL="742950" indent="-285750">
                <a:defRPr sz="2000" i="1">
                  <a:solidFill>
                    <a:schemeClr val="accent2"/>
                  </a:solidFill>
                  <a:latin typeface="Tahoma" charset="0"/>
                  <a:ea typeface="ＭＳ Ｐゴシック" charset="0"/>
                </a:defRPr>
              </a:lvl2pPr>
              <a:lvl3pPr marL="1143000" indent="-228600">
                <a:defRPr sz="2000" i="1">
                  <a:solidFill>
                    <a:schemeClr val="accent2"/>
                  </a:solidFill>
                  <a:latin typeface="Tahoma" charset="0"/>
                  <a:ea typeface="ＭＳ Ｐゴシック" charset="0"/>
                </a:defRPr>
              </a:lvl3pPr>
              <a:lvl4pPr marL="1600200" indent="-228600">
                <a:defRPr sz="2000" i="1">
                  <a:solidFill>
                    <a:schemeClr val="accent2"/>
                  </a:solidFill>
                  <a:latin typeface="Tahoma" charset="0"/>
                  <a:ea typeface="ＭＳ Ｐゴシック" charset="0"/>
                </a:defRPr>
              </a:lvl4pPr>
              <a:lvl5pPr marL="2057400" indent="-228600">
                <a:defRPr sz="2000" i="1">
                  <a:solidFill>
                    <a:schemeClr val="accent2"/>
                  </a:solidFill>
                  <a:latin typeface="Tahoma" charset="0"/>
                  <a:ea typeface="ＭＳ Ｐゴシック" charset="0"/>
                </a:defRPr>
              </a:lvl5pPr>
              <a:lvl6pPr marL="2514600" indent="-228600" eaLnBrk="0" fontAlgn="base" hangingPunct="0">
                <a:spcBef>
                  <a:spcPct val="0"/>
                </a:spcBef>
                <a:spcAft>
                  <a:spcPct val="0"/>
                </a:spcAft>
                <a:defRPr sz="2000" i="1">
                  <a:solidFill>
                    <a:schemeClr val="accent2"/>
                  </a:solidFill>
                  <a:latin typeface="Tahoma" charset="0"/>
                  <a:ea typeface="ＭＳ Ｐゴシック" charset="0"/>
                </a:defRPr>
              </a:lvl6pPr>
              <a:lvl7pPr marL="2971800" indent="-228600" eaLnBrk="0" fontAlgn="base" hangingPunct="0">
                <a:spcBef>
                  <a:spcPct val="0"/>
                </a:spcBef>
                <a:spcAft>
                  <a:spcPct val="0"/>
                </a:spcAft>
                <a:defRPr sz="2000" i="1">
                  <a:solidFill>
                    <a:schemeClr val="accent2"/>
                  </a:solidFill>
                  <a:latin typeface="Tahoma" charset="0"/>
                  <a:ea typeface="ＭＳ Ｐゴシック" charset="0"/>
                </a:defRPr>
              </a:lvl7pPr>
              <a:lvl8pPr marL="3429000" indent="-228600" eaLnBrk="0" fontAlgn="base" hangingPunct="0">
                <a:spcBef>
                  <a:spcPct val="0"/>
                </a:spcBef>
                <a:spcAft>
                  <a:spcPct val="0"/>
                </a:spcAft>
                <a:defRPr sz="2000" i="1">
                  <a:solidFill>
                    <a:schemeClr val="accent2"/>
                  </a:solidFill>
                  <a:latin typeface="Tahoma" charset="0"/>
                  <a:ea typeface="ＭＳ Ｐゴシック" charset="0"/>
                </a:defRPr>
              </a:lvl8pPr>
              <a:lvl9pPr marL="3886200" indent="-228600" eaLnBrk="0" fontAlgn="base" hangingPunct="0">
                <a:spcBef>
                  <a:spcPct val="0"/>
                </a:spcBef>
                <a:spcAft>
                  <a:spcPct val="0"/>
                </a:spcAft>
                <a:defRPr sz="2000" i="1">
                  <a:solidFill>
                    <a:schemeClr val="accent2"/>
                  </a:solidFill>
                  <a:latin typeface="Tahoma" charset="0"/>
                  <a:ea typeface="ＭＳ Ｐゴシック" charset="0"/>
                </a:defRPr>
              </a:lvl9pPr>
            </a:lstStyle>
            <a:p>
              <a:pPr eaLnBrk="1" hangingPunct="1"/>
              <a:r>
                <a:rPr lang="en-US" sz="1400" dirty="0">
                  <a:solidFill>
                    <a:srgbClr val="0000FF"/>
                  </a:solidFill>
                  <a:latin typeface="Arial" charset="0"/>
                  <a:cs typeface="Arial" charset="0"/>
                </a:rPr>
                <a:t>480 nm</a:t>
              </a:r>
              <a:endParaRPr lang="en-GB" sz="1400" i="0" baseline="-25000" dirty="0">
                <a:solidFill>
                  <a:srgbClr val="0000FF"/>
                </a:solidFill>
                <a:latin typeface="Arial" charset="0"/>
                <a:cs typeface="Arial" charset="0"/>
              </a:endParaRPr>
            </a:p>
          </p:txBody>
        </p:sp>
        <p:cxnSp>
          <p:nvCxnSpPr>
            <p:cNvPr id="28" name="Straight Connector 27"/>
            <p:cNvCxnSpPr>
              <a:cxnSpLocks noChangeShapeType="1"/>
            </p:cNvCxnSpPr>
            <p:nvPr/>
          </p:nvCxnSpPr>
          <p:spPr bwMode="auto">
            <a:xfrm>
              <a:off x="-1563687" y="2844800"/>
              <a:ext cx="668338" cy="1587"/>
            </a:xfrm>
            <a:prstGeom prst="line">
              <a:avLst/>
            </a:prstGeom>
            <a:noFill/>
            <a:ln w="57150" cmpd="sng">
              <a:solidFill>
                <a:srgbClr val="000000"/>
              </a:solidFill>
              <a:round/>
              <a:headEnd/>
              <a:tailEnd/>
            </a:ln>
            <a:effectLst/>
            <a:extLst>
              <a:ext uri="{909E8E84-426E-40dd-AFC4-6F175D3DCCD1}">
                <a14:hiddenFill xmlns:a14="http://schemas.microsoft.com/office/drawing/2010/main" xmlns="">
                  <a:noFill/>
                </a14:hiddenFill>
              </a:ext>
            </a:extLst>
          </p:spPr>
        </p:cxnSp>
        <p:cxnSp>
          <p:nvCxnSpPr>
            <p:cNvPr id="29" name="Straight Connector 28"/>
            <p:cNvCxnSpPr>
              <a:cxnSpLocks noChangeShapeType="1"/>
            </p:cNvCxnSpPr>
            <p:nvPr/>
          </p:nvCxnSpPr>
          <p:spPr bwMode="auto">
            <a:xfrm>
              <a:off x="-1563687" y="3733800"/>
              <a:ext cx="668338" cy="1587"/>
            </a:xfrm>
            <a:prstGeom prst="line">
              <a:avLst/>
            </a:prstGeom>
            <a:noFill/>
            <a:ln w="57150" cmpd="sng">
              <a:solidFill>
                <a:srgbClr val="000000"/>
              </a:solidFill>
              <a:round/>
              <a:headEnd/>
              <a:tailEnd/>
            </a:ln>
            <a:effectLst/>
            <a:extLst>
              <a:ext uri="{909E8E84-426E-40dd-AFC4-6F175D3DCCD1}">
                <a14:hiddenFill xmlns:a14="http://schemas.microsoft.com/office/drawing/2010/main" xmlns="">
                  <a:noFill/>
                </a14:hiddenFill>
              </a:ext>
            </a:extLst>
          </p:spPr>
        </p:cxnSp>
      </p:grpSp>
      <p:sp>
        <p:nvSpPr>
          <p:cNvPr id="3" name="Date Placeholder 2"/>
          <p:cNvSpPr>
            <a:spLocks noGrp="1"/>
          </p:cNvSpPr>
          <p:nvPr>
            <p:ph type="dt" sz="half" idx="10"/>
          </p:nvPr>
        </p:nvSpPr>
        <p:spPr/>
        <p:txBody>
          <a:bodyPr/>
          <a:lstStyle/>
          <a:p>
            <a:pPr>
              <a:defRPr/>
            </a:pPr>
            <a:r>
              <a:rPr lang="en-US" smtClean="0"/>
              <a:t>Vilnius, 1/8/18</a:t>
            </a:r>
            <a:endParaRPr lang="en-US"/>
          </a:p>
        </p:txBody>
      </p:sp>
    </p:spTree>
    <p:extLst>
      <p:ext uri="{BB962C8B-B14F-4D97-AF65-F5344CB8AC3E}">
        <p14:creationId xmlns:p14="http://schemas.microsoft.com/office/powerpoint/2010/main" val="9178255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Tübingen</a:t>
            </a:r>
            <a:r>
              <a:rPr lang="en-US" dirty="0" smtClean="0"/>
              <a:t> group</a:t>
            </a:r>
            <a:endParaRPr lang="en-US" dirty="0"/>
          </a:p>
        </p:txBody>
      </p:sp>
      <p:sp>
        <p:nvSpPr>
          <p:cNvPr id="7" name="Content Placeholder 6"/>
          <p:cNvSpPr>
            <a:spLocks noGrp="1"/>
          </p:cNvSpPr>
          <p:nvPr>
            <p:ph idx="1"/>
          </p:nvPr>
        </p:nvSpPr>
        <p:spPr>
          <a:xfrm>
            <a:off x="5734756" y="1066800"/>
            <a:ext cx="2952044" cy="5486400"/>
          </a:xfrm>
        </p:spPr>
        <p:txBody>
          <a:bodyPr/>
          <a:lstStyle/>
          <a:p>
            <a:r>
              <a:rPr lang="en-US" dirty="0" smtClean="0"/>
              <a:t>Rydberg EIT</a:t>
            </a:r>
          </a:p>
          <a:p>
            <a:r>
              <a:rPr lang="en-US" dirty="0" err="1" smtClean="0"/>
              <a:t>Hattermann</a:t>
            </a:r>
            <a:r>
              <a:rPr lang="en-US" dirty="0" smtClean="0"/>
              <a:t> et al., PRA 2012</a:t>
            </a:r>
          </a:p>
          <a:p>
            <a:endParaRPr lang="en-US" dirty="0"/>
          </a:p>
        </p:txBody>
      </p:sp>
      <p:sp>
        <p:nvSpPr>
          <p:cNvPr id="2" name="Date Placeholder 1"/>
          <p:cNvSpPr>
            <a:spLocks noGrp="1"/>
          </p:cNvSpPr>
          <p:nvPr>
            <p:ph type="dt" sz="half" idx="10"/>
          </p:nvPr>
        </p:nvSpPr>
        <p:spPr/>
        <p:txBody>
          <a:bodyPr/>
          <a:lstStyle/>
          <a:p>
            <a:pPr>
              <a:defRPr/>
            </a:pPr>
            <a:r>
              <a:rPr lang="en-US" smtClean="0"/>
              <a:t>Vilnius, 1/8/18</a:t>
            </a:r>
            <a:endParaRPr lang="en-US" dirty="0"/>
          </a:p>
        </p:txBody>
      </p:sp>
      <p:pic>
        <p:nvPicPr>
          <p:cNvPr id="5" name="Picture 4"/>
          <p:cNvPicPr>
            <a:picLocks noChangeAspect="1"/>
          </p:cNvPicPr>
          <p:nvPr/>
        </p:nvPicPr>
        <p:blipFill>
          <a:blip r:embed="rId2"/>
          <a:stretch>
            <a:fillRect/>
          </a:stretch>
        </p:blipFill>
        <p:spPr>
          <a:xfrm>
            <a:off x="172156" y="1143000"/>
            <a:ext cx="5562600" cy="4171950"/>
          </a:xfrm>
          <a:prstGeom prst="rect">
            <a:avLst/>
          </a:prstGeom>
        </p:spPr>
      </p:pic>
    </p:spTree>
    <p:extLst>
      <p:ext uri="{BB962C8B-B14F-4D97-AF65-F5344CB8AC3E}">
        <p14:creationId xmlns:p14="http://schemas.microsoft.com/office/powerpoint/2010/main" val="24946551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a">
  <a:themeElements>
    <a:clrScheme name="">
      <a:dk1>
        <a:srgbClr val="00FF00"/>
      </a:dk1>
      <a:lt1>
        <a:srgbClr val="FFFFFF"/>
      </a:lt1>
      <a:dk2>
        <a:srgbClr val="FFFF00"/>
      </a:dk2>
      <a:lt2>
        <a:srgbClr val="808080"/>
      </a:lt2>
      <a:accent1>
        <a:srgbClr val="00CC99"/>
      </a:accent1>
      <a:accent2>
        <a:srgbClr val="3333CC"/>
      </a:accent2>
      <a:accent3>
        <a:srgbClr val="FFFFFF"/>
      </a:accent3>
      <a:accent4>
        <a:srgbClr val="00DA00"/>
      </a:accent4>
      <a:accent5>
        <a:srgbClr val="AAE2CA"/>
      </a:accent5>
      <a:accent6>
        <a:srgbClr val="2D2DB9"/>
      </a:accent6>
      <a:hlink>
        <a:srgbClr val="CCCCFF"/>
      </a:hlink>
      <a:folHlink>
        <a:srgbClr val="B2B2B2"/>
      </a:folHlink>
    </a:clrScheme>
    <a:fontScheme name="ca">
      <a:majorFont>
        <a:latin typeface="Trebuchet MS"/>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folHlink"/>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none" lIns="182880" tIns="137160" rIns="182880" bIns="13716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a:ln>
              <a:noFill/>
            </a:ln>
            <a:solidFill>
              <a:schemeClr val="accent2"/>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rgbClr val="FFFF99"/>
        </a:solidFill>
        <a:ln w="9525" cap="flat" cmpd="sng" algn="ctr">
          <a:solidFill>
            <a:schemeClr val="folHlink"/>
          </a:solidFill>
          <a:prstDash val="solid"/>
          <a:round/>
          <a:headEnd type="none" w="med" len="med"/>
          <a:tailEnd type="triangle" w="med" len="med"/>
        </a:ln>
        <a:effectLst/>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none" lIns="182880" tIns="137160" rIns="182880" bIns="13716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1" u="none" strike="noStrike" cap="none" normalizeH="0" baseline="0">
            <a:ln>
              <a:noFill/>
            </a:ln>
            <a:solidFill>
              <a:schemeClr val="accent2"/>
            </a:solidFill>
            <a:effectLst/>
            <a:latin typeface="Tahoma" charset="0"/>
            <a:ea typeface="ＭＳ Ｐゴシック" charset="0"/>
          </a:defRPr>
        </a:defPPr>
      </a:lstStyle>
    </a:lnDef>
  </a:objectDefaults>
  <a:extraClrSchemeLst>
    <a:extraClrScheme>
      <a:clrScheme name="c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icqi07</Template>
  <TotalTime>127771</TotalTime>
  <Words>889</Words>
  <Application>Microsoft Macintosh PowerPoint</Application>
  <PresentationFormat>On-screen Show (4:3)</PresentationFormat>
  <Paragraphs>144</Paragraphs>
  <Slides>14</Slides>
  <Notes>3</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6" baseType="lpstr">
      <vt:lpstr>Arial</vt:lpstr>
      <vt:lpstr>Calibri</vt:lpstr>
      <vt:lpstr>Courier New</vt:lpstr>
      <vt:lpstr>Lucida Grande</vt:lpstr>
      <vt:lpstr>ＭＳ Ｐゴシック</vt:lpstr>
      <vt:lpstr>Symbol</vt:lpstr>
      <vt:lpstr>Tahoma</vt:lpstr>
      <vt:lpstr>Times New Roman</vt:lpstr>
      <vt:lpstr>Trebuchet MS</vt:lpstr>
      <vt:lpstr>Wingdings</vt:lpstr>
      <vt:lpstr>ca</vt:lpstr>
      <vt:lpstr>Picture</vt:lpstr>
      <vt:lpstr>Quantum control of  Ultracold atoms near surfaces</vt:lpstr>
      <vt:lpstr>Magnetic trapping: Z-wires</vt:lpstr>
      <vt:lpstr>Conveyor belt (crossing the interface)</vt:lpstr>
      <vt:lpstr>Kagome: triangular + designer defects</vt:lpstr>
      <vt:lpstr>Smaller lattices</vt:lpstr>
      <vt:lpstr>Tapered lattice</vt:lpstr>
      <vt:lpstr>PowerPoint Presentation</vt:lpstr>
      <vt:lpstr>Electric fields from adsorbates</vt:lpstr>
      <vt:lpstr>Tübingen group</vt:lpstr>
      <vt:lpstr>Oklahoma group</vt:lpstr>
      <vt:lpstr>ENS group (Paris)</vt:lpstr>
      <vt:lpstr>Stuttgart group</vt:lpstr>
      <vt:lpstr>Swinburne (Melbourne)</vt:lpstr>
      <vt:lpstr>Ultracold atoms near surfaces</vt:lpstr>
    </vt:vector>
  </TitlesOfParts>
  <Company>Universiteit van Amsterdam</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spreeuw</dc:creator>
  <cp:lastModifiedBy>Robert Spreeuw</cp:lastModifiedBy>
  <cp:revision>980</cp:revision>
  <cp:lastPrinted>2014-04-09T10:31:32Z</cp:lastPrinted>
  <dcterms:created xsi:type="dcterms:W3CDTF">2007-07-13T12:44:12Z</dcterms:created>
  <dcterms:modified xsi:type="dcterms:W3CDTF">2018-08-16T09:08:12Z</dcterms:modified>
</cp:coreProperties>
</file>